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A729F0-F3A4-4B0C-AFCC-551FA5037A5D}" type="datetimeFigureOut">
              <a:rPr lang="en-IN" smtClean="0"/>
              <a:t>03-07-2023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B8A5F3C-B66D-4340-BB96-62BDC7524938}" type="slidenum">
              <a:rPr lang="en-IN" smtClean="0"/>
              <a:t>‹#›</a:t>
            </a:fld>
            <a:endParaRPr lang="en-IN"/>
          </a:p>
        </p:txBody>
      </p:sp>
    </p:spTree>
    <p:extLst>
      <p:ext uri="{BB962C8B-B14F-4D97-AF65-F5344CB8AC3E}">
        <p14:creationId xmlns:p14="http://schemas.microsoft.com/office/powerpoint/2010/main" val="2019363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A729F0-F3A4-4B0C-AFCC-551FA5037A5D}" type="datetimeFigureOut">
              <a:rPr lang="en-IN" smtClean="0"/>
              <a:t>03-07-2023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8A5F3C-B66D-4340-BB96-62BDC7524938}" type="slidenum">
              <a:rPr lang="en-IN" smtClean="0"/>
              <a:t>‹#›</a:t>
            </a:fld>
            <a:endParaRPr lang="en-IN"/>
          </a:p>
        </p:txBody>
      </p:sp>
    </p:spTree>
    <p:extLst>
      <p:ext uri="{BB962C8B-B14F-4D97-AF65-F5344CB8AC3E}">
        <p14:creationId xmlns:p14="http://schemas.microsoft.com/office/powerpoint/2010/main" val="3598215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A729F0-F3A4-4B0C-AFCC-551FA5037A5D}" type="datetimeFigureOut">
              <a:rPr lang="en-IN" smtClean="0"/>
              <a:t>03-07-2023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8A5F3C-B66D-4340-BB96-62BDC7524938}" type="slidenum">
              <a:rPr lang="en-IN" smtClean="0"/>
              <a:t>‹#›</a:t>
            </a:fld>
            <a:endParaRPr lang="en-IN"/>
          </a:p>
        </p:txBody>
      </p:sp>
    </p:spTree>
    <p:extLst>
      <p:ext uri="{BB962C8B-B14F-4D97-AF65-F5344CB8AC3E}">
        <p14:creationId xmlns:p14="http://schemas.microsoft.com/office/powerpoint/2010/main" val="3712054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A729F0-F3A4-4B0C-AFCC-551FA5037A5D}" type="datetimeFigureOut">
              <a:rPr lang="en-IN" smtClean="0"/>
              <a:t>03-07-2023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8A5F3C-B66D-4340-BB96-62BDC7524938}" type="slidenum">
              <a:rPr lang="en-IN" smtClean="0"/>
              <a:t>‹#›</a:t>
            </a:fld>
            <a:endParaRPr lang="en-IN"/>
          </a:p>
        </p:txBody>
      </p:sp>
    </p:spTree>
    <p:extLst>
      <p:ext uri="{BB962C8B-B14F-4D97-AF65-F5344CB8AC3E}">
        <p14:creationId xmlns:p14="http://schemas.microsoft.com/office/powerpoint/2010/main" val="2386158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A729F0-F3A4-4B0C-AFCC-551FA5037A5D}" type="datetimeFigureOut">
              <a:rPr lang="en-IN" smtClean="0"/>
              <a:t>03-07-2023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8A5F3C-B66D-4340-BB96-62BDC7524938}" type="slidenum">
              <a:rPr lang="en-IN" smtClean="0"/>
              <a:t>‹#›</a:t>
            </a:fld>
            <a:endParaRPr lang="en-IN"/>
          </a:p>
        </p:txBody>
      </p:sp>
    </p:spTree>
    <p:extLst>
      <p:ext uri="{BB962C8B-B14F-4D97-AF65-F5344CB8AC3E}">
        <p14:creationId xmlns:p14="http://schemas.microsoft.com/office/powerpoint/2010/main" val="2523015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A729F0-F3A4-4B0C-AFCC-551FA5037A5D}" type="datetimeFigureOut">
              <a:rPr lang="en-IN" smtClean="0"/>
              <a:t>03-07-2023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8A5F3C-B66D-4340-BB96-62BDC7524938}" type="slidenum">
              <a:rPr lang="en-IN" smtClean="0"/>
              <a:t>‹#›</a:t>
            </a:fld>
            <a:endParaRPr lang="en-IN"/>
          </a:p>
        </p:txBody>
      </p:sp>
    </p:spTree>
    <p:extLst>
      <p:ext uri="{BB962C8B-B14F-4D97-AF65-F5344CB8AC3E}">
        <p14:creationId xmlns:p14="http://schemas.microsoft.com/office/powerpoint/2010/main" val="21303928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A729F0-F3A4-4B0C-AFCC-551FA5037A5D}" type="datetimeFigureOut">
              <a:rPr lang="en-IN" smtClean="0"/>
              <a:t>03-07-2023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8A5F3C-B66D-4340-BB96-62BDC7524938}" type="slidenum">
              <a:rPr lang="en-IN" smtClean="0"/>
              <a:t>‹#›</a:t>
            </a:fld>
            <a:endParaRPr lang="en-IN"/>
          </a:p>
        </p:txBody>
      </p:sp>
    </p:spTree>
    <p:extLst>
      <p:ext uri="{BB962C8B-B14F-4D97-AF65-F5344CB8AC3E}">
        <p14:creationId xmlns:p14="http://schemas.microsoft.com/office/powerpoint/2010/main" val="283264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A729F0-F3A4-4B0C-AFCC-551FA5037A5D}" type="datetimeFigureOut">
              <a:rPr lang="en-IN" smtClean="0"/>
              <a:t>03-07-2023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8A5F3C-B66D-4340-BB96-62BDC7524938}" type="slidenum">
              <a:rPr lang="en-IN" smtClean="0"/>
              <a:t>‹#›</a:t>
            </a:fld>
            <a:endParaRPr lang="en-IN"/>
          </a:p>
        </p:txBody>
      </p:sp>
    </p:spTree>
    <p:extLst>
      <p:ext uri="{BB962C8B-B14F-4D97-AF65-F5344CB8AC3E}">
        <p14:creationId xmlns:p14="http://schemas.microsoft.com/office/powerpoint/2010/main" val="1841076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A729F0-F3A4-4B0C-AFCC-551FA5037A5D}" type="datetimeFigureOut">
              <a:rPr lang="en-IN" smtClean="0"/>
              <a:t>03-07-2023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8A5F3C-B66D-4340-BB96-62BDC7524938}" type="slidenum">
              <a:rPr lang="en-IN" smtClean="0"/>
              <a:t>‹#›</a:t>
            </a:fld>
            <a:endParaRPr lang="en-IN"/>
          </a:p>
        </p:txBody>
      </p:sp>
    </p:spTree>
    <p:extLst>
      <p:ext uri="{BB962C8B-B14F-4D97-AF65-F5344CB8AC3E}">
        <p14:creationId xmlns:p14="http://schemas.microsoft.com/office/powerpoint/2010/main" val="2304240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A729F0-F3A4-4B0C-AFCC-551FA5037A5D}" type="datetimeFigureOut">
              <a:rPr lang="en-IN" smtClean="0"/>
              <a:t>03-07-2023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B8A5F3C-B66D-4340-BB96-62BDC7524938}" type="slidenum">
              <a:rPr lang="en-IN" smtClean="0"/>
              <a:t>‹#›</a:t>
            </a:fld>
            <a:endParaRPr lang="en-IN"/>
          </a:p>
        </p:txBody>
      </p:sp>
    </p:spTree>
    <p:extLst>
      <p:ext uri="{BB962C8B-B14F-4D97-AF65-F5344CB8AC3E}">
        <p14:creationId xmlns:p14="http://schemas.microsoft.com/office/powerpoint/2010/main" val="464673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A729F0-F3A4-4B0C-AFCC-551FA5037A5D}" type="datetimeFigureOut">
              <a:rPr lang="en-IN" smtClean="0"/>
              <a:t>03-07-2023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B8A5F3C-B66D-4340-BB96-62BDC7524938}" type="slidenum">
              <a:rPr lang="en-IN" smtClean="0"/>
              <a:t>‹#›</a:t>
            </a:fld>
            <a:endParaRPr lang="en-IN"/>
          </a:p>
        </p:txBody>
      </p:sp>
    </p:spTree>
    <p:extLst>
      <p:ext uri="{BB962C8B-B14F-4D97-AF65-F5344CB8AC3E}">
        <p14:creationId xmlns:p14="http://schemas.microsoft.com/office/powerpoint/2010/main" val="664079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A729F0-F3A4-4B0C-AFCC-551FA5037A5D}" type="datetimeFigureOut">
              <a:rPr lang="en-IN" smtClean="0"/>
              <a:t>03-07-2023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8A5F3C-B66D-4340-BB96-62BDC7524938}" type="slidenum">
              <a:rPr lang="en-IN" smtClean="0"/>
              <a:t>‹#›</a:t>
            </a:fld>
            <a:endParaRPr lang="en-IN"/>
          </a:p>
        </p:txBody>
      </p:sp>
    </p:spTree>
    <p:extLst>
      <p:ext uri="{BB962C8B-B14F-4D97-AF65-F5344CB8AC3E}">
        <p14:creationId xmlns:p14="http://schemas.microsoft.com/office/powerpoint/2010/main" val="1007419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A729F0-F3A4-4B0C-AFCC-551FA5037A5D}" type="datetimeFigureOut">
              <a:rPr lang="en-IN" smtClean="0"/>
              <a:t>03-07-2023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B8A5F3C-B66D-4340-BB96-62BDC7524938}" type="slidenum">
              <a:rPr lang="en-IN" smtClean="0"/>
              <a:t>‹#›</a:t>
            </a:fld>
            <a:endParaRPr lang="en-IN"/>
          </a:p>
        </p:txBody>
      </p:sp>
    </p:spTree>
    <p:extLst>
      <p:ext uri="{BB962C8B-B14F-4D97-AF65-F5344CB8AC3E}">
        <p14:creationId xmlns:p14="http://schemas.microsoft.com/office/powerpoint/2010/main" val="4240881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A729F0-F3A4-4B0C-AFCC-551FA5037A5D}" type="datetimeFigureOut">
              <a:rPr lang="en-IN" smtClean="0"/>
              <a:t>03-07-2023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B8A5F3C-B66D-4340-BB96-62BDC7524938}" type="slidenum">
              <a:rPr lang="en-IN" smtClean="0"/>
              <a:t>‹#›</a:t>
            </a:fld>
            <a:endParaRPr lang="en-IN"/>
          </a:p>
        </p:txBody>
      </p:sp>
    </p:spTree>
    <p:extLst>
      <p:ext uri="{BB962C8B-B14F-4D97-AF65-F5344CB8AC3E}">
        <p14:creationId xmlns:p14="http://schemas.microsoft.com/office/powerpoint/2010/main" val="4073749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729F0-F3A4-4B0C-AFCC-551FA5037A5D}" type="datetimeFigureOut">
              <a:rPr lang="en-IN" smtClean="0"/>
              <a:t>03-07-2023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B8A5F3C-B66D-4340-BB96-62BDC7524938}" type="slidenum">
              <a:rPr lang="en-IN" smtClean="0"/>
              <a:t>‹#›</a:t>
            </a:fld>
            <a:endParaRPr lang="en-IN"/>
          </a:p>
        </p:txBody>
      </p:sp>
    </p:spTree>
    <p:extLst>
      <p:ext uri="{BB962C8B-B14F-4D97-AF65-F5344CB8AC3E}">
        <p14:creationId xmlns:p14="http://schemas.microsoft.com/office/powerpoint/2010/main" val="929977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A729F0-F3A4-4B0C-AFCC-551FA5037A5D}" type="datetimeFigureOut">
              <a:rPr lang="en-IN" smtClean="0"/>
              <a:t>03-07-2023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8A5F3C-B66D-4340-BB96-62BDC7524938}" type="slidenum">
              <a:rPr lang="en-IN" smtClean="0"/>
              <a:t>‹#›</a:t>
            </a:fld>
            <a:endParaRPr lang="en-IN"/>
          </a:p>
        </p:txBody>
      </p:sp>
    </p:spTree>
    <p:extLst>
      <p:ext uri="{BB962C8B-B14F-4D97-AF65-F5344CB8AC3E}">
        <p14:creationId xmlns:p14="http://schemas.microsoft.com/office/powerpoint/2010/main" val="3938833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A729F0-F3A4-4B0C-AFCC-551FA5037A5D}" type="datetimeFigureOut">
              <a:rPr lang="en-IN" smtClean="0"/>
              <a:t>03-07-2023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B8A5F3C-B66D-4340-BB96-62BDC7524938}" type="slidenum">
              <a:rPr lang="en-IN" smtClean="0"/>
              <a:t>‹#›</a:t>
            </a:fld>
            <a:endParaRPr lang="en-IN"/>
          </a:p>
        </p:txBody>
      </p:sp>
    </p:spTree>
    <p:extLst>
      <p:ext uri="{BB962C8B-B14F-4D97-AF65-F5344CB8AC3E}">
        <p14:creationId xmlns:p14="http://schemas.microsoft.com/office/powerpoint/2010/main" val="285260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A729F0-F3A4-4B0C-AFCC-551FA5037A5D}" type="datetimeFigureOut">
              <a:rPr lang="en-IN" smtClean="0"/>
              <a:t>03-07-2023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B8A5F3C-B66D-4340-BB96-62BDC7524938}" type="slidenum">
              <a:rPr lang="en-IN" smtClean="0"/>
              <a:t>‹#›</a:t>
            </a:fld>
            <a:endParaRPr lang="en-IN"/>
          </a:p>
        </p:txBody>
      </p:sp>
    </p:spTree>
    <p:extLst>
      <p:ext uri="{BB962C8B-B14F-4D97-AF65-F5344CB8AC3E}">
        <p14:creationId xmlns:p14="http://schemas.microsoft.com/office/powerpoint/2010/main" val="370738594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aperswithcode.com/datasets?task=music-gener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bzamecnik/midi2audio" TargetMode="External"/><Relationship Id="rId2" Type="http://schemas.openxmlformats.org/officeDocument/2006/relationships/hyperlink" Target="http://web.mit.edu/music2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ensorflow.org/guide/distributed_train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FBD5-F22B-CB8A-59F7-6ED780A290F4}"/>
              </a:ext>
            </a:extLst>
          </p:cNvPr>
          <p:cNvSpPr>
            <a:spLocks noGrp="1"/>
          </p:cNvSpPr>
          <p:nvPr>
            <p:ph type="ctrTitle"/>
          </p:nvPr>
        </p:nvSpPr>
        <p:spPr>
          <a:xfrm>
            <a:off x="2761860" y="755780"/>
            <a:ext cx="8741162" cy="3018452"/>
          </a:xfrm>
        </p:spPr>
        <p:txBody>
          <a:bodyPr>
            <a:normAutofit fontScale="90000"/>
          </a:bodyPr>
          <a:lstStyle/>
          <a:p>
            <a:r>
              <a:rPr lang="en-GB" dirty="0"/>
              <a:t>Advancing Music Generation via Accelerated Deep Learning</a:t>
            </a:r>
            <a:br>
              <a:rPr lang="en-GB" dirty="0"/>
            </a:br>
            <a:endParaRPr lang="en-IN" dirty="0"/>
          </a:p>
        </p:txBody>
      </p:sp>
      <p:sp>
        <p:nvSpPr>
          <p:cNvPr id="3" name="Subtitle 2">
            <a:extLst>
              <a:ext uri="{FF2B5EF4-FFF2-40B4-BE49-F238E27FC236}">
                <a16:creationId xmlns:a16="http://schemas.microsoft.com/office/drawing/2014/main" id="{7469B0B3-CC28-1C26-A981-20459ADD3780}"/>
              </a:ext>
            </a:extLst>
          </p:cNvPr>
          <p:cNvSpPr>
            <a:spLocks noGrp="1"/>
          </p:cNvSpPr>
          <p:nvPr>
            <p:ph type="subTitle" idx="1"/>
          </p:nvPr>
        </p:nvSpPr>
        <p:spPr/>
        <p:txBody>
          <a:bodyPr>
            <a:normAutofit/>
          </a:bodyPr>
          <a:lstStyle/>
          <a:p>
            <a:r>
              <a:rPr lang="en-GB" dirty="0"/>
              <a:t>Aim : To train a model in a distributed format to generate musical notes </a:t>
            </a:r>
          </a:p>
          <a:p>
            <a:r>
              <a:rPr lang="en-GB" dirty="0"/>
              <a:t>By : Varun Kukreti, Intern at Queen Mary University of London </a:t>
            </a:r>
            <a:endParaRPr lang="en-IN" dirty="0"/>
          </a:p>
        </p:txBody>
      </p:sp>
    </p:spTree>
    <p:extLst>
      <p:ext uri="{BB962C8B-B14F-4D97-AF65-F5344CB8AC3E}">
        <p14:creationId xmlns:p14="http://schemas.microsoft.com/office/powerpoint/2010/main" val="3061664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5212-A9CF-B41E-9C35-135F69DA8FE0}"/>
              </a:ext>
            </a:extLst>
          </p:cNvPr>
          <p:cNvSpPr>
            <a:spLocks noGrp="1"/>
          </p:cNvSpPr>
          <p:nvPr>
            <p:ph type="title"/>
          </p:nvPr>
        </p:nvSpPr>
        <p:spPr/>
        <p:txBody>
          <a:bodyPr/>
          <a:lstStyle/>
          <a:p>
            <a:r>
              <a:rPr lang="en-GB" dirty="0"/>
              <a:t>Problem Statement</a:t>
            </a:r>
            <a:endParaRPr lang="en-IN" dirty="0"/>
          </a:p>
        </p:txBody>
      </p:sp>
      <p:sp>
        <p:nvSpPr>
          <p:cNvPr id="3" name="Content Placeholder 2">
            <a:extLst>
              <a:ext uri="{FF2B5EF4-FFF2-40B4-BE49-F238E27FC236}">
                <a16:creationId xmlns:a16="http://schemas.microsoft.com/office/drawing/2014/main" id="{04C0FBD4-104A-5060-E2A9-D3366F1B0213}"/>
              </a:ext>
            </a:extLst>
          </p:cNvPr>
          <p:cNvSpPr>
            <a:spLocks noGrp="1"/>
          </p:cNvSpPr>
          <p:nvPr>
            <p:ph idx="1"/>
          </p:nvPr>
        </p:nvSpPr>
        <p:spPr/>
        <p:txBody>
          <a:bodyPr/>
          <a:lstStyle/>
          <a:p>
            <a:pPr marL="0" indent="0">
              <a:buNone/>
            </a:pPr>
            <a:r>
              <a:rPr lang="en-GB" dirty="0"/>
              <a:t>The main aim of the project aims to investigate, propose and implement novel optimizations on the algorithmic and system levels to accelerate the training and inference of DDN models for music generation in HPC or Cloud environments</a:t>
            </a:r>
            <a:endParaRPr lang="en-IN" dirty="0"/>
          </a:p>
        </p:txBody>
      </p:sp>
    </p:spTree>
    <p:extLst>
      <p:ext uri="{BB962C8B-B14F-4D97-AF65-F5344CB8AC3E}">
        <p14:creationId xmlns:p14="http://schemas.microsoft.com/office/powerpoint/2010/main" val="325377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5212-A9CF-B41E-9C35-135F69DA8FE0}"/>
              </a:ext>
            </a:extLst>
          </p:cNvPr>
          <p:cNvSpPr>
            <a:spLocks noGrp="1"/>
          </p:cNvSpPr>
          <p:nvPr>
            <p:ph type="title"/>
          </p:nvPr>
        </p:nvSpPr>
        <p:spPr/>
        <p:txBody>
          <a:bodyPr/>
          <a:lstStyle/>
          <a:p>
            <a:r>
              <a:rPr lang="en-GB" dirty="0"/>
              <a:t>Dataset</a:t>
            </a:r>
            <a:endParaRPr lang="en-IN" dirty="0"/>
          </a:p>
        </p:txBody>
      </p:sp>
      <p:sp>
        <p:nvSpPr>
          <p:cNvPr id="3" name="Content Placeholder 2">
            <a:extLst>
              <a:ext uri="{FF2B5EF4-FFF2-40B4-BE49-F238E27FC236}">
                <a16:creationId xmlns:a16="http://schemas.microsoft.com/office/drawing/2014/main" id="{04C0FBD4-104A-5060-E2A9-D3366F1B0213}"/>
              </a:ext>
            </a:extLst>
          </p:cNvPr>
          <p:cNvSpPr>
            <a:spLocks noGrp="1"/>
          </p:cNvSpPr>
          <p:nvPr>
            <p:ph idx="1"/>
          </p:nvPr>
        </p:nvSpPr>
        <p:spPr/>
        <p:txBody>
          <a:bodyPr>
            <a:normAutofit fontScale="92500" lnSpcReduction="20000"/>
          </a:bodyPr>
          <a:lstStyle/>
          <a:p>
            <a:pPr marL="0" indent="0">
              <a:buNone/>
            </a:pPr>
            <a:r>
              <a:rPr lang="en-GB" dirty="0"/>
              <a:t>The dataset used for now consist of random compositions in midi format that have been downloaded over the internet and is used to train the model.</a:t>
            </a:r>
          </a:p>
          <a:p>
            <a:pPr marL="0" indent="0">
              <a:buNone/>
            </a:pPr>
            <a:r>
              <a:rPr lang="en-GB" dirty="0"/>
              <a:t>Other potential datasets that can be used:</a:t>
            </a:r>
          </a:p>
          <a:p>
            <a:r>
              <a:rPr lang="en-GB" dirty="0"/>
              <a:t>JSB </a:t>
            </a:r>
            <a:r>
              <a:rPr lang="en-GB" dirty="0" err="1"/>
              <a:t>Cholares</a:t>
            </a:r>
            <a:endParaRPr lang="en-GB" dirty="0"/>
          </a:p>
          <a:p>
            <a:r>
              <a:rPr lang="en-GB" dirty="0" err="1"/>
              <a:t>VGMidi</a:t>
            </a:r>
            <a:endParaRPr lang="en-GB" dirty="0"/>
          </a:p>
          <a:p>
            <a:r>
              <a:rPr lang="en-GB" dirty="0" err="1"/>
              <a:t>ComMU</a:t>
            </a:r>
            <a:endParaRPr lang="en-GB" dirty="0"/>
          </a:p>
          <a:p>
            <a:pPr marL="0" indent="0">
              <a:buNone/>
            </a:pPr>
            <a:r>
              <a:rPr lang="en-GB" dirty="0"/>
              <a:t>Link to some of the standard datasets : </a:t>
            </a:r>
            <a:r>
              <a:rPr lang="en-GB" dirty="0">
                <a:hlinkClick r:id="rId2"/>
              </a:rPr>
              <a:t>https://paperswithcode.com/datasets?task=music-generation</a:t>
            </a:r>
            <a:endParaRPr lang="en-GB" dirty="0"/>
          </a:p>
          <a:p>
            <a:pPr marL="0" indent="0">
              <a:buNone/>
            </a:pPr>
            <a:endParaRPr lang="en-IN" dirty="0"/>
          </a:p>
        </p:txBody>
      </p:sp>
    </p:spTree>
    <p:extLst>
      <p:ext uri="{BB962C8B-B14F-4D97-AF65-F5344CB8AC3E}">
        <p14:creationId xmlns:p14="http://schemas.microsoft.com/office/powerpoint/2010/main" val="290597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5212-A9CF-B41E-9C35-135F69DA8FE0}"/>
              </a:ext>
            </a:extLst>
          </p:cNvPr>
          <p:cNvSpPr>
            <a:spLocks noGrp="1"/>
          </p:cNvSpPr>
          <p:nvPr>
            <p:ph type="title"/>
          </p:nvPr>
        </p:nvSpPr>
        <p:spPr/>
        <p:txBody>
          <a:bodyPr/>
          <a:lstStyle/>
          <a:p>
            <a:r>
              <a:rPr lang="en-GB" dirty="0"/>
              <a:t>Model</a:t>
            </a:r>
            <a:endParaRPr lang="en-IN" dirty="0"/>
          </a:p>
        </p:txBody>
      </p:sp>
      <p:sp>
        <p:nvSpPr>
          <p:cNvPr id="3" name="Content Placeholder 2">
            <a:extLst>
              <a:ext uri="{FF2B5EF4-FFF2-40B4-BE49-F238E27FC236}">
                <a16:creationId xmlns:a16="http://schemas.microsoft.com/office/drawing/2014/main" id="{04C0FBD4-104A-5060-E2A9-D3366F1B0213}"/>
              </a:ext>
            </a:extLst>
          </p:cNvPr>
          <p:cNvSpPr>
            <a:spLocks noGrp="1"/>
          </p:cNvSpPr>
          <p:nvPr>
            <p:ph idx="1"/>
          </p:nvPr>
        </p:nvSpPr>
        <p:spPr>
          <a:xfrm>
            <a:off x="1484311" y="2666999"/>
            <a:ext cx="10018713" cy="3124201"/>
          </a:xfrm>
        </p:spPr>
        <p:txBody>
          <a:bodyPr/>
          <a:lstStyle/>
          <a:p>
            <a:r>
              <a:rPr lang="en-GB" sz="2800" dirty="0"/>
              <a:t>The model used consist of a simple LSTM to generate musical notes.</a:t>
            </a:r>
          </a:p>
          <a:p>
            <a:r>
              <a:rPr lang="en-GB" sz="2800" dirty="0"/>
              <a:t>Further more complex and better models can also be used to improve training and generation.</a:t>
            </a:r>
          </a:p>
          <a:p>
            <a:r>
              <a:rPr lang="en-GB" sz="2800" dirty="0"/>
              <a:t>Also the model can generate different notes based on variation in sequence length that we provide to it as an input.</a:t>
            </a:r>
          </a:p>
          <a:p>
            <a:pPr marL="0" indent="0">
              <a:buNone/>
            </a:pPr>
            <a:endParaRPr lang="en-IN" dirty="0"/>
          </a:p>
        </p:txBody>
      </p:sp>
    </p:spTree>
    <p:extLst>
      <p:ext uri="{BB962C8B-B14F-4D97-AF65-F5344CB8AC3E}">
        <p14:creationId xmlns:p14="http://schemas.microsoft.com/office/powerpoint/2010/main" val="2722338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5212-A9CF-B41E-9C35-135F69DA8FE0}"/>
              </a:ext>
            </a:extLst>
          </p:cNvPr>
          <p:cNvSpPr>
            <a:spLocks noGrp="1"/>
          </p:cNvSpPr>
          <p:nvPr>
            <p:ph type="title"/>
          </p:nvPr>
        </p:nvSpPr>
        <p:spPr/>
        <p:txBody>
          <a:bodyPr/>
          <a:lstStyle/>
          <a:p>
            <a:r>
              <a:rPr lang="en-GB" dirty="0"/>
              <a:t>Pipeline</a:t>
            </a:r>
            <a:endParaRPr lang="en-IN" dirty="0"/>
          </a:p>
        </p:txBody>
      </p:sp>
      <p:sp>
        <p:nvSpPr>
          <p:cNvPr id="3" name="Content Placeholder 2">
            <a:extLst>
              <a:ext uri="{FF2B5EF4-FFF2-40B4-BE49-F238E27FC236}">
                <a16:creationId xmlns:a16="http://schemas.microsoft.com/office/drawing/2014/main" id="{04C0FBD4-104A-5060-E2A9-D3366F1B0213}"/>
              </a:ext>
            </a:extLst>
          </p:cNvPr>
          <p:cNvSpPr>
            <a:spLocks noGrp="1"/>
          </p:cNvSpPr>
          <p:nvPr>
            <p:ph idx="1"/>
          </p:nvPr>
        </p:nvSpPr>
        <p:spPr>
          <a:xfrm>
            <a:off x="979714" y="2676329"/>
            <a:ext cx="11122090" cy="3124201"/>
          </a:xfrm>
        </p:spPr>
        <p:txBody>
          <a:bodyPr/>
          <a:lstStyle/>
          <a:p>
            <a:pPr marL="0" indent="0">
              <a:buNone/>
            </a:pPr>
            <a:r>
              <a:rPr lang="en-GB" dirty="0"/>
              <a:t>Parsing midi files using   -&gt;     Preprocessing the   -&gt; Training the model  -&gt;  Generation</a:t>
            </a:r>
          </a:p>
          <a:p>
            <a:pPr marL="0" indent="0">
              <a:buNone/>
            </a:pPr>
            <a:r>
              <a:rPr lang="en-GB" dirty="0"/>
              <a:t>Music21 library                             midi files with                 in distributed                of Music Notes</a:t>
            </a:r>
          </a:p>
          <a:p>
            <a:pPr marL="0" indent="0">
              <a:buNone/>
            </a:pPr>
            <a:r>
              <a:rPr lang="en-GB" dirty="0"/>
              <a:t>                                                            identification of I/O      environment</a:t>
            </a:r>
          </a:p>
          <a:p>
            <a:pPr marL="0" indent="0">
              <a:buNone/>
            </a:pPr>
            <a:r>
              <a:rPr lang="en-GB" dirty="0"/>
              <a:t>                                                            sequence length             on multiple servers</a:t>
            </a:r>
          </a:p>
          <a:p>
            <a:pPr marL="0" indent="0">
              <a:buNone/>
            </a:pPr>
            <a:endParaRPr lang="en-IN" dirty="0"/>
          </a:p>
        </p:txBody>
      </p:sp>
    </p:spTree>
    <p:extLst>
      <p:ext uri="{BB962C8B-B14F-4D97-AF65-F5344CB8AC3E}">
        <p14:creationId xmlns:p14="http://schemas.microsoft.com/office/powerpoint/2010/main" val="2546278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5212-A9CF-B41E-9C35-135F69DA8FE0}"/>
              </a:ext>
            </a:extLst>
          </p:cNvPr>
          <p:cNvSpPr>
            <a:spLocks noGrp="1"/>
          </p:cNvSpPr>
          <p:nvPr>
            <p:ph type="title"/>
          </p:nvPr>
        </p:nvSpPr>
        <p:spPr/>
        <p:txBody>
          <a:bodyPr/>
          <a:lstStyle/>
          <a:p>
            <a:r>
              <a:rPr lang="en-GB" dirty="0"/>
              <a:t>Specific Libraries used</a:t>
            </a:r>
            <a:endParaRPr lang="en-IN" dirty="0"/>
          </a:p>
        </p:txBody>
      </p:sp>
      <p:sp>
        <p:nvSpPr>
          <p:cNvPr id="3" name="Content Placeholder 2">
            <a:extLst>
              <a:ext uri="{FF2B5EF4-FFF2-40B4-BE49-F238E27FC236}">
                <a16:creationId xmlns:a16="http://schemas.microsoft.com/office/drawing/2014/main" id="{04C0FBD4-104A-5060-E2A9-D3366F1B0213}"/>
              </a:ext>
            </a:extLst>
          </p:cNvPr>
          <p:cNvSpPr>
            <a:spLocks noGrp="1"/>
          </p:cNvSpPr>
          <p:nvPr>
            <p:ph idx="1"/>
          </p:nvPr>
        </p:nvSpPr>
        <p:spPr>
          <a:xfrm>
            <a:off x="1484310" y="2438399"/>
            <a:ext cx="10018713" cy="3352801"/>
          </a:xfrm>
        </p:spPr>
        <p:txBody>
          <a:bodyPr/>
          <a:lstStyle/>
          <a:p>
            <a:pPr marL="0" indent="0">
              <a:buNone/>
            </a:pPr>
            <a:r>
              <a:rPr lang="en-GB" dirty="0"/>
              <a:t>Music21 : This particular library is used to parse and generate musical notes.</a:t>
            </a:r>
          </a:p>
          <a:p>
            <a:pPr marL="0" indent="0">
              <a:buNone/>
            </a:pPr>
            <a:r>
              <a:rPr lang="en-GB" dirty="0"/>
              <a:t>                    </a:t>
            </a:r>
            <a:r>
              <a:rPr lang="en-GB" dirty="0">
                <a:hlinkClick r:id="rId2"/>
              </a:rPr>
              <a:t>http://web.mit.edu/music21/</a:t>
            </a:r>
            <a:endParaRPr lang="en-GB" dirty="0"/>
          </a:p>
          <a:p>
            <a:pPr marL="0" indent="0">
              <a:buNone/>
            </a:pPr>
            <a:r>
              <a:rPr lang="en-GB" dirty="0" err="1"/>
              <a:t>Tensorflow</a:t>
            </a:r>
            <a:r>
              <a:rPr lang="en-GB" dirty="0"/>
              <a:t> : Used to make model and use distributed training.</a:t>
            </a:r>
          </a:p>
          <a:p>
            <a:pPr marL="0" indent="0">
              <a:buNone/>
            </a:pPr>
            <a:r>
              <a:rPr lang="en-GB" dirty="0"/>
              <a:t>Midi2audio : To generate audible music by reading midi files.</a:t>
            </a:r>
          </a:p>
          <a:p>
            <a:pPr marL="0" indent="0">
              <a:buNone/>
            </a:pPr>
            <a:r>
              <a:rPr lang="en-GB" dirty="0"/>
              <a:t>                           </a:t>
            </a:r>
            <a:r>
              <a:rPr lang="en-GB" dirty="0">
                <a:hlinkClick r:id="rId3"/>
              </a:rPr>
              <a:t>https://github.com/bzamecnik/midi2audio</a:t>
            </a:r>
            <a:endParaRPr lang="en-GB" dirty="0"/>
          </a:p>
          <a:p>
            <a:pPr marL="0" indent="0">
              <a:buNone/>
            </a:pPr>
            <a:endParaRPr lang="en-IN" dirty="0"/>
          </a:p>
        </p:txBody>
      </p:sp>
    </p:spTree>
    <p:extLst>
      <p:ext uri="{BB962C8B-B14F-4D97-AF65-F5344CB8AC3E}">
        <p14:creationId xmlns:p14="http://schemas.microsoft.com/office/powerpoint/2010/main" val="133588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5212-A9CF-B41E-9C35-135F69DA8FE0}"/>
              </a:ext>
            </a:extLst>
          </p:cNvPr>
          <p:cNvSpPr>
            <a:spLocks noGrp="1"/>
          </p:cNvSpPr>
          <p:nvPr>
            <p:ph type="title"/>
          </p:nvPr>
        </p:nvSpPr>
        <p:spPr>
          <a:xfrm>
            <a:off x="1484311" y="307910"/>
            <a:ext cx="10018713" cy="1278295"/>
          </a:xfrm>
        </p:spPr>
        <p:txBody>
          <a:bodyPr/>
          <a:lstStyle/>
          <a:p>
            <a:r>
              <a:rPr lang="en-GB" dirty="0"/>
              <a:t>Distributed Training</a:t>
            </a:r>
            <a:endParaRPr lang="en-IN" dirty="0"/>
          </a:p>
        </p:txBody>
      </p:sp>
      <p:sp>
        <p:nvSpPr>
          <p:cNvPr id="3" name="Content Placeholder 2">
            <a:extLst>
              <a:ext uri="{FF2B5EF4-FFF2-40B4-BE49-F238E27FC236}">
                <a16:creationId xmlns:a16="http://schemas.microsoft.com/office/drawing/2014/main" id="{04C0FBD4-104A-5060-E2A9-D3366F1B0213}"/>
              </a:ext>
            </a:extLst>
          </p:cNvPr>
          <p:cNvSpPr>
            <a:spLocks noGrp="1"/>
          </p:cNvSpPr>
          <p:nvPr>
            <p:ph idx="1"/>
          </p:nvPr>
        </p:nvSpPr>
        <p:spPr>
          <a:xfrm>
            <a:off x="1315617" y="1586205"/>
            <a:ext cx="10730204" cy="4823926"/>
          </a:xfrm>
        </p:spPr>
        <p:txBody>
          <a:bodyPr>
            <a:normAutofit fontScale="77500" lnSpcReduction="20000"/>
          </a:bodyPr>
          <a:lstStyle/>
          <a:p>
            <a:r>
              <a:rPr lang="en-GB" dirty="0"/>
              <a:t>The main idea is to train the project on multiple servers. In order to achieve that we particularly used </a:t>
            </a:r>
            <a:r>
              <a:rPr lang="en-GB" dirty="0" err="1"/>
              <a:t>MultiWorkerMirroredStratergy</a:t>
            </a:r>
            <a:r>
              <a:rPr lang="en-GB" dirty="0"/>
              <a:t> from </a:t>
            </a:r>
            <a:r>
              <a:rPr lang="en-GB" dirty="0" err="1"/>
              <a:t>Tensorflow</a:t>
            </a:r>
            <a:r>
              <a:rPr lang="en-GB" dirty="0"/>
              <a:t> </a:t>
            </a:r>
          </a:p>
          <a:p>
            <a:r>
              <a:rPr lang="en-GB" dirty="0"/>
              <a:t>Other </a:t>
            </a:r>
            <a:r>
              <a:rPr lang="en-GB" dirty="0" err="1"/>
              <a:t>Stratergies</a:t>
            </a:r>
            <a:r>
              <a:rPr lang="en-GB" dirty="0"/>
              <a:t> : </a:t>
            </a:r>
            <a:r>
              <a:rPr lang="en-IN" dirty="0"/>
              <a:t> </a:t>
            </a:r>
            <a:r>
              <a:rPr lang="en-IN" dirty="0">
                <a:hlinkClick r:id="rId2"/>
              </a:rPr>
              <a:t>https://www.tensorflow.org/guide/distributed_training</a:t>
            </a:r>
            <a:endParaRPr lang="en-GB" dirty="0"/>
          </a:p>
          <a:p>
            <a:r>
              <a:rPr lang="en-GB" dirty="0"/>
              <a:t>The whole idea is to train the model on particular server for some particular parameters including sequence length, no of iterations, amount of data used for training and so on, then save the model and switch over to another server to train it </a:t>
            </a:r>
          </a:p>
          <a:p>
            <a:r>
              <a:rPr lang="en-GB" dirty="0"/>
              <a:t>The results like convergence and training speed can be analysed on same plots or are compared for each server. </a:t>
            </a:r>
          </a:p>
          <a:p>
            <a:r>
              <a:rPr lang="en-GB" dirty="0"/>
              <a:t>Currently we have been able to do so successfully on two servers. However one may use as many servers as one want.</a:t>
            </a:r>
          </a:p>
          <a:p>
            <a:r>
              <a:rPr lang="en-GB" dirty="0"/>
              <a:t>Potential improvements include: </a:t>
            </a:r>
          </a:p>
          <a:p>
            <a:pPr marL="0" indent="0">
              <a:buNone/>
            </a:pPr>
            <a:r>
              <a:rPr lang="en-GB" dirty="0"/>
              <a:t>               Using another better strategy for distributive training</a:t>
            </a:r>
          </a:p>
          <a:p>
            <a:pPr marL="0" indent="0">
              <a:buNone/>
            </a:pPr>
            <a:r>
              <a:rPr lang="en-IN" dirty="0"/>
              <a:t>               Better way to present the analysis</a:t>
            </a:r>
          </a:p>
          <a:p>
            <a:pPr marL="0" indent="0">
              <a:buNone/>
            </a:pPr>
            <a:r>
              <a:rPr lang="en-IN" dirty="0"/>
              <a:t>               Better metrics to be measured</a:t>
            </a:r>
          </a:p>
          <a:p>
            <a:r>
              <a:rPr lang="en-IN" dirty="0"/>
              <a:t>  Apart from these one may use other initiatives as well</a:t>
            </a:r>
          </a:p>
        </p:txBody>
      </p:sp>
    </p:spTree>
    <p:extLst>
      <p:ext uri="{BB962C8B-B14F-4D97-AF65-F5344CB8AC3E}">
        <p14:creationId xmlns:p14="http://schemas.microsoft.com/office/powerpoint/2010/main" val="3925179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5212-A9CF-B41E-9C35-135F69DA8FE0}"/>
              </a:ext>
            </a:extLst>
          </p:cNvPr>
          <p:cNvSpPr>
            <a:spLocks noGrp="1"/>
          </p:cNvSpPr>
          <p:nvPr>
            <p:ph type="title"/>
          </p:nvPr>
        </p:nvSpPr>
        <p:spPr>
          <a:xfrm>
            <a:off x="1484311" y="307910"/>
            <a:ext cx="10018713" cy="1278295"/>
          </a:xfrm>
        </p:spPr>
        <p:txBody>
          <a:bodyPr/>
          <a:lstStyle/>
          <a:p>
            <a:r>
              <a:rPr lang="en-GB" dirty="0"/>
              <a:t>Results</a:t>
            </a:r>
            <a:endParaRPr lang="en-IN" dirty="0"/>
          </a:p>
        </p:txBody>
      </p:sp>
      <p:sp>
        <p:nvSpPr>
          <p:cNvPr id="3" name="Content Placeholder 2">
            <a:extLst>
              <a:ext uri="{FF2B5EF4-FFF2-40B4-BE49-F238E27FC236}">
                <a16:creationId xmlns:a16="http://schemas.microsoft.com/office/drawing/2014/main" id="{04C0FBD4-104A-5060-E2A9-D3366F1B0213}"/>
              </a:ext>
            </a:extLst>
          </p:cNvPr>
          <p:cNvSpPr>
            <a:spLocks noGrp="1"/>
          </p:cNvSpPr>
          <p:nvPr>
            <p:ph idx="1"/>
          </p:nvPr>
        </p:nvSpPr>
        <p:spPr>
          <a:xfrm>
            <a:off x="1315617" y="1586205"/>
            <a:ext cx="10730204" cy="4823926"/>
          </a:xfrm>
        </p:spPr>
        <p:txBody>
          <a:bodyPr>
            <a:normAutofit/>
          </a:bodyPr>
          <a:lstStyle/>
          <a:p>
            <a:r>
              <a:rPr lang="en-GB" dirty="0"/>
              <a:t>So far we have been able to successfully train the models on two servers of QMUL – Dorchester and Bath</a:t>
            </a:r>
          </a:p>
          <a:p>
            <a:r>
              <a:rPr lang="en-GB" dirty="0"/>
              <a:t>We have also seen evaluated metrics and they seem to be consistent with our findings.</a:t>
            </a:r>
          </a:p>
          <a:p>
            <a:endParaRPr lang="en-IN" dirty="0"/>
          </a:p>
        </p:txBody>
      </p:sp>
    </p:spTree>
    <p:extLst>
      <p:ext uri="{BB962C8B-B14F-4D97-AF65-F5344CB8AC3E}">
        <p14:creationId xmlns:p14="http://schemas.microsoft.com/office/powerpoint/2010/main" val="706599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75212-A9CF-B41E-9C35-135F69DA8FE0}"/>
              </a:ext>
            </a:extLst>
          </p:cNvPr>
          <p:cNvSpPr>
            <a:spLocks noGrp="1"/>
          </p:cNvSpPr>
          <p:nvPr>
            <p:ph type="title"/>
          </p:nvPr>
        </p:nvSpPr>
        <p:spPr>
          <a:xfrm>
            <a:off x="1459428" y="1791477"/>
            <a:ext cx="10018713" cy="3121090"/>
          </a:xfrm>
        </p:spPr>
        <p:txBody>
          <a:bodyPr>
            <a:normAutofit/>
          </a:bodyPr>
          <a:lstStyle/>
          <a:p>
            <a:r>
              <a:rPr lang="en-GB" sz="7000" dirty="0"/>
              <a:t>Thank You</a:t>
            </a:r>
            <a:endParaRPr lang="en-IN" sz="7000" dirty="0"/>
          </a:p>
        </p:txBody>
      </p:sp>
    </p:spTree>
    <p:extLst>
      <p:ext uri="{BB962C8B-B14F-4D97-AF65-F5344CB8AC3E}">
        <p14:creationId xmlns:p14="http://schemas.microsoft.com/office/powerpoint/2010/main" val="2973239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48</TotalTime>
  <Words>488</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Corbel</vt:lpstr>
      <vt:lpstr>Parallax</vt:lpstr>
      <vt:lpstr>Advancing Music Generation via Accelerated Deep Learning </vt:lpstr>
      <vt:lpstr>Problem Statement</vt:lpstr>
      <vt:lpstr>Dataset</vt:lpstr>
      <vt:lpstr>Model</vt:lpstr>
      <vt:lpstr>Pipeline</vt:lpstr>
      <vt:lpstr>Specific Libraries used</vt:lpstr>
      <vt:lpstr>Distributed Training</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Advancing Music Generation via Accelerated Deep Learning </dc:title>
  <dc:creator>VARUN KUKRETI</dc:creator>
  <cp:lastModifiedBy>VARUN KUKRETI</cp:lastModifiedBy>
  <cp:revision>1</cp:revision>
  <dcterms:created xsi:type="dcterms:W3CDTF">2023-07-03T11:01:42Z</dcterms:created>
  <dcterms:modified xsi:type="dcterms:W3CDTF">2023-07-03T11:49:59Z</dcterms:modified>
</cp:coreProperties>
</file>