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9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B042E-6CFD-43DB-BD2D-6D8242BD1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612533-BEF7-4011-837D-B89A4DE83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1AA85-B828-40EF-967D-A42393F5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C384-7BF1-4D78-8ADB-991203015941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0F27B-9338-446D-BA18-3478AC74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69BC8-F662-47D0-9D5F-2F12D85D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382B-201F-433A-9EC7-8CA2623CE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05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30425-929C-4ADB-939A-1C4E1936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AA2C62-A0F6-44ED-9218-F0673346C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5C127-458F-42D8-AF7E-6B6758D6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C384-7BF1-4D78-8ADB-991203015941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8E50C-B4EC-497B-AA44-3348A812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B8D55F-5076-4B02-B9AD-28F60CCAD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382B-201F-433A-9EC7-8CA2623CE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95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D1E163-2FAC-4763-920D-7152199B1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936D9F-D9C0-4D5F-824A-0F35F356B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A8267-E66C-4B24-92ED-E70B3040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C384-7BF1-4D78-8ADB-991203015941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29B77-387F-4FC0-9B9A-2534639F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89589-F63C-460A-BD39-C9D33026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382B-201F-433A-9EC7-8CA2623CE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76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EEDF6-C1CF-4A8E-B138-DFB6E7B6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91E7C-2532-49B0-9905-74C264929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B494C-6FBF-481A-8C7D-12603617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C384-7BF1-4D78-8ADB-991203015941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44C27-4A72-4F83-B17E-67F4A7BD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5221E1-F469-45BB-87EB-D9992707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382B-201F-433A-9EC7-8CA2623CE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18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0C8F8-3AF2-4F5F-A314-657FEC85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95073-F200-497C-91E9-84CCCA852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673E3-9275-49E4-8716-E59D3551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C384-7BF1-4D78-8ADB-991203015941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E1109-AAF2-491C-9209-47076D22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031E1-AC6C-4BF9-BDF0-4E2B612F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382B-201F-433A-9EC7-8CA2623CE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11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A32E6-778F-46C8-89BE-764ED34C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68A1B-A79F-4A49-8ADB-908EF6BA4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644457-21F6-4D2C-9F8A-D86E9B8AD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F6C4FE-DD3E-4D3B-AEC8-588EE771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C384-7BF1-4D78-8ADB-991203015941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40524C-482C-44AF-AB39-2B7D4330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B26A93-323D-48E7-8A99-5633093D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382B-201F-433A-9EC7-8CA2623CE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12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6BEA8-EDAE-4C88-BA6C-11FD2325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EB223-8535-4251-8CEF-70DE017A4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529602-FFA8-4C85-AC71-32E277238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EC9637-A937-4428-A4D7-C146A54A9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209866-A855-4513-A26C-C6516E86C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99FF2A-7CEF-4533-A8AC-A26EF640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C384-7BF1-4D78-8ADB-991203015941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5E4EE1-E83E-4E18-83E8-50FB36EC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2E0A13-E3E1-452C-80B2-0EE62F68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382B-201F-433A-9EC7-8CA2623CE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6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BF1B5-2CE0-44F5-99EA-738E28AA2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CEA3B8-72A2-4DE8-B382-1DA9ABB0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C384-7BF1-4D78-8ADB-991203015941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1EF2E4-8BC6-4B37-AF98-EE140634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513C2D-AF47-44F6-B5FD-947F04C7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382B-201F-433A-9EC7-8CA2623CE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4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F6085A-D55B-4C55-9C8F-0567834E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C384-7BF1-4D78-8ADB-991203015941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286F32-86A2-4E5B-B461-7B50070F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93097-E5C3-4261-98D7-0A8BE539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382B-201F-433A-9EC7-8CA2623CE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6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6E623-8326-4206-BFA8-5C6C6051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94332-FEC2-4AF7-AF44-739AF6957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853FEB-E4AC-4FB4-9400-5FE9EEDC4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C0F8ED-AA9F-4EC9-9917-240AC8AB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C384-7BF1-4D78-8ADB-991203015941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83395A-8909-4F0C-8072-A56232D4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24574B-CDE7-4889-B7DB-27CE32E6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382B-201F-433A-9EC7-8CA2623CE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7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2B1AA-8F74-4956-8AC8-DC8A9A3A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F6E48F-9260-455E-937B-6055DF4DA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9D9BAA-DA0B-428E-8FCB-5266FF72D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9469C-32A7-4A80-8784-4B99B72A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C384-7BF1-4D78-8ADB-991203015941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92DCAF-4C52-4DF0-9ABB-CDED6D4D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ABD49A-FBF3-459A-9B28-FB6A84EB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382B-201F-433A-9EC7-8CA2623CE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0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F0B7D4-9CD1-482B-A81D-EA4F2854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A42FC-56E4-4CD9-86F5-DD30E5B36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E1422-3BE1-4187-A8B5-57630F810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C384-7BF1-4D78-8ADB-991203015941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D695F-E88C-41DD-B1A6-283E105F2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21907-4A73-4A97-8CFB-422AD9B8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4382B-201F-433A-9EC7-8CA2623CE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3D025E-0F23-4D9F-A6BC-8404E5892EC2}"/>
              </a:ext>
            </a:extLst>
          </p:cNvPr>
          <p:cNvSpPr txBox="1"/>
          <p:nvPr/>
        </p:nvSpPr>
        <p:spPr>
          <a:xfrm>
            <a:off x="213283" y="58044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문제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8769D1E-53F4-4674-A794-AE0B33C2C96B}"/>
              </a:ext>
            </a:extLst>
          </p:cNvPr>
          <p:cNvCxnSpPr/>
          <p:nvPr/>
        </p:nvCxnSpPr>
        <p:spPr>
          <a:xfrm>
            <a:off x="0" y="421419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2353F2-A948-46E2-9E27-3A12280D6C39}"/>
              </a:ext>
            </a:extLst>
          </p:cNvPr>
          <p:cNvSpPr txBox="1"/>
          <p:nvPr/>
        </p:nvSpPr>
        <p:spPr>
          <a:xfrm>
            <a:off x="213283" y="51060"/>
            <a:ext cx="160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 err="1"/>
              <a:t>보글게임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하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ED24DE-603F-4079-8DB0-CD536BD25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925" y="1122133"/>
            <a:ext cx="560070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9F154A-76B5-4076-A820-0FB42E27BE1B}"/>
              </a:ext>
            </a:extLst>
          </p:cNvPr>
          <p:cNvSpPr txBox="1"/>
          <p:nvPr/>
        </p:nvSpPr>
        <p:spPr>
          <a:xfrm>
            <a:off x="213283" y="864097"/>
            <a:ext cx="5788794" cy="2344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100" dirty="0" err="1"/>
              <a:t>보글</a:t>
            </a:r>
            <a:r>
              <a:rPr lang="en-US" altLang="ko-KR" sz="1100" dirty="0"/>
              <a:t>(Boggle) </a:t>
            </a:r>
            <a:r>
              <a:rPr lang="ko-KR" altLang="en-US" sz="1100" dirty="0"/>
              <a:t>게임은 그림 </a:t>
            </a:r>
            <a:r>
              <a:rPr lang="en-US" altLang="ko-KR" sz="1100" dirty="0"/>
              <a:t>(a)</a:t>
            </a:r>
            <a:r>
              <a:rPr lang="ko-KR" altLang="en-US" sz="1100" dirty="0"/>
              <a:t>와 같은 </a:t>
            </a:r>
            <a:r>
              <a:rPr lang="en-US" altLang="ko-KR" sz="1100" dirty="0"/>
              <a:t>5x5 </a:t>
            </a:r>
            <a:r>
              <a:rPr lang="ko-KR" altLang="en-US" sz="1100" dirty="0"/>
              <a:t>크기의 알파벳 격자인</a:t>
            </a:r>
            <a:br>
              <a:rPr lang="ko-KR" altLang="en-US" sz="1100" dirty="0"/>
            </a:br>
            <a:r>
              <a:rPr lang="ko-KR" altLang="en-US" sz="1100" dirty="0"/>
              <a:t>게임판의 한 글자에서 시작해서 펜을 움직이면서 만나는 글자를 그 순서대로 나열하여 만들어지는 영어 단어를 찾아내는 게임입니다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펜은 상하좌우</a:t>
            </a:r>
            <a:r>
              <a:rPr lang="en-US" altLang="ko-KR" sz="1100" dirty="0"/>
              <a:t>, </a:t>
            </a:r>
            <a:r>
              <a:rPr lang="ko-KR" altLang="en-US" sz="1100" dirty="0"/>
              <a:t>혹은 대각선으로 인접한 칸으로 이동할 수 있으며 글자를 건너뛸 수는 없습니다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지나간 글자를 다시 지나가는 것은 가능하지만</a:t>
            </a:r>
            <a:r>
              <a:rPr lang="en-US" altLang="ko-KR" sz="1100" dirty="0"/>
              <a:t>, </a:t>
            </a:r>
            <a:r>
              <a:rPr lang="ko-KR" altLang="en-US" sz="1100" dirty="0"/>
              <a:t>펜을 이동하지않고 같은 글자를 </a:t>
            </a:r>
            <a:r>
              <a:rPr lang="ko-KR" altLang="en-US" sz="1100" dirty="0" err="1"/>
              <a:t>여러번</a:t>
            </a:r>
            <a:r>
              <a:rPr lang="ko-KR" altLang="en-US" sz="1100" dirty="0"/>
              <a:t> 쓸 수는 없습니다</a:t>
            </a:r>
            <a:r>
              <a:rPr lang="en-US" altLang="ko-KR" sz="1100" dirty="0"/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예를 들어 그림의 </a:t>
            </a:r>
            <a:r>
              <a:rPr lang="en-US" altLang="ko-KR" sz="1100" dirty="0"/>
              <a:t>(b), (c), (d)</a:t>
            </a:r>
            <a:r>
              <a:rPr lang="ko-KR" altLang="en-US" sz="1100" dirty="0"/>
              <a:t>는 각각 </a:t>
            </a:r>
            <a:r>
              <a:rPr lang="en-US" altLang="ko-KR" sz="1100" dirty="0"/>
              <a:t>(a)</a:t>
            </a:r>
            <a:r>
              <a:rPr lang="ko-KR" altLang="en-US" sz="1100" dirty="0"/>
              <a:t>의 격자에서 </a:t>
            </a:r>
            <a:r>
              <a:rPr lang="en-US" altLang="ko-KR" sz="1100" dirty="0"/>
              <a:t>PRETTY, GIRL, REPEAT</a:t>
            </a:r>
            <a:r>
              <a:rPr lang="ko-KR" altLang="en-US" sz="1100" dirty="0"/>
              <a:t>을 찾아낸 결과를 보여줍니다</a:t>
            </a:r>
            <a:r>
              <a:rPr lang="en-US" altLang="ko-KR" sz="1100" dirty="0"/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 err="1"/>
              <a:t>보글</a:t>
            </a:r>
            <a:r>
              <a:rPr lang="ko-KR" altLang="en-US" sz="1100" dirty="0"/>
              <a:t> 게임판과 알고 있는 단어들의 목록이 주어질 때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보글</a:t>
            </a:r>
            <a:r>
              <a:rPr lang="ko-KR" altLang="en-US" sz="1100" dirty="0"/>
              <a:t> 게임판에서 각 단어를 찾을 수 있는지 여부를 출력하는 프로그램을 작성하세요</a:t>
            </a:r>
            <a:r>
              <a:rPr lang="en-US" altLang="ko-KR" sz="11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DE47A-2D93-4B4E-ADB0-1E718D2B9E62}"/>
              </a:ext>
            </a:extLst>
          </p:cNvPr>
          <p:cNvSpPr txBox="1"/>
          <p:nvPr/>
        </p:nvSpPr>
        <p:spPr>
          <a:xfrm>
            <a:off x="213283" y="3365378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입력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C0C2FB-C20E-47C4-9FB3-21A5BE4AAE9D}"/>
              </a:ext>
            </a:extLst>
          </p:cNvPr>
          <p:cNvSpPr txBox="1"/>
          <p:nvPr/>
        </p:nvSpPr>
        <p:spPr>
          <a:xfrm>
            <a:off x="213283" y="3649030"/>
            <a:ext cx="5788794" cy="1583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100" dirty="0"/>
              <a:t>입력의 첫 줄에는 테스트 케이스의 수 </a:t>
            </a:r>
            <a:r>
              <a:rPr lang="en-US" altLang="ko-KR" sz="1100" dirty="0"/>
              <a:t>C(C &lt;= 50)</a:t>
            </a:r>
            <a:r>
              <a:rPr lang="ko-KR" altLang="en-US" sz="1100" dirty="0"/>
              <a:t>가 주어집니다</a:t>
            </a:r>
            <a:r>
              <a:rPr lang="en-US" altLang="ko-KR" sz="1100" dirty="0"/>
              <a:t>. </a:t>
            </a:r>
            <a:r>
              <a:rPr lang="ko-KR" altLang="en-US" sz="1100" dirty="0"/>
              <a:t>각 테스트 케이스의 첫 줄에는 각 </a:t>
            </a:r>
            <a:r>
              <a:rPr lang="en-US" altLang="ko-KR" sz="1100" dirty="0"/>
              <a:t>5</a:t>
            </a:r>
            <a:r>
              <a:rPr lang="ko-KR" altLang="en-US" sz="1100" dirty="0"/>
              <a:t>줄에 </a:t>
            </a:r>
            <a:r>
              <a:rPr lang="en-US" altLang="ko-KR" sz="1100" dirty="0"/>
              <a:t>5</a:t>
            </a:r>
            <a:r>
              <a:rPr lang="ko-KR" altLang="en-US" sz="1100" dirty="0"/>
              <a:t>글자로 </a:t>
            </a:r>
            <a:r>
              <a:rPr lang="ko-KR" altLang="en-US" sz="1100" dirty="0" err="1"/>
              <a:t>보글</a:t>
            </a:r>
            <a:r>
              <a:rPr lang="ko-KR" altLang="en-US" sz="1100" dirty="0"/>
              <a:t> 게임판이 주어집니다</a:t>
            </a:r>
            <a:r>
              <a:rPr lang="en-US" altLang="ko-KR" sz="1100" dirty="0"/>
              <a:t>. </a:t>
            </a:r>
            <a:r>
              <a:rPr lang="ko-KR" altLang="en-US" sz="1100" dirty="0"/>
              <a:t>게임판의 모든 칸은 알파벳 대문자입니다</a:t>
            </a:r>
            <a:r>
              <a:rPr lang="en-US" altLang="ko-KR" sz="1100" dirty="0"/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그 다음 줄에는 우리가 알고 있는 단어의 수 </a:t>
            </a:r>
            <a:r>
              <a:rPr lang="en-US" altLang="ko-KR" sz="1100" dirty="0"/>
              <a:t>N(1 &lt;= N &lt;= 10)</a:t>
            </a:r>
            <a:r>
              <a:rPr lang="ko-KR" altLang="en-US" sz="1100" dirty="0"/>
              <a:t>이 주어집니다</a:t>
            </a:r>
            <a:r>
              <a:rPr lang="en-US" altLang="ko-KR" sz="1100" dirty="0"/>
              <a:t>. </a:t>
            </a:r>
            <a:r>
              <a:rPr lang="ko-KR" altLang="en-US" sz="1100" dirty="0"/>
              <a:t>그 후 </a:t>
            </a:r>
            <a:r>
              <a:rPr lang="en-US" altLang="ko-KR" sz="1100" dirty="0"/>
              <a:t>N</a:t>
            </a:r>
            <a:r>
              <a:rPr lang="ko-KR" altLang="en-US" sz="1100" dirty="0"/>
              <a:t>줄에는 한 줄에 하나씩 우리가 알고 있는 단어들이 주어집니다</a:t>
            </a:r>
            <a:r>
              <a:rPr lang="en-US" altLang="ko-KR" sz="1100" dirty="0"/>
              <a:t>. </a:t>
            </a:r>
            <a:r>
              <a:rPr lang="ko-KR" altLang="en-US" sz="1100" dirty="0"/>
              <a:t>각 단어는 알파벳 대문자 </a:t>
            </a:r>
            <a:r>
              <a:rPr lang="en-US" altLang="ko-KR" sz="1100" dirty="0"/>
              <a:t>1</a:t>
            </a:r>
            <a:r>
              <a:rPr lang="ko-KR" altLang="en-US" sz="1100" dirty="0"/>
              <a:t>글자 이상 </a:t>
            </a:r>
            <a:r>
              <a:rPr lang="en-US" altLang="ko-KR" sz="1100" dirty="0"/>
              <a:t>10</a:t>
            </a:r>
            <a:r>
              <a:rPr lang="ko-KR" altLang="en-US" sz="1100" dirty="0"/>
              <a:t>글자 이하로 구성됩니다</a:t>
            </a:r>
            <a:r>
              <a:rPr lang="en-US" altLang="ko-KR" sz="11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A7630-D93F-4C20-AAF7-121B6C4ED966}"/>
              </a:ext>
            </a:extLst>
          </p:cNvPr>
          <p:cNvSpPr txBox="1"/>
          <p:nvPr/>
        </p:nvSpPr>
        <p:spPr>
          <a:xfrm>
            <a:off x="213283" y="5388564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출력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1A52C2-FA29-44C8-92DE-079CA2642B49}"/>
              </a:ext>
            </a:extLst>
          </p:cNvPr>
          <p:cNvSpPr txBox="1"/>
          <p:nvPr/>
        </p:nvSpPr>
        <p:spPr>
          <a:xfrm>
            <a:off x="213283" y="5672216"/>
            <a:ext cx="5788794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100" dirty="0"/>
              <a:t>각 테스트 케이스마다 </a:t>
            </a:r>
            <a:r>
              <a:rPr lang="en-US" altLang="ko-KR" sz="1100" dirty="0"/>
              <a:t>N</a:t>
            </a:r>
            <a:r>
              <a:rPr lang="ko-KR" altLang="en-US" sz="1100" dirty="0"/>
              <a:t>줄을 출력합니다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각 줄에는 알고 있는 단어를 입력에 주어진 순서대로 출력하고</a:t>
            </a:r>
            <a:r>
              <a:rPr lang="en-US" altLang="ko-KR" sz="1100" dirty="0"/>
              <a:t>, </a:t>
            </a:r>
            <a:r>
              <a:rPr lang="ko-KR" altLang="en-US" sz="1100" dirty="0"/>
              <a:t>해당 단어를 찾을 수 있을 경우 </a:t>
            </a:r>
            <a:r>
              <a:rPr lang="en-US" altLang="ko-KR" sz="1100" dirty="0"/>
              <a:t>YES, </a:t>
            </a:r>
            <a:r>
              <a:rPr lang="ko-KR" altLang="en-US" sz="1100" dirty="0"/>
              <a:t>아닐 경우 </a:t>
            </a:r>
            <a:r>
              <a:rPr lang="en-US" altLang="ko-KR" sz="1100" dirty="0"/>
              <a:t>NO</a:t>
            </a:r>
            <a:r>
              <a:rPr lang="ko-KR" altLang="en-US" sz="1100" dirty="0"/>
              <a:t>를 출력합니다</a:t>
            </a:r>
            <a:r>
              <a:rPr lang="en-US" altLang="ko-KR" sz="1100" dirty="0"/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847EC3-9CDC-4860-9E04-1BBD1B323C8B}"/>
              </a:ext>
            </a:extLst>
          </p:cNvPr>
          <p:cNvSpPr/>
          <p:nvPr/>
        </p:nvSpPr>
        <p:spPr>
          <a:xfrm>
            <a:off x="6249726" y="3760966"/>
            <a:ext cx="2480808" cy="24787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1</a:t>
            </a:r>
          </a:p>
          <a:p>
            <a:r>
              <a:rPr lang="en-US" altLang="ko-KR" sz="1200" dirty="0"/>
              <a:t>URLPM</a:t>
            </a:r>
          </a:p>
          <a:p>
            <a:r>
              <a:rPr lang="en-US" altLang="ko-KR" sz="1200" dirty="0"/>
              <a:t>XPRET</a:t>
            </a:r>
          </a:p>
          <a:p>
            <a:r>
              <a:rPr lang="en-US" altLang="ko-KR" sz="1200" dirty="0"/>
              <a:t>GIAET</a:t>
            </a:r>
          </a:p>
          <a:p>
            <a:r>
              <a:rPr lang="en-US" altLang="ko-KR" sz="1200" dirty="0"/>
              <a:t>XTNZY</a:t>
            </a:r>
          </a:p>
          <a:p>
            <a:r>
              <a:rPr lang="en-US" altLang="ko-KR" sz="1200" dirty="0"/>
              <a:t>XOQRS</a:t>
            </a:r>
          </a:p>
          <a:p>
            <a:r>
              <a:rPr lang="en-US" altLang="ko-KR" sz="1200" dirty="0"/>
              <a:t>6</a:t>
            </a:r>
          </a:p>
          <a:p>
            <a:r>
              <a:rPr lang="en-US" altLang="ko-KR" sz="1200" dirty="0"/>
              <a:t>PRETTY</a:t>
            </a:r>
          </a:p>
          <a:p>
            <a:r>
              <a:rPr lang="en-US" altLang="ko-KR" sz="1200" dirty="0"/>
              <a:t>GIRL</a:t>
            </a:r>
          </a:p>
          <a:p>
            <a:r>
              <a:rPr lang="en-US" altLang="ko-KR" sz="1200" dirty="0"/>
              <a:t>REPEAT</a:t>
            </a:r>
          </a:p>
          <a:p>
            <a:r>
              <a:rPr lang="en-US" altLang="ko-KR" sz="1200" dirty="0"/>
              <a:t>KARA</a:t>
            </a:r>
          </a:p>
          <a:p>
            <a:r>
              <a:rPr lang="en-US" altLang="ko-KR" sz="1200" dirty="0"/>
              <a:t>PANDORA</a:t>
            </a:r>
          </a:p>
          <a:p>
            <a:r>
              <a:rPr lang="en-US" altLang="ko-KR" sz="1200" dirty="0"/>
              <a:t>GIAZAPX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18F383-0AAC-413A-8D66-98107FF50988}"/>
              </a:ext>
            </a:extLst>
          </p:cNvPr>
          <p:cNvSpPr txBox="1"/>
          <p:nvPr/>
        </p:nvSpPr>
        <p:spPr>
          <a:xfrm>
            <a:off x="6249726" y="3483967"/>
            <a:ext cx="2480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예제 입력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3BF797-D6CD-4A19-BA81-F72461AF3448}"/>
              </a:ext>
            </a:extLst>
          </p:cNvPr>
          <p:cNvSpPr/>
          <p:nvPr/>
        </p:nvSpPr>
        <p:spPr>
          <a:xfrm>
            <a:off x="9309817" y="3760966"/>
            <a:ext cx="2480808" cy="24787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PRETTY YES</a:t>
            </a:r>
          </a:p>
          <a:p>
            <a:r>
              <a:rPr lang="en-US" altLang="ko-KR" sz="1200" dirty="0"/>
              <a:t>GIRL YES</a:t>
            </a:r>
          </a:p>
          <a:p>
            <a:r>
              <a:rPr lang="en-US" altLang="ko-KR" sz="1200" dirty="0"/>
              <a:t>REPEAT YES</a:t>
            </a:r>
          </a:p>
          <a:p>
            <a:r>
              <a:rPr lang="en-US" altLang="ko-KR" sz="1200" dirty="0"/>
              <a:t>KARA NO</a:t>
            </a:r>
          </a:p>
          <a:p>
            <a:r>
              <a:rPr lang="en-US" altLang="ko-KR" sz="1200" dirty="0"/>
              <a:t>PANDORA NO</a:t>
            </a:r>
          </a:p>
          <a:p>
            <a:r>
              <a:rPr lang="en-US" altLang="ko-KR" sz="1200" dirty="0"/>
              <a:t>GIAZAPX YES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A9DF8-A7D9-4B69-8283-D5FA321D1E25}"/>
              </a:ext>
            </a:extLst>
          </p:cNvPr>
          <p:cNvSpPr txBox="1"/>
          <p:nvPr/>
        </p:nvSpPr>
        <p:spPr>
          <a:xfrm>
            <a:off x="9309817" y="3483967"/>
            <a:ext cx="2480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예제 출력</a:t>
            </a:r>
          </a:p>
        </p:txBody>
      </p:sp>
    </p:spTree>
    <p:extLst>
      <p:ext uri="{BB962C8B-B14F-4D97-AF65-F5344CB8AC3E}">
        <p14:creationId xmlns:p14="http://schemas.microsoft.com/office/powerpoint/2010/main" val="2791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3D025E-0F23-4D9F-A6BC-8404E5892EC2}"/>
              </a:ext>
            </a:extLst>
          </p:cNvPr>
          <p:cNvSpPr txBox="1"/>
          <p:nvPr/>
        </p:nvSpPr>
        <p:spPr>
          <a:xfrm>
            <a:off x="213283" y="58044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문제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8769D1E-53F4-4674-A794-AE0B33C2C96B}"/>
              </a:ext>
            </a:extLst>
          </p:cNvPr>
          <p:cNvCxnSpPr/>
          <p:nvPr/>
        </p:nvCxnSpPr>
        <p:spPr>
          <a:xfrm>
            <a:off x="0" y="421419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2353F2-A948-46E2-9E27-3A12280D6C39}"/>
              </a:ext>
            </a:extLst>
          </p:cNvPr>
          <p:cNvSpPr txBox="1"/>
          <p:nvPr/>
        </p:nvSpPr>
        <p:spPr>
          <a:xfrm>
            <a:off x="213283" y="51060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b="1"/>
            </a:lvl1pPr>
          </a:lstStyle>
          <a:p>
            <a:r>
              <a:rPr lang="ko-KR" altLang="en-US" dirty="0"/>
              <a:t>보너스</a:t>
            </a:r>
            <a:r>
              <a:rPr lang="en-US" altLang="ko-KR" dirty="0"/>
              <a:t>. </a:t>
            </a:r>
            <a:r>
              <a:rPr lang="ko-KR" altLang="en-US" dirty="0"/>
              <a:t>팬미팅</a:t>
            </a:r>
            <a:r>
              <a:rPr lang="en-US" altLang="ko-KR" dirty="0"/>
              <a:t>(</a:t>
            </a:r>
            <a:r>
              <a:rPr lang="ko-KR" altLang="en-US" dirty="0"/>
              <a:t>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F154A-76B5-4076-A820-0FB42E27BE1B}"/>
              </a:ext>
            </a:extLst>
          </p:cNvPr>
          <p:cNvSpPr txBox="1"/>
          <p:nvPr/>
        </p:nvSpPr>
        <p:spPr>
          <a:xfrm>
            <a:off x="213283" y="864097"/>
            <a:ext cx="6251127" cy="2598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100" dirty="0"/>
              <a:t>가장 멤버가 많은 아이돌 그룹으로 </a:t>
            </a:r>
            <a:r>
              <a:rPr lang="ko-KR" altLang="en-US" sz="1100" dirty="0" err="1"/>
              <a:t>기네스</a:t>
            </a:r>
            <a:r>
              <a:rPr lang="ko-KR" altLang="en-US" sz="1100" dirty="0"/>
              <a:t> 북에 올라 있는 혼성 팝 그룹 </a:t>
            </a:r>
            <a:r>
              <a:rPr lang="ko-KR" altLang="en-US" sz="1100" dirty="0" err="1"/>
              <a:t>하이퍼시니어가</a:t>
            </a:r>
            <a:r>
              <a:rPr lang="ko-KR" altLang="en-US" sz="1100" dirty="0"/>
              <a:t> 데뷔 </a:t>
            </a:r>
            <a:r>
              <a:rPr lang="en-US" altLang="ko-KR" sz="1100" dirty="0"/>
              <a:t>10</a:t>
            </a:r>
            <a:r>
              <a:rPr lang="ko-KR" altLang="en-US" sz="1100" dirty="0"/>
              <a:t>주년 기념 팬 미팅을 개최했습니다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팬 미팅의 한 순서로</a:t>
            </a:r>
            <a:r>
              <a:rPr lang="en-US" altLang="ko-KR" sz="1100" dirty="0"/>
              <a:t>, </a:t>
            </a:r>
            <a:r>
              <a:rPr lang="ko-KR" altLang="en-US" sz="1100" dirty="0"/>
              <a:t>멤버들과 참가한 팬들이 포옹을 하는 행사를 갖기로 했습니다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하이퍼시니어의</a:t>
            </a:r>
            <a:r>
              <a:rPr lang="ko-KR" altLang="en-US" sz="1100" dirty="0"/>
              <a:t> 멤버들은 우선 무대에 일렬로 섭니다</a:t>
            </a:r>
            <a:r>
              <a:rPr lang="en-US" altLang="ko-KR" sz="1100" dirty="0"/>
              <a:t>. </a:t>
            </a:r>
            <a:r>
              <a:rPr lang="ko-KR" altLang="en-US" sz="1100" dirty="0"/>
              <a:t>팬 미팅에 참가한 </a:t>
            </a:r>
            <a:r>
              <a:rPr lang="en-US" altLang="ko-KR" sz="1100" dirty="0"/>
              <a:t>M</a:t>
            </a:r>
            <a:r>
              <a:rPr lang="ko-KR" altLang="en-US" sz="1100" dirty="0"/>
              <a:t>명의 팬들은 줄을 서서 맨 오른쪽 멤버에서부터 시작해 한 명씩 왼쪽으로 움직이며 멤버들과 하나씩 포옹을 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모든 팬들은 동시에 한 명씩 움직입니다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아래 그림은 행사 과정의 일부를 보여줍니다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a~d</a:t>
            </a:r>
            <a:r>
              <a:rPr lang="ko-KR" altLang="en-US" sz="1100" dirty="0"/>
              <a:t>는 네 명의 </a:t>
            </a:r>
            <a:r>
              <a:rPr lang="ko-KR" altLang="en-US" sz="1100" dirty="0" err="1"/>
              <a:t>하이퍼시니어</a:t>
            </a:r>
            <a:r>
              <a:rPr lang="ko-KR" altLang="en-US" sz="1100" dirty="0"/>
              <a:t> 멤버들이고</a:t>
            </a:r>
            <a:r>
              <a:rPr lang="en-US" altLang="ko-KR" sz="1100" dirty="0"/>
              <a:t>, 0~5</a:t>
            </a:r>
            <a:r>
              <a:rPr lang="ko-KR" altLang="en-US" sz="1100" dirty="0"/>
              <a:t>는 여섯 명의 팬들입니다</a:t>
            </a:r>
            <a:r>
              <a:rPr lang="en-US" altLang="ko-KR" sz="1100" dirty="0"/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하지만 </a:t>
            </a:r>
            <a:r>
              <a:rPr lang="ko-KR" altLang="en-US" sz="1100" dirty="0" err="1"/>
              <a:t>하이퍼시니어의</a:t>
            </a:r>
            <a:r>
              <a:rPr lang="ko-KR" altLang="en-US" sz="1100" dirty="0"/>
              <a:t> 남성 멤버들이 남성 팬과 포옹하기가 민망하다고 여겨서</a:t>
            </a:r>
            <a:r>
              <a:rPr lang="en-US" altLang="ko-KR" sz="1100" dirty="0"/>
              <a:t>, </a:t>
            </a:r>
            <a:r>
              <a:rPr lang="ko-KR" altLang="en-US" sz="1100" dirty="0"/>
              <a:t>남성 팬과는 포옹 대신 악수를 하기로 했습니다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줄을 선 멤버들과 팬들의 성별이 각각 주어질 때 팬 미팅이 진행되는 과정에서 </a:t>
            </a:r>
            <a:r>
              <a:rPr lang="ko-KR" altLang="en-US" sz="1100" dirty="0" err="1"/>
              <a:t>하이퍼시니어의</a:t>
            </a:r>
            <a:r>
              <a:rPr lang="ko-KR" altLang="en-US" sz="1100" dirty="0"/>
              <a:t> 모든 멤버가 동시에 포옹을 하는 일이 몇 번이나 있는지 계산하는 프로그램을 작성하세요</a:t>
            </a:r>
            <a:r>
              <a:rPr lang="en-US" altLang="ko-KR" sz="11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DE47A-2D93-4B4E-ADB0-1E718D2B9E62}"/>
              </a:ext>
            </a:extLst>
          </p:cNvPr>
          <p:cNvSpPr txBox="1"/>
          <p:nvPr/>
        </p:nvSpPr>
        <p:spPr>
          <a:xfrm>
            <a:off x="213283" y="3874260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입력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C0C2FB-C20E-47C4-9FB3-21A5BE4AAE9D}"/>
              </a:ext>
            </a:extLst>
          </p:cNvPr>
          <p:cNvSpPr txBox="1"/>
          <p:nvPr/>
        </p:nvSpPr>
        <p:spPr>
          <a:xfrm>
            <a:off x="213283" y="4157912"/>
            <a:ext cx="5788794" cy="1583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100" dirty="0"/>
              <a:t>첫 줄에 테스트 케이스의 개수 </a:t>
            </a:r>
            <a:r>
              <a:rPr lang="en-US" altLang="ko-KR" sz="1100" dirty="0"/>
              <a:t>C (C≤20)</a:t>
            </a:r>
            <a:r>
              <a:rPr lang="ko-KR" altLang="en-US" sz="1100" dirty="0"/>
              <a:t>가 주어집니다</a:t>
            </a:r>
            <a:r>
              <a:rPr lang="en-US" altLang="ko-KR" sz="1100" dirty="0"/>
              <a:t>. </a:t>
            </a:r>
            <a:r>
              <a:rPr lang="ko-KR" altLang="en-US" sz="1100" dirty="0"/>
              <a:t>각 테스트 케이스는 멤버들의 성별과 팬들의 성별을 각각 나타내는 두 줄의 문자열로 구성되어 있습니다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각 문자열은 왼쪽부터 오른쪽 순서대로 각 사람들의 성별을 나타냅니다</a:t>
            </a:r>
            <a:r>
              <a:rPr lang="en-US" altLang="ko-KR" sz="1100" dirty="0"/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1100" dirty="0"/>
          </a:p>
          <a:p>
            <a:pPr fontAlgn="base">
              <a:lnSpc>
                <a:spcPct val="150000"/>
              </a:lnSpc>
            </a:pPr>
            <a:r>
              <a:rPr lang="en-US" altLang="ko-KR" sz="1100" dirty="0"/>
              <a:t>M</a:t>
            </a:r>
            <a:r>
              <a:rPr lang="ko-KR" altLang="en-US" sz="1100" dirty="0"/>
              <a:t>은 해당하는 사람이 남자</a:t>
            </a:r>
            <a:r>
              <a:rPr lang="en-US" altLang="ko-KR" sz="1100" dirty="0"/>
              <a:t>, F</a:t>
            </a:r>
            <a:r>
              <a:rPr lang="ko-KR" altLang="en-US" sz="1100" dirty="0"/>
              <a:t>는 해당하는 사람이 여자임을 나타냅니다</a:t>
            </a:r>
            <a:r>
              <a:rPr lang="en-US" altLang="ko-KR" sz="1100" dirty="0"/>
              <a:t>. </a:t>
            </a:r>
            <a:r>
              <a:rPr lang="ko-KR" altLang="en-US" sz="1100" dirty="0"/>
              <a:t>멤버의 수와 팬의 수는 모두 </a:t>
            </a:r>
            <a:r>
              <a:rPr lang="en-US" altLang="ko-KR" sz="1100" dirty="0"/>
              <a:t>1 </a:t>
            </a:r>
            <a:r>
              <a:rPr lang="ko-KR" altLang="en-US" sz="1100" dirty="0"/>
              <a:t>이상 </a:t>
            </a:r>
            <a:r>
              <a:rPr lang="en-US" altLang="ko-KR" sz="1100" dirty="0"/>
              <a:t>200,000 </a:t>
            </a:r>
            <a:r>
              <a:rPr lang="ko-KR" altLang="en-US" sz="1100" dirty="0"/>
              <a:t>이하의 정수이며</a:t>
            </a:r>
            <a:r>
              <a:rPr lang="en-US" altLang="ko-KR" sz="1100" dirty="0"/>
              <a:t>, </a:t>
            </a:r>
            <a:r>
              <a:rPr lang="ko-KR" altLang="en-US" sz="1100" dirty="0"/>
              <a:t>멤버의 수는 항상 팬의 수 이하입니다</a:t>
            </a:r>
            <a:r>
              <a:rPr lang="en-US" altLang="ko-KR" sz="11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A7630-D93F-4C20-AAF7-121B6C4ED966}"/>
              </a:ext>
            </a:extLst>
          </p:cNvPr>
          <p:cNvSpPr txBox="1"/>
          <p:nvPr/>
        </p:nvSpPr>
        <p:spPr>
          <a:xfrm>
            <a:off x="213283" y="5809982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출력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1A52C2-FA29-44C8-92DE-079CA2642B49}"/>
              </a:ext>
            </a:extLst>
          </p:cNvPr>
          <p:cNvSpPr txBox="1"/>
          <p:nvPr/>
        </p:nvSpPr>
        <p:spPr>
          <a:xfrm>
            <a:off x="213283" y="6093634"/>
            <a:ext cx="5788794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100" dirty="0"/>
              <a:t>각 테스트 케이스마다 한 줄에 모든 멤버들이 포옹을 하는 일이 몇 번이나 있는지 출력합니다</a:t>
            </a:r>
            <a:r>
              <a:rPr lang="en-US" altLang="ko-KR" sz="1100" dirty="0"/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847EC3-9CDC-4860-9E04-1BBD1B323C8B}"/>
              </a:ext>
            </a:extLst>
          </p:cNvPr>
          <p:cNvSpPr/>
          <p:nvPr/>
        </p:nvSpPr>
        <p:spPr>
          <a:xfrm>
            <a:off x="6249725" y="4027453"/>
            <a:ext cx="5319421" cy="15148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FFFMMM</a:t>
            </a:r>
          </a:p>
          <a:p>
            <a:r>
              <a:rPr lang="en-US" altLang="ko-KR" sz="1200" dirty="0"/>
              <a:t>MMMFFF</a:t>
            </a:r>
          </a:p>
          <a:p>
            <a:r>
              <a:rPr lang="en-US" altLang="ko-KR" sz="1200" dirty="0"/>
              <a:t>FFFFF</a:t>
            </a:r>
          </a:p>
          <a:p>
            <a:r>
              <a:rPr lang="en-US" altLang="ko-KR" sz="1200" dirty="0"/>
              <a:t>FFFFFFFFFF</a:t>
            </a:r>
          </a:p>
          <a:p>
            <a:r>
              <a:rPr lang="en-US" altLang="ko-KR" sz="1200" dirty="0"/>
              <a:t>FFFFM</a:t>
            </a:r>
          </a:p>
          <a:p>
            <a:r>
              <a:rPr lang="en-US" altLang="ko-KR" sz="1200" dirty="0"/>
              <a:t>FFFFFMMMMF</a:t>
            </a:r>
          </a:p>
          <a:p>
            <a:r>
              <a:rPr lang="en-US" altLang="ko-KR" sz="1200" dirty="0"/>
              <a:t>MFMFMFFFMMMFMF</a:t>
            </a:r>
          </a:p>
          <a:p>
            <a:r>
              <a:rPr lang="en-US" altLang="ko-KR" sz="1200" dirty="0"/>
              <a:t>MMFFFFFMFFFMFFFFFFMFFFMFFFFMFMMFFFFFFF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18F383-0AAC-413A-8D66-98107FF50988}"/>
              </a:ext>
            </a:extLst>
          </p:cNvPr>
          <p:cNvSpPr txBox="1"/>
          <p:nvPr/>
        </p:nvSpPr>
        <p:spPr>
          <a:xfrm>
            <a:off x="6249726" y="3750454"/>
            <a:ext cx="531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예제 입력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3BF797-D6CD-4A19-BA81-F72461AF3448}"/>
              </a:ext>
            </a:extLst>
          </p:cNvPr>
          <p:cNvSpPr/>
          <p:nvPr/>
        </p:nvSpPr>
        <p:spPr>
          <a:xfrm>
            <a:off x="6249726" y="5894853"/>
            <a:ext cx="5319422" cy="7643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1</a:t>
            </a:r>
          </a:p>
          <a:p>
            <a:r>
              <a:rPr lang="en-US" altLang="ko-KR" sz="1200" dirty="0"/>
              <a:t>6</a:t>
            </a:r>
          </a:p>
          <a:p>
            <a:r>
              <a:rPr lang="en-US" altLang="ko-KR" sz="1200" dirty="0"/>
              <a:t>2</a:t>
            </a:r>
          </a:p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A9DF8-A7D9-4B69-8283-D5FA321D1E25}"/>
              </a:ext>
            </a:extLst>
          </p:cNvPr>
          <p:cNvSpPr txBox="1"/>
          <p:nvPr/>
        </p:nvSpPr>
        <p:spPr>
          <a:xfrm>
            <a:off x="6249726" y="5611200"/>
            <a:ext cx="531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예제 출력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B6B31E-B919-4A00-837D-2BC0A0759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563008"/>
            <a:ext cx="5091485" cy="31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6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8769D1E-53F4-4674-A794-AE0B33C2C96B}"/>
              </a:ext>
            </a:extLst>
          </p:cNvPr>
          <p:cNvCxnSpPr/>
          <p:nvPr/>
        </p:nvCxnSpPr>
        <p:spPr>
          <a:xfrm>
            <a:off x="0" y="421419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2353F2-A948-46E2-9E27-3A12280D6C39}"/>
              </a:ext>
            </a:extLst>
          </p:cNvPr>
          <p:cNvSpPr txBox="1"/>
          <p:nvPr/>
        </p:nvSpPr>
        <p:spPr>
          <a:xfrm>
            <a:off x="213283" y="5106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b="1"/>
            </a:lvl1pPr>
          </a:lstStyle>
          <a:p>
            <a:r>
              <a:rPr lang="ko-KR" altLang="en-US" dirty="0"/>
              <a:t>보너스</a:t>
            </a:r>
            <a:r>
              <a:rPr lang="en-US" altLang="ko-KR" dirty="0"/>
              <a:t>. </a:t>
            </a:r>
            <a:r>
              <a:rPr lang="ko-KR" altLang="en-US" dirty="0"/>
              <a:t>팬미팅 </a:t>
            </a:r>
            <a:r>
              <a:rPr lang="en-US" altLang="ko-KR" dirty="0"/>
              <a:t>- </a:t>
            </a:r>
            <a:r>
              <a:rPr lang="ko-KR" altLang="en-US" dirty="0"/>
              <a:t>풀이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B62BE-67C7-4986-8A56-6BC81317344F}"/>
              </a:ext>
            </a:extLst>
          </p:cNvPr>
          <p:cNvSpPr txBox="1"/>
          <p:nvPr/>
        </p:nvSpPr>
        <p:spPr>
          <a:xfrm>
            <a:off x="444243" y="640337"/>
            <a:ext cx="102265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private int </a:t>
            </a:r>
            <a:r>
              <a:rPr lang="en-US" altLang="ko-KR" dirty="0" err="1"/>
              <a:t>checkAllHugs</a:t>
            </a:r>
            <a:r>
              <a:rPr lang="en-US" altLang="ko-KR" dirty="0"/>
              <a:t>(String idol, String fan) {</a:t>
            </a:r>
          </a:p>
          <a:p>
            <a:r>
              <a:rPr lang="en-US" altLang="ko-KR" dirty="0"/>
              <a:t>   int ret = 0;</a:t>
            </a:r>
          </a:p>
          <a:p>
            <a:r>
              <a:rPr lang="en-US" altLang="ko-KR" dirty="0"/>
              <a:t>   int[] a = new int[</a:t>
            </a:r>
            <a:r>
              <a:rPr lang="en-US" altLang="ko-KR" dirty="0" err="1"/>
              <a:t>idol.length</a:t>
            </a:r>
            <a:r>
              <a:rPr lang="en-US" altLang="ko-KR" dirty="0"/>
              <a:t>()];</a:t>
            </a:r>
          </a:p>
          <a:p>
            <a:r>
              <a:rPr lang="en-US" altLang="ko-KR" dirty="0"/>
              <a:t>   int[] b = new int[</a:t>
            </a:r>
            <a:r>
              <a:rPr lang="en-US" altLang="ko-KR" dirty="0" err="1"/>
              <a:t>fan.length</a:t>
            </a:r>
            <a:r>
              <a:rPr lang="en-US" altLang="ko-KR" dirty="0"/>
              <a:t>()];</a:t>
            </a:r>
          </a:p>
          <a:p>
            <a:r>
              <a:rPr lang="en-US" altLang="ko-KR" dirty="0"/>
              <a:t>   for 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dirty="0" err="1"/>
              <a:t>idol.length</a:t>
            </a:r>
            <a:r>
              <a:rPr lang="en-US" altLang="ko-KR" dirty="0"/>
              <a:t>(); </a:t>
            </a:r>
            <a:r>
              <a:rPr lang="en-US" altLang="ko-KR" dirty="0" err="1"/>
              <a:t>i</a:t>
            </a:r>
            <a:r>
              <a:rPr lang="en-US" altLang="ko-KR" dirty="0"/>
              <a:t>++) a[</a:t>
            </a:r>
            <a:r>
              <a:rPr lang="en-US" altLang="ko-KR" dirty="0" err="1"/>
              <a:t>i</a:t>
            </a:r>
            <a:r>
              <a:rPr lang="en-US" altLang="ko-KR" dirty="0"/>
              <a:t>] = (</a:t>
            </a:r>
            <a:r>
              <a:rPr lang="en-US" altLang="ko-KR" dirty="0" err="1"/>
              <a:t>idol.charAt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 == 'M') ? 1 : 0;</a:t>
            </a:r>
          </a:p>
          <a:p>
            <a:r>
              <a:rPr lang="en-US" altLang="ko-KR" dirty="0"/>
              <a:t>   for 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dirty="0" err="1"/>
              <a:t>fan.length</a:t>
            </a:r>
            <a:r>
              <a:rPr lang="en-US" altLang="ko-KR" dirty="0"/>
              <a:t>(); </a:t>
            </a:r>
            <a:r>
              <a:rPr lang="en-US" altLang="ko-KR" dirty="0" err="1"/>
              <a:t>i</a:t>
            </a:r>
            <a:r>
              <a:rPr lang="en-US" altLang="ko-KR" dirty="0"/>
              <a:t>++) b[</a:t>
            </a:r>
            <a:r>
              <a:rPr lang="en-US" altLang="ko-KR" dirty="0" err="1"/>
              <a:t>i</a:t>
            </a:r>
            <a:r>
              <a:rPr lang="en-US" altLang="ko-KR" dirty="0"/>
              <a:t>] = (</a:t>
            </a:r>
            <a:r>
              <a:rPr lang="en-US" altLang="ko-KR" dirty="0" err="1"/>
              <a:t>fan.charAt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 == 'M') ? 1 : 0;</a:t>
            </a:r>
          </a:p>
          <a:p>
            <a:r>
              <a:rPr lang="en-US" altLang="ko-KR" dirty="0"/>
              <a:t>   for 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&lt;=(</a:t>
            </a:r>
            <a:r>
              <a:rPr lang="en-US" altLang="ko-KR" dirty="0" err="1"/>
              <a:t>b.length-a.length</a:t>
            </a:r>
            <a:r>
              <a:rPr lang="en-US" altLang="ko-KR" dirty="0"/>
              <a:t>);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  int hugs = 0;</a:t>
            </a:r>
          </a:p>
          <a:p>
            <a:r>
              <a:rPr lang="en-US" altLang="ko-KR" dirty="0"/>
              <a:t>      for (int j=0; j&lt;</a:t>
            </a:r>
            <a:r>
              <a:rPr lang="en-US" altLang="ko-KR" dirty="0" err="1"/>
              <a:t>a.length</a:t>
            </a:r>
            <a:r>
              <a:rPr lang="en-US" altLang="ko-KR" dirty="0"/>
              <a:t>; </a:t>
            </a:r>
            <a:r>
              <a:rPr lang="en-US" altLang="ko-KR" dirty="0" err="1"/>
              <a:t>j++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   int c = a[j] * b[</a:t>
            </a:r>
            <a:r>
              <a:rPr lang="en-US" altLang="ko-KR" dirty="0" err="1"/>
              <a:t>i+j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         if (c == 0)</a:t>
            </a:r>
          </a:p>
          <a:p>
            <a:r>
              <a:rPr lang="en-US" altLang="ko-KR" dirty="0"/>
              <a:t>            hugs++;</a:t>
            </a:r>
          </a:p>
          <a:p>
            <a:r>
              <a:rPr lang="en-US" altLang="ko-KR" dirty="0"/>
              <a:t>      }</a:t>
            </a:r>
          </a:p>
          <a:p>
            <a:r>
              <a:rPr lang="en-US" altLang="ko-KR" dirty="0"/>
              <a:t>      if (hugs == </a:t>
            </a:r>
            <a:r>
              <a:rPr lang="en-US" altLang="ko-KR" dirty="0" err="1"/>
              <a:t>a.length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ret++;</a:t>
            </a:r>
          </a:p>
          <a:p>
            <a:r>
              <a:rPr lang="en-US" altLang="ko-KR" dirty="0"/>
              <a:t>   }</a:t>
            </a:r>
          </a:p>
          <a:p>
            <a:r>
              <a:rPr lang="en-US" altLang="ko-KR" dirty="0"/>
              <a:t>   return ret;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18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3D025E-0F23-4D9F-A6BC-8404E5892EC2}"/>
              </a:ext>
            </a:extLst>
          </p:cNvPr>
          <p:cNvSpPr txBox="1"/>
          <p:nvPr/>
        </p:nvSpPr>
        <p:spPr>
          <a:xfrm>
            <a:off x="213283" y="58044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문제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8769D1E-53F4-4674-A794-AE0B33C2C96B}"/>
              </a:ext>
            </a:extLst>
          </p:cNvPr>
          <p:cNvCxnSpPr/>
          <p:nvPr/>
        </p:nvCxnSpPr>
        <p:spPr>
          <a:xfrm>
            <a:off x="0" y="421419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2353F2-A948-46E2-9E27-3A12280D6C39}"/>
              </a:ext>
            </a:extLst>
          </p:cNvPr>
          <p:cNvSpPr txBox="1"/>
          <p:nvPr/>
        </p:nvSpPr>
        <p:spPr>
          <a:xfrm>
            <a:off x="213283" y="51060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b="1"/>
            </a:lvl1pPr>
          </a:lstStyle>
          <a:p>
            <a:r>
              <a:rPr lang="en-US" altLang="ko-KR" dirty="0"/>
              <a:t>5. </a:t>
            </a:r>
            <a:r>
              <a:rPr lang="ko-KR" altLang="en-US" dirty="0" err="1"/>
              <a:t>외발</a:t>
            </a:r>
            <a:r>
              <a:rPr lang="ko-KR" altLang="en-US" dirty="0"/>
              <a:t> 뛰기</a:t>
            </a:r>
            <a:r>
              <a:rPr lang="en-US" altLang="ko-KR" dirty="0"/>
              <a:t>(</a:t>
            </a:r>
            <a:r>
              <a:rPr lang="ko-KR" altLang="en-US" dirty="0"/>
              <a:t>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F154A-76B5-4076-A820-0FB42E27BE1B}"/>
              </a:ext>
            </a:extLst>
          </p:cNvPr>
          <p:cNvSpPr txBox="1"/>
          <p:nvPr/>
        </p:nvSpPr>
        <p:spPr>
          <a:xfrm>
            <a:off x="213283" y="864097"/>
            <a:ext cx="6251127" cy="361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100" dirty="0" err="1"/>
              <a:t>땅따먹기를</a:t>
            </a:r>
            <a:r>
              <a:rPr lang="ko-KR" altLang="en-US" sz="1100" dirty="0"/>
              <a:t> 하다 질린 재하와 영훈이는 </a:t>
            </a:r>
            <a:r>
              <a:rPr lang="ko-KR" altLang="en-US" sz="1100" dirty="0" err="1"/>
              <a:t>땅따먹기의</a:t>
            </a:r>
            <a:r>
              <a:rPr lang="ko-KR" altLang="en-US" sz="1100" dirty="0"/>
              <a:t> 변종인 새로운 게임을 하기로 했습니다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이 게임은 그림과 같이 </a:t>
            </a:r>
            <a:r>
              <a:rPr lang="en-US" altLang="ko-KR" sz="1100" dirty="0"/>
              <a:t>n*n </a:t>
            </a:r>
            <a:r>
              <a:rPr lang="ko-KR" altLang="en-US" sz="1100" dirty="0"/>
              <a:t>크기의 격자에 각 </a:t>
            </a:r>
            <a:r>
              <a:rPr lang="en-US" altLang="ko-KR" sz="1100" dirty="0"/>
              <a:t>1</a:t>
            </a:r>
            <a:r>
              <a:rPr lang="ko-KR" altLang="en-US" sz="1100" dirty="0"/>
              <a:t>부터 </a:t>
            </a:r>
            <a:r>
              <a:rPr lang="en-US" altLang="ko-KR" sz="1100" dirty="0"/>
              <a:t>9 </a:t>
            </a:r>
            <a:r>
              <a:rPr lang="ko-KR" altLang="en-US" sz="1100" dirty="0"/>
              <a:t>사이의 정수를 쓴 상태로 시작합니다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각 차례인 사람은 맨 왼쪽 </a:t>
            </a:r>
            <a:r>
              <a:rPr lang="ko-KR" altLang="en-US" sz="1100" dirty="0" err="1"/>
              <a:t>윗</a:t>
            </a:r>
            <a:r>
              <a:rPr lang="ko-KR" altLang="en-US" sz="1100" dirty="0"/>
              <a:t> 칸에서 시작해 </a:t>
            </a:r>
            <a:r>
              <a:rPr lang="ko-KR" altLang="en-US" sz="1100" dirty="0" err="1"/>
              <a:t>외발로</a:t>
            </a:r>
            <a:r>
              <a:rPr lang="ko-KR" altLang="en-US" sz="1100" dirty="0"/>
              <a:t> 뛰어서 오른쪽 아래 칸으로 내려가야 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이 때 각 칸에 적혀 있는 숫자만큼 오른쪽이나 아래 칸으로 움직일 수 있으며</a:t>
            </a:r>
            <a:r>
              <a:rPr lang="en-US" altLang="ko-KR" sz="1100" dirty="0"/>
              <a:t>, </a:t>
            </a:r>
            <a:r>
              <a:rPr lang="ko-KR" altLang="en-US" sz="1100" dirty="0"/>
              <a:t>중간에 </a:t>
            </a:r>
            <a:r>
              <a:rPr lang="ko-KR" altLang="en-US" sz="1100" dirty="0" err="1"/>
              <a:t>게임판</a:t>
            </a:r>
            <a:r>
              <a:rPr lang="ko-KR" altLang="en-US" sz="1100" dirty="0"/>
              <a:t> 밖으로 벗어나면 안 됩니다</a:t>
            </a:r>
            <a:r>
              <a:rPr lang="en-US" altLang="ko-KR" sz="1100" dirty="0"/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1100" dirty="0"/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균형을 잃어서 다른 발로 서거나 넘어져도 게임에서 집니다만</a:t>
            </a:r>
            <a:r>
              <a:rPr lang="en-US" altLang="ko-KR" sz="1100" dirty="0"/>
              <a:t>, </a:t>
            </a:r>
            <a:r>
              <a:rPr lang="ko-KR" altLang="en-US" sz="1100" dirty="0"/>
              <a:t>재하와 영훈이는 젊고 활기차기 때문에 </a:t>
            </a:r>
            <a:r>
              <a:rPr lang="ko-KR" altLang="en-US" sz="1100" dirty="0" err="1"/>
              <a:t>외발로</a:t>
            </a:r>
            <a:r>
              <a:rPr lang="ko-KR" altLang="en-US" sz="1100" dirty="0"/>
              <a:t> 뛰어다니는 것은 아무것도 아닙니다</a:t>
            </a:r>
            <a:r>
              <a:rPr lang="en-US" altLang="ko-KR" sz="1100" dirty="0"/>
              <a:t>. </a:t>
            </a:r>
            <a:r>
              <a:rPr lang="ko-KR" altLang="en-US" sz="1100" dirty="0"/>
              <a:t>다만 걱정되는 것은 주어진 게임판에 시작점에서 끝점으로 가는 방법이 존재하지 않을 수도 있다는 것입니다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예를 들어 그림 </a:t>
            </a:r>
            <a:r>
              <a:rPr lang="en-US" altLang="ko-KR" sz="1100" dirty="0"/>
              <a:t>(a)</a:t>
            </a:r>
            <a:r>
              <a:rPr lang="ko-KR" altLang="en-US" sz="1100" dirty="0"/>
              <a:t>의 게임판에서는 사각형으로 표시된 칸들을 통해 끝에 도달할 수 있지만</a:t>
            </a:r>
            <a:r>
              <a:rPr lang="en-US" altLang="ko-KR" sz="1100" dirty="0"/>
              <a:t>, </a:t>
            </a:r>
            <a:r>
              <a:rPr lang="ko-KR" altLang="en-US" sz="1100" dirty="0"/>
              <a:t>숫자가 하나 바뀐 그림 </a:t>
            </a:r>
            <a:r>
              <a:rPr lang="en-US" altLang="ko-KR" sz="1100" dirty="0"/>
              <a:t>(b)</a:t>
            </a:r>
            <a:r>
              <a:rPr lang="ko-KR" altLang="en-US" sz="1100" dirty="0"/>
              <a:t>에서는 그럴 수가 없습니다</a:t>
            </a:r>
            <a:r>
              <a:rPr lang="en-US" altLang="ko-KR" sz="1100" dirty="0"/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1100" dirty="0"/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게임판이 주어질 때 왼쪽 위의 시작점에서 오른쪽 아래의 시작점에 도달할 수 있는 방법이 있는지 확인하는 프로그램을 작성하세요</a:t>
            </a:r>
            <a:r>
              <a:rPr lang="en-US" altLang="ko-KR" sz="11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DE47A-2D93-4B4E-ADB0-1E718D2B9E62}"/>
              </a:ext>
            </a:extLst>
          </p:cNvPr>
          <p:cNvSpPr txBox="1"/>
          <p:nvPr/>
        </p:nvSpPr>
        <p:spPr>
          <a:xfrm>
            <a:off x="213283" y="4605781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입력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C0C2FB-C20E-47C4-9FB3-21A5BE4AAE9D}"/>
              </a:ext>
            </a:extLst>
          </p:cNvPr>
          <p:cNvSpPr txBox="1"/>
          <p:nvPr/>
        </p:nvSpPr>
        <p:spPr>
          <a:xfrm>
            <a:off x="213282" y="4889433"/>
            <a:ext cx="5882717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100" dirty="0"/>
              <a:t>입력의 첫 줄에는 테스트 케이스의 수 </a:t>
            </a:r>
            <a:r>
              <a:rPr lang="en-US" altLang="ko-KR" sz="1100" dirty="0"/>
              <a:t>C(C &lt;= 50)</a:t>
            </a:r>
            <a:r>
              <a:rPr lang="ko-KR" altLang="en-US" sz="1100" dirty="0"/>
              <a:t>가 주어집니다</a:t>
            </a:r>
            <a:r>
              <a:rPr lang="en-US" altLang="ko-KR" sz="1100" dirty="0"/>
              <a:t>. </a:t>
            </a:r>
            <a:r>
              <a:rPr lang="ko-KR" altLang="en-US" sz="1100" dirty="0"/>
              <a:t>각 테스트 케이스의 첫 줄에는 격자의 크기 </a:t>
            </a:r>
            <a:r>
              <a:rPr lang="en-US" altLang="ko-KR" sz="1100" dirty="0"/>
              <a:t>n(2 &lt;= n &lt;= 100)</a:t>
            </a:r>
            <a:r>
              <a:rPr lang="ko-KR" altLang="en-US" sz="1100" dirty="0"/>
              <a:t>이 주어지고</a:t>
            </a:r>
            <a:r>
              <a:rPr lang="en-US" altLang="ko-KR" sz="1100" dirty="0"/>
              <a:t>, </a:t>
            </a:r>
            <a:r>
              <a:rPr lang="ko-KR" altLang="en-US" sz="1100" dirty="0"/>
              <a:t>그 후 </a:t>
            </a:r>
            <a:r>
              <a:rPr lang="en-US" altLang="ko-KR" sz="1100" dirty="0"/>
              <a:t>n</a:t>
            </a:r>
            <a:r>
              <a:rPr lang="ko-KR" altLang="en-US" sz="1100" dirty="0"/>
              <a:t>줄에 각 </a:t>
            </a:r>
            <a:r>
              <a:rPr lang="en-US" altLang="ko-KR" sz="1100" dirty="0"/>
              <a:t>n</a:t>
            </a:r>
            <a:r>
              <a:rPr lang="ko-KR" altLang="en-US" sz="1100" dirty="0"/>
              <a:t>개의 숫자로 왼쪽 위부터 각 칸에 쓰인 숫자들이 주어집니다</a:t>
            </a:r>
            <a:r>
              <a:rPr lang="en-US" altLang="ko-KR" sz="1100" dirty="0"/>
              <a:t>. </a:t>
            </a:r>
            <a:r>
              <a:rPr lang="ko-KR" altLang="en-US" sz="1100" dirty="0"/>
              <a:t>오른쪽 아래 있는 끝 점 위치에는 </a:t>
            </a:r>
            <a:r>
              <a:rPr lang="en-US" altLang="ko-KR" sz="1100" dirty="0"/>
              <a:t>0</a:t>
            </a:r>
            <a:r>
              <a:rPr lang="ko-KR" altLang="en-US" sz="1100" dirty="0"/>
              <a:t>이 주어집니다</a:t>
            </a:r>
            <a:r>
              <a:rPr lang="en-US" altLang="ko-KR" sz="11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A7630-D93F-4C20-AAF7-121B6C4ED966}"/>
              </a:ext>
            </a:extLst>
          </p:cNvPr>
          <p:cNvSpPr txBox="1"/>
          <p:nvPr/>
        </p:nvSpPr>
        <p:spPr>
          <a:xfrm>
            <a:off x="213283" y="5809982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출력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1A52C2-FA29-44C8-92DE-079CA2642B49}"/>
              </a:ext>
            </a:extLst>
          </p:cNvPr>
          <p:cNvSpPr txBox="1"/>
          <p:nvPr/>
        </p:nvSpPr>
        <p:spPr>
          <a:xfrm>
            <a:off x="213283" y="6093634"/>
            <a:ext cx="5788794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100" dirty="0"/>
              <a:t>각 테스트 케이스마다 한 줄로</a:t>
            </a:r>
            <a:r>
              <a:rPr lang="en-US" altLang="ko-KR" sz="1100" dirty="0"/>
              <a:t>, </a:t>
            </a:r>
            <a:r>
              <a:rPr lang="ko-KR" altLang="en-US" sz="1100" dirty="0"/>
              <a:t>시작점에서 끝 점으로 도달할 수 있을 경우 </a:t>
            </a:r>
            <a:r>
              <a:rPr lang="en-US" altLang="ko-KR" sz="1100" dirty="0"/>
              <a:t>"YES"</a:t>
            </a:r>
            <a:r>
              <a:rPr lang="ko-KR" altLang="en-US" sz="1100" dirty="0"/>
              <a:t>를</a:t>
            </a:r>
            <a:r>
              <a:rPr lang="en-US" altLang="ko-KR" sz="1100" dirty="0"/>
              <a:t>, </a:t>
            </a:r>
            <a:r>
              <a:rPr lang="ko-KR" altLang="en-US" sz="1100" dirty="0"/>
              <a:t>아닐 경우 </a:t>
            </a:r>
            <a:r>
              <a:rPr lang="en-US" altLang="ko-KR" sz="1100" dirty="0"/>
              <a:t>"NO"</a:t>
            </a:r>
            <a:r>
              <a:rPr lang="ko-KR" altLang="en-US" sz="1100" dirty="0"/>
              <a:t>를 출력합니다</a:t>
            </a:r>
            <a:r>
              <a:rPr lang="en-US" altLang="ko-KR" sz="1100" dirty="0"/>
              <a:t>. (</a:t>
            </a:r>
            <a:r>
              <a:rPr lang="ko-KR" altLang="en-US" sz="1100" dirty="0"/>
              <a:t>따옴표 제외</a:t>
            </a:r>
            <a:r>
              <a:rPr lang="en-US" altLang="ko-KR" sz="1100" dirty="0"/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847EC3-9CDC-4860-9E04-1BBD1B323C8B}"/>
              </a:ext>
            </a:extLst>
          </p:cNvPr>
          <p:cNvSpPr/>
          <p:nvPr/>
        </p:nvSpPr>
        <p:spPr>
          <a:xfrm>
            <a:off x="6464410" y="3990237"/>
            <a:ext cx="2234317" cy="15031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2 5 1 6 1 4 1</a:t>
            </a:r>
          </a:p>
          <a:p>
            <a:r>
              <a:rPr lang="en-US" altLang="ko-KR" sz="1200" dirty="0"/>
              <a:t>6 1 1 2 2 9 3</a:t>
            </a:r>
          </a:p>
          <a:p>
            <a:r>
              <a:rPr lang="en-US" altLang="ko-KR" sz="1200" dirty="0"/>
              <a:t>7 2 3 2 1 3 1</a:t>
            </a:r>
          </a:p>
          <a:p>
            <a:r>
              <a:rPr lang="en-US" altLang="ko-KR" sz="1200" dirty="0"/>
              <a:t>1 1 3 1 7 1 2</a:t>
            </a:r>
          </a:p>
          <a:p>
            <a:r>
              <a:rPr lang="en-US" altLang="ko-KR" sz="1200" dirty="0"/>
              <a:t>4 1 2 3 4 1 2</a:t>
            </a:r>
          </a:p>
          <a:p>
            <a:r>
              <a:rPr lang="en-US" altLang="ko-KR" sz="1200" dirty="0"/>
              <a:t>3 3 1 2 3 4 1</a:t>
            </a:r>
          </a:p>
          <a:p>
            <a:r>
              <a:rPr lang="en-US" altLang="ko-KR" sz="1200" dirty="0"/>
              <a:t>1 5 2 9 4 7 0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18F383-0AAC-413A-8D66-98107FF50988}"/>
              </a:ext>
            </a:extLst>
          </p:cNvPr>
          <p:cNvSpPr txBox="1"/>
          <p:nvPr/>
        </p:nvSpPr>
        <p:spPr>
          <a:xfrm>
            <a:off x="6154310" y="3706583"/>
            <a:ext cx="531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예제 입력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3BF797-D6CD-4A19-BA81-F72461AF3448}"/>
              </a:ext>
            </a:extLst>
          </p:cNvPr>
          <p:cNvSpPr/>
          <p:nvPr/>
        </p:nvSpPr>
        <p:spPr>
          <a:xfrm>
            <a:off x="6464410" y="6093634"/>
            <a:ext cx="4707173" cy="5674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YES</a:t>
            </a:r>
          </a:p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A9DF8-A7D9-4B69-8283-D5FA321D1E25}"/>
              </a:ext>
            </a:extLst>
          </p:cNvPr>
          <p:cNvSpPr txBox="1"/>
          <p:nvPr/>
        </p:nvSpPr>
        <p:spPr>
          <a:xfrm>
            <a:off x="6249726" y="5809981"/>
            <a:ext cx="531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예제 출력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9A73EC-9122-4C73-A54A-AD606AECD2B6}"/>
              </a:ext>
            </a:extLst>
          </p:cNvPr>
          <p:cNvSpPr/>
          <p:nvPr/>
        </p:nvSpPr>
        <p:spPr>
          <a:xfrm>
            <a:off x="8992925" y="3983582"/>
            <a:ext cx="2234317" cy="15031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2 5 1 6 1 4 1</a:t>
            </a:r>
          </a:p>
          <a:p>
            <a:r>
              <a:rPr lang="en-US" altLang="ko-KR" sz="1200" dirty="0"/>
              <a:t>6 1 1 2 2 9 3</a:t>
            </a:r>
          </a:p>
          <a:p>
            <a:r>
              <a:rPr lang="en-US" altLang="ko-KR" sz="1200" dirty="0"/>
              <a:t>7 2 3 2 1 3 1</a:t>
            </a:r>
          </a:p>
          <a:p>
            <a:r>
              <a:rPr lang="en-US" altLang="ko-KR" sz="1200" dirty="0"/>
              <a:t>1 1 3 1 7 1 2</a:t>
            </a:r>
          </a:p>
          <a:p>
            <a:r>
              <a:rPr lang="en-US" altLang="ko-KR" sz="1200" dirty="0"/>
              <a:t>4 1 2 3 4 1 3</a:t>
            </a:r>
          </a:p>
          <a:p>
            <a:r>
              <a:rPr lang="en-US" altLang="ko-KR" sz="1200" dirty="0"/>
              <a:t>3 3 1 2 3 4 1</a:t>
            </a:r>
          </a:p>
          <a:p>
            <a:r>
              <a:rPr lang="en-US" altLang="ko-KR" sz="1200" dirty="0"/>
              <a:t>1 5 2 9 4 7 0 </a:t>
            </a:r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7D4714-CAEE-4A10-BE4C-AA5330488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410" y="698419"/>
            <a:ext cx="55149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71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8769D1E-53F4-4674-A794-AE0B33C2C96B}"/>
              </a:ext>
            </a:extLst>
          </p:cNvPr>
          <p:cNvCxnSpPr/>
          <p:nvPr/>
        </p:nvCxnSpPr>
        <p:spPr>
          <a:xfrm>
            <a:off x="0" y="421419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2353F2-A948-46E2-9E27-3A12280D6C39}"/>
              </a:ext>
            </a:extLst>
          </p:cNvPr>
          <p:cNvSpPr txBox="1"/>
          <p:nvPr/>
        </p:nvSpPr>
        <p:spPr>
          <a:xfrm>
            <a:off x="213283" y="51060"/>
            <a:ext cx="1962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b="1"/>
            </a:lvl1pPr>
          </a:lstStyle>
          <a:p>
            <a:r>
              <a:rPr lang="en-US" altLang="ko-KR" dirty="0"/>
              <a:t>5. </a:t>
            </a:r>
            <a:r>
              <a:rPr lang="ko-KR" altLang="en-US" dirty="0" err="1"/>
              <a:t>외발</a:t>
            </a:r>
            <a:r>
              <a:rPr lang="ko-KR" altLang="en-US" dirty="0"/>
              <a:t> 뛰기 </a:t>
            </a:r>
            <a:r>
              <a:rPr lang="en-US" altLang="ko-KR" dirty="0"/>
              <a:t>- </a:t>
            </a:r>
            <a:r>
              <a:rPr lang="ko-KR" altLang="en-US" dirty="0"/>
              <a:t>풀이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B62BE-67C7-4986-8A56-6BC81317344F}"/>
              </a:ext>
            </a:extLst>
          </p:cNvPr>
          <p:cNvSpPr txBox="1"/>
          <p:nvPr/>
        </p:nvSpPr>
        <p:spPr>
          <a:xfrm>
            <a:off x="906449" y="731519"/>
            <a:ext cx="7887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private boolean jump1(int[][] board, int x, int y) {</a:t>
            </a:r>
          </a:p>
          <a:p>
            <a:r>
              <a:rPr lang="en-US" altLang="ko-KR" sz="1600" dirty="0"/>
              <a:t>   if (x &gt;= BOX_SIZE || y &gt;= BOX_SIZE) return false;</a:t>
            </a:r>
          </a:p>
          <a:p>
            <a:r>
              <a:rPr lang="en-US" altLang="ko-KR" sz="1600" dirty="0"/>
              <a:t>   if (x == BOX_SIZE-1 &amp;&amp; y == BOX_SIZE-1) return true;</a:t>
            </a:r>
          </a:p>
          <a:p>
            <a:r>
              <a:rPr lang="en-US" altLang="ko-KR" sz="1600" dirty="0"/>
              <a:t>   int </a:t>
            </a:r>
            <a:r>
              <a:rPr lang="en-US" altLang="ko-KR" sz="1600" dirty="0" err="1"/>
              <a:t>jumpSize</a:t>
            </a:r>
            <a:r>
              <a:rPr lang="en-US" altLang="ko-KR" sz="1600" dirty="0"/>
              <a:t> = board[x][y];</a:t>
            </a:r>
          </a:p>
          <a:p>
            <a:r>
              <a:rPr lang="en-US" altLang="ko-KR" sz="1600" dirty="0"/>
              <a:t>   return jump1(board, </a:t>
            </a:r>
            <a:r>
              <a:rPr lang="en-US" altLang="ko-KR" sz="1600" dirty="0" err="1"/>
              <a:t>x+jumpSize</a:t>
            </a:r>
            <a:r>
              <a:rPr lang="en-US" altLang="ko-KR" sz="1600" dirty="0"/>
              <a:t>, y) || jump1(board, x, </a:t>
            </a:r>
            <a:r>
              <a:rPr lang="en-US" altLang="ko-KR" sz="1600" dirty="0" err="1"/>
              <a:t>y+jumpSize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A0ECC13-484F-4E24-A4D5-2A22C6D5BFB0}"/>
              </a:ext>
            </a:extLst>
          </p:cNvPr>
          <p:cNvSpPr/>
          <p:nvPr/>
        </p:nvSpPr>
        <p:spPr>
          <a:xfrm>
            <a:off x="310101" y="826936"/>
            <a:ext cx="405516" cy="4055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6AB2AD-AEDF-424B-A201-52D139D422DC}"/>
              </a:ext>
            </a:extLst>
          </p:cNvPr>
          <p:cNvSpPr txBox="1"/>
          <p:nvPr/>
        </p:nvSpPr>
        <p:spPr>
          <a:xfrm>
            <a:off x="889221" y="2949228"/>
            <a:ext cx="88193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private int jump2(int[][] board, int x, int y) {</a:t>
            </a:r>
          </a:p>
          <a:p>
            <a:r>
              <a:rPr lang="en-US" altLang="ko-KR" sz="1600" dirty="0"/>
              <a:t>   if (x &gt;= BOX_SIZE || y &gt;= BOX_SIZE) return 0;</a:t>
            </a:r>
          </a:p>
          <a:p>
            <a:r>
              <a:rPr lang="en-US" altLang="ko-KR" sz="1600" dirty="0"/>
              <a:t>   if (x == BOX_SIZE-1 &amp;&amp; y == BOX_SIZE-1) return 1;</a:t>
            </a:r>
          </a:p>
          <a:p>
            <a:r>
              <a:rPr lang="en-US" altLang="ko-KR" sz="1600" dirty="0"/>
              <a:t>   if (cache[x][y] != -1) return cache[x][y];</a:t>
            </a:r>
          </a:p>
          <a:p>
            <a:r>
              <a:rPr lang="en-US" altLang="ko-KR" sz="1600" dirty="0"/>
              <a:t>   int </a:t>
            </a:r>
            <a:r>
              <a:rPr lang="en-US" altLang="ko-KR" sz="1600" dirty="0" err="1"/>
              <a:t>jumpSize</a:t>
            </a:r>
            <a:r>
              <a:rPr lang="en-US" altLang="ko-KR" sz="1600" dirty="0"/>
              <a:t> = board[x][y];</a:t>
            </a:r>
          </a:p>
          <a:p>
            <a:r>
              <a:rPr lang="en-US" altLang="ko-KR" sz="1600" dirty="0"/>
              <a:t>   int ret1 = jump2(board, </a:t>
            </a:r>
            <a:r>
              <a:rPr lang="en-US" altLang="ko-KR" sz="1600" dirty="0" err="1"/>
              <a:t>x+jumpSize</a:t>
            </a:r>
            <a:r>
              <a:rPr lang="en-US" altLang="ko-KR" sz="1600" dirty="0"/>
              <a:t>, y);</a:t>
            </a:r>
          </a:p>
          <a:p>
            <a:r>
              <a:rPr lang="en-US" altLang="ko-KR" sz="1600" dirty="0"/>
              <a:t>   int ret2 = jump2(board, x, </a:t>
            </a:r>
            <a:r>
              <a:rPr lang="en-US" altLang="ko-KR" sz="1600" dirty="0" err="1"/>
              <a:t>y+jumpSize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   cache[x][y] = ((ret1 == 1) || (ret2 == 1)) == true ? 1 : 0;</a:t>
            </a:r>
          </a:p>
          <a:p>
            <a:r>
              <a:rPr lang="en-US" altLang="ko-KR" sz="1600" dirty="0"/>
              <a:t>   return cache[x][y];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C0ABBB0-5AEF-4C3A-AC58-F8500962A6F6}"/>
              </a:ext>
            </a:extLst>
          </p:cNvPr>
          <p:cNvSpPr/>
          <p:nvPr/>
        </p:nvSpPr>
        <p:spPr>
          <a:xfrm>
            <a:off x="292872" y="3044645"/>
            <a:ext cx="405516" cy="4055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89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3D025E-0F23-4D9F-A6BC-8404E5892EC2}"/>
              </a:ext>
            </a:extLst>
          </p:cNvPr>
          <p:cNvSpPr txBox="1"/>
          <p:nvPr/>
        </p:nvSpPr>
        <p:spPr>
          <a:xfrm>
            <a:off x="213283" y="58044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문제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8769D1E-53F4-4674-A794-AE0B33C2C96B}"/>
              </a:ext>
            </a:extLst>
          </p:cNvPr>
          <p:cNvCxnSpPr/>
          <p:nvPr/>
        </p:nvCxnSpPr>
        <p:spPr>
          <a:xfrm>
            <a:off x="0" y="421419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2353F2-A948-46E2-9E27-3A12280D6C39}"/>
              </a:ext>
            </a:extLst>
          </p:cNvPr>
          <p:cNvSpPr txBox="1"/>
          <p:nvPr/>
        </p:nvSpPr>
        <p:spPr>
          <a:xfrm>
            <a:off x="213283" y="51060"/>
            <a:ext cx="1808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b="1"/>
            </a:lvl1pPr>
          </a:lstStyle>
          <a:p>
            <a:r>
              <a:rPr lang="en-US" altLang="ko-KR" dirty="0"/>
              <a:t>6. </a:t>
            </a:r>
            <a:r>
              <a:rPr lang="ko-KR" altLang="en-US" dirty="0"/>
              <a:t>와일드카드</a:t>
            </a:r>
            <a:r>
              <a:rPr lang="en-US" altLang="ko-KR" dirty="0"/>
              <a:t>(</a:t>
            </a:r>
            <a:r>
              <a:rPr lang="ko-KR" altLang="en-US" dirty="0"/>
              <a:t>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F154A-76B5-4076-A820-0FB42E27BE1B}"/>
              </a:ext>
            </a:extLst>
          </p:cNvPr>
          <p:cNvSpPr txBox="1"/>
          <p:nvPr/>
        </p:nvSpPr>
        <p:spPr>
          <a:xfrm>
            <a:off x="213283" y="864097"/>
            <a:ext cx="11681868" cy="1583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100" dirty="0"/>
              <a:t>와일드카드는 다양한 운영체제에서 파일 이름의 일부만으로 파일 이름을 지정하는 방법이다</a:t>
            </a:r>
            <a:r>
              <a:rPr lang="en-US" altLang="ko-KR" sz="1100" dirty="0"/>
              <a:t>. </a:t>
            </a:r>
            <a:r>
              <a:rPr lang="ko-KR" altLang="en-US" sz="1100" dirty="0"/>
              <a:t>와일드카드 문자열은 일반적인 파일명과 같지만</a:t>
            </a:r>
            <a:r>
              <a:rPr lang="en-US" altLang="ko-KR" sz="1100" dirty="0"/>
              <a:t>, * </a:t>
            </a:r>
            <a:r>
              <a:rPr lang="ko-KR" altLang="en-US" sz="1100" dirty="0"/>
              <a:t>나 </a:t>
            </a:r>
            <a:r>
              <a:rPr lang="en-US" altLang="ko-KR" sz="1100" dirty="0"/>
              <a:t>? </a:t>
            </a:r>
            <a:r>
              <a:rPr lang="ko-KR" altLang="en-US" sz="1100" dirty="0"/>
              <a:t>와 같은 특수 문자를 포함한다</a:t>
            </a:r>
            <a:r>
              <a:rPr lang="en-US" altLang="ko-KR" sz="1100" dirty="0"/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와일드카드 문자열을 앞에서 한 </a:t>
            </a:r>
            <a:r>
              <a:rPr lang="ko-KR" altLang="en-US" sz="1100" dirty="0" err="1"/>
              <a:t>글자씩</a:t>
            </a:r>
            <a:r>
              <a:rPr lang="ko-KR" altLang="en-US" sz="1100" dirty="0"/>
              <a:t> 파일명과 비교해서</a:t>
            </a:r>
            <a:r>
              <a:rPr lang="en-US" altLang="ko-KR" sz="1100" dirty="0"/>
              <a:t>, </a:t>
            </a:r>
            <a:r>
              <a:rPr lang="ko-KR" altLang="en-US" sz="1100" dirty="0"/>
              <a:t>모든 글자가 일치했을 때 해당 와일드카드 문자열이 파일명과 매치된다고 하자</a:t>
            </a:r>
            <a:r>
              <a:rPr lang="en-US" altLang="ko-KR" sz="1100" dirty="0"/>
              <a:t>. </a:t>
            </a:r>
            <a:r>
              <a:rPr lang="ko-KR" altLang="en-US" sz="1100" dirty="0"/>
              <a:t>단</a:t>
            </a:r>
            <a:r>
              <a:rPr lang="en-US" altLang="ko-KR" sz="1100" dirty="0"/>
              <a:t>, </a:t>
            </a:r>
            <a:r>
              <a:rPr lang="ko-KR" altLang="en-US" sz="1100" dirty="0"/>
              <a:t>와일드카드 문자열에 포함된 </a:t>
            </a:r>
            <a:r>
              <a:rPr lang="en-US" altLang="ko-KR" sz="1100" dirty="0"/>
              <a:t>? </a:t>
            </a:r>
            <a:r>
              <a:rPr lang="ko-KR" altLang="en-US" sz="1100" dirty="0"/>
              <a:t>는 어떤 글자와 비교해도 일치한다고 가정하며</a:t>
            </a:r>
            <a:r>
              <a:rPr lang="en-US" altLang="ko-KR" sz="1100" dirty="0"/>
              <a:t>, * </a:t>
            </a:r>
            <a:r>
              <a:rPr lang="ko-KR" altLang="en-US" sz="1100" dirty="0"/>
              <a:t>는 </a:t>
            </a:r>
            <a:r>
              <a:rPr lang="en-US" altLang="ko-KR" sz="1100" dirty="0"/>
              <a:t>0 </a:t>
            </a:r>
            <a:r>
              <a:rPr lang="ko-KR" altLang="en-US" sz="1100" dirty="0"/>
              <a:t>글자 이상의 어떤 문자열에도 일치한다고 본다</a:t>
            </a:r>
            <a:r>
              <a:rPr lang="en-US" altLang="ko-KR" sz="1100" dirty="0"/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예를 들어 와일드 카드 </a:t>
            </a:r>
            <a:r>
              <a:rPr lang="en-US" altLang="ko-KR" sz="1100" dirty="0" err="1"/>
              <a:t>he?p</a:t>
            </a:r>
            <a:r>
              <a:rPr lang="en-US" altLang="ko-KR" sz="1100" dirty="0"/>
              <a:t> </a:t>
            </a:r>
            <a:r>
              <a:rPr lang="ko-KR" altLang="en-US" sz="1100" dirty="0"/>
              <a:t>는 파일명 </a:t>
            </a:r>
            <a:r>
              <a:rPr lang="en-US" altLang="ko-KR" sz="1100" dirty="0"/>
              <a:t>help </a:t>
            </a:r>
            <a:r>
              <a:rPr lang="ko-KR" altLang="en-US" sz="1100" dirty="0"/>
              <a:t>에도</a:t>
            </a:r>
            <a:r>
              <a:rPr lang="en-US" altLang="ko-KR" sz="1100" dirty="0"/>
              <a:t>, heap </a:t>
            </a:r>
            <a:r>
              <a:rPr lang="ko-KR" altLang="en-US" sz="1100" dirty="0"/>
              <a:t>에도 매치되지만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helpp</a:t>
            </a:r>
            <a:r>
              <a:rPr lang="en-US" altLang="ko-KR" sz="1100" dirty="0"/>
              <a:t> </a:t>
            </a:r>
            <a:r>
              <a:rPr lang="ko-KR" altLang="en-US" sz="1100" dirty="0"/>
              <a:t>에는 매치되지 않는다</a:t>
            </a:r>
            <a:r>
              <a:rPr lang="en-US" altLang="ko-KR" sz="1100" dirty="0"/>
              <a:t>. </a:t>
            </a:r>
            <a:r>
              <a:rPr lang="ko-KR" altLang="en-US" sz="1100" dirty="0"/>
              <a:t>와일드 카드 *</a:t>
            </a:r>
            <a:r>
              <a:rPr lang="en-US" altLang="ko-KR" sz="1100" dirty="0"/>
              <a:t>p* </a:t>
            </a:r>
            <a:r>
              <a:rPr lang="ko-KR" altLang="en-US" sz="1100" dirty="0"/>
              <a:t>는 파일명 </a:t>
            </a:r>
            <a:r>
              <a:rPr lang="en-US" altLang="ko-KR" sz="1100" dirty="0"/>
              <a:t>help </a:t>
            </a:r>
            <a:r>
              <a:rPr lang="ko-KR" altLang="en-US" sz="1100" dirty="0"/>
              <a:t>에도</a:t>
            </a:r>
            <a:r>
              <a:rPr lang="en-US" altLang="ko-KR" sz="1100" dirty="0"/>
              <a:t>, papa </a:t>
            </a:r>
            <a:r>
              <a:rPr lang="ko-KR" altLang="en-US" sz="1100" dirty="0"/>
              <a:t>에도 매치되지만</a:t>
            </a:r>
            <a:r>
              <a:rPr lang="en-US" altLang="ko-KR" sz="1100" dirty="0"/>
              <a:t>, hello </a:t>
            </a:r>
            <a:r>
              <a:rPr lang="ko-KR" altLang="en-US" sz="1100" dirty="0"/>
              <a:t>에는 매치되지 않는다</a:t>
            </a:r>
            <a:r>
              <a:rPr lang="en-US" altLang="ko-KR" sz="1100" dirty="0"/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와일드카드 문자열과 함께 파일명의 집합이 주어질 때</a:t>
            </a:r>
            <a:r>
              <a:rPr lang="en-US" altLang="ko-KR" sz="1100" dirty="0"/>
              <a:t>, </a:t>
            </a:r>
            <a:r>
              <a:rPr lang="ko-KR" altLang="en-US" sz="1100" dirty="0"/>
              <a:t>그 중 매치되는 파일명들을 찾아내는 프로그램을 </a:t>
            </a:r>
            <a:r>
              <a:rPr lang="ko-KR" altLang="en-US" sz="1100" dirty="0" err="1"/>
              <a:t>작성하시오</a:t>
            </a:r>
            <a:r>
              <a:rPr lang="en-US" altLang="ko-KR" sz="11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DE47A-2D93-4B4E-ADB0-1E718D2B9E62}"/>
              </a:ext>
            </a:extLst>
          </p:cNvPr>
          <p:cNvSpPr txBox="1"/>
          <p:nvPr/>
        </p:nvSpPr>
        <p:spPr>
          <a:xfrm>
            <a:off x="213283" y="3150693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입력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C0C2FB-C20E-47C4-9FB3-21A5BE4AAE9D}"/>
              </a:ext>
            </a:extLst>
          </p:cNvPr>
          <p:cNvSpPr txBox="1"/>
          <p:nvPr/>
        </p:nvSpPr>
        <p:spPr>
          <a:xfrm>
            <a:off x="213282" y="3434345"/>
            <a:ext cx="5882717" cy="132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100" dirty="0"/>
              <a:t>입력의 첫 줄에는 테스트 케이스의 수 </a:t>
            </a:r>
            <a:r>
              <a:rPr lang="en-US" altLang="ko-KR" sz="1100" dirty="0"/>
              <a:t>C (1 &lt;= C &lt;= 10) </a:t>
            </a:r>
            <a:r>
              <a:rPr lang="ko-KR" altLang="en-US" sz="1100" dirty="0"/>
              <a:t>가 주어진다</a:t>
            </a:r>
            <a:r>
              <a:rPr lang="en-US" altLang="ko-KR" sz="1100" dirty="0"/>
              <a:t>. </a:t>
            </a:r>
            <a:r>
              <a:rPr lang="ko-KR" altLang="en-US" sz="1100" dirty="0"/>
              <a:t>각 테스트 케이스의 첫 줄에는 와일드카드 문자열 </a:t>
            </a:r>
            <a:r>
              <a:rPr lang="en-US" altLang="ko-KR" sz="1100" dirty="0"/>
              <a:t>W </a:t>
            </a:r>
            <a:r>
              <a:rPr lang="ko-KR" altLang="en-US" sz="1100" dirty="0"/>
              <a:t>가 주어지며</a:t>
            </a:r>
            <a:r>
              <a:rPr lang="en-US" altLang="ko-KR" sz="1100" dirty="0"/>
              <a:t>, </a:t>
            </a:r>
            <a:r>
              <a:rPr lang="ko-KR" altLang="en-US" sz="1100" dirty="0"/>
              <a:t>그 다음 줄에는 파일명의 수 </a:t>
            </a:r>
            <a:r>
              <a:rPr lang="en-US" altLang="ko-KR" sz="1100" dirty="0"/>
              <a:t>N (1 &lt;= N &lt;= 50) </a:t>
            </a:r>
            <a:r>
              <a:rPr lang="ko-KR" altLang="en-US" sz="1100" dirty="0"/>
              <a:t>이 주어진다</a:t>
            </a:r>
            <a:r>
              <a:rPr lang="en-US" altLang="ko-KR" sz="1100" dirty="0"/>
              <a:t>. </a:t>
            </a:r>
            <a:r>
              <a:rPr lang="ko-KR" altLang="en-US" sz="1100" dirty="0"/>
              <a:t>그 후 </a:t>
            </a:r>
            <a:r>
              <a:rPr lang="en-US" altLang="ko-KR" sz="1100" dirty="0"/>
              <a:t>N </a:t>
            </a:r>
            <a:r>
              <a:rPr lang="ko-KR" altLang="en-US" sz="1100" dirty="0"/>
              <a:t>줄에 하나씩 각 파일명이 주어진다</a:t>
            </a:r>
            <a:r>
              <a:rPr lang="en-US" altLang="ko-KR" sz="1100" dirty="0"/>
              <a:t>. </a:t>
            </a:r>
            <a:r>
              <a:rPr lang="ko-KR" altLang="en-US" sz="1100" dirty="0"/>
              <a:t>파일명은 공백 없이 알파벳 대소문자와 숫자만으로 이루어져 있으며</a:t>
            </a:r>
            <a:r>
              <a:rPr lang="en-US" altLang="ko-KR" sz="1100" dirty="0"/>
              <a:t>, </a:t>
            </a:r>
            <a:r>
              <a:rPr lang="ko-KR" altLang="en-US" sz="1100" dirty="0"/>
              <a:t>와일드카드는 그 외에 * 와 </a:t>
            </a:r>
            <a:r>
              <a:rPr lang="en-US" altLang="ko-KR" sz="1100" dirty="0"/>
              <a:t>? </a:t>
            </a:r>
            <a:r>
              <a:rPr lang="ko-KR" altLang="en-US" sz="1100" dirty="0"/>
              <a:t>를 가질 수 있다</a:t>
            </a:r>
            <a:r>
              <a:rPr lang="en-US" altLang="ko-KR" sz="1100" dirty="0"/>
              <a:t>. </a:t>
            </a:r>
            <a:r>
              <a:rPr lang="ko-KR" altLang="en-US" sz="1100" dirty="0"/>
              <a:t>모든 문자열의 길이는 </a:t>
            </a:r>
            <a:r>
              <a:rPr lang="en-US" altLang="ko-KR" sz="1100" dirty="0"/>
              <a:t>1 </a:t>
            </a:r>
            <a:r>
              <a:rPr lang="ko-KR" altLang="en-US" sz="1100" dirty="0"/>
              <a:t>이상 </a:t>
            </a:r>
            <a:r>
              <a:rPr lang="en-US" altLang="ko-KR" sz="1100" dirty="0"/>
              <a:t>100 </a:t>
            </a:r>
            <a:r>
              <a:rPr lang="ko-KR" altLang="en-US" sz="1100" dirty="0"/>
              <a:t>이하이다</a:t>
            </a:r>
            <a:r>
              <a:rPr lang="en-US" altLang="ko-KR" sz="11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A7630-D93F-4C20-AAF7-121B6C4ED966}"/>
              </a:ext>
            </a:extLst>
          </p:cNvPr>
          <p:cNvSpPr txBox="1"/>
          <p:nvPr/>
        </p:nvSpPr>
        <p:spPr>
          <a:xfrm>
            <a:off x="213283" y="5809982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출력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1A52C2-FA29-44C8-92DE-079CA2642B49}"/>
              </a:ext>
            </a:extLst>
          </p:cNvPr>
          <p:cNvSpPr txBox="1"/>
          <p:nvPr/>
        </p:nvSpPr>
        <p:spPr>
          <a:xfrm>
            <a:off x="213283" y="6093634"/>
            <a:ext cx="5788794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100" dirty="0"/>
              <a:t>각 테스트 케이스마다 주어진 와일드카드에 매치되는 파일들의 이름을 한 줄에 하나씩 아스키 코드 순서</a:t>
            </a:r>
            <a:r>
              <a:rPr lang="en-US" altLang="ko-KR" sz="1100" dirty="0"/>
              <a:t>(</a:t>
            </a:r>
            <a:r>
              <a:rPr lang="ko-KR" altLang="en-US" sz="1100" dirty="0"/>
              <a:t>숫자</a:t>
            </a:r>
            <a:r>
              <a:rPr lang="en-US" altLang="ko-KR" sz="1100" dirty="0"/>
              <a:t>, </a:t>
            </a:r>
            <a:r>
              <a:rPr lang="ko-KR" altLang="en-US" sz="1100" dirty="0"/>
              <a:t>대문자</a:t>
            </a:r>
            <a:r>
              <a:rPr lang="en-US" altLang="ko-KR" sz="1100" dirty="0"/>
              <a:t>, </a:t>
            </a:r>
            <a:r>
              <a:rPr lang="ko-KR" altLang="en-US" sz="1100" dirty="0"/>
              <a:t>소문자 순</a:t>
            </a:r>
            <a:r>
              <a:rPr lang="en-US" altLang="ko-KR" sz="1100" dirty="0"/>
              <a:t>)</a:t>
            </a:r>
            <a:r>
              <a:rPr lang="ko-KR" altLang="en-US" sz="1100" dirty="0"/>
              <a:t>대로 출력한다</a:t>
            </a:r>
            <a:endParaRPr lang="en-US" altLang="ko-KR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847EC3-9CDC-4860-9E04-1BBD1B323C8B}"/>
              </a:ext>
            </a:extLst>
          </p:cNvPr>
          <p:cNvSpPr/>
          <p:nvPr/>
        </p:nvSpPr>
        <p:spPr>
          <a:xfrm>
            <a:off x="6464410" y="3429000"/>
            <a:ext cx="5430741" cy="20644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2</a:t>
            </a:r>
          </a:p>
          <a:p>
            <a:r>
              <a:rPr lang="en-US" altLang="ko-KR" sz="1200" dirty="0" err="1"/>
              <a:t>he?p</a:t>
            </a:r>
            <a:endParaRPr lang="en-US" altLang="ko-KR" sz="1200" dirty="0"/>
          </a:p>
          <a:p>
            <a:r>
              <a:rPr lang="en-US" altLang="ko-KR" sz="1200" dirty="0"/>
              <a:t>3</a:t>
            </a:r>
          </a:p>
          <a:p>
            <a:r>
              <a:rPr lang="en-US" altLang="ko-KR" sz="1200" dirty="0"/>
              <a:t>help</a:t>
            </a:r>
          </a:p>
          <a:p>
            <a:r>
              <a:rPr lang="en-US" altLang="ko-KR" sz="1200" dirty="0"/>
              <a:t>heap</a:t>
            </a:r>
          </a:p>
          <a:p>
            <a:r>
              <a:rPr lang="en-US" altLang="ko-KR" sz="1200" dirty="0" err="1"/>
              <a:t>helpp</a:t>
            </a:r>
            <a:endParaRPr lang="en-US" altLang="ko-KR" sz="1200" dirty="0"/>
          </a:p>
          <a:p>
            <a:r>
              <a:rPr lang="en-US" altLang="ko-KR" sz="1200" dirty="0"/>
              <a:t>*p*</a:t>
            </a:r>
          </a:p>
          <a:p>
            <a:r>
              <a:rPr lang="en-US" altLang="ko-KR" sz="1200" dirty="0"/>
              <a:t>3</a:t>
            </a:r>
          </a:p>
          <a:p>
            <a:r>
              <a:rPr lang="en-US" altLang="ko-KR" sz="1200" dirty="0"/>
              <a:t>help</a:t>
            </a:r>
          </a:p>
          <a:p>
            <a:r>
              <a:rPr lang="en-US" altLang="ko-KR" sz="1200" dirty="0"/>
              <a:t>papa</a:t>
            </a:r>
          </a:p>
          <a:p>
            <a:r>
              <a:rPr lang="en-US" altLang="ko-KR" sz="1200" dirty="0"/>
              <a:t>hello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18F383-0AAC-413A-8D66-98107FF50988}"/>
              </a:ext>
            </a:extLst>
          </p:cNvPr>
          <p:cNvSpPr txBox="1"/>
          <p:nvPr/>
        </p:nvSpPr>
        <p:spPr>
          <a:xfrm>
            <a:off x="6464408" y="3154212"/>
            <a:ext cx="5430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예제 입력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3BF797-D6CD-4A19-BA81-F72461AF3448}"/>
              </a:ext>
            </a:extLst>
          </p:cNvPr>
          <p:cNvSpPr/>
          <p:nvPr/>
        </p:nvSpPr>
        <p:spPr>
          <a:xfrm>
            <a:off x="6464410" y="5809982"/>
            <a:ext cx="5430741" cy="8511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heap</a:t>
            </a:r>
          </a:p>
          <a:p>
            <a:r>
              <a:rPr lang="en-US" altLang="ko-KR" sz="1200" dirty="0"/>
              <a:t>help</a:t>
            </a:r>
          </a:p>
          <a:p>
            <a:r>
              <a:rPr lang="en-US" altLang="ko-KR" sz="1200" dirty="0"/>
              <a:t>help</a:t>
            </a:r>
          </a:p>
          <a:p>
            <a:r>
              <a:rPr lang="en-US" altLang="ko-KR" sz="1200" dirty="0"/>
              <a:t>papa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A9DF8-A7D9-4B69-8283-D5FA321D1E25}"/>
              </a:ext>
            </a:extLst>
          </p:cNvPr>
          <p:cNvSpPr txBox="1"/>
          <p:nvPr/>
        </p:nvSpPr>
        <p:spPr>
          <a:xfrm>
            <a:off x="6464407" y="5532983"/>
            <a:ext cx="5430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예제 출력</a:t>
            </a:r>
          </a:p>
        </p:txBody>
      </p:sp>
    </p:spTree>
    <p:extLst>
      <p:ext uri="{BB962C8B-B14F-4D97-AF65-F5344CB8AC3E}">
        <p14:creationId xmlns:p14="http://schemas.microsoft.com/office/powerpoint/2010/main" val="268664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8769D1E-53F4-4674-A794-AE0B33C2C96B}"/>
              </a:ext>
            </a:extLst>
          </p:cNvPr>
          <p:cNvCxnSpPr/>
          <p:nvPr/>
        </p:nvCxnSpPr>
        <p:spPr>
          <a:xfrm>
            <a:off x="0" y="421419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2353F2-A948-46E2-9E27-3A12280D6C39}"/>
              </a:ext>
            </a:extLst>
          </p:cNvPr>
          <p:cNvSpPr txBox="1"/>
          <p:nvPr/>
        </p:nvSpPr>
        <p:spPr>
          <a:xfrm>
            <a:off x="213283" y="51060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 err="1"/>
              <a:t>보글게임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풀이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B62BE-67C7-4986-8A56-6BC81317344F}"/>
              </a:ext>
            </a:extLst>
          </p:cNvPr>
          <p:cNvSpPr txBox="1"/>
          <p:nvPr/>
        </p:nvSpPr>
        <p:spPr>
          <a:xfrm>
            <a:off x="485030" y="922351"/>
            <a:ext cx="102265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bool </a:t>
            </a:r>
            <a:r>
              <a:rPr lang="en-US" altLang="ko-KR" dirty="0" err="1">
                <a:solidFill>
                  <a:srgbClr val="FF0000"/>
                </a:solidFill>
              </a:rPr>
              <a:t>hasWord</a:t>
            </a:r>
            <a:r>
              <a:rPr lang="en-US" altLang="ko-KR" dirty="0"/>
              <a:t>(int y, int x, const string&amp; word) {</a:t>
            </a:r>
          </a:p>
          <a:p>
            <a:r>
              <a:rPr lang="en-US" altLang="ko-KR" dirty="0"/>
              <a:t>   if(y &lt; 0 || x &lt; 0 || y &gt;= 5 || x &gt;= 5) return false;</a:t>
            </a:r>
          </a:p>
          <a:p>
            <a:r>
              <a:rPr lang="en-US" altLang="ko-KR" dirty="0"/>
              <a:t>   if(board[y][x] != word[0]) return false;</a:t>
            </a:r>
          </a:p>
          <a:p>
            <a:r>
              <a:rPr lang="en-US" altLang="ko-KR" dirty="0"/>
              <a:t>   if(</a:t>
            </a:r>
            <a:r>
              <a:rPr lang="en-US" altLang="ko-KR" dirty="0" err="1"/>
              <a:t>word.size</a:t>
            </a:r>
            <a:r>
              <a:rPr lang="en-US" altLang="ko-KR" dirty="0"/>
              <a:t>() == 1) return true;</a:t>
            </a:r>
          </a:p>
          <a:p>
            <a:r>
              <a:rPr lang="en-US" altLang="ko-KR" dirty="0"/>
              <a:t>   for(int dx = -1; dx &lt;= 1; ++dx)</a:t>
            </a:r>
          </a:p>
          <a:p>
            <a:r>
              <a:rPr lang="en-US" altLang="ko-KR" dirty="0"/>
              <a:t>      for(int </a:t>
            </a:r>
            <a:r>
              <a:rPr lang="en-US" altLang="ko-KR" dirty="0" err="1"/>
              <a:t>dy</a:t>
            </a:r>
            <a:r>
              <a:rPr lang="en-US" altLang="ko-KR" dirty="0"/>
              <a:t> = -1; </a:t>
            </a:r>
            <a:r>
              <a:rPr lang="en-US" altLang="ko-KR" dirty="0" err="1"/>
              <a:t>dy</a:t>
            </a:r>
            <a:r>
              <a:rPr lang="en-US" altLang="ko-KR" dirty="0"/>
              <a:t> &lt;= 1; ++</a:t>
            </a:r>
            <a:r>
              <a:rPr lang="en-US" altLang="ko-KR" dirty="0" err="1"/>
              <a:t>dy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if((dx || </a:t>
            </a:r>
            <a:r>
              <a:rPr lang="en-US" altLang="ko-KR" dirty="0" err="1"/>
              <a:t>dy</a:t>
            </a:r>
            <a:r>
              <a:rPr lang="en-US" altLang="ko-KR" dirty="0"/>
              <a:t>) &amp;&amp; </a:t>
            </a:r>
            <a:r>
              <a:rPr lang="en-US" altLang="ko-KR" dirty="0" err="1">
                <a:solidFill>
                  <a:srgbClr val="FF0000"/>
                </a:solidFill>
              </a:rPr>
              <a:t>hasWord</a:t>
            </a:r>
            <a:r>
              <a:rPr lang="en-US" altLang="ko-KR" dirty="0"/>
              <a:t>(</a:t>
            </a:r>
            <a:r>
              <a:rPr lang="en-US" altLang="ko-KR" dirty="0" err="1"/>
              <a:t>y+dy</a:t>
            </a:r>
            <a:r>
              <a:rPr lang="en-US" altLang="ko-KR" dirty="0"/>
              <a:t>, </a:t>
            </a:r>
            <a:r>
              <a:rPr lang="en-US" altLang="ko-KR" dirty="0" err="1"/>
              <a:t>x+dx</a:t>
            </a:r>
            <a:r>
              <a:rPr lang="en-US" altLang="ko-KR" dirty="0"/>
              <a:t>, </a:t>
            </a:r>
            <a:r>
              <a:rPr lang="en-US" altLang="ko-KR" dirty="0" err="1"/>
              <a:t>word.substr</a:t>
            </a:r>
            <a:r>
              <a:rPr lang="en-US" altLang="ko-KR" dirty="0"/>
              <a:t>(1)))</a:t>
            </a:r>
          </a:p>
          <a:p>
            <a:r>
              <a:rPr lang="en-US" altLang="ko-KR" dirty="0"/>
              <a:t>            return true;</a:t>
            </a:r>
          </a:p>
          <a:p>
            <a:r>
              <a:rPr lang="en-US" altLang="ko-KR" dirty="0"/>
              <a:t>   return false;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26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3D025E-0F23-4D9F-A6BC-8404E5892EC2}"/>
              </a:ext>
            </a:extLst>
          </p:cNvPr>
          <p:cNvSpPr txBox="1"/>
          <p:nvPr/>
        </p:nvSpPr>
        <p:spPr>
          <a:xfrm>
            <a:off x="213283" y="58044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문제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8769D1E-53F4-4674-A794-AE0B33C2C96B}"/>
              </a:ext>
            </a:extLst>
          </p:cNvPr>
          <p:cNvCxnSpPr/>
          <p:nvPr/>
        </p:nvCxnSpPr>
        <p:spPr>
          <a:xfrm>
            <a:off x="0" y="421419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2353F2-A948-46E2-9E27-3A12280D6C39}"/>
              </a:ext>
            </a:extLst>
          </p:cNvPr>
          <p:cNvSpPr txBox="1"/>
          <p:nvPr/>
        </p:nvSpPr>
        <p:spPr>
          <a:xfrm>
            <a:off x="213283" y="51060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시계 맞추기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중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F154A-76B5-4076-A820-0FB42E27BE1B}"/>
              </a:ext>
            </a:extLst>
          </p:cNvPr>
          <p:cNvSpPr txBox="1"/>
          <p:nvPr/>
        </p:nvSpPr>
        <p:spPr>
          <a:xfrm>
            <a:off x="213283" y="864097"/>
            <a:ext cx="5543462" cy="285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100" dirty="0"/>
              <a:t>그림과 같이 </a:t>
            </a:r>
            <a:r>
              <a:rPr lang="en-US" altLang="ko-KR" sz="1100" dirty="0"/>
              <a:t>4 x 4 </a:t>
            </a:r>
            <a:r>
              <a:rPr lang="ko-KR" altLang="en-US" sz="1100" dirty="0"/>
              <a:t>개의 격자 형태로 배치된 </a:t>
            </a:r>
            <a:r>
              <a:rPr lang="en-US" altLang="ko-KR" sz="1100" dirty="0"/>
              <a:t>16</a:t>
            </a:r>
            <a:r>
              <a:rPr lang="ko-KR" altLang="en-US" sz="1100" dirty="0"/>
              <a:t>개의 시계가 있다</a:t>
            </a:r>
            <a:r>
              <a:rPr lang="en-US" altLang="ko-KR" sz="1100" dirty="0"/>
              <a:t>. </a:t>
            </a:r>
            <a:r>
              <a:rPr lang="ko-KR" altLang="en-US" sz="1100" dirty="0"/>
              <a:t>이 시계들은 모두 </a:t>
            </a:r>
            <a:r>
              <a:rPr lang="en-US" altLang="ko-KR" sz="1100" dirty="0"/>
              <a:t>12</a:t>
            </a:r>
            <a:r>
              <a:rPr lang="ko-KR" altLang="en-US" sz="1100" dirty="0"/>
              <a:t>시</a:t>
            </a:r>
            <a:r>
              <a:rPr lang="en-US" altLang="ko-KR" sz="1100" dirty="0"/>
              <a:t>, 3</a:t>
            </a:r>
            <a:r>
              <a:rPr lang="ko-KR" altLang="en-US" sz="1100" dirty="0"/>
              <a:t>시</a:t>
            </a:r>
            <a:r>
              <a:rPr lang="en-US" altLang="ko-KR" sz="1100" dirty="0"/>
              <a:t>, 6</a:t>
            </a:r>
            <a:r>
              <a:rPr lang="ko-KR" altLang="en-US" sz="1100" dirty="0"/>
              <a:t>시</a:t>
            </a:r>
            <a:r>
              <a:rPr lang="en-US" altLang="ko-KR" sz="1100" dirty="0"/>
              <a:t>, </a:t>
            </a:r>
            <a:r>
              <a:rPr lang="ko-KR" altLang="en-US" sz="1100" dirty="0"/>
              <a:t>혹은 </a:t>
            </a:r>
            <a:r>
              <a:rPr lang="en-US" altLang="ko-KR" sz="1100" dirty="0"/>
              <a:t>9</a:t>
            </a:r>
            <a:r>
              <a:rPr lang="ko-KR" altLang="en-US" sz="1100" dirty="0"/>
              <a:t>시를 가리키고 있다</a:t>
            </a:r>
            <a:r>
              <a:rPr lang="en-US" altLang="ko-KR" sz="1100" dirty="0"/>
              <a:t>. </a:t>
            </a:r>
            <a:r>
              <a:rPr lang="ko-KR" altLang="en-US" sz="1100" dirty="0"/>
              <a:t>이 시계들이 모두 </a:t>
            </a:r>
            <a:r>
              <a:rPr lang="en-US" altLang="ko-KR" sz="1100" dirty="0"/>
              <a:t>12</a:t>
            </a:r>
            <a:r>
              <a:rPr lang="ko-KR" altLang="en-US" sz="1100" dirty="0"/>
              <a:t>시를 가리키도록 바꾸고 싶다</a:t>
            </a:r>
            <a:r>
              <a:rPr lang="en-US" altLang="ko-KR" sz="1100" dirty="0"/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시계의 시간을 조작하는 유일한 방법은 모두 </a:t>
            </a:r>
            <a:r>
              <a:rPr lang="en-US" altLang="ko-KR" sz="1100" dirty="0"/>
              <a:t>10</a:t>
            </a:r>
            <a:r>
              <a:rPr lang="ko-KR" altLang="en-US" sz="1100" dirty="0"/>
              <a:t>개 있는 스위치들을 조작하는 것으로</a:t>
            </a:r>
            <a:r>
              <a:rPr lang="en-US" altLang="ko-KR" sz="1100" dirty="0"/>
              <a:t>, </a:t>
            </a:r>
            <a:r>
              <a:rPr lang="ko-KR" altLang="en-US" sz="1100" dirty="0"/>
              <a:t>각 스위치들은 모두 적게는 </a:t>
            </a:r>
            <a:r>
              <a:rPr lang="en-US" altLang="ko-KR" sz="1100" dirty="0"/>
              <a:t>3</a:t>
            </a:r>
            <a:r>
              <a:rPr lang="ko-KR" altLang="en-US" sz="1100" dirty="0"/>
              <a:t>개에서 많게는 </a:t>
            </a:r>
            <a:r>
              <a:rPr lang="en-US" altLang="ko-KR" sz="1100" dirty="0"/>
              <a:t>5</a:t>
            </a:r>
            <a:r>
              <a:rPr lang="ko-KR" altLang="en-US" sz="1100" dirty="0"/>
              <a:t>개의 시계에 연결되어 있다</a:t>
            </a:r>
            <a:r>
              <a:rPr lang="en-US" altLang="ko-KR" sz="1100" dirty="0"/>
              <a:t>. </a:t>
            </a:r>
            <a:r>
              <a:rPr lang="ko-KR" altLang="en-US" sz="1100" dirty="0"/>
              <a:t>한 스위치를 누를 때마다</a:t>
            </a:r>
            <a:r>
              <a:rPr lang="en-US" altLang="ko-KR" sz="1100" dirty="0"/>
              <a:t>, </a:t>
            </a:r>
            <a:r>
              <a:rPr lang="ko-KR" altLang="en-US" sz="1100" dirty="0"/>
              <a:t>해당 스위치와 연결된 시계들의 시간은 </a:t>
            </a:r>
            <a:r>
              <a:rPr lang="en-US" altLang="ko-KR" sz="1100" dirty="0"/>
              <a:t>3</a:t>
            </a:r>
            <a:r>
              <a:rPr lang="ko-KR" altLang="en-US" sz="1100" dirty="0"/>
              <a:t>시간씩 앞으로 움직인다</a:t>
            </a:r>
            <a:r>
              <a:rPr lang="en-US" altLang="ko-KR" sz="1100" dirty="0"/>
              <a:t>. </a:t>
            </a:r>
            <a:r>
              <a:rPr lang="ko-KR" altLang="en-US" sz="1100" dirty="0"/>
              <a:t>스위치들과 그들이 연결된 시계들의 목록은 다음과 같다</a:t>
            </a:r>
            <a:r>
              <a:rPr lang="en-US" altLang="ko-KR" sz="1100" dirty="0"/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시계들은 맨 윗줄부터</a:t>
            </a:r>
            <a:r>
              <a:rPr lang="en-US" altLang="ko-KR" sz="1100" dirty="0"/>
              <a:t>, </a:t>
            </a:r>
            <a:r>
              <a:rPr lang="ko-KR" altLang="en-US" sz="1100" dirty="0"/>
              <a:t>왼쪽에서 오른쪽으로 순서대로 번호가 매겨졌다고 가정하자</a:t>
            </a:r>
            <a:r>
              <a:rPr lang="en-US" altLang="ko-KR" sz="1100" dirty="0"/>
              <a:t>. </a:t>
            </a:r>
            <a:r>
              <a:rPr lang="ko-KR" altLang="en-US" sz="1100" dirty="0"/>
              <a:t>시계들이 현재 가리키는 시간들이 주어졌을 때</a:t>
            </a:r>
            <a:r>
              <a:rPr lang="en-US" altLang="ko-KR" sz="1100" dirty="0"/>
              <a:t>, </a:t>
            </a:r>
            <a:r>
              <a:rPr lang="ko-KR" altLang="en-US" sz="1100" dirty="0"/>
              <a:t>모든 시계를 </a:t>
            </a:r>
            <a:r>
              <a:rPr lang="en-US" altLang="ko-KR" sz="1100" dirty="0"/>
              <a:t>12</a:t>
            </a:r>
            <a:r>
              <a:rPr lang="ko-KR" altLang="en-US" sz="1100" dirty="0"/>
              <a:t>시로 돌리기 위해 최소한 눌러야 할 스위치의 수를 계산하는 프로그램을 </a:t>
            </a:r>
            <a:r>
              <a:rPr lang="ko-KR" altLang="en-US" sz="1100" dirty="0" err="1"/>
              <a:t>작성하시오</a:t>
            </a:r>
            <a:r>
              <a:rPr lang="en-US" altLang="ko-KR" sz="1100" dirty="0"/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DE47A-2D93-4B4E-ADB0-1E718D2B9E62}"/>
              </a:ext>
            </a:extLst>
          </p:cNvPr>
          <p:cNvSpPr txBox="1"/>
          <p:nvPr/>
        </p:nvSpPr>
        <p:spPr>
          <a:xfrm>
            <a:off x="213283" y="3802699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입력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C0C2FB-C20E-47C4-9FB3-21A5BE4AAE9D}"/>
              </a:ext>
            </a:extLst>
          </p:cNvPr>
          <p:cNvSpPr txBox="1"/>
          <p:nvPr/>
        </p:nvSpPr>
        <p:spPr>
          <a:xfrm>
            <a:off x="213283" y="4086351"/>
            <a:ext cx="5788794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100" dirty="0"/>
              <a:t>첫 줄에 테스트 케이스의 개수 </a:t>
            </a:r>
            <a:r>
              <a:rPr lang="en-US" altLang="ko-KR" sz="1100" dirty="0"/>
              <a:t>C (&lt;= 30) </a:t>
            </a:r>
            <a:r>
              <a:rPr lang="ko-KR" altLang="en-US" sz="1100" dirty="0"/>
              <a:t>가 주어진다</a:t>
            </a:r>
            <a:r>
              <a:rPr lang="en-US" altLang="ko-KR" sz="1100" dirty="0"/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각 테스트 케이스는 한 줄에 </a:t>
            </a:r>
            <a:r>
              <a:rPr lang="en-US" altLang="ko-KR" sz="1100" dirty="0"/>
              <a:t>16</a:t>
            </a:r>
            <a:r>
              <a:rPr lang="ko-KR" altLang="en-US" sz="1100" dirty="0"/>
              <a:t>개의 정수로 주어지며</a:t>
            </a:r>
            <a:r>
              <a:rPr lang="en-US" altLang="ko-KR" sz="1100" dirty="0"/>
              <a:t>, </a:t>
            </a:r>
            <a:r>
              <a:rPr lang="ko-KR" altLang="en-US" sz="1100" dirty="0"/>
              <a:t>각 정수는 </a:t>
            </a:r>
            <a:r>
              <a:rPr lang="en-US" altLang="ko-KR" sz="1100" dirty="0"/>
              <a:t>0</a:t>
            </a:r>
            <a:r>
              <a:rPr lang="ko-KR" altLang="en-US" sz="1100" dirty="0"/>
              <a:t>번부터 </a:t>
            </a:r>
            <a:r>
              <a:rPr lang="en-US" altLang="ko-KR" sz="1100" dirty="0"/>
              <a:t>15</a:t>
            </a:r>
            <a:r>
              <a:rPr lang="ko-KR" altLang="en-US" sz="1100" dirty="0"/>
              <a:t>번까지 각 시계가 가리키고 있는 시간을 </a:t>
            </a:r>
            <a:r>
              <a:rPr lang="en-US" altLang="ko-KR" sz="1100" dirty="0"/>
              <a:t>12, 3, 6, 9 </a:t>
            </a:r>
            <a:r>
              <a:rPr lang="ko-KR" altLang="en-US" sz="1100" dirty="0"/>
              <a:t>중 하나로 표현한다</a:t>
            </a:r>
            <a:r>
              <a:rPr lang="en-US" altLang="ko-KR" sz="11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A7630-D93F-4C20-AAF7-121B6C4ED966}"/>
              </a:ext>
            </a:extLst>
          </p:cNvPr>
          <p:cNvSpPr txBox="1"/>
          <p:nvPr/>
        </p:nvSpPr>
        <p:spPr>
          <a:xfrm>
            <a:off x="213283" y="5388564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출력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1A52C2-FA29-44C8-92DE-079CA2642B49}"/>
              </a:ext>
            </a:extLst>
          </p:cNvPr>
          <p:cNvSpPr txBox="1"/>
          <p:nvPr/>
        </p:nvSpPr>
        <p:spPr>
          <a:xfrm>
            <a:off x="213283" y="5672216"/>
            <a:ext cx="5788794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100" dirty="0"/>
              <a:t>각 테스트 케이스당 한 줄을 출력한다</a:t>
            </a:r>
            <a:r>
              <a:rPr lang="en-US" altLang="ko-KR" sz="1100" dirty="0"/>
              <a:t>. </a:t>
            </a:r>
            <a:r>
              <a:rPr lang="ko-KR" altLang="en-US" sz="1100" dirty="0"/>
              <a:t>시계들을 모두 </a:t>
            </a:r>
            <a:r>
              <a:rPr lang="en-US" altLang="ko-KR" sz="1100" dirty="0"/>
              <a:t>12</a:t>
            </a:r>
            <a:r>
              <a:rPr lang="ko-KR" altLang="en-US" sz="1100" dirty="0"/>
              <a:t>시로 돌려놓기 위해 눌러야 할 스위치의 최소 수를 출력한다</a:t>
            </a:r>
            <a:r>
              <a:rPr lang="en-US" altLang="ko-KR" sz="1100" dirty="0"/>
              <a:t>. </a:t>
            </a:r>
            <a:r>
              <a:rPr lang="ko-KR" altLang="en-US" sz="1100" dirty="0"/>
              <a:t>만약 이것이 불가능할 경우 </a:t>
            </a:r>
            <a:r>
              <a:rPr lang="en-US" altLang="ko-KR" sz="1100" dirty="0"/>
              <a:t>-1 </a:t>
            </a:r>
            <a:r>
              <a:rPr lang="ko-KR" altLang="en-US" sz="1100" dirty="0"/>
              <a:t>을 출력한다</a:t>
            </a:r>
            <a:r>
              <a:rPr lang="en-US" altLang="ko-KR" sz="1100" dirty="0"/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847EC3-9CDC-4860-9E04-1BBD1B323C8B}"/>
              </a:ext>
            </a:extLst>
          </p:cNvPr>
          <p:cNvSpPr/>
          <p:nvPr/>
        </p:nvSpPr>
        <p:spPr>
          <a:xfrm>
            <a:off x="6249726" y="4925949"/>
            <a:ext cx="2480808" cy="13137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12 6 6 6 6 6 12 12 12 12 12 12 12 12 12 12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12 9 3 12 6 6 9 3 12 9 12 9 12 12 6 6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18F383-0AAC-413A-8D66-98107FF50988}"/>
              </a:ext>
            </a:extLst>
          </p:cNvPr>
          <p:cNvSpPr txBox="1"/>
          <p:nvPr/>
        </p:nvSpPr>
        <p:spPr>
          <a:xfrm>
            <a:off x="6249726" y="4648950"/>
            <a:ext cx="2480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예제 입력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3BF797-D6CD-4A19-BA81-F72461AF3448}"/>
              </a:ext>
            </a:extLst>
          </p:cNvPr>
          <p:cNvSpPr/>
          <p:nvPr/>
        </p:nvSpPr>
        <p:spPr>
          <a:xfrm>
            <a:off x="9309817" y="4929809"/>
            <a:ext cx="2480808" cy="13098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2</a:t>
            </a:r>
          </a:p>
          <a:p>
            <a:r>
              <a:rPr lang="en-US" altLang="ko-KR" sz="1200" dirty="0"/>
              <a:t>9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A9DF8-A7D9-4B69-8283-D5FA321D1E25}"/>
              </a:ext>
            </a:extLst>
          </p:cNvPr>
          <p:cNvSpPr txBox="1"/>
          <p:nvPr/>
        </p:nvSpPr>
        <p:spPr>
          <a:xfrm>
            <a:off x="9309817" y="4648950"/>
            <a:ext cx="2480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예제 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FB76AF-B9D7-496B-A39B-95795A279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15181"/>
            <a:ext cx="2076450" cy="2105025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A9564EB-B2AB-4D61-BAF2-86EACF3DF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077797"/>
              </p:ext>
            </p:extLst>
          </p:nvPr>
        </p:nvGraphicFramePr>
        <p:xfrm>
          <a:off x="9307831" y="718944"/>
          <a:ext cx="2482794" cy="3352800"/>
        </p:xfrm>
        <a:graphic>
          <a:graphicData uri="http://schemas.openxmlformats.org/drawingml/2006/table">
            <a:tbl>
              <a:tblPr/>
              <a:tblGrid>
                <a:gridCol w="1241397">
                  <a:extLst>
                    <a:ext uri="{9D8B030D-6E8A-4147-A177-3AD203B41FA5}">
                      <a16:colId xmlns:a16="http://schemas.microsoft.com/office/drawing/2014/main" val="3690929114"/>
                    </a:ext>
                  </a:extLst>
                </a:gridCol>
                <a:gridCol w="1241397">
                  <a:extLst>
                    <a:ext uri="{9D8B030D-6E8A-4147-A177-3AD203B41FA5}">
                      <a16:colId xmlns:a16="http://schemas.microsoft.com/office/drawing/2014/main" val="9239948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>
                          <a:effectLst/>
                        </a:rPr>
                        <a:t>0</a:t>
                      </a:r>
                    </a:p>
                  </a:txBody>
                  <a:tcPr marL="30480" marR="3048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>
                          <a:effectLst/>
                        </a:rPr>
                        <a:t>0, 1, 2</a:t>
                      </a:r>
                    </a:p>
                  </a:txBody>
                  <a:tcPr marL="30480" marR="3048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5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>
                          <a:effectLst/>
                        </a:rPr>
                        <a:t>1</a:t>
                      </a:r>
                    </a:p>
                  </a:txBody>
                  <a:tcPr marL="30480" marR="30480" marT="76200" marB="762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>
                          <a:effectLst/>
                        </a:rPr>
                        <a:t>3, 7, 9, 11</a:t>
                      </a:r>
                    </a:p>
                  </a:txBody>
                  <a:tcPr marL="30480" marR="30480" marT="76200" marB="762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672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>
                          <a:effectLst/>
                        </a:rPr>
                        <a:t>2</a:t>
                      </a:r>
                    </a:p>
                  </a:txBody>
                  <a:tcPr marL="30480" marR="30480" marT="76200" marB="762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>
                          <a:effectLst/>
                        </a:rPr>
                        <a:t>4, 10, 14, 15</a:t>
                      </a:r>
                    </a:p>
                  </a:txBody>
                  <a:tcPr marL="30480" marR="30480" marT="76200" marB="762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364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>
                          <a:effectLst/>
                        </a:rPr>
                        <a:t>3</a:t>
                      </a:r>
                    </a:p>
                  </a:txBody>
                  <a:tcPr marL="30480" marR="30480" marT="76200" marB="762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>
                          <a:effectLst/>
                        </a:rPr>
                        <a:t>0, 4, 5, 6, 7</a:t>
                      </a:r>
                    </a:p>
                  </a:txBody>
                  <a:tcPr marL="30480" marR="30480" marT="76200" marB="762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82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>
                          <a:effectLst/>
                        </a:rPr>
                        <a:t>4</a:t>
                      </a:r>
                    </a:p>
                  </a:txBody>
                  <a:tcPr marL="30480" marR="30480" marT="76200" marB="762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>
                          <a:effectLst/>
                        </a:rPr>
                        <a:t>6, 7, 8, 10, 12</a:t>
                      </a:r>
                    </a:p>
                  </a:txBody>
                  <a:tcPr marL="30480" marR="30480" marT="76200" marB="762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256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>
                          <a:effectLst/>
                        </a:rPr>
                        <a:t>5</a:t>
                      </a:r>
                    </a:p>
                  </a:txBody>
                  <a:tcPr marL="30480" marR="30480" marT="76200" marB="762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>
                          <a:effectLst/>
                        </a:rPr>
                        <a:t>0, 2, 14, 15</a:t>
                      </a:r>
                    </a:p>
                  </a:txBody>
                  <a:tcPr marL="30480" marR="30480" marT="76200" marB="762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878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>
                          <a:effectLst/>
                        </a:rPr>
                        <a:t>6</a:t>
                      </a:r>
                    </a:p>
                  </a:txBody>
                  <a:tcPr marL="30480" marR="30480" marT="76200" marB="762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>
                          <a:effectLst/>
                        </a:rPr>
                        <a:t>3, 14, 15</a:t>
                      </a:r>
                    </a:p>
                  </a:txBody>
                  <a:tcPr marL="30480" marR="30480" marT="76200" marB="762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88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>
                          <a:effectLst/>
                        </a:rPr>
                        <a:t>7</a:t>
                      </a:r>
                    </a:p>
                  </a:txBody>
                  <a:tcPr marL="30480" marR="30480" marT="76200" marB="762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>
                          <a:effectLst/>
                        </a:rPr>
                        <a:t>4, 5, 7, 14, 15</a:t>
                      </a:r>
                    </a:p>
                  </a:txBody>
                  <a:tcPr marL="30480" marR="30480" marT="76200" marB="762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89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>
                          <a:effectLst/>
                        </a:rPr>
                        <a:t>8</a:t>
                      </a:r>
                    </a:p>
                  </a:txBody>
                  <a:tcPr marL="30480" marR="30480" marT="76200" marB="762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>
                          <a:effectLst/>
                        </a:rPr>
                        <a:t>1, 2, 3, 4, 5</a:t>
                      </a:r>
                    </a:p>
                  </a:txBody>
                  <a:tcPr marL="30480" marR="30480" marT="76200" marB="762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4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>
                          <a:effectLst/>
                        </a:rPr>
                        <a:t>9</a:t>
                      </a:r>
                    </a:p>
                  </a:txBody>
                  <a:tcPr marL="30480" marR="30480" marT="76200" marB="762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>
                          <a:effectLst/>
                        </a:rPr>
                        <a:t>3, 4, 5, 9, 13</a:t>
                      </a:r>
                    </a:p>
                  </a:txBody>
                  <a:tcPr marL="30480" marR="30480" marT="76200" marB="762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7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64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8769D1E-53F4-4674-A794-AE0B33C2C96B}"/>
              </a:ext>
            </a:extLst>
          </p:cNvPr>
          <p:cNvCxnSpPr/>
          <p:nvPr/>
        </p:nvCxnSpPr>
        <p:spPr>
          <a:xfrm>
            <a:off x="0" y="421419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2353F2-A948-46E2-9E27-3A12280D6C39}"/>
              </a:ext>
            </a:extLst>
          </p:cNvPr>
          <p:cNvSpPr txBox="1"/>
          <p:nvPr/>
        </p:nvSpPr>
        <p:spPr>
          <a:xfrm>
            <a:off x="213283" y="51060"/>
            <a:ext cx="2167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시계 맞추기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풀이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B62BE-67C7-4986-8A56-6BC81317344F}"/>
              </a:ext>
            </a:extLst>
          </p:cNvPr>
          <p:cNvSpPr txBox="1"/>
          <p:nvPr/>
        </p:nvSpPr>
        <p:spPr>
          <a:xfrm>
            <a:off x="461176" y="636104"/>
            <a:ext cx="1022651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private boolean </a:t>
            </a:r>
            <a:r>
              <a:rPr lang="en-US" altLang="ko-KR" dirty="0" err="1"/>
              <a:t>areAligned</a:t>
            </a:r>
            <a:r>
              <a:rPr lang="en-US" altLang="ko-KR" dirty="0"/>
              <a:t>(int[] clocks) {</a:t>
            </a:r>
          </a:p>
          <a:p>
            <a:r>
              <a:rPr lang="en-US" altLang="ko-KR" dirty="0"/>
              <a:t>   for(int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CLOCKS;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      if(clocks[</a:t>
            </a:r>
            <a:r>
              <a:rPr lang="en-US" altLang="ko-KR" dirty="0" err="1"/>
              <a:t>i</a:t>
            </a:r>
            <a:r>
              <a:rPr lang="en-US" altLang="ko-KR" dirty="0"/>
              <a:t>] % 4 != 0) return false;</a:t>
            </a:r>
          </a:p>
          <a:p>
            <a:r>
              <a:rPr lang="en-US" altLang="ko-KR" dirty="0"/>
              <a:t>      return true;</a:t>
            </a:r>
          </a:p>
          <a:p>
            <a:r>
              <a:rPr lang="en-US" altLang="ko-KR" dirty="0"/>
              <a:t>   }</a:t>
            </a:r>
          </a:p>
          <a:p>
            <a:endParaRPr lang="en-US" altLang="ko-KR" dirty="0"/>
          </a:p>
          <a:p>
            <a:r>
              <a:rPr lang="en-US" altLang="ko-KR" dirty="0"/>
              <a:t>private void push(int[] clocks, int </a:t>
            </a:r>
            <a:r>
              <a:rPr lang="en-US" altLang="ko-KR" dirty="0" err="1"/>
              <a:t>swtch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for(int clock = 0; clock &lt; CLOCKS; ++clock)</a:t>
            </a:r>
          </a:p>
          <a:p>
            <a:r>
              <a:rPr lang="en-US" altLang="ko-KR" dirty="0"/>
              <a:t>      if (linked[</a:t>
            </a:r>
            <a:r>
              <a:rPr lang="en-US" altLang="ko-KR" dirty="0" err="1"/>
              <a:t>swtch</a:t>
            </a:r>
            <a:r>
              <a:rPr lang="en-US" altLang="ko-KR" dirty="0"/>
              <a:t>][clock] == 'x’)</a:t>
            </a:r>
          </a:p>
          <a:p>
            <a:r>
              <a:rPr lang="en-US" altLang="ko-KR" dirty="0"/>
              <a:t>         clocks[clock] += 3;</a:t>
            </a:r>
          </a:p>
          <a:p>
            <a:r>
              <a:rPr lang="en-US" altLang="ko-KR" dirty="0"/>
              <a:t>   }</a:t>
            </a:r>
          </a:p>
          <a:p>
            <a:endParaRPr lang="en-US" altLang="ko-KR" dirty="0"/>
          </a:p>
          <a:p>
            <a:r>
              <a:rPr lang="en-US" altLang="ko-KR" dirty="0"/>
              <a:t>private int </a:t>
            </a:r>
            <a:r>
              <a:rPr lang="en-US" altLang="ko-KR" dirty="0">
                <a:solidFill>
                  <a:srgbClr val="FF0000"/>
                </a:solidFill>
              </a:rPr>
              <a:t>solve</a:t>
            </a:r>
            <a:r>
              <a:rPr lang="en-US" altLang="ko-KR" dirty="0"/>
              <a:t>(int[] clocks, int </a:t>
            </a:r>
            <a:r>
              <a:rPr lang="en-US" altLang="ko-KR" dirty="0" err="1"/>
              <a:t>swtch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if(</a:t>
            </a:r>
            <a:r>
              <a:rPr lang="en-US" altLang="ko-KR" dirty="0" err="1"/>
              <a:t>swtch</a:t>
            </a:r>
            <a:r>
              <a:rPr lang="en-US" altLang="ko-KR" dirty="0"/>
              <a:t> == SWITCHES) return </a:t>
            </a:r>
            <a:r>
              <a:rPr lang="en-US" altLang="ko-KR" dirty="0" err="1"/>
              <a:t>areAligned</a:t>
            </a:r>
            <a:r>
              <a:rPr lang="en-US" altLang="ko-KR" dirty="0"/>
              <a:t>(clocks) ? 0 : INF;</a:t>
            </a:r>
          </a:p>
          <a:p>
            <a:r>
              <a:rPr lang="en-US" altLang="ko-KR" dirty="0"/>
              <a:t>   int ret = INF;</a:t>
            </a:r>
          </a:p>
          <a:p>
            <a:r>
              <a:rPr lang="en-US" altLang="ko-KR" dirty="0"/>
              <a:t>   for(int </a:t>
            </a:r>
            <a:r>
              <a:rPr lang="en-US" altLang="ko-KR" dirty="0" err="1"/>
              <a:t>cnt</a:t>
            </a:r>
            <a:r>
              <a:rPr lang="en-US" altLang="ko-KR" dirty="0"/>
              <a:t> = 0; </a:t>
            </a:r>
            <a:r>
              <a:rPr lang="en-US" altLang="ko-KR" dirty="0" err="1"/>
              <a:t>cnt</a:t>
            </a:r>
            <a:r>
              <a:rPr lang="en-US" altLang="ko-KR" dirty="0"/>
              <a:t> &lt; 4; ++</a:t>
            </a:r>
            <a:r>
              <a:rPr lang="en-US" altLang="ko-KR" dirty="0" err="1"/>
              <a:t>cnt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ret = </a:t>
            </a:r>
            <a:r>
              <a:rPr lang="en-US" altLang="ko-KR" dirty="0" err="1"/>
              <a:t>Math.min</a:t>
            </a:r>
            <a:r>
              <a:rPr lang="en-US" altLang="ko-KR" dirty="0"/>
              <a:t>(ret, </a:t>
            </a:r>
            <a:r>
              <a:rPr lang="en-US" altLang="ko-KR" dirty="0" err="1"/>
              <a:t>cnt</a:t>
            </a:r>
            <a:r>
              <a:rPr lang="en-US" altLang="ko-KR" dirty="0"/>
              <a:t> + </a:t>
            </a:r>
            <a:r>
              <a:rPr lang="en-US" altLang="ko-KR" dirty="0">
                <a:solidFill>
                  <a:srgbClr val="FF0000"/>
                </a:solidFill>
              </a:rPr>
              <a:t>solve</a:t>
            </a:r>
            <a:r>
              <a:rPr lang="en-US" altLang="ko-KR" dirty="0"/>
              <a:t>(clocks, </a:t>
            </a:r>
            <a:r>
              <a:rPr lang="en-US" altLang="ko-KR" dirty="0" err="1"/>
              <a:t>swtch</a:t>
            </a:r>
            <a:r>
              <a:rPr lang="en-US" altLang="ko-KR" dirty="0"/>
              <a:t> + 1));</a:t>
            </a:r>
          </a:p>
          <a:p>
            <a:r>
              <a:rPr lang="en-US" altLang="ko-KR" dirty="0"/>
              <a:t>      push(clocks, </a:t>
            </a:r>
            <a:r>
              <a:rPr lang="en-US" altLang="ko-KR" dirty="0" err="1"/>
              <a:t>swtch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}</a:t>
            </a:r>
          </a:p>
          <a:p>
            <a:r>
              <a:rPr lang="en-US" altLang="ko-KR" dirty="0"/>
              <a:t>   return ret;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5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3D025E-0F23-4D9F-A6BC-8404E5892EC2}"/>
              </a:ext>
            </a:extLst>
          </p:cNvPr>
          <p:cNvSpPr txBox="1"/>
          <p:nvPr/>
        </p:nvSpPr>
        <p:spPr>
          <a:xfrm>
            <a:off x="213283" y="58044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문제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8769D1E-53F4-4674-A794-AE0B33C2C96B}"/>
              </a:ext>
            </a:extLst>
          </p:cNvPr>
          <p:cNvCxnSpPr/>
          <p:nvPr/>
        </p:nvCxnSpPr>
        <p:spPr>
          <a:xfrm>
            <a:off x="0" y="421419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2353F2-A948-46E2-9E27-3A12280D6C39}"/>
              </a:ext>
            </a:extLst>
          </p:cNvPr>
          <p:cNvSpPr txBox="1"/>
          <p:nvPr/>
        </p:nvSpPr>
        <p:spPr>
          <a:xfrm>
            <a:off x="213283" y="51060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b="1"/>
            </a:lvl1pPr>
          </a:lstStyle>
          <a:p>
            <a:r>
              <a:rPr lang="en-US" altLang="ko-KR" dirty="0"/>
              <a:t>3. </a:t>
            </a:r>
            <a:r>
              <a:rPr lang="ko-KR" altLang="en-US" dirty="0" err="1"/>
              <a:t>쿼드</a:t>
            </a:r>
            <a:r>
              <a:rPr lang="ko-KR" altLang="en-US" dirty="0"/>
              <a:t> 트리 뒤집기</a:t>
            </a:r>
            <a:r>
              <a:rPr lang="en-US" altLang="ko-KR" dirty="0"/>
              <a:t>(</a:t>
            </a:r>
            <a:r>
              <a:rPr lang="ko-KR" altLang="en-US" dirty="0"/>
              <a:t>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F154A-76B5-4076-A820-0FB42E27BE1B}"/>
              </a:ext>
            </a:extLst>
          </p:cNvPr>
          <p:cNvSpPr txBox="1"/>
          <p:nvPr/>
        </p:nvSpPr>
        <p:spPr>
          <a:xfrm>
            <a:off x="213283" y="864097"/>
            <a:ext cx="6251127" cy="3525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000" dirty="0"/>
              <a:t>대량의 좌표 데이터를 메모리 안에 압축해 저장하기 위해 사용하는 여러 기법 중 </a:t>
            </a:r>
            <a:r>
              <a:rPr lang="ko-KR" altLang="en-US" sz="1000" dirty="0" err="1"/>
              <a:t>쿼드</a:t>
            </a:r>
            <a:r>
              <a:rPr lang="ko-KR" altLang="en-US" sz="1000" dirty="0"/>
              <a:t> 트리</a:t>
            </a:r>
            <a:r>
              <a:rPr lang="en-US" altLang="ko-KR" sz="1000" dirty="0"/>
              <a:t>(quad tree)</a:t>
            </a:r>
            <a:r>
              <a:rPr lang="ko-KR" altLang="en-US" sz="1000" dirty="0"/>
              <a:t>란 것이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주어진 공간을 항상 </a:t>
            </a:r>
            <a:r>
              <a:rPr lang="en-US" altLang="ko-KR" sz="1000" dirty="0"/>
              <a:t>4</a:t>
            </a:r>
            <a:r>
              <a:rPr lang="ko-KR" altLang="en-US" sz="1000" dirty="0"/>
              <a:t>개로 분할해 재귀적으로 표현하기 때문에 </a:t>
            </a:r>
            <a:r>
              <a:rPr lang="ko-KR" altLang="en-US" sz="1000" dirty="0" err="1"/>
              <a:t>쿼드</a:t>
            </a:r>
            <a:r>
              <a:rPr lang="ko-KR" altLang="en-US" sz="1000" dirty="0"/>
              <a:t> 트리라는 이름이 붙었는데</a:t>
            </a:r>
            <a:r>
              <a:rPr lang="en-US" altLang="ko-KR" sz="1000" dirty="0"/>
              <a:t>, </a:t>
            </a:r>
            <a:r>
              <a:rPr lang="ko-KR" altLang="en-US" sz="1000" dirty="0"/>
              <a:t>이의 유명한 사용처 중 하나는 검은 색과 흰 </a:t>
            </a:r>
            <a:r>
              <a:rPr lang="ko-KR" altLang="en-US" sz="1000" dirty="0" err="1"/>
              <a:t>색밖에</a:t>
            </a:r>
            <a:r>
              <a:rPr lang="ko-KR" altLang="en-US" sz="1000" dirty="0"/>
              <a:t> 없는 흑백 그림을 압축해 표현하는 것입니다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쿼드</a:t>
            </a:r>
            <a:r>
              <a:rPr lang="ko-KR" altLang="en-US" sz="1000" dirty="0"/>
              <a:t> 트리는 </a:t>
            </a:r>
            <a:r>
              <a:rPr lang="en-US" altLang="ko-KR" sz="1000" dirty="0"/>
              <a:t>2N × 2N </a:t>
            </a:r>
            <a:r>
              <a:rPr lang="ko-KR" altLang="en-US" sz="1000" dirty="0"/>
              <a:t>크기의 흑백 그림을 다음과 같은 과정을 거쳐 문자열로 압축합니다</a:t>
            </a:r>
            <a:r>
              <a:rPr lang="en-US" altLang="ko-KR" sz="1000" dirty="0"/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1000" dirty="0"/>
              <a:t>이 그림의 모든 픽셀이 검은 색일 경우 이 그림의 </a:t>
            </a:r>
            <a:r>
              <a:rPr lang="ko-KR" altLang="en-US" sz="1000" dirty="0" err="1"/>
              <a:t>쿼드</a:t>
            </a:r>
            <a:r>
              <a:rPr lang="ko-KR" altLang="en-US" sz="1000" dirty="0"/>
              <a:t> 트리 압축 결과는 그림의 크기에 관계없이 </a:t>
            </a:r>
            <a:r>
              <a:rPr lang="en-US" altLang="ko-KR" sz="1000" dirty="0"/>
              <a:t>b</a:t>
            </a:r>
            <a:r>
              <a:rPr lang="ko-KR" altLang="en-US" sz="1000" dirty="0"/>
              <a:t>가 됩니다</a:t>
            </a:r>
            <a:r>
              <a:rPr lang="en-US" altLang="ko-KR" sz="1000" dirty="0"/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1000" dirty="0"/>
              <a:t>이 그림의 모든 픽셀이 흰 색일 경우 이 그림의 </a:t>
            </a:r>
            <a:r>
              <a:rPr lang="ko-KR" altLang="en-US" sz="1000" dirty="0" err="1"/>
              <a:t>쿼드</a:t>
            </a:r>
            <a:r>
              <a:rPr lang="ko-KR" altLang="en-US" sz="1000" dirty="0"/>
              <a:t> 트리 압축 결과는 그림의 크기에 관계없이 </a:t>
            </a:r>
            <a:r>
              <a:rPr lang="en-US" altLang="ko-KR" sz="1000" dirty="0"/>
              <a:t>w</a:t>
            </a:r>
            <a:r>
              <a:rPr lang="ko-KR" altLang="en-US" sz="1000" dirty="0"/>
              <a:t>가 됩니다</a:t>
            </a:r>
            <a:r>
              <a:rPr lang="en-US" altLang="ko-KR" sz="1000" dirty="0"/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1000" dirty="0"/>
              <a:t>모든 픽셀이 같은 색이 아니라면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쿼드</a:t>
            </a:r>
            <a:r>
              <a:rPr lang="ko-KR" altLang="en-US" sz="1000" dirty="0"/>
              <a:t> 트리는 이 그림을 가로 세로로 각각 </a:t>
            </a:r>
            <a:r>
              <a:rPr lang="en-US" altLang="ko-KR" sz="1000" dirty="0"/>
              <a:t>2</a:t>
            </a:r>
            <a:r>
              <a:rPr lang="ko-KR" altLang="en-US" sz="1000" dirty="0"/>
              <a:t>등분해 </a:t>
            </a:r>
            <a:r>
              <a:rPr lang="en-US" altLang="ko-KR" sz="1000" dirty="0"/>
              <a:t>4</a:t>
            </a:r>
            <a:r>
              <a:rPr lang="ko-KR" altLang="en-US" sz="1000" dirty="0"/>
              <a:t>개의 조각으로 쪼갠 뒤 각각을 </a:t>
            </a:r>
            <a:r>
              <a:rPr lang="ko-KR" altLang="en-US" sz="1000" dirty="0" err="1"/>
              <a:t>쿼드</a:t>
            </a:r>
            <a:r>
              <a:rPr lang="ko-KR" altLang="en-US" sz="1000" dirty="0"/>
              <a:t> 트리 압축합니다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이때 전체 그림의 압축 결과는 </a:t>
            </a:r>
            <a:r>
              <a:rPr lang="en-US" altLang="ko-KR" sz="1000" dirty="0"/>
              <a:t>x(</a:t>
            </a:r>
            <a:r>
              <a:rPr lang="ko-KR" altLang="en-US" sz="1000" dirty="0"/>
              <a:t>왼쪽 위 부분의 압축 결과</a:t>
            </a:r>
            <a:r>
              <a:rPr lang="en-US" altLang="ko-KR" sz="1000" dirty="0"/>
              <a:t>)(</a:t>
            </a:r>
            <a:r>
              <a:rPr lang="ko-KR" altLang="en-US" sz="1000" dirty="0"/>
              <a:t>오른쪽 위 부분의 압축 결과</a:t>
            </a:r>
            <a:r>
              <a:rPr lang="en-US" altLang="ko-KR" sz="1000" dirty="0"/>
              <a:t>)(</a:t>
            </a:r>
            <a:r>
              <a:rPr lang="ko-KR" altLang="en-US" sz="1000" dirty="0"/>
              <a:t>왼쪽 아래 부분의 압축 결과</a:t>
            </a:r>
            <a:r>
              <a:rPr lang="en-US" altLang="ko-KR" sz="1000" dirty="0"/>
              <a:t>)(</a:t>
            </a:r>
            <a:r>
              <a:rPr lang="ko-KR" altLang="en-US" sz="1000" dirty="0"/>
              <a:t>오른쪽 아래 부분의 압축 결과</a:t>
            </a:r>
            <a:r>
              <a:rPr lang="en-US" altLang="ko-KR" sz="1000" dirty="0"/>
              <a:t>)</a:t>
            </a:r>
            <a:r>
              <a:rPr lang="ko-KR" altLang="en-US" sz="1000" dirty="0"/>
              <a:t>가 됩니다</a:t>
            </a:r>
            <a:r>
              <a:rPr lang="en-US" altLang="ko-KR" sz="1000" dirty="0"/>
              <a:t>. </a:t>
            </a:r>
            <a:r>
              <a:rPr lang="ko-KR" altLang="en-US" sz="1000" dirty="0"/>
              <a:t>예를 들어 그림 </a:t>
            </a:r>
            <a:r>
              <a:rPr lang="en-US" altLang="ko-KR" sz="1000" dirty="0"/>
              <a:t>(a)</a:t>
            </a:r>
            <a:r>
              <a:rPr lang="ko-KR" altLang="en-US" sz="1000" dirty="0"/>
              <a:t>의 왼쪽 위 </a:t>
            </a:r>
            <a:r>
              <a:rPr lang="en-US" altLang="ko-KR" sz="1000" dirty="0"/>
              <a:t>4</a:t>
            </a:r>
            <a:r>
              <a:rPr lang="ko-KR" altLang="en-US" sz="1000" dirty="0"/>
              <a:t>분면은 </a:t>
            </a:r>
            <a:r>
              <a:rPr lang="en-US" altLang="ko-KR" sz="1000" dirty="0" err="1"/>
              <a:t>xwwwb</a:t>
            </a:r>
            <a:r>
              <a:rPr lang="ko-KR" altLang="en-US" sz="1000" dirty="0"/>
              <a:t>로 압축됩니다</a:t>
            </a:r>
            <a:r>
              <a:rPr lang="en-US" altLang="ko-KR" sz="1000" dirty="0"/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1000" dirty="0"/>
              <a:t>그림 </a:t>
            </a:r>
            <a:r>
              <a:rPr lang="en-US" altLang="ko-KR" sz="1000" dirty="0"/>
              <a:t>(a)</a:t>
            </a:r>
            <a:r>
              <a:rPr lang="ko-KR" altLang="en-US" sz="1000" dirty="0"/>
              <a:t>와 그림 </a:t>
            </a:r>
            <a:r>
              <a:rPr lang="en-US" altLang="ko-KR" sz="1000" dirty="0"/>
              <a:t>(b)</a:t>
            </a:r>
            <a:r>
              <a:rPr lang="ko-KR" altLang="en-US" sz="1000" dirty="0"/>
              <a:t>는 </a:t>
            </a:r>
            <a:r>
              <a:rPr lang="en-US" altLang="ko-KR" sz="1000" dirty="0"/>
              <a:t>16×16 </a:t>
            </a:r>
            <a:r>
              <a:rPr lang="ko-KR" altLang="en-US" sz="1000" dirty="0"/>
              <a:t>크기의 예제 그림을 </a:t>
            </a:r>
            <a:r>
              <a:rPr lang="ko-KR" altLang="en-US" sz="1000" dirty="0" err="1"/>
              <a:t>쿼드</a:t>
            </a:r>
            <a:r>
              <a:rPr lang="ko-KR" altLang="en-US" sz="1000" dirty="0"/>
              <a:t> 트리가 어떻게 분할해 압축하는지를 보여줍니다</a:t>
            </a:r>
            <a:r>
              <a:rPr lang="en-US" altLang="ko-KR" sz="1000" dirty="0"/>
              <a:t>. </a:t>
            </a:r>
            <a:r>
              <a:rPr lang="ko-KR" altLang="en-US" sz="1000" dirty="0"/>
              <a:t>이때 전체 그림의 압축 결과는 </a:t>
            </a:r>
            <a:r>
              <a:rPr lang="en-US" altLang="ko-KR" sz="1000" dirty="0" err="1"/>
              <a:t>xxwww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bxwxw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bbbww</a:t>
            </a:r>
            <a:r>
              <a:rPr lang="en-US" altLang="ko-KR" sz="1000" dirty="0"/>
              <a:t> </a:t>
            </a:r>
            <a:r>
              <a:rPr lang="en-US" altLang="ko-KR" sz="1000" dirty="0" err="1"/>
              <a:t>xxxww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bbbww</a:t>
            </a:r>
            <a:r>
              <a:rPr lang="en-US" altLang="ko-KR" sz="1000" dirty="0"/>
              <a:t> </a:t>
            </a:r>
            <a:r>
              <a:rPr lang="en-US" altLang="ko-KR" sz="1000" dirty="0" err="1"/>
              <a:t>wwbb</a:t>
            </a:r>
            <a:r>
              <a:rPr lang="ko-KR" altLang="en-US" sz="1000" dirty="0"/>
              <a:t>가 됩니다</a:t>
            </a:r>
            <a:r>
              <a:rPr lang="en-US" altLang="ko-KR" sz="1000" dirty="0"/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1000" dirty="0" err="1"/>
              <a:t>쿼드</a:t>
            </a:r>
            <a:r>
              <a:rPr lang="ko-KR" altLang="en-US" sz="1000" dirty="0"/>
              <a:t> 트리로 압축된 흑백 그림이 주어졌을 때</a:t>
            </a:r>
            <a:r>
              <a:rPr lang="en-US" altLang="ko-KR" sz="1000" dirty="0"/>
              <a:t>, </a:t>
            </a:r>
            <a:r>
              <a:rPr lang="ko-KR" altLang="en-US" sz="1000" dirty="0"/>
              <a:t>이 그림을 상하로 뒤집은 그림 을 </a:t>
            </a:r>
            <a:r>
              <a:rPr lang="ko-KR" altLang="en-US" sz="1000" dirty="0" err="1"/>
              <a:t>쿼드</a:t>
            </a:r>
            <a:r>
              <a:rPr lang="ko-KR" altLang="en-US" sz="1000" dirty="0"/>
              <a:t> 트리 압축해서 출력하는 프로그램을 작성하세요</a:t>
            </a:r>
            <a:r>
              <a:rPr lang="en-US" altLang="ko-KR" sz="10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DE47A-2D93-4B4E-ADB0-1E718D2B9E62}"/>
              </a:ext>
            </a:extLst>
          </p:cNvPr>
          <p:cNvSpPr txBox="1"/>
          <p:nvPr/>
        </p:nvSpPr>
        <p:spPr>
          <a:xfrm>
            <a:off x="213283" y="4605781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입력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C0C2FB-C20E-47C4-9FB3-21A5BE4AAE9D}"/>
              </a:ext>
            </a:extLst>
          </p:cNvPr>
          <p:cNvSpPr txBox="1"/>
          <p:nvPr/>
        </p:nvSpPr>
        <p:spPr>
          <a:xfrm>
            <a:off x="213283" y="4889433"/>
            <a:ext cx="5788794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100" dirty="0"/>
              <a:t>첫 줄에 테스트 케이스의 개수 </a:t>
            </a:r>
            <a:r>
              <a:rPr lang="en-US" altLang="ko-KR" sz="1100" dirty="0"/>
              <a:t>C (C≤50)</a:t>
            </a:r>
            <a:r>
              <a:rPr lang="ko-KR" altLang="en-US" sz="1100" dirty="0"/>
              <a:t>가 주어집니다</a:t>
            </a:r>
            <a:r>
              <a:rPr lang="en-US" altLang="ko-KR" sz="1100" dirty="0"/>
              <a:t>. </a:t>
            </a:r>
            <a:r>
              <a:rPr lang="ko-KR" altLang="en-US" sz="1100" dirty="0"/>
              <a:t>그 후 </a:t>
            </a:r>
            <a:r>
              <a:rPr lang="en-US" altLang="ko-KR" sz="1100" dirty="0"/>
              <a:t>C</a:t>
            </a:r>
            <a:r>
              <a:rPr lang="ko-KR" altLang="en-US" sz="1100" dirty="0"/>
              <a:t>줄에 하나씩 </a:t>
            </a:r>
            <a:r>
              <a:rPr lang="ko-KR" altLang="en-US" sz="1100" dirty="0" err="1"/>
              <a:t>쿼드</a:t>
            </a:r>
            <a:r>
              <a:rPr lang="ko-KR" altLang="en-US" sz="1100" dirty="0"/>
              <a:t> 트리로 압축한 그림이 주어집니다</a:t>
            </a:r>
            <a:r>
              <a:rPr lang="en-US" altLang="ko-KR" sz="1100" dirty="0"/>
              <a:t>. </a:t>
            </a:r>
            <a:r>
              <a:rPr lang="ko-KR" altLang="en-US" sz="1100" dirty="0"/>
              <a:t>모든 문자열의 길이는 </a:t>
            </a:r>
            <a:r>
              <a:rPr lang="en-US" altLang="ko-KR" sz="1100" dirty="0"/>
              <a:t>1,000 </a:t>
            </a:r>
            <a:r>
              <a:rPr lang="ko-KR" altLang="en-US" sz="1100" dirty="0"/>
              <a:t>이하이며</a:t>
            </a:r>
            <a:r>
              <a:rPr lang="en-US" altLang="ko-KR" sz="1100" dirty="0"/>
              <a:t>, </a:t>
            </a:r>
            <a:r>
              <a:rPr lang="ko-KR" altLang="en-US" sz="1100" dirty="0"/>
              <a:t>원본 그림의 크기는 </a:t>
            </a:r>
            <a:r>
              <a:rPr lang="en-US" altLang="ko-KR" sz="1100" dirty="0"/>
              <a:t>220 × 220 </a:t>
            </a:r>
            <a:r>
              <a:rPr lang="ko-KR" altLang="en-US" sz="1100" dirty="0"/>
              <a:t>을 넘지 않습니다</a:t>
            </a:r>
            <a:r>
              <a:rPr lang="en-US" altLang="ko-KR" sz="11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A7630-D93F-4C20-AAF7-121B6C4ED966}"/>
              </a:ext>
            </a:extLst>
          </p:cNvPr>
          <p:cNvSpPr txBox="1"/>
          <p:nvPr/>
        </p:nvSpPr>
        <p:spPr>
          <a:xfrm>
            <a:off x="213283" y="5809982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출력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1A52C2-FA29-44C8-92DE-079CA2642B49}"/>
              </a:ext>
            </a:extLst>
          </p:cNvPr>
          <p:cNvSpPr txBox="1"/>
          <p:nvPr/>
        </p:nvSpPr>
        <p:spPr>
          <a:xfrm>
            <a:off x="213283" y="6093634"/>
            <a:ext cx="5788794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100" dirty="0"/>
              <a:t>각 테스트 케이스당 한 줄에 주어진 그림을 상하로 뒤집은 결과를 </a:t>
            </a:r>
            <a:r>
              <a:rPr lang="ko-KR" altLang="en-US" sz="1100" dirty="0" err="1"/>
              <a:t>쿼드</a:t>
            </a:r>
            <a:r>
              <a:rPr lang="ko-KR" altLang="en-US" sz="1100" dirty="0"/>
              <a:t> 트리 압축해서 출력합니다</a:t>
            </a:r>
            <a:r>
              <a:rPr lang="en-US" altLang="ko-KR" sz="1100" dirty="0"/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847EC3-9CDC-4860-9E04-1BBD1B323C8B}"/>
              </a:ext>
            </a:extLst>
          </p:cNvPr>
          <p:cNvSpPr/>
          <p:nvPr/>
        </p:nvSpPr>
        <p:spPr>
          <a:xfrm>
            <a:off x="6249725" y="4925949"/>
            <a:ext cx="5319421" cy="5674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xbwwb</a:t>
            </a:r>
            <a:endParaRPr lang="en-US" altLang="ko-KR" sz="1200" dirty="0"/>
          </a:p>
          <a:p>
            <a:r>
              <a:rPr lang="en-US" altLang="ko-KR" sz="1200" dirty="0" err="1"/>
              <a:t>xbwxwbbwb</a:t>
            </a:r>
            <a:endParaRPr lang="en-US" altLang="ko-KR" sz="1200" dirty="0"/>
          </a:p>
          <a:p>
            <a:r>
              <a:rPr lang="en-US" altLang="ko-KR" sz="1200" dirty="0" err="1"/>
              <a:t>xxwwwbxwxwbbbwwxxxwwbbbwwwwbb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18F383-0AAC-413A-8D66-98107FF50988}"/>
              </a:ext>
            </a:extLst>
          </p:cNvPr>
          <p:cNvSpPr txBox="1"/>
          <p:nvPr/>
        </p:nvSpPr>
        <p:spPr>
          <a:xfrm>
            <a:off x="6249726" y="4648950"/>
            <a:ext cx="531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예제 입력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3BF797-D6CD-4A19-BA81-F72461AF3448}"/>
              </a:ext>
            </a:extLst>
          </p:cNvPr>
          <p:cNvSpPr/>
          <p:nvPr/>
        </p:nvSpPr>
        <p:spPr>
          <a:xfrm>
            <a:off x="6249726" y="6093634"/>
            <a:ext cx="5319422" cy="5674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xwbbw</a:t>
            </a:r>
            <a:endParaRPr lang="en-US" altLang="ko-KR" sz="1200" dirty="0"/>
          </a:p>
          <a:p>
            <a:r>
              <a:rPr lang="en-US" altLang="ko-KR" sz="1200" dirty="0" err="1"/>
              <a:t>xxbwwbbbw</a:t>
            </a:r>
            <a:endParaRPr lang="en-US" altLang="ko-KR" sz="1200" dirty="0"/>
          </a:p>
          <a:p>
            <a:r>
              <a:rPr lang="en-US" altLang="ko-KR" sz="1200" dirty="0" err="1"/>
              <a:t>xxwbxwwxbbwwbwbxwbwwxwwwxbbwb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A9DF8-A7D9-4B69-8283-D5FA321D1E25}"/>
              </a:ext>
            </a:extLst>
          </p:cNvPr>
          <p:cNvSpPr txBox="1"/>
          <p:nvPr/>
        </p:nvSpPr>
        <p:spPr>
          <a:xfrm>
            <a:off x="6249726" y="5809981"/>
            <a:ext cx="531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예제 출력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8370211-977B-48D1-BA5D-5CB68A0C0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410" y="1314450"/>
            <a:ext cx="5714989" cy="211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7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8769D1E-53F4-4674-A794-AE0B33C2C96B}"/>
              </a:ext>
            </a:extLst>
          </p:cNvPr>
          <p:cNvCxnSpPr/>
          <p:nvPr/>
        </p:nvCxnSpPr>
        <p:spPr>
          <a:xfrm>
            <a:off x="0" y="421419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2353F2-A948-46E2-9E27-3A12280D6C39}"/>
              </a:ext>
            </a:extLst>
          </p:cNvPr>
          <p:cNvSpPr txBox="1"/>
          <p:nvPr/>
        </p:nvSpPr>
        <p:spPr>
          <a:xfrm>
            <a:off x="213283" y="51060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b="1"/>
            </a:lvl1pPr>
          </a:lstStyle>
          <a:p>
            <a:r>
              <a:rPr lang="en-US" altLang="ko-KR" dirty="0"/>
              <a:t>3. </a:t>
            </a:r>
            <a:r>
              <a:rPr lang="ko-KR" altLang="en-US" dirty="0" err="1"/>
              <a:t>쿼드</a:t>
            </a:r>
            <a:r>
              <a:rPr lang="ko-KR" altLang="en-US" dirty="0"/>
              <a:t> 트리 뒤집기</a:t>
            </a:r>
            <a:r>
              <a:rPr lang="en-US" altLang="ko-KR" dirty="0"/>
              <a:t>(</a:t>
            </a:r>
            <a:r>
              <a:rPr lang="ko-KR" altLang="en-US" dirty="0"/>
              <a:t>힌트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9C003-7603-495D-91C9-7897E3CB3F76}"/>
              </a:ext>
            </a:extLst>
          </p:cNvPr>
          <p:cNvSpPr txBox="1"/>
          <p:nvPr/>
        </p:nvSpPr>
        <p:spPr>
          <a:xfrm>
            <a:off x="213283" y="2914015"/>
            <a:ext cx="10645863" cy="3380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/>
              <a:t>xxwwwbxwxwbbbwwxxxwwbbbwwwwbb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나누기 </a:t>
            </a:r>
            <a:r>
              <a:rPr lang="en-US" altLang="ko-KR" sz="1200" dirty="0"/>
              <a:t>: x  1(</a:t>
            </a:r>
            <a:r>
              <a:rPr lang="en-US" altLang="ko-KR" sz="1200" dirty="0" err="1"/>
              <a:t>xwwwb</a:t>
            </a:r>
            <a:r>
              <a:rPr lang="en-US" altLang="ko-KR" sz="1200" dirty="0"/>
              <a:t>)  2(</a:t>
            </a:r>
            <a:r>
              <a:rPr lang="en-US" altLang="ko-KR" sz="1200" dirty="0" err="1"/>
              <a:t>xwxwbbbww</a:t>
            </a:r>
            <a:r>
              <a:rPr lang="en-US" altLang="ko-KR" sz="1200" dirty="0"/>
              <a:t>)  3(</a:t>
            </a:r>
            <a:r>
              <a:rPr lang="en-US" altLang="ko-KR" sz="1200" dirty="0" err="1"/>
              <a:t>xxxwwbbbwwwwb</a:t>
            </a:r>
            <a:r>
              <a:rPr lang="en-US" altLang="ko-KR" sz="1200" dirty="0"/>
              <a:t>)  4(b)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뒤집기 </a:t>
            </a:r>
            <a:r>
              <a:rPr lang="en-US" altLang="ko-KR" sz="1200" dirty="0"/>
              <a:t>: x  3(</a:t>
            </a:r>
            <a:r>
              <a:rPr lang="en-US" altLang="ko-KR" sz="1200" dirty="0" err="1"/>
              <a:t>xxxwwbbbwwwwb</a:t>
            </a:r>
            <a:r>
              <a:rPr lang="en-US" altLang="ko-KR" sz="1200" dirty="0"/>
              <a:t>)  4(b) 1(</a:t>
            </a:r>
            <a:r>
              <a:rPr lang="en-US" altLang="ko-KR" sz="1200" dirty="0" err="1"/>
              <a:t>xwwwb</a:t>
            </a:r>
            <a:r>
              <a:rPr lang="en-US" altLang="ko-KR" sz="1200" dirty="0"/>
              <a:t>)  2(</a:t>
            </a:r>
            <a:r>
              <a:rPr lang="en-US" altLang="ko-KR" sz="1200" dirty="0" err="1"/>
              <a:t>xwxwbbbww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나누기 </a:t>
            </a:r>
            <a:r>
              <a:rPr lang="en-US" altLang="ko-KR" sz="1200" dirty="0"/>
              <a:t>: x  3(x  1(</a:t>
            </a:r>
            <a:r>
              <a:rPr lang="en-US" altLang="ko-KR" sz="1200" dirty="0" err="1"/>
              <a:t>xxwwbbbww</a:t>
            </a:r>
            <a:r>
              <a:rPr lang="en-US" altLang="ko-KR" sz="1200" dirty="0"/>
              <a:t>)  2(w)  3(w)  4(b))  4(b)  1(x  1(w)  2(w)  3(w)  4(b))  2(x  1(w)  2(</a:t>
            </a:r>
            <a:r>
              <a:rPr lang="en-US" altLang="ko-KR" sz="1200" dirty="0" err="1"/>
              <a:t>xwbbb</a:t>
            </a:r>
            <a:r>
              <a:rPr lang="en-US" altLang="ko-KR" sz="1200" dirty="0"/>
              <a:t>)  3(w)  4(w))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뒤집기 </a:t>
            </a:r>
            <a:r>
              <a:rPr lang="en-US" altLang="ko-KR" sz="1200" dirty="0"/>
              <a:t>: x  3(x  3(w)  4(b) 1(</a:t>
            </a:r>
            <a:r>
              <a:rPr lang="en-US" altLang="ko-KR" sz="1200" dirty="0" err="1"/>
              <a:t>xxwwbbbww</a:t>
            </a:r>
            <a:r>
              <a:rPr lang="en-US" altLang="ko-KR" sz="1200" dirty="0"/>
              <a:t>)  2(w))  4(b) 1(x  3(w)  4(b) 1(w)  2(w))  2(x  3(w)  4(w) 1(w)  2(</a:t>
            </a:r>
            <a:r>
              <a:rPr lang="en-US" altLang="ko-KR" sz="1200" dirty="0" err="1"/>
              <a:t>xwbbb</a:t>
            </a:r>
            <a:r>
              <a:rPr lang="en-US" altLang="ko-KR" sz="1200" dirty="0"/>
              <a:t>))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나누기 </a:t>
            </a:r>
            <a:r>
              <a:rPr lang="en-US" altLang="ko-KR" sz="1200" dirty="0"/>
              <a:t>: x  3(x  1(x 1(</a:t>
            </a:r>
            <a:r>
              <a:rPr lang="en-US" altLang="ko-KR" sz="1200" dirty="0" err="1"/>
              <a:t>xwwbb</a:t>
            </a:r>
            <a:r>
              <a:rPr lang="en-US" altLang="ko-KR" sz="1200" dirty="0"/>
              <a:t>) 2(b) 3(w) 4(w))  2(w)  3(w)  4(b))  4(b)  1(x  1(w)  2(w)  3(w)  4(b))  2(x  1(w)  2(x 1(w) 2(b) 3(b) 4(b))  3(w)  4(w))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뒤집기 </a:t>
            </a:r>
            <a:r>
              <a:rPr lang="en-US" altLang="ko-KR" sz="1200" dirty="0"/>
              <a:t>: x  3(x  3(w)  4(b) 1(x 3(w) 4(w) 1(</a:t>
            </a:r>
            <a:r>
              <a:rPr lang="en-US" altLang="ko-KR" sz="1200" dirty="0" err="1"/>
              <a:t>xwwbb</a:t>
            </a:r>
            <a:r>
              <a:rPr lang="en-US" altLang="ko-KR" sz="1200" dirty="0"/>
              <a:t>) 2(b))  2(w))  4(b) 1(x  3(w)  4(b) 1(w)  2(w))  2(x  3(w)  4(w) 1(w)  2(3(b) 4(b) 1(w) 2(b)))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나누기 </a:t>
            </a:r>
            <a:r>
              <a:rPr lang="en-US" altLang="ko-KR" sz="1200" dirty="0"/>
              <a:t>: x  3(x  1(x 1(</a:t>
            </a:r>
            <a:r>
              <a:rPr lang="en-US" altLang="ko-KR" sz="1200" dirty="0" err="1"/>
              <a:t>xwwbb</a:t>
            </a:r>
            <a:r>
              <a:rPr lang="en-US" altLang="ko-KR" sz="1200" dirty="0"/>
              <a:t>) 2(b) 3(w) 4(w))  2(w)  3(w)  4(b))  4(b)  1(x  1(w)  2(w)  3(w)  4(b))  2(x  1(w)  2(x 1(w) 2(b) 3(b) 4(b))  3(w)  4(w))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뒤집기 </a:t>
            </a:r>
            <a:r>
              <a:rPr lang="en-US" altLang="ko-KR" sz="1200" dirty="0"/>
              <a:t>: x  3(x  3(w)  4(b) 1(x 3(w) 4(w) 1(</a:t>
            </a:r>
            <a:r>
              <a:rPr lang="en-US" altLang="ko-KR" sz="1200" dirty="0" err="1"/>
              <a:t>xwwbb</a:t>
            </a:r>
            <a:r>
              <a:rPr lang="en-US" altLang="ko-KR" sz="1200" dirty="0"/>
              <a:t>) 2(b))  2(w))  4(b) 1(x  3(w)  4(b) 1(w)  2(w))  2(x  3(w)  4(w) 1(w)  2(3(b) 4(b) 1(w) 2(b)))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나누기 </a:t>
            </a:r>
            <a:r>
              <a:rPr lang="en-US" altLang="ko-KR" sz="1200" dirty="0"/>
              <a:t>: x  3(x  3(w)  4(b) 1(x 3(w) 4(w) 1(x 1(w) 2(w) 3(b) 4(b)) 2(b))  2(w))  4(b) 1(x  3(w)  4(b) 1(w)  2(w))  2(x  3(w)  4(w) 1(w)  2(3(b) 4(b) 1(w) 2(b)))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뒤집기 </a:t>
            </a:r>
            <a:r>
              <a:rPr lang="en-US" altLang="ko-KR" sz="1200" dirty="0"/>
              <a:t>: x  3(x  3(w)  4(b) 1(x 3(w) 4(w) 1(x 3(b) 4(b) 1(w) 2(w)) 2(b))  2(w))  4(b) 1(x  3(w)  4(b) 1(w)  2(w))  2(x  3(w)  4(w) 1(w)  2(3(b) 4(b) 1(w) 2(b)))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결과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xxwbxwwxbbwwbwbxwbwwxwwwbbwb</a:t>
            </a:r>
            <a:endParaRPr lang="en-US" altLang="ko-KR" sz="12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EE04ABA-3ABB-4473-9929-67CE4E737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3" y="599546"/>
            <a:ext cx="5714989" cy="21145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BA10868-672C-49F1-9917-8B927AE818E0}"/>
              </a:ext>
            </a:extLst>
          </p:cNvPr>
          <p:cNvSpPr/>
          <p:nvPr/>
        </p:nvSpPr>
        <p:spPr>
          <a:xfrm>
            <a:off x="6361043" y="876545"/>
            <a:ext cx="5319421" cy="5674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xbwwb</a:t>
            </a:r>
            <a:endParaRPr lang="en-US" altLang="ko-KR" sz="1200" dirty="0"/>
          </a:p>
          <a:p>
            <a:r>
              <a:rPr lang="en-US" altLang="ko-KR" sz="1200" dirty="0" err="1"/>
              <a:t>xbwxwbbwb</a:t>
            </a:r>
            <a:endParaRPr lang="en-US" altLang="ko-KR" sz="1200" dirty="0"/>
          </a:p>
          <a:p>
            <a:r>
              <a:rPr lang="en-US" altLang="ko-KR" sz="1200" dirty="0" err="1"/>
              <a:t>xxwwwbxwxwbbbwwxxxwwbbbwwwwbb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60EEB-5D31-4CC6-ACEF-79221CDADD36}"/>
              </a:ext>
            </a:extLst>
          </p:cNvPr>
          <p:cNvSpPr txBox="1"/>
          <p:nvPr/>
        </p:nvSpPr>
        <p:spPr>
          <a:xfrm>
            <a:off x="6361044" y="599546"/>
            <a:ext cx="531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예제 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A91A4F-A1F8-4C08-85C8-855F759E6997}"/>
              </a:ext>
            </a:extLst>
          </p:cNvPr>
          <p:cNvSpPr/>
          <p:nvPr/>
        </p:nvSpPr>
        <p:spPr>
          <a:xfrm>
            <a:off x="6361044" y="2044230"/>
            <a:ext cx="5319422" cy="5674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xwbbw</a:t>
            </a:r>
            <a:endParaRPr lang="en-US" altLang="ko-KR" sz="1200" dirty="0"/>
          </a:p>
          <a:p>
            <a:r>
              <a:rPr lang="en-US" altLang="ko-KR" sz="1200" dirty="0" err="1"/>
              <a:t>xxbwwbbbw</a:t>
            </a:r>
            <a:endParaRPr lang="en-US" altLang="ko-KR" sz="1200" dirty="0"/>
          </a:p>
          <a:p>
            <a:r>
              <a:rPr lang="en-US" altLang="ko-KR" sz="1200" dirty="0" err="1"/>
              <a:t>xxwbxwwxbbwwbwbxwbwwxwwwxbbwb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34EF12-CE12-48C9-99BC-1E0E6CF36DAA}"/>
              </a:ext>
            </a:extLst>
          </p:cNvPr>
          <p:cNvSpPr txBox="1"/>
          <p:nvPr/>
        </p:nvSpPr>
        <p:spPr>
          <a:xfrm>
            <a:off x="6361044" y="1760577"/>
            <a:ext cx="531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예제 출력</a:t>
            </a:r>
          </a:p>
        </p:txBody>
      </p:sp>
    </p:spTree>
    <p:extLst>
      <p:ext uri="{BB962C8B-B14F-4D97-AF65-F5344CB8AC3E}">
        <p14:creationId xmlns:p14="http://schemas.microsoft.com/office/powerpoint/2010/main" val="364719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8769D1E-53F4-4674-A794-AE0B33C2C96B}"/>
              </a:ext>
            </a:extLst>
          </p:cNvPr>
          <p:cNvCxnSpPr/>
          <p:nvPr/>
        </p:nvCxnSpPr>
        <p:spPr>
          <a:xfrm>
            <a:off x="0" y="421419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2353F2-A948-46E2-9E27-3A12280D6C39}"/>
              </a:ext>
            </a:extLst>
          </p:cNvPr>
          <p:cNvSpPr txBox="1"/>
          <p:nvPr/>
        </p:nvSpPr>
        <p:spPr>
          <a:xfrm>
            <a:off x="213283" y="51060"/>
            <a:ext cx="2618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b="1"/>
            </a:lvl1pPr>
          </a:lstStyle>
          <a:p>
            <a:r>
              <a:rPr lang="en-US" altLang="ko-KR" dirty="0"/>
              <a:t>3. </a:t>
            </a:r>
            <a:r>
              <a:rPr lang="ko-KR" altLang="en-US" dirty="0" err="1"/>
              <a:t>쿼드</a:t>
            </a:r>
            <a:r>
              <a:rPr lang="ko-KR" altLang="en-US" dirty="0"/>
              <a:t> 트리 뒤집기 </a:t>
            </a:r>
            <a:r>
              <a:rPr lang="en-US" altLang="ko-KR" dirty="0"/>
              <a:t>- </a:t>
            </a:r>
            <a:r>
              <a:rPr lang="ko-KR" altLang="en-US" dirty="0"/>
              <a:t>풀이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B62BE-67C7-4986-8A56-6BC81317344F}"/>
              </a:ext>
            </a:extLst>
          </p:cNvPr>
          <p:cNvSpPr txBox="1"/>
          <p:nvPr/>
        </p:nvSpPr>
        <p:spPr>
          <a:xfrm>
            <a:off x="461176" y="636104"/>
            <a:ext cx="102265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private String </a:t>
            </a:r>
            <a:r>
              <a:rPr lang="en-US" altLang="ko-KR" dirty="0">
                <a:solidFill>
                  <a:srgbClr val="FF0000"/>
                </a:solidFill>
              </a:rPr>
              <a:t>reverse</a:t>
            </a:r>
            <a:r>
              <a:rPr lang="en-US" altLang="ko-KR" dirty="0"/>
              <a:t>(String str) {</a:t>
            </a:r>
          </a:p>
          <a:p>
            <a:r>
              <a:rPr lang="en-US" altLang="ko-KR" dirty="0"/>
              <a:t>   char head = </a:t>
            </a:r>
            <a:r>
              <a:rPr lang="en-US" altLang="ko-KR" dirty="0" err="1"/>
              <a:t>str.charAt</a:t>
            </a:r>
            <a:r>
              <a:rPr lang="en-US" altLang="ko-KR" dirty="0"/>
              <a:t>(it);</a:t>
            </a:r>
          </a:p>
          <a:p>
            <a:r>
              <a:rPr lang="en-US" altLang="ko-KR" dirty="0"/>
              <a:t>   ++it;</a:t>
            </a:r>
          </a:p>
          <a:p>
            <a:endParaRPr lang="en-US" altLang="ko-KR" dirty="0"/>
          </a:p>
          <a:p>
            <a:r>
              <a:rPr lang="en-US" altLang="ko-KR" dirty="0"/>
              <a:t>   if(head == 'b' || head == 'w’)</a:t>
            </a:r>
          </a:p>
          <a:p>
            <a:r>
              <a:rPr lang="en-US" altLang="ko-KR" dirty="0"/>
              <a:t>      return </a:t>
            </a:r>
            <a:r>
              <a:rPr lang="en-US" altLang="ko-KR" dirty="0" err="1"/>
              <a:t>String.valueOf</a:t>
            </a:r>
            <a:r>
              <a:rPr lang="en-US" altLang="ko-KR" dirty="0"/>
              <a:t>(head);</a:t>
            </a:r>
          </a:p>
          <a:p>
            <a:r>
              <a:rPr lang="en-US" altLang="ko-KR" dirty="0"/>
              <a:t>   String ul = </a:t>
            </a:r>
            <a:r>
              <a:rPr lang="en-US" altLang="ko-KR" dirty="0">
                <a:solidFill>
                  <a:srgbClr val="FF0000"/>
                </a:solidFill>
              </a:rPr>
              <a:t>reverse</a:t>
            </a:r>
            <a:r>
              <a:rPr lang="en-US" altLang="ko-KR" dirty="0"/>
              <a:t>(str);</a:t>
            </a:r>
          </a:p>
          <a:p>
            <a:r>
              <a:rPr lang="en-US" altLang="ko-KR" dirty="0"/>
              <a:t>   String </a:t>
            </a:r>
            <a:r>
              <a:rPr lang="en-US" altLang="ko-KR" dirty="0" err="1"/>
              <a:t>ur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FF0000"/>
                </a:solidFill>
              </a:rPr>
              <a:t>reverse</a:t>
            </a:r>
            <a:r>
              <a:rPr lang="en-US" altLang="ko-KR" dirty="0"/>
              <a:t>(str);</a:t>
            </a:r>
          </a:p>
          <a:p>
            <a:r>
              <a:rPr lang="en-US" altLang="ko-KR" dirty="0"/>
              <a:t>   String </a:t>
            </a:r>
            <a:r>
              <a:rPr lang="en-US" altLang="ko-KR" dirty="0" err="1"/>
              <a:t>ll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FF0000"/>
                </a:solidFill>
              </a:rPr>
              <a:t>reverse</a:t>
            </a:r>
            <a:r>
              <a:rPr lang="en-US" altLang="ko-KR" dirty="0"/>
              <a:t>(str);</a:t>
            </a:r>
          </a:p>
          <a:p>
            <a:r>
              <a:rPr lang="en-US" altLang="ko-KR" dirty="0"/>
              <a:t>   String </a:t>
            </a:r>
            <a:r>
              <a:rPr lang="en-US" altLang="ko-KR" dirty="0" err="1"/>
              <a:t>lr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FF0000"/>
                </a:solidFill>
              </a:rPr>
              <a:t>reverse</a:t>
            </a:r>
            <a:r>
              <a:rPr lang="en-US" altLang="ko-KR" dirty="0"/>
              <a:t>(str);</a:t>
            </a:r>
          </a:p>
          <a:p>
            <a:r>
              <a:rPr lang="en-US" altLang="ko-KR" dirty="0"/>
              <a:t>   return "x" + </a:t>
            </a:r>
            <a:r>
              <a:rPr lang="en-US" altLang="ko-KR" dirty="0" err="1"/>
              <a:t>ll</a:t>
            </a:r>
            <a:r>
              <a:rPr lang="en-US" altLang="ko-KR" dirty="0"/>
              <a:t> + </a:t>
            </a:r>
            <a:r>
              <a:rPr lang="en-US" altLang="ko-KR" dirty="0" err="1"/>
              <a:t>lr</a:t>
            </a:r>
            <a:r>
              <a:rPr lang="en-US" altLang="ko-KR" dirty="0"/>
              <a:t> + ul + </a:t>
            </a:r>
            <a:r>
              <a:rPr lang="en-US" altLang="ko-KR" dirty="0" err="1"/>
              <a:t>ur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2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3D025E-0F23-4D9F-A6BC-8404E5892EC2}"/>
              </a:ext>
            </a:extLst>
          </p:cNvPr>
          <p:cNvSpPr txBox="1"/>
          <p:nvPr/>
        </p:nvSpPr>
        <p:spPr>
          <a:xfrm>
            <a:off x="213283" y="58044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문제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8769D1E-53F4-4674-A794-AE0B33C2C96B}"/>
              </a:ext>
            </a:extLst>
          </p:cNvPr>
          <p:cNvCxnSpPr/>
          <p:nvPr/>
        </p:nvCxnSpPr>
        <p:spPr>
          <a:xfrm>
            <a:off x="0" y="421419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2353F2-A948-46E2-9E27-3A12280D6C39}"/>
              </a:ext>
            </a:extLst>
          </p:cNvPr>
          <p:cNvSpPr txBox="1"/>
          <p:nvPr/>
        </p:nvSpPr>
        <p:spPr>
          <a:xfrm>
            <a:off x="213283" y="5106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b="1"/>
            </a:lvl1pPr>
          </a:lstStyle>
          <a:p>
            <a:r>
              <a:rPr lang="en-US" altLang="ko-KR" dirty="0"/>
              <a:t>4. </a:t>
            </a:r>
            <a:r>
              <a:rPr lang="ko-KR" altLang="en-US" dirty="0"/>
              <a:t>울타리 </a:t>
            </a:r>
            <a:r>
              <a:rPr lang="ko-KR" altLang="en-US" dirty="0" err="1"/>
              <a:t>잘라내기</a:t>
            </a:r>
            <a:r>
              <a:rPr lang="en-US" altLang="ko-KR" dirty="0"/>
              <a:t>(</a:t>
            </a:r>
            <a:r>
              <a:rPr lang="ko-KR" altLang="en-US" dirty="0"/>
              <a:t>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F154A-76B5-4076-A820-0FB42E27BE1B}"/>
              </a:ext>
            </a:extLst>
          </p:cNvPr>
          <p:cNvSpPr txBox="1"/>
          <p:nvPr/>
        </p:nvSpPr>
        <p:spPr>
          <a:xfrm>
            <a:off x="213283" y="864097"/>
            <a:ext cx="6251127" cy="20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100" dirty="0"/>
              <a:t>너비가 같은 </a:t>
            </a:r>
            <a:r>
              <a:rPr lang="en-US" altLang="ko-KR" sz="1100" dirty="0"/>
              <a:t>N</a:t>
            </a:r>
            <a:r>
              <a:rPr lang="ko-KR" altLang="en-US" sz="1100" dirty="0"/>
              <a:t>개의 나무 판자를 붙여 세운 울타리가 있습니다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시간이 지남에 따라 판자들이 부러지거나 망가져 높이가 다 달라진 관계로 울타리를 통째로 교체하기로 했습니다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이 때 버리는 울타리의 일부를 직사각형으로 잘라내 재활용하고 싶습니다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그림 </a:t>
            </a:r>
            <a:r>
              <a:rPr lang="en-US" altLang="ko-KR" sz="1100" dirty="0"/>
              <a:t>(b)</a:t>
            </a:r>
            <a:r>
              <a:rPr lang="ko-KR" altLang="en-US" sz="1100" dirty="0"/>
              <a:t>는 </a:t>
            </a:r>
            <a:r>
              <a:rPr lang="en-US" altLang="ko-KR" sz="1100" dirty="0"/>
              <a:t>(a)</a:t>
            </a:r>
            <a:r>
              <a:rPr lang="ko-KR" altLang="en-US" sz="1100" dirty="0"/>
              <a:t>의 울타리에서 잘라낼 수 있는 많은 직사각형 중 가장 넓은 직사각형을 보여줍니다</a:t>
            </a:r>
            <a:r>
              <a:rPr lang="en-US" altLang="ko-KR" sz="1100" dirty="0"/>
              <a:t>. </a:t>
            </a:r>
            <a:r>
              <a:rPr lang="ko-KR" altLang="en-US" sz="1100" dirty="0"/>
              <a:t>울타리를 구성하는 각 판자의 높이가 주어질 때</a:t>
            </a:r>
            <a:r>
              <a:rPr lang="en-US" altLang="ko-KR" sz="1100" dirty="0"/>
              <a:t>, </a:t>
            </a:r>
            <a:r>
              <a:rPr lang="ko-KR" altLang="en-US" sz="1100" dirty="0"/>
              <a:t>잘라낼 수 있는 직사각형의 최대 크기를 계산하는 프로그램을 작성하세요</a:t>
            </a:r>
            <a:r>
              <a:rPr lang="en-US" altLang="ko-KR" sz="1100" dirty="0"/>
              <a:t>. </a:t>
            </a:r>
            <a:r>
              <a:rPr lang="ko-KR" altLang="en-US" sz="1100" dirty="0"/>
              <a:t>단 </a:t>
            </a:r>
            <a:r>
              <a:rPr lang="en-US" altLang="ko-KR" sz="1100" dirty="0"/>
              <a:t>(c)</a:t>
            </a:r>
            <a:r>
              <a:rPr lang="ko-KR" altLang="en-US" sz="1100" dirty="0"/>
              <a:t>처럼 직사각형을 비스듬히 잘라낼 수는 없습니다</a:t>
            </a:r>
            <a:r>
              <a:rPr lang="en-US" altLang="ko-KR" sz="1100" dirty="0"/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1100" dirty="0"/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판자의 너비는 모두 </a:t>
            </a:r>
            <a:r>
              <a:rPr lang="en-US" altLang="ko-KR" sz="1100" dirty="0"/>
              <a:t>1</a:t>
            </a:r>
            <a:r>
              <a:rPr lang="ko-KR" altLang="en-US" sz="1100" dirty="0"/>
              <a:t>이라고 가정합니다</a:t>
            </a:r>
            <a:r>
              <a:rPr lang="en-US" altLang="ko-KR" sz="11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DE47A-2D93-4B4E-ADB0-1E718D2B9E62}"/>
              </a:ext>
            </a:extLst>
          </p:cNvPr>
          <p:cNvSpPr txBox="1"/>
          <p:nvPr/>
        </p:nvSpPr>
        <p:spPr>
          <a:xfrm>
            <a:off x="213283" y="4605781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입력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C0C2FB-C20E-47C4-9FB3-21A5BE4AAE9D}"/>
              </a:ext>
            </a:extLst>
          </p:cNvPr>
          <p:cNvSpPr txBox="1"/>
          <p:nvPr/>
        </p:nvSpPr>
        <p:spPr>
          <a:xfrm>
            <a:off x="213283" y="4889433"/>
            <a:ext cx="5788794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100" dirty="0"/>
              <a:t>첫 줄에 테스트 케이스의 개수 </a:t>
            </a:r>
            <a:r>
              <a:rPr lang="en-US" altLang="ko-KR" sz="1100" dirty="0"/>
              <a:t>C (C≤50)</a:t>
            </a:r>
            <a:r>
              <a:rPr lang="ko-KR" altLang="en-US" sz="1100" dirty="0"/>
              <a:t>가 주어집니다</a:t>
            </a:r>
            <a:r>
              <a:rPr lang="en-US" altLang="ko-KR" sz="1100" dirty="0"/>
              <a:t>. </a:t>
            </a:r>
            <a:r>
              <a:rPr lang="ko-KR" altLang="en-US" sz="1100" dirty="0"/>
              <a:t>각 테스트 케이스의 첫 줄에는 판자의 수 </a:t>
            </a:r>
            <a:r>
              <a:rPr lang="en-US" altLang="ko-KR" sz="1100" dirty="0"/>
              <a:t>N (1≤N≤20000)</a:t>
            </a:r>
            <a:r>
              <a:rPr lang="ko-KR" altLang="en-US" sz="1100" dirty="0"/>
              <a:t>이 주어집니다</a:t>
            </a:r>
            <a:r>
              <a:rPr lang="en-US" altLang="ko-KR" sz="1100" dirty="0"/>
              <a:t>. </a:t>
            </a:r>
            <a:r>
              <a:rPr lang="ko-KR" altLang="en-US" sz="1100" dirty="0"/>
              <a:t>그 다음 줄에는 </a:t>
            </a:r>
            <a:r>
              <a:rPr lang="en-US" altLang="ko-KR" sz="1100" dirty="0"/>
              <a:t>N</a:t>
            </a:r>
            <a:r>
              <a:rPr lang="ko-KR" altLang="en-US" sz="1100" dirty="0"/>
              <a:t>개의 정수로 왼쪽부터 각 판자의 높이가 순서대로 주어집니다</a:t>
            </a:r>
            <a:r>
              <a:rPr lang="en-US" altLang="ko-KR" sz="1100" dirty="0"/>
              <a:t>. </a:t>
            </a:r>
            <a:r>
              <a:rPr lang="ko-KR" altLang="en-US" sz="1100" dirty="0"/>
              <a:t>높이는 모두 </a:t>
            </a:r>
            <a:r>
              <a:rPr lang="en-US" altLang="ko-KR" sz="1100" dirty="0"/>
              <a:t>10,000 </a:t>
            </a:r>
            <a:r>
              <a:rPr lang="ko-KR" altLang="en-US" sz="1100" dirty="0"/>
              <a:t>이하의 음이 아닌 정수입니다</a:t>
            </a:r>
            <a:r>
              <a:rPr lang="en-US" altLang="ko-KR" sz="11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A7630-D93F-4C20-AAF7-121B6C4ED966}"/>
              </a:ext>
            </a:extLst>
          </p:cNvPr>
          <p:cNvSpPr txBox="1"/>
          <p:nvPr/>
        </p:nvSpPr>
        <p:spPr>
          <a:xfrm>
            <a:off x="213283" y="5809982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출력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1A52C2-FA29-44C8-92DE-079CA2642B49}"/>
              </a:ext>
            </a:extLst>
          </p:cNvPr>
          <p:cNvSpPr txBox="1"/>
          <p:nvPr/>
        </p:nvSpPr>
        <p:spPr>
          <a:xfrm>
            <a:off x="213283" y="6093634"/>
            <a:ext cx="5788794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100" dirty="0"/>
              <a:t>각 테스트 케이스당 정수 하나를 한 줄에 출력합니다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이 정수는 주어진 울타리에서 잘라낼 수 있는 최대 직사각형의 크기를 나타내야 합니다</a:t>
            </a:r>
            <a:r>
              <a:rPr lang="en-US" altLang="ko-KR" sz="1100" dirty="0"/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847EC3-9CDC-4860-9E04-1BBD1B323C8B}"/>
              </a:ext>
            </a:extLst>
          </p:cNvPr>
          <p:cNvSpPr/>
          <p:nvPr/>
        </p:nvSpPr>
        <p:spPr>
          <a:xfrm>
            <a:off x="6249725" y="4925949"/>
            <a:ext cx="5319421" cy="5674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7 1 5 9 6 7 3</a:t>
            </a:r>
          </a:p>
          <a:p>
            <a:r>
              <a:rPr lang="en-US" altLang="ko-KR" sz="1200" dirty="0"/>
              <a:t>1 4 4 4 4 1 1</a:t>
            </a:r>
          </a:p>
          <a:p>
            <a:r>
              <a:rPr lang="en-US" altLang="ko-KR" sz="1200" dirty="0"/>
              <a:t>1 8 2 2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18F383-0AAC-413A-8D66-98107FF50988}"/>
              </a:ext>
            </a:extLst>
          </p:cNvPr>
          <p:cNvSpPr txBox="1"/>
          <p:nvPr/>
        </p:nvSpPr>
        <p:spPr>
          <a:xfrm>
            <a:off x="6249726" y="4648950"/>
            <a:ext cx="531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예제 입력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3BF797-D6CD-4A19-BA81-F72461AF3448}"/>
              </a:ext>
            </a:extLst>
          </p:cNvPr>
          <p:cNvSpPr/>
          <p:nvPr/>
        </p:nvSpPr>
        <p:spPr>
          <a:xfrm>
            <a:off x="6249726" y="6093634"/>
            <a:ext cx="5319422" cy="5674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20</a:t>
            </a:r>
          </a:p>
          <a:p>
            <a:r>
              <a:rPr lang="en-US" altLang="ko-KR" sz="1200" dirty="0"/>
              <a:t>16</a:t>
            </a:r>
          </a:p>
          <a:p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A9DF8-A7D9-4B69-8283-D5FA321D1E25}"/>
              </a:ext>
            </a:extLst>
          </p:cNvPr>
          <p:cNvSpPr txBox="1"/>
          <p:nvPr/>
        </p:nvSpPr>
        <p:spPr>
          <a:xfrm>
            <a:off x="6249726" y="5809981"/>
            <a:ext cx="531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예제 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42616D-8B03-4C0C-ABD0-3825D5794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788" y="1021642"/>
            <a:ext cx="57912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1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8769D1E-53F4-4674-A794-AE0B33C2C96B}"/>
              </a:ext>
            </a:extLst>
          </p:cNvPr>
          <p:cNvCxnSpPr/>
          <p:nvPr/>
        </p:nvCxnSpPr>
        <p:spPr>
          <a:xfrm>
            <a:off x="0" y="421419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2353F2-A948-46E2-9E27-3A12280D6C39}"/>
              </a:ext>
            </a:extLst>
          </p:cNvPr>
          <p:cNvSpPr txBox="1"/>
          <p:nvPr/>
        </p:nvSpPr>
        <p:spPr>
          <a:xfrm>
            <a:off x="213283" y="51060"/>
            <a:ext cx="2505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b="1"/>
            </a:lvl1pPr>
          </a:lstStyle>
          <a:p>
            <a:r>
              <a:rPr lang="en-US" altLang="ko-KR" dirty="0"/>
              <a:t>4. </a:t>
            </a:r>
            <a:r>
              <a:rPr lang="ko-KR" altLang="en-US" dirty="0"/>
              <a:t>울타리 </a:t>
            </a:r>
            <a:r>
              <a:rPr lang="ko-KR" altLang="en-US" dirty="0" err="1"/>
              <a:t>잘라내기</a:t>
            </a:r>
            <a:r>
              <a:rPr lang="en-US" altLang="ko-KR" dirty="0"/>
              <a:t>- </a:t>
            </a:r>
            <a:r>
              <a:rPr lang="ko-KR" altLang="en-US" dirty="0"/>
              <a:t>풀이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B62BE-67C7-4986-8A56-6BC81317344F}"/>
              </a:ext>
            </a:extLst>
          </p:cNvPr>
          <p:cNvSpPr txBox="1"/>
          <p:nvPr/>
        </p:nvSpPr>
        <p:spPr>
          <a:xfrm>
            <a:off x="906450" y="731519"/>
            <a:ext cx="49377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private int </a:t>
            </a:r>
            <a:r>
              <a:rPr lang="en-US" altLang="ko-KR" sz="1200" dirty="0" err="1"/>
              <a:t>bruteForce</a:t>
            </a:r>
            <a:r>
              <a:rPr lang="en-US" altLang="ko-KR" sz="1200" dirty="0"/>
              <a:t>(int[] h) {</a:t>
            </a:r>
          </a:p>
          <a:p>
            <a:r>
              <a:rPr lang="en-US" altLang="ko-KR" sz="1200" dirty="0"/>
              <a:t>   int ret = 0;</a:t>
            </a:r>
          </a:p>
          <a:p>
            <a:r>
              <a:rPr lang="en-US" altLang="ko-KR" sz="1200" dirty="0"/>
              <a:t>   for (int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h.length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r>
              <a:rPr lang="en-US" altLang="ko-KR" sz="1200" dirty="0"/>
              <a:t>      int </a:t>
            </a:r>
            <a:r>
              <a:rPr lang="en-US" altLang="ko-KR" sz="1200" dirty="0" err="1"/>
              <a:t>minHeight</a:t>
            </a:r>
            <a:r>
              <a:rPr lang="en-US" altLang="ko-KR" sz="1200" dirty="0"/>
              <a:t> = h[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r>
              <a:rPr lang="en-US" altLang="ko-KR" sz="1200" dirty="0"/>
              <a:t>      for (int j=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 j&lt;</a:t>
            </a:r>
            <a:r>
              <a:rPr lang="en-US" altLang="ko-KR" sz="1200" dirty="0" err="1"/>
              <a:t>h.length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j++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         </a:t>
            </a:r>
            <a:r>
              <a:rPr lang="en-US" altLang="ko-KR" sz="1200" dirty="0" err="1"/>
              <a:t>minHeight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Math.min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minHeight</a:t>
            </a:r>
            <a:r>
              <a:rPr lang="en-US" altLang="ko-KR" sz="1200" dirty="0"/>
              <a:t>, h[j]);</a:t>
            </a:r>
          </a:p>
          <a:p>
            <a:r>
              <a:rPr lang="en-US" altLang="ko-KR" sz="1200" dirty="0"/>
              <a:t>         ret = </a:t>
            </a:r>
            <a:r>
              <a:rPr lang="en-US" altLang="ko-KR" sz="1200" dirty="0" err="1"/>
              <a:t>Math.max</a:t>
            </a:r>
            <a:r>
              <a:rPr lang="en-US" altLang="ko-KR" sz="1200" dirty="0"/>
              <a:t>(ret, (j -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+ 1) * </a:t>
            </a:r>
            <a:r>
              <a:rPr lang="en-US" altLang="ko-KR" sz="1200" dirty="0" err="1"/>
              <a:t>minHeight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 }</a:t>
            </a:r>
          </a:p>
          <a:p>
            <a:r>
              <a:rPr lang="en-US" altLang="ko-KR" sz="1200" dirty="0"/>
              <a:t>   }</a:t>
            </a:r>
          </a:p>
          <a:p>
            <a:r>
              <a:rPr lang="en-US" altLang="ko-KR" sz="1200" dirty="0"/>
              <a:t>   return ret;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A0ECC13-484F-4E24-A4D5-2A22C6D5BFB0}"/>
              </a:ext>
            </a:extLst>
          </p:cNvPr>
          <p:cNvSpPr/>
          <p:nvPr/>
        </p:nvSpPr>
        <p:spPr>
          <a:xfrm>
            <a:off x="310101" y="826936"/>
            <a:ext cx="405516" cy="4055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F31A5-4A7E-49EE-A0ED-E2C475394D64}"/>
              </a:ext>
            </a:extLst>
          </p:cNvPr>
          <p:cNvSpPr txBox="1"/>
          <p:nvPr/>
        </p:nvSpPr>
        <p:spPr>
          <a:xfrm>
            <a:off x="6220572" y="731519"/>
            <a:ext cx="53644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private int </a:t>
            </a:r>
            <a:r>
              <a:rPr lang="en-US" altLang="ko-KR" sz="1200" dirty="0">
                <a:solidFill>
                  <a:srgbClr val="FF0000"/>
                </a:solidFill>
              </a:rPr>
              <a:t>solve</a:t>
            </a:r>
            <a:r>
              <a:rPr lang="en-US" altLang="ko-KR" sz="1200" dirty="0"/>
              <a:t>(int left, int right, int[] h) {</a:t>
            </a:r>
          </a:p>
          <a:p>
            <a:r>
              <a:rPr lang="en-US" altLang="ko-KR" sz="1200" dirty="0"/>
              <a:t>   if(left == right) return h[left];</a:t>
            </a:r>
          </a:p>
          <a:p>
            <a:r>
              <a:rPr lang="en-US" altLang="ko-KR" sz="1200" dirty="0"/>
              <a:t>   int mid = (</a:t>
            </a:r>
            <a:r>
              <a:rPr lang="en-US" altLang="ko-KR" sz="1200" dirty="0" err="1"/>
              <a:t>left+right</a:t>
            </a:r>
            <a:r>
              <a:rPr lang="en-US" altLang="ko-KR" sz="1200" dirty="0"/>
              <a:t>) / 2;</a:t>
            </a:r>
          </a:p>
          <a:p>
            <a:r>
              <a:rPr lang="en-US" altLang="ko-KR" sz="1200" dirty="0"/>
              <a:t>   int ret = </a:t>
            </a:r>
            <a:r>
              <a:rPr lang="en-US" altLang="ko-KR" sz="1200" dirty="0" err="1"/>
              <a:t>Math.max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solve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left,mid</a:t>
            </a:r>
            <a:r>
              <a:rPr lang="en-US" altLang="ko-KR" sz="1200" dirty="0"/>
              <a:t>, h), </a:t>
            </a:r>
            <a:r>
              <a:rPr lang="en-US" altLang="ko-KR" sz="1200" dirty="0">
                <a:solidFill>
                  <a:srgbClr val="FF0000"/>
                </a:solidFill>
              </a:rPr>
              <a:t>solve</a:t>
            </a:r>
            <a:r>
              <a:rPr lang="en-US" altLang="ko-KR" sz="1200" dirty="0"/>
              <a:t>(mid+1,right, h));</a:t>
            </a:r>
          </a:p>
          <a:p>
            <a:r>
              <a:rPr lang="en-US" altLang="ko-KR" sz="1200" dirty="0"/>
              <a:t>   int lo = mid, hi = mid+1;</a:t>
            </a:r>
          </a:p>
          <a:p>
            <a:r>
              <a:rPr lang="en-US" altLang="ko-KR" sz="1200" dirty="0"/>
              <a:t>   int height = </a:t>
            </a:r>
            <a:r>
              <a:rPr lang="en-US" altLang="ko-KR" sz="1200" dirty="0" err="1"/>
              <a:t>Math.min</a:t>
            </a:r>
            <a:r>
              <a:rPr lang="en-US" altLang="ko-KR" sz="1200" dirty="0"/>
              <a:t>(h[lo], h[hi]);</a:t>
            </a:r>
          </a:p>
          <a:p>
            <a:r>
              <a:rPr lang="en-US" altLang="ko-KR" sz="1200" dirty="0"/>
              <a:t>   ret = </a:t>
            </a:r>
            <a:r>
              <a:rPr lang="en-US" altLang="ko-KR" sz="1200" dirty="0" err="1"/>
              <a:t>Math.max</a:t>
            </a:r>
            <a:r>
              <a:rPr lang="en-US" altLang="ko-KR" sz="1200" dirty="0"/>
              <a:t>(ret, height * 2);</a:t>
            </a:r>
          </a:p>
          <a:p>
            <a:r>
              <a:rPr lang="en-US" altLang="ko-KR" sz="1200" dirty="0"/>
              <a:t>   while(left &lt; lo || hi &lt; right) {</a:t>
            </a:r>
          </a:p>
          <a:p>
            <a:r>
              <a:rPr lang="en-US" altLang="ko-KR" sz="1200" dirty="0"/>
              <a:t>      if(hi &lt; right &amp;&amp; (lo == left || h[lo-1] &lt; h[hi+1])) {</a:t>
            </a:r>
          </a:p>
          <a:p>
            <a:r>
              <a:rPr lang="en-US" altLang="ko-KR" sz="1200" dirty="0"/>
              <a:t>         ++hi;</a:t>
            </a:r>
          </a:p>
          <a:p>
            <a:r>
              <a:rPr lang="en-US" altLang="ko-KR" sz="1200" dirty="0"/>
              <a:t>         height = </a:t>
            </a:r>
            <a:r>
              <a:rPr lang="en-US" altLang="ko-KR" sz="1200" dirty="0" err="1"/>
              <a:t>Math.min</a:t>
            </a:r>
            <a:r>
              <a:rPr lang="en-US" altLang="ko-KR" sz="1200" dirty="0"/>
              <a:t>(height, h[hi]);</a:t>
            </a:r>
          </a:p>
          <a:p>
            <a:r>
              <a:rPr lang="en-US" altLang="ko-KR" sz="1200" dirty="0"/>
              <a:t>      }</a:t>
            </a:r>
          </a:p>
          <a:p>
            <a:r>
              <a:rPr lang="en-US" altLang="ko-KR" sz="1200" dirty="0"/>
              <a:t>      else {</a:t>
            </a:r>
          </a:p>
          <a:p>
            <a:r>
              <a:rPr lang="en-US" altLang="ko-KR" sz="1200" dirty="0"/>
              <a:t>         --lo;</a:t>
            </a:r>
          </a:p>
          <a:p>
            <a:r>
              <a:rPr lang="en-US" altLang="ko-KR" sz="1200" dirty="0"/>
              <a:t>         height = </a:t>
            </a:r>
            <a:r>
              <a:rPr lang="en-US" altLang="ko-KR" sz="1200" dirty="0" err="1"/>
              <a:t>Math.min</a:t>
            </a:r>
            <a:r>
              <a:rPr lang="en-US" altLang="ko-KR" sz="1200" dirty="0"/>
              <a:t>(height, h[lo]);</a:t>
            </a:r>
          </a:p>
          <a:p>
            <a:r>
              <a:rPr lang="en-US" altLang="ko-KR" sz="1200" dirty="0"/>
              <a:t>      }</a:t>
            </a:r>
          </a:p>
          <a:p>
            <a:r>
              <a:rPr lang="en-US" altLang="ko-KR" sz="1200" dirty="0"/>
              <a:t>      ret = </a:t>
            </a:r>
            <a:r>
              <a:rPr lang="en-US" altLang="ko-KR" sz="1200" dirty="0" err="1"/>
              <a:t>Math.max</a:t>
            </a:r>
            <a:r>
              <a:rPr lang="en-US" altLang="ko-KR" sz="1200" dirty="0"/>
              <a:t>(ret, height * (hi-lo+1));</a:t>
            </a:r>
          </a:p>
          <a:p>
            <a:r>
              <a:rPr lang="en-US" altLang="ko-KR" sz="1200" dirty="0"/>
              <a:t>   }</a:t>
            </a:r>
          </a:p>
          <a:p>
            <a:r>
              <a:rPr lang="en-US" altLang="ko-KR" sz="1200" dirty="0"/>
              <a:t>   return ret;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FDFCC1B-F309-45E2-A138-611E69A0AA43}"/>
              </a:ext>
            </a:extLst>
          </p:cNvPr>
          <p:cNvSpPr/>
          <p:nvPr/>
        </p:nvSpPr>
        <p:spPr>
          <a:xfrm>
            <a:off x="5624223" y="826936"/>
            <a:ext cx="405516" cy="4055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6AB2AD-AEDF-424B-A201-52D139D422DC}"/>
              </a:ext>
            </a:extLst>
          </p:cNvPr>
          <p:cNvSpPr txBox="1"/>
          <p:nvPr/>
        </p:nvSpPr>
        <p:spPr>
          <a:xfrm>
            <a:off x="889221" y="2949228"/>
            <a:ext cx="4937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private int </a:t>
            </a:r>
            <a:r>
              <a:rPr lang="en-US" altLang="ko-KR" sz="1200" dirty="0" err="1"/>
              <a:t>bboo</a:t>
            </a:r>
            <a:r>
              <a:rPr lang="en-US" altLang="ko-KR" sz="1200" dirty="0"/>
              <a:t>(int[] h) {</a:t>
            </a:r>
          </a:p>
          <a:p>
            <a:r>
              <a:rPr lang="en-US" altLang="ko-KR" sz="1200" dirty="0"/>
              <a:t>   int ret = 0;</a:t>
            </a:r>
          </a:p>
          <a:p>
            <a:r>
              <a:rPr lang="en-US" altLang="ko-KR" sz="1200" dirty="0"/>
              <a:t>   for (int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h.length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r>
              <a:rPr lang="en-US" altLang="ko-KR" sz="1200" dirty="0"/>
              <a:t>      int height = h[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r>
              <a:rPr lang="en-US" altLang="ko-KR" sz="1200" dirty="0"/>
              <a:t>      int left =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      int right =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  while (true) {</a:t>
            </a:r>
          </a:p>
          <a:p>
            <a:r>
              <a:rPr lang="en-US" altLang="ko-KR" sz="1200" dirty="0"/>
              <a:t>         boolean </a:t>
            </a:r>
            <a:r>
              <a:rPr lang="en-US" altLang="ko-KR" sz="1200" dirty="0" err="1"/>
              <a:t>chk</a:t>
            </a:r>
            <a:r>
              <a:rPr lang="en-US" altLang="ko-KR" sz="1200" dirty="0"/>
              <a:t> = false;</a:t>
            </a:r>
          </a:p>
          <a:p>
            <a:r>
              <a:rPr lang="en-US" altLang="ko-KR" sz="1200" dirty="0"/>
              <a:t>         if ((left - 1) &gt;= 0 &amp;&amp; h[left - 1] &gt;= height) {</a:t>
            </a:r>
          </a:p>
          <a:p>
            <a:r>
              <a:rPr lang="en-US" altLang="ko-KR" sz="1200" dirty="0"/>
              <a:t>            left-=1;            </a:t>
            </a:r>
            <a:r>
              <a:rPr lang="en-US" altLang="ko-KR" sz="1200" dirty="0" err="1"/>
              <a:t>chk</a:t>
            </a:r>
            <a:r>
              <a:rPr lang="en-US" altLang="ko-KR" sz="1200" dirty="0"/>
              <a:t> = true;</a:t>
            </a:r>
          </a:p>
          <a:p>
            <a:r>
              <a:rPr lang="en-US" altLang="ko-KR" sz="1200" dirty="0"/>
              <a:t>         }</a:t>
            </a:r>
          </a:p>
          <a:p>
            <a:r>
              <a:rPr lang="en-US" altLang="ko-KR" sz="1200" dirty="0"/>
              <a:t>         if ((right + 1) &lt; </a:t>
            </a:r>
            <a:r>
              <a:rPr lang="en-US" altLang="ko-KR" sz="1200" dirty="0" err="1"/>
              <a:t>h.length</a:t>
            </a:r>
            <a:r>
              <a:rPr lang="en-US" altLang="ko-KR" sz="1200" dirty="0"/>
              <a:t> &amp;&amp; h[right + 1] &gt;= height) {</a:t>
            </a:r>
          </a:p>
          <a:p>
            <a:r>
              <a:rPr lang="en-US" altLang="ko-KR" sz="1200" dirty="0"/>
              <a:t>            right+=1;            </a:t>
            </a:r>
            <a:r>
              <a:rPr lang="en-US" altLang="ko-KR" sz="1200" dirty="0" err="1"/>
              <a:t>chk</a:t>
            </a:r>
            <a:r>
              <a:rPr lang="en-US" altLang="ko-KR" sz="1200" dirty="0"/>
              <a:t> = true;</a:t>
            </a:r>
          </a:p>
          <a:p>
            <a:r>
              <a:rPr lang="en-US" altLang="ko-KR" sz="1200" dirty="0"/>
              <a:t>         }</a:t>
            </a:r>
          </a:p>
          <a:p>
            <a:r>
              <a:rPr lang="en-US" altLang="ko-KR" sz="1200" dirty="0"/>
              <a:t>         if (</a:t>
            </a:r>
            <a:r>
              <a:rPr lang="en-US" altLang="ko-KR" sz="1200" dirty="0" err="1"/>
              <a:t>chk</a:t>
            </a:r>
            <a:r>
              <a:rPr lang="en-US" altLang="ko-KR" sz="1200" dirty="0"/>
              <a:t> == false)</a:t>
            </a:r>
          </a:p>
          <a:p>
            <a:r>
              <a:rPr lang="en-US" altLang="ko-KR" sz="1200" dirty="0"/>
              <a:t>            break;</a:t>
            </a:r>
          </a:p>
          <a:p>
            <a:r>
              <a:rPr lang="en-US" altLang="ko-KR" sz="1200" dirty="0"/>
              <a:t>      }</a:t>
            </a:r>
          </a:p>
          <a:p>
            <a:r>
              <a:rPr lang="en-US" altLang="ko-KR" sz="1200" dirty="0"/>
              <a:t>      ret = </a:t>
            </a:r>
            <a:r>
              <a:rPr lang="en-US" altLang="ko-KR" sz="1200" dirty="0" err="1"/>
              <a:t>Math.max</a:t>
            </a:r>
            <a:r>
              <a:rPr lang="en-US" altLang="ko-KR" sz="1200" dirty="0"/>
              <a:t>(ret, (right - left + 1) * height);</a:t>
            </a:r>
          </a:p>
          <a:p>
            <a:r>
              <a:rPr lang="en-US" altLang="ko-KR" sz="1200" dirty="0"/>
              <a:t>   }</a:t>
            </a:r>
          </a:p>
          <a:p>
            <a:r>
              <a:rPr lang="en-US" altLang="ko-KR" sz="1200" dirty="0"/>
              <a:t>   return ret;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C0ABBB0-5AEF-4C3A-AC58-F8500962A6F6}"/>
              </a:ext>
            </a:extLst>
          </p:cNvPr>
          <p:cNvSpPr/>
          <p:nvPr/>
        </p:nvSpPr>
        <p:spPr>
          <a:xfrm>
            <a:off x="292872" y="3044645"/>
            <a:ext cx="405516" cy="4055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06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4119</Words>
  <Application>Microsoft Office PowerPoint</Application>
  <PresentationFormat>와이드스크린</PresentationFormat>
  <Paragraphs>345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booil yun</dc:creator>
  <cp:lastModifiedBy>booil yun</cp:lastModifiedBy>
  <cp:revision>20</cp:revision>
  <dcterms:created xsi:type="dcterms:W3CDTF">2023-01-10T04:39:47Z</dcterms:created>
  <dcterms:modified xsi:type="dcterms:W3CDTF">2023-01-26T07:45:07Z</dcterms:modified>
</cp:coreProperties>
</file>