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77" r:id="rId5"/>
    <p:sldId id="275" r:id="rId6"/>
    <p:sldId id="279" r:id="rId7"/>
    <p:sldId id="276" r:id="rId8"/>
    <p:sldId id="271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>
      <p:cViewPr varScale="1">
        <p:scale>
          <a:sx n="103" d="100"/>
          <a:sy n="103" d="100"/>
        </p:scale>
        <p:origin x="1032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A6B8D-059D-445B-9BA7-66C4268FA1F1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45F48-550D-4201-926B-E9499A01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7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45F48-550D-4201-926B-E9499A015A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232E6-8C9D-3929-61D8-2CEB35604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3D16A4E-76C1-6969-6966-57B2C162B5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FEE15B-EF69-0A8E-5A83-55FECD3C0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2CF555-43EA-8045-8346-7574969A1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45F48-550D-4201-926B-E9499A015A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2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dilshamim8/student-depression-datas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KSO_Shape"/>
          <p:cNvSpPr>
            <a:spLocks noChangeArrowheads="1"/>
          </p:cNvSpPr>
          <p:nvPr/>
        </p:nvSpPr>
        <p:spPr bwMode="auto">
          <a:xfrm>
            <a:off x="4427984" y="-668610"/>
            <a:ext cx="4608512" cy="3440125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1568896" y="2028181"/>
            <a:ext cx="8729879" cy="2141291"/>
          </a:xfrm>
          <a:prstGeom prst="parallelogram">
            <a:avLst/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1695887" y="1942626"/>
            <a:ext cx="8729879" cy="2141291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0074" y="2786618"/>
            <a:ext cx="6637855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Depression Dataset</a:t>
            </a:r>
          </a:p>
        </p:txBody>
      </p:sp>
      <p:sp>
        <p:nvSpPr>
          <p:cNvPr id="6" name="平行四边形 5"/>
          <p:cNvSpPr/>
          <p:nvPr/>
        </p:nvSpPr>
        <p:spPr>
          <a:xfrm>
            <a:off x="-972616" y="1294555"/>
            <a:ext cx="3168352" cy="1872208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85336" y="940519"/>
            <a:ext cx="1026423" cy="102642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14584"/>
            <a:ext cx="628954" cy="478292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F100F83C-0007-7EC0-044B-54A9037DCEA1}"/>
              </a:ext>
            </a:extLst>
          </p:cNvPr>
          <p:cNvSpPr/>
          <p:nvPr/>
        </p:nvSpPr>
        <p:spPr>
          <a:xfrm>
            <a:off x="48031" y="25029"/>
            <a:ext cx="1026423" cy="102642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61EEDB2-01D1-E766-B7D0-1ED206BB6C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81111"/>
              </p:ext>
            </p:extLst>
          </p:nvPr>
        </p:nvGraphicFramePr>
        <p:xfrm>
          <a:off x="1074454" y="131978"/>
          <a:ext cx="3353530" cy="760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4" imgW="2685714" imgH="619211" progId="Paint.Picture">
                  <p:embed/>
                </p:oleObj>
              </mc:Choice>
              <mc:Fallback>
                <p:oleObj name="BMP 图像" r:id="rId4" imgW="2685714" imgH="619211" progId="Paint.Picture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EE1DFFF-F2C3-46A7-9CCD-429CB129C9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454" y="131978"/>
                        <a:ext cx="3353530" cy="7600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>
            <a:off x="1568896" y="2028181"/>
            <a:ext cx="8729879" cy="2141291"/>
          </a:xfrm>
          <a:prstGeom prst="parallelogram">
            <a:avLst/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>
            <a:off x="1695887" y="1942626"/>
            <a:ext cx="8729879" cy="2141291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0" name="平行四边形 9"/>
          <p:cNvSpPr/>
          <p:nvPr/>
        </p:nvSpPr>
        <p:spPr>
          <a:xfrm>
            <a:off x="-972616" y="1294555"/>
            <a:ext cx="3168352" cy="1872208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68538" y="2571750"/>
            <a:ext cx="2903662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数据集来源</a:t>
            </a:r>
          </a:p>
        </p:txBody>
      </p:sp>
      <p:sp>
        <p:nvSpPr>
          <p:cNvPr id="11" name="椭圆 10"/>
          <p:cNvSpPr/>
          <p:nvPr/>
        </p:nvSpPr>
        <p:spPr>
          <a:xfrm>
            <a:off x="1115616" y="2071676"/>
            <a:ext cx="1530481" cy="153048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24880" y="2355726"/>
            <a:ext cx="986880" cy="9002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68538" y="3363838"/>
            <a:ext cx="35517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stCxn id="2" idx="5"/>
          </p:cNvCxnSpPr>
          <p:nvPr/>
        </p:nvCxnSpPr>
        <p:spPr>
          <a:xfrm>
            <a:off x="-240720" y="477585"/>
            <a:ext cx="9421232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/>
          <p:cNvSpPr/>
          <p:nvPr/>
        </p:nvSpPr>
        <p:spPr>
          <a:xfrm>
            <a:off x="-324544" y="261561"/>
            <a:ext cx="2664296" cy="432048"/>
          </a:xfrm>
          <a:prstGeom prst="parallelogram">
            <a:avLst>
              <a:gd name="adj" fmla="val 388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9532" y="319849"/>
            <a:ext cx="1296144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数据集来源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849885-1210-E604-73C7-03449CEB903B}"/>
              </a:ext>
            </a:extLst>
          </p:cNvPr>
          <p:cNvSpPr txBox="1"/>
          <p:nvPr/>
        </p:nvSpPr>
        <p:spPr>
          <a:xfrm>
            <a:off x="1" y="1220676"/>
            <a:ext cx="90364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数据集网址：</a:t>
            </a:r>
            <a:r>
              <a:rPr lang="en-US" altLang="zh-CN" dirty="0">
                <a:hlinkClick r:id="rId3"/>
              </a:rPr>
              <a:t>https://www.kaggle.com/datasets/adilshamim8/student-depression-dataset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由</a:t>
            </a:r>
            <a:r>
              <a:rPr lang="en-US" altLang="zh-CN" dirty="0"/>
              <a:t>Adil Shamim</a:t>
            </a:r>
            <a:r>
              <a:rPr lang="zh-CN" altLang="en-US" dirty="0"/>
              <a:t>贡献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2</a:t>
            </a:r>
            <a:r>
              <a:rPr lang="zh-CN" altLang="en-US" dirty="0"/>
              <a:t>个种类：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抑郁（</a:t>
            </a:r>
            <a:r>
              <a:rPr lang="en-US" altLang="zh-CN" dirty="0"/>
              <a:t>Depression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不抑郁（</a:t>
            </a:r>
            <a:r>
              <a:rPr lang="en-US" altLang="zh-CN" dirty="0"/>
              <a:t>No Depression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19</a:t>
            </a:r>
            <a:r>
              <a:rPr lang="zh-CN" altLang="en-US" dirty="0"/>
              <a:t>个属性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en-US" altLang="zh-CN" dirty="0"/>
              <a:t>ID</a:t>
            </a:r>
            <a:r>
              <a:rPr lang="zh-CN" altLang="en-US" dirty="0"/>
              <a:t>：</a:t>
            </a:r>
            <a:r>
              <a:rPr lang="en-US" altLang="zh-CN" dirty="0"/>
              <a:t>Unique identifier for each student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Demographics</a:t>
            </a:r>
            <a:r>
              <a:rPr lang="zh-CN" altLang="en-US" dirty="0"/>
              <a:t>：</a:t>
            </a:r>
            <a:r>
              <a:rPr lang="en-US" altLang="zh-CN" dirty="0"/>
              <a:t>Age, Gender, City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Academic Indicators</a:t>
            </a:r>
            <a:r>
              <a:rPr lang="zh-CN" altLang="en-US" dirty="0"/>
              <a:t>：</a:t>
            </a:r>
            <a:r>
              <a:rPr lang="en-US" altLang="zh-CN" dirty="0"/>
              <a:t>CGPA, Work/Academic Pressure, Study Satisfaction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Lifestyle &amp; Wellbeing</a:t>
            </a:r>
            <a:r>
              <a:rPr lang="zh-CN" altLang="en-US" dirty="0"/>
              <a:t>：</a:t>
            </a:r>
            <a:r>
              <a:rPr lang="en-US" altLang="zh-CN" dirty="0"/>
              <a:t>Sleep Duration, Dietary Habits, Work Pressure, Job Satisfaction, Work/Study Hours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Additional Factors</a:t>
            </a:r>
            <a:r>
              <a:rPr lang="zh-CN" altLang="en-US" dirty="0"/>
              <a:t>：</a:t>
            </a:r>
            <a:r>
              <a:rPr lang="en-US" altLang="zh-CN" dirty="0"/>
              <a:t>Profession, Degree, Financial Stress, Family History of Mental Illness, and whether the student has ever had suicidal thoughts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C187D6-ABC3-8EE0-1D4D-7418BD558934}"/>
              </a:ext>
            </a:extLst>
          </p:cNvPr>
          <p:cNvSpPr txBox="1"/>
          <p:nvPr/>
        </p:nvSpPr>
        <p:spPr>
          <a:xfrm>
            <a:off x="755576" y="85134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Kaggle</a:t>
            </a:r>
            <a:r>
              <a:rPr lang="zh-CN" altLang="en-US" dirty="0"/>
              <a:t>官网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59FE3-3106-7F52-19E3-697F11FD1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36CD296-0BC0-048D-4506-18429B0FF1A8}"/>
              </a:ext>
            </a:extLst>
          </p:cNvPr>
          <p:cNvCxnSpPr>
            <a:stCxn id="2" idx="5"/>
          </p:cNvCxnSpPr>
          <p:nvPr/>
        </p:nvCxnSpPr>
        <p:spPr>
          <a:xfrm>
            <a:off x="-240720" y="477585"/>
            <a:ext cx="9421232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215E3860-D300-BA8C-C8DF-E3E4322FE69A}"/>
              </a:ext>
            </a:extLst>
          </p:cNvPr>
          <p:cNvSpPr/>
          <p:nvPr/>
        </p:nvSpPr>
        <p:spPr>
          <a:xfrm>
            <a:off x="-324544" y="261561"/>
            <a:ext cx="2664296" cy="432048"/>
          </a:xfrm>
          <a:prstGeom prst="parallelogram">
            <a:avLst>
              <a:gd name="adj" fmla="val 388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86A653-6D6C-A25C-F5C9-B1FF9365E31D}"/>
              </a:ext>
            </a:extLst>
          </p:cNvPr>
          <p:cNvSpPr/>
          <p:nvPr/>
        </p:nvSpPr>
        <p:spPr>
          <a:xfrm>
            <a:off x="359532" y="319849"/>
            <a:ext cx="1296144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数据展示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4BAF00-07F3-BCB4-EF31-2AAD5B4568FA}"/>
              </a:ext>
            </a:extLst>
          </p:cNvPr>
          <p:cNvSpPr txBox="1"/>
          <p:nvPr/>
        </p:nvSpPr>
        <p:spPr>
          <a:xfrm>
            <a:off x="558948" y="386789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这里只展示一部分数据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E42986-2CA8-E527-8A8D-1E1623EED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20" y="1131590"/>
            <a:ext cx="8110976" cy="261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4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>
            <a:off x="1568896" y="2028181"/>
            <a:ext cx="8729879" cy="2141291"/>
          </a:xfrm>
          <a:prstGeom prst="parallelogram">
            <a:avLst/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>
            <a:off x="1695887" y="1942626"/>
            <a:ext cx="8729879" cy="2141291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0" name="平行四边形 9"/>
          <p:cNvSpPr/>
          <p:nvPr/>
        </p:nvSpPr>
        <p:spPr>
          <a:xfrm>
            <a:off x="-972616" y="1294555"/>
            <a:ext cx="3168352" cy="1872208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68538" y="2494514"/>
            <a:ext cx="2183582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汇总信息</a:t>
            </a:r>
          </a:p>
        </p:txBody>
      </p:sp>
      <p:sp>
        <p:nvSpPr>
          <p:cNvPr id="11" name="椭圆 10"/>
          <p:cNvSpPr/>
          <p:nvPr/>
        </p:nvSpPr>
        <p:spPr>
          <a:xfrm>
            <a:off x="1115616" y="2071676"/>
            <a:ext cx="1530481" cy="153048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24880" y="2355726"/>
            <a:ext cx="986880" cy="9002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68538" y="3363838"/>
            <a:ext cx="35517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A5591-2878-611B-E84E-21623502F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4E257E8-0930-351B-D427-5C7B51D2B1E2}"/>
              </a:ext>
            </a:extLst>
          </p:cNvPr>
          <p:cNvCxnSpPr>
            <a:stCxn id="3" idx="5"/>
          </p:cNvCxnSpPr>
          <p:nvPr/>
        </p:nvCxnSpPr>
        <p:spPr>
          <a:xfrm>
            <a:off x="-240720" y="477585"/>
            <a:ext cx="9421232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DD43F971-3764-1540-F689-B9E4C9975BF7}"/>
              </a:ext>
            </a:extLst>
          </p:cNvPr>
          <p:cNvSpPr/>
          <p:nvPr/>
        </p:nvSpPr>
        <p:spPr>
          <a:xfrm>
            <a:off x="-324544" y="261561"/>
            <a:ext cx="2664296" cy="432048"/>
          </a:xfrm>
          <a:prstGeom prst="parallelogram">
            <a:avLst>
              <a:gd name="adj" fmla="val 388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08EFC1-F6FC-EF9A-3BE5-FC126DC140DA}"/>
              </a:ext>
            </a:extLst>
          </p:cNvPr>
          <p:cNvSpPr/>
          <p:nvPr/>
        </p:nvSpPr>
        <p:spPr>
          <a:xfrm>
            <a:off x="393300" y="319849"/>
            <a:ext cx="122413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模型准确性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6CA466-9807-E5FF-4284-0D9E27FB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1203598"/>
            <a:ext cx="7956376" cy="33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2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5FC13-BF9C-684C-A7E0-0667490A0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E1BEE83-8DDA-70C9-3103-83A8B0805F3F}"/>
              </a:ext>
            </a:extLst>
          </p:cNvPr>
          <p:cNvCxnSpPr>
            <a:stCxn id="3" idx="5"/>
          </p:cNvCxnSpPr>
          <p:nvPr/>
        </p:nvCxnSpPr>
        <p:spPr>
          <a:xfrm>
            <a:off x="-240720" y="477585"/>
            <a:ext cx="9421232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59139D79-164C-8F97-4254-95061E76D59A}"/>
              </a:ext>
            </a:extLst>
          </p:cNvPr>
          <p:cNvSpPr/>
          <p:nvPr/>
        </p:nvSpPr>
        <p:spPr>
          <a:xfrm>
            <a:off x="-324544" y="261561"/>
            <a:ext cx="2664296" cy="432048"/>
          </a:xfrm>
          <a:prstGeom prst="parallelogram">
            <a:avLst>
              <a:gd name="adj" fmla="val 388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3FE320-BA9D-53C2-9F1E-DE2DBE2CD132}"/>
              </a:ext>
            </a:extLst>
          </p:cNvPr>
          <p:cNvSpPr/>
          <p:nvPr/>
        </p:nvSpPr>
        <p:spPr>
          <a:xfrm>
            <a:off x="393300" y="319849"/>
            <a:ext cx="122413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特征重要性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E8CE375-A5D9-BC02-B4A7-A75964E97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51344"/>
            <a:ext cx="8064896" cy="39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8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3" idx="5"/>
          </p:cNvCxnSpPr>
          <p:nvPr/>
        </p:nvCxnSpPr>
        <p:spPr>
          <a:xfrm>
            <a:off x="-240720" y="477585"/>
            <a:ext cx="9421232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2"/>
          <p:cNvSpPr/>
          <p:nvPr/>
        </p:nvSpPr>
        <p:spPr>
          <a:xfrm>
            <a:off x="-324544" y="261561"/>
            <a:ext cx="2664296" cy="432048"/>
          </a:xfrm>
          <a:prstGeom prst="parallelogram">
            <a:avLst>
              <a:gd name="adj" fmla="val 388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3608" y="847900"/>
            <a:ext cx="3544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数据信息汇总</a:t>
            </a:r>
          </a:p>
        </p:txBody>
      </p:sp>
      <p:sp>
        <p:nvSpPr>
          <p:cNvPr id="14" name="矩形 13"/>
          <p:cNvSpPr/>
          <p:nvPr/>
        </p:nvSpPr>
        <p:spPr>
          <a:xfrm>
            <a:off x="393300" y="319849"/>
            <a:ext cx="122413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汇总信息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E8647F3-FD85-13A7-6333-EDF6BC4F9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658"/>
            <a:ext cx="9144000" cy="28429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143</Words>
  <Application>Microsoft Office PowerPoint</Application>
  <PresentationFormat>全屏显示(16:9)</PresentationFormat>
  <Paragraphs>26</Paragraphs>
  <Slides>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微软雅黑</vt:lpstr>
      <vt:lpstr>Arial</vt:lpstr>
      <vt:lpstr>Calibri</vt:lpstr>
      <vt:lpstr>Office 主题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宇 刘</cp:lastModifiedBy>
  <cp:revision>131</cp:revision>
  <dcterms:created xsi:type="dcterms:W3CDTF">2019-03-01T07:22:00Z</dcterms:created>
  <dcterms:modified xsi:type="dcterms:W3CDTF">2025-04-04T11:23:52Z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