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77" r:id="rId5"/>
    <p:sldId id="280" r:id="rId6"/>
    <p:sldId id="275" r:id="rId7"/>
    <p:sldId id="271" r:id="rId8"/>
    <p:sldId id="281" r:id="rId9"/>
    <p:sldId id="279" r:id="rId10"/>
    <p:sldId id="276" r:id="rId11"/>
    <p:sldId id="282" r:id="rId12"/>
    <p:sldId id="283" r:id="rId13"/>
    <p:sldId id="284" r:id="rId14"/>
    <p:sldId id="285" r:id="rId15"/>
    <p:sldId id="286" r:id="rId16"/>
    <p:sldId id="287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314" autoAdjust="0"/>
  </p:normalViewPr>
  <p:slideViewPr>
    <p:cSldViewPr>
      <p:cViewPr varScale="1">
        <p:scale>
          <a:sx n="98" d="100"/>
          <a:sy n="98" d="100"/>
        </p:scale>
        <p:origin x="117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A6B8D-059D-445B-9BA7-66C4268FA1F1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45F48-550D-4201-926B-E9499A015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45F48-550D-4201-926B-E9499A015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232E6-8C9D-3929-61D8-2CEB35604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D16A4E-76C1-6969-6966-57B2C162B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FEE15B-EF69-0A8E-5A83-55FECD3C0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CF555-43EA-8045-8346-7574969A1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45F48-550D-4201-926B-E9499A015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2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B919-CC68-5A15-F04F-C60EF63E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4671D5-CB6D-8BD4-CF74-F0673AEF9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967726-6A30-BAC7-2918-7D51D9B4E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8F7E1-EF03-7579-2747-55D8D808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45F48-550D-4201-926B-E9499A015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ecision_tree.sv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dilshamim8/student-depression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KSO_Shape"/>
          <p:cNvSpPr>
            <a:spLocks noChangeArrowheads="1"/>
          </p:cNvSpPr>
          <p:nvPr/>
        </p:nvSpPr>
        <p:spPr bwMode="auto">
          <a:xfrm>
            <a:off x="4427984" y="-668610"/>
            <a:ext cx="4608512" cy="3440125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1568896" y="2028181"/>
            <a:ext cx="8729879" cy="2141291"/>
          </a:xfrm>
          <a:prstGeom prst="parallelogram">
            <a:avLst/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1695887" y="1942626"/>
            <a:ext cx="8729879" cy="21412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0074" y="2786618"/>
            <a:ext cx="6637855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Depression Dataset</a:t>
            </a:r>
          </a:p>
        </p:txBody>
      </p:sp>
      <p:sp>
        <p:nvSpPr>
          <p:cNvPr id="6" name="平行四边形 5"/>
          <p:cNvSpPr/>
          <p:nvPr/>
        </p:nvSpPr>
        <p:spPr>
          <a:xfrm>
            <a:off x="-972616" y="1294555"/>
            <a:ext cx="3168352" cy="1872208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85336" y="940519"/>
            <a:ext cx="1026423" cy="102642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14584"/>
            <a:ext cx="628954" cy="478292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F100F83C-0007-7EC0-044B-54A9037DCEA1}"/>
              </a:ext>
            </a:extLst>
          </p:cNvPr>
          <p:cNvSpPr/>
          <p:nvPr/>
        </p:nvSpPr>
        <p:spPr>
          <a:xfrm>
            <a:off x="48031" y="25029"/>
            <a:ext cx="1026423" cy="102642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61EEDB2-01D1-E766-B7D0-1ED206BB6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81111"/>
              </p:ext>
            </p:extLst>
          </p:nvPr>
        </p:nvGraphicFramePr>
        <p:xfrm>
          <a:off x="1074454" y="131978"/>
          <a:ext cx="3353530" cy="76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4" imgW="2685714" imgH="619211" progId="Paint.Picture">
                  <p:embed/>
                </p:oleObj>
              </mc:Choice>
              <mc:Fallback>
                <p:oleObj name="BMP 图像" r:id="rId4" imgW="2685714" imgH="619211" progId="Paint.Picture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EE1DFFF-F2C3-46A7-9CCD-429CB129C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454" y="131978"/>
                        <a:ext cx="3353530" cy="760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FC13-BF9C-684C-A7E0-0667490A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E1BEE83-8DDA-70C9-3103-83A8B0805F3F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9139D79-164C-8F97-4254-95061E76D59A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3FE320-BA9D-53C2-9F1E-DE2DBE2CD132}"/>
              </a:ext>
            </a:extLst>
          </p:cNvPr>
          <p:cNvSpPr/>
          <p:nvPr/>
        </p:nvSpPr>
        <p:spPr>
          <a:xfrm>
            <a:off x="393300" y="319849"/>
            <a:ext cx="122413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5AB8A-A555-EF40-C0FE-FF43AEC5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0" y="793056"/>
            <a:ext cx="8351205" cy="41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8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E840F-6E21-3E7E-EAE4-B76A0DE30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839EF82-D126-999E-1A39-41E6A36D0888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CE970A7-9E4B-FF23-1EDF-6088DCAB732A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D06E38-506B-091D-A928-7BF10DE32BDF}"/>
              </a:ext>
            </a:extLst>
          </p:cNvPr>
          <p:cNvSpPr/>
          <p:nvPr/>
        </p:nvSpPr>
        <p:spPr>
          <a:xfrm>
            <a:off x="393300" y="319849"/>
            <a:ext cx="122413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5C15D8-52AD-8E2C-3940-3286CD17F7A7}"/>
              </a:ext>
            </a:extLst>
          </p:cNvPr>
          <p:cNvSpPr txBox="1"/>
          <p:nvPr/>
        </p:nvSpPr>
        <p:spPr>
          <a:xfrm>
            <a:off x="3597656" y="4603713"/>
            <a:ext cx="173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决策树模型图</a:t>
            </a:r>
          </a:p>
        </p:txBody>
      </p:sp>
      <p:pic>
        <p:nvPicPr>
          <p:cNvPr id="18" name="图形 17">
            <a:hlinkClick r:id="rId2" action="ppaction://hlinkfile"/>
            <a:extLst>
              <a:ext uri="{FF2B5EF4-FFF2-40B4-BE49-F238E27FC236}">
                <a16:creationId xmlns:a16="http://schemas.microsoft.com/office/drawing/2014/main" id="{61354DDD-7BE4-C37B-D117-B07FD909E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438" y="715281"/>
            <a:ext cx="777686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5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69C74-F350-2DD3-935F-0F0BDCDB4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1FBAFD3-0154-2361-C83E-BDACF108756C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EA26D27A-6085-4075-0B60-719097989F5D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0730D0-8FE2-D77E-9E4B-51E1B7A1A791}"/>
              </a:ext>
            </a:extLst>
          </p:cNvPr>
          <p:cNvSpPr/>
          <p:nvPr/>
        </p:nvSpPr>
        <p:spPr>
          <a:xfrm>
            <a:off x="322410" y="319849"/>
            <a:ext cx="1370388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基于规则分类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FB7D48-919F-0EC8-4B2E-26E5ECD8C148}"/>
              </a:ext>
            </a:extLst>
          </p:cNvPr>
          <p:cNvSpPr txBox="1"/>
          <p:nvPr/>
        </p:nvSpPr>
        <p:spPr>
          <a:xfrm>
            <a:off x="1025135" y="8513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系数矩阵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B516FD-AF84-A4DF-FA62-C49A49B3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70" y="1313009"/>
            <a:ext cx="6647259" cy="36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5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0F9EC-BCFD-513B-B748-327ECE35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C2C0D4E-0A5B-7E25-18BA-0E31C7E6C231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90770EF7-16FF-B4E9-505E-E8F65BB97E08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BB0693-2789-1FC9-AD55-1C40D85D8F77}"/>
              </a:ext>
            </a:extLst>
          </p:cNvPr>
          <p:cNvSpPr/>
          <p:nvPr/>
        </p:nvSpPr>
        <p:spPr>
          <a:xfrm>
            <a:off x="395536" y="319849"/>
            <a:ext cx="115324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自定义规则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0A3B1-D166-EC05-358C-F91891C96662}"/>
              </a:ext>
            </a:extLst>
          </p:cNvPr>
          <p:cNvSpPr txBox="1"/>
          <p:nvPr/>
        </p:nvSpPr>
        <p:spPr>
          <a:xfrm>
            <a:off x="683568" y="911113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保留相关系数大于</a:t>
            </a:r>
            <a:r>
              <a:rPr lang="en-US" altLang="zh-CN" sz="2400" dirty="0"/>
              <a:t>0.2</a:t>
            </a:r>
            <a:r>
              <a:rPr lang="zh-CN" altLang="en-US" sz="2400" dirty="0"/>
              <a:t>的特征，它们分别是：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学术压力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': </a:t>
            </a:r>
            <a:r>
              <a:rPr lang="en-US" altLang="zh-CN" sz="2400" dirty="0">
                <a:latin typeface="+mn-ea"/>
              </a:rPr>
              <a:t>3.169375,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#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均值</a:t>
            </a:r>
            <a:endParaRPr lang="en-US" altLang="zh-CN" sz="24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经济压力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': </a:t>
            </a:r>
            <a:r>
              <a:rPr lang="en-US" altLang="zh-CN" sz="2400" dirty="0">
                <a:latin typeface="+mn-ea"/>
              </a:rPr>
              <a:t>3.119375,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#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均值</a:t>
            </a:r>
            <a:endParaRPr lang="en-US" altLang="zh-CN" sz="2400" dirty="0">
              <a:solidFill>
                <a:srgbClr val="00B050"/>
              </a:solidFill>
              <a:latin typeface="+mn-ea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曾经有过自杀倾向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': </a:t>
            </a:r>
            <a:r>
              <a:rPr lang="en-US" altLang="zh-CN" sz="2400" dirty="0">
                <a:latin typeface="+mn-ea"/>
              </a:rPr>
              <a:t>1 </a:t>
            </a:r>
            <a:r>
              <a:rPr lang="en-US" altLang="zh-CN" sz="2400" dirty="0">
                <a:solidFill>
                  <a:srgbClr val="00B050"/>
                </a:solidFill>
                <a:latin typeface="+mn-ea"/>
              </a:rPr>
              <a:t># </a:t>
            </a:r>
            <a:r>
              <a:rPr lang="zh-CN" altLang="en-US" sz="2400" dirty="0">
                <a:solidFill>
                  <a:srgbClr val="00B050"/>
                </a:solidFill>
                <a:latin typeface="+mn-ea"/>
              </a:rPr>
              <a:t>曾经有过自杀倾向</a:t>
            </a:r>
            <a:endParaRPr lang="en-US" altLang="zh-CN" sz="2400" dirty="0">
              <a:solidFill>
                <a:srgbClr val="00B050"/>
              </a:solidFill>
              <a:latin typeface="+mn-ea"/>
            </a:endParaRP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27C3F1-5005-3635-4EDD-5A5DF37D19FB}"/>
              </a:ext>
            </a:extLst>
          </p:cNvPr>
          <p:cNvSpPr txBox="1"/>
          <p:nvPr/>
        </p:nvSpPr>
        <p:spPr>
          <a:xfrm>
            <a:off x="683568" y="3362063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规则：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学术压力 </a:t>
            </a:r>
            <a:r>
              <a:rPr lang="en-US" altLang="zh-CN" sz="2400" dirty="0"/>
              <a:t>&gt; </a:t>
            </a:r>
            <a:r>
              <a:rPr lang="zh-CN" altLang="en-US" sz="2400" dirty="0"/>
              <a:t>学术压力的均值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经济压力 </a:t>
            </a:r>
            <a:r>
              <a:rPr lang="en-US" altLang="zh-CN" sz="2400" dirty="0"/>
              <a:t>&gt;</a:t>
            </a:r>
            <a:r>
              <a:rPr lang="zh-CN" altLang="en-US" sz="2400" dirty="0"/>
              <a:t>经济压力的均值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曾经有过自杀倾向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439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8D30-D104-26ED-4BAD-31F53967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7B835F0-4EAA-2BF2-4129-B4E77E08D5E2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04B830E-3889-F259-9EAE-505C046112A2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73B213-5661-C450-884F-7A23756C0EE9}"/>
              </a:ext>
            </a:extLst>
          </p:cNvPr>
          <p:cNvSpPr/>
          <p:nvPr/>
        </p:nvSpPr>
        <p:spPr>
          <a:xfrm>
            <a:off x="395536" y="329155"/>
            <a:ext cx="129614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预测准确率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8A4C19-93B7-8834-080A-DA14F7E2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0" y="860650"/>
            <a:ext cx="8614139" cy="39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7D7EE-29CE-AA44-1429-CB2AE17B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927EE22-48C8-3CAD-1B36-D0B2FF7D9058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F7011F95-B368-2E24-DACB-DA8D4A5A6613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159BC5-98D1-ADB4-EE3D-FDAD5D86F84D}"/>
              </a:ext>
            </a:extLst>
          </p:cNvPr>
          <p:cNvSpPr/>
          <p:nvPr/>
        </p:nvSpPr>
        <p:spPr>
          <a:xfrm>
            <a:off x="395536" y="329155"/>
            <a:ext cx="129614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临近准确率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299E1C-6C51-FDC5-B786-A91A424A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06" y="1563638"/>
            <a:ext cx="6039387" cy="34800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97D610-F2DF-A2C4-3DDD-524B5B56F1F8}"/>
              </a:ext>
            </a:extLst>
          </p:cNvPr>
          <p:cNvSpPr txBox="1"/>
          <p:nvPr/>
        </p:nvSpPr>
        <p:spPr>
          <a:xfrm>
            <a:off x="1693999" y="909633"/>
            <a:ext cx="575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>
                <a:effectLst/>
                <a:latin typeface="JetBrains Mono" panose="02000009000000000000" pitchFamily="49" charset="0"/>
              </a:rPr>
              <a:t>计算每个类别的精确率、召回率、</a:t>
            </a:r>
            <a:r>
              <a:rPr lang="en-US" altLang="zh-CN" sz="2400" b="0" dirty="0">
                <a:effectLst/>
                <a:latin typeface="JetBrains Mono" panose="02000009000000000000" pitchFamily="49" charset="0"/>
              </a:rPr>
              <a:t>F1 </a:t>
            </a:r>
            <a:r>
              <a:rPr lang="zh-CN" altLang="en-US" sz="2400" b="0" dirty="0">
                <a:effectLst/>
                <a:latin typeface="JetBrains Mono" panose="02000009000000000000" pitchFamily="49" charset="0"/>
              </a:rPr>
              <a:t>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78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35B1B-6A54-1D4B-A18E-40B136098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2F95745-C0CA-7C01-E2B0-350C1FE5C5F4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A72F20F1-1587-B6DF-2AC8-8A82CEA5182A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943475-1FFB-59D4-AC28-E2A16798A11B}"/>
              </a:ext>
            </a:extLst>
          </p:cNvPr>
          <p:cNvSpPr/>
          <p:nvPr/>
        </p:nvSpPr>
        <p:spPr>
          <a:xfrm>
            <a:off x="395536" y="329155"/>
            <a:ext cx="1440160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贝叶斯准确率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3CF518-561B-733D-DC47-82EFF21F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9" y="878787"/>
            <a:ext cx="4971294" cy="336728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F55CDA-AA91-AB56-053F-E60B74269F2E}"/>
              </a:ext>
            </a:extLst>
          </p:cNvPr>
          <p:cNvSpPr txBox="1"/>
          <p:nvPr/>
        </p:nvSpPr>
        <p:spPr>
          <a:xfrm>
            <a:off x="503802" y="4435082"/>
            <a:ext cx="813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总结：与其他模型相比，贝叶斯模型与决策树的准确率最高</a:t>
            </a:r>
          </a:p>
        </p:txBody>
      </p:sp>
    </p:spTree>
    <p:extLst>
      <p:ext uri="{BB962C8B-B14F-4D97-AF65-F5344CB8AC3E}">
        <p14:creationId xmlns:p14="http://schemas.microsoft.com/office/powerpoint/2010/main" val="13659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>
            <a:off x="1568896" y="2028181"/>
            <a:ext cx="8729879" cy="2141291"/>
          </a:xfrm>
          <a:prstGeom prst="parallelogram">
            <a:avLst/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1695887" y="1942626"/>
            <a:ext cx="8729879" cy="21412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平行四边形 9"/>
          <p:cNvSpPr/>
          <p:nvPr/>
        </p:nvSpPr>
        <p:spPr>
          <a:xfrm>
            <a:off x="-972616" y="1294555"/>
            <a:ext cx="3168352" cy="1872208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68538" y="2571750"/>
            <a:ext cx="290366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数据集来源</a:t>
            </a:r>
          </a:p>
        </p:txBody>
      </p:sp>
      <p:sp>
        <p:nvSpPr>
          <p:cNvPr id="11" name="椭圆 10"/>
          <p:cNvSpPr/>
          <p:nvPr/>
        </p:nvSpPr>
        <p:spPr>
          <a:xfrm>
            <a:off x="1115616" y="2071676"/>
            <a:ext cx="1530481" cy="15304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24880" y="2355726"/>
            <a:ext cx="986880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68538" y="3363838"/>
            <a:ext cx="3551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2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9532" y="319849"/>
            <a:ext cx="129614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数据集来源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849885-1210-E604-73C7-03449CEB903B}"/>
              </a:ext>
            </a:extLst>
          </p:cNvPr>
          <p:cNvSpPr txBox="1"/>
          <p:nvPr/>
        </p:nvSpPr>
        <p:spPr>
          <a:xfrm>
            <a:off x="1" y="1220676"/>
            <a:ext cx="9036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数据集网址：</a:t>
            </a:r>
            <a:r>
              <a:rPr lang="en-US" altLang="zh-CN" dirty="0">
                <a:hlinkClick r:id="rId3"/>
              </a:rPr>
              <a:t>https://www.kaggle.com/datasets/adilshamim8/student-depression-dataset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由</a:t>
            </a:r>
            <a:r>
              <a:rPr lang="en-US" altLang="zh-CN" dirty="0"/>
              <a:t>Adil Shamim</a:t>
            </a:r>
            <a:r>
              <a:rPr lang="zh-CN" altLang="en-US" dirty="0"/>
              <a:t>贡献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2</a:t>
            </a:r>
            <a:r>
              <a:rPr lang="zh-CN" altLang="en-US" dirty="0"/>
              <a:t>个种类：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抑郁（</a:t>
            </a:r>
            <a:r>
              <a:rPr lang="en-US" altLang="zh-CN" dirty="0"/>
              <a:t>Depression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zh-CN" altLang="en-US" dirty="0"/>
              <a:t>不抑郁（</a:t>
            </a:r>
            <a:r>
              <a:rPr lang="en-US" altLang="zh-CN" dirty="0"/>
              <a:t>No Depression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19</a:t>
            </a:r>
            <a:r>
              <a:rPr lang="zh-CN" altLang="en-US" dirty="0"/>
              <a:t>个属性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Unique identifier for each student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Demographics</a:t>
            </a:r>
            <a:r>
              <a:rPr lang="zh-CN" altLang="en-US" dirty="0"/>
              <a:t>：</a:t>
            </a:r>
            <a:r>
              <a:rPr lang="en-US" altLang="zh-CN" dirty="0"/>
              <a:t>Age, Gender, City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Academic Indicators</a:t>
            </a:r>
            <a:r>
              <a:rPr lang="zh-CN" altLang="en-US" dirty="0"/>
              <a:t>：</a:t>
            </a:r>
            <a:r>
              <a:rPr lang="en-US" altLang="zh-CN" dirty="0"/>
              <a:t>CGPA, Work/Academic Pressure, Study Satisfaction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Lifestyle &amp; Wellbeing</a:t>
            </a:r>
            <a:r>
              <a:rPr lang="zh-CN" altLang="en-US" dirty="0"/>
              <a:t>：</a:t>
            </a:r>
            <a:r>
              <a:rPr lang="en-US" altLang="zh-CN" dirty="0"/>
              <a:t>Sleep Duration, Dietary Habits, Work Pressure, Job Satisfaction, Work/Study Hours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Additional Factors</a:t>
            </a:r>
            <a:r>
              <a:rPr lang="zh-CN" altLang="en-US" dirty="0"/>
              <a:t>：</a:t>
            </a:r>
            <a:r>
              <a:rPr lang="en-US" altLang="zh-CN" dirty="0"/>
              <a:t>Profession, Degree, Financial Stress, Family History of Mental Illness, and whether the student has ever had suicidal thoughts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187D6-ABC3-8EE0-1D4D-7418BD558934}"/>
              </a:ext>
            </a:extLst>
          </p:cNvPr>
          <p:cNvSpPr txBox="1"/>
          <p:nvPr/>
        </p:nvSpPr>
        <p:spPr>
          <a:xfrm>
            <a:off x="755576" y="8513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Kaggle</a:t>
            </a:r>
            <a:r>
              <a:rPr lang="zh-CN" altLang="en-US" dirty="0"/>
              <a:t>官网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59FE3-3106-7F52-19E3-697F11FD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36CD296-0BC0-048D-4506-18429B0FF1A8}"/>
              </a:ext>
            </a:extLst>
          </p:cNvPr>
          <p:cNvCxnSpPr>
            <a:stCxn id="2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215E3860-D300-BA8C-C8DF-E3E4322FE69A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86A653-6D6C-A25C-F5C9-B1FF9365E31D}"/>
              </a:ext>
            </a:extLst>
          </p:cNvPr>
          <p:cNvSpPr/>
          <p:nvPr/>
        </p:nvSpPr>
        <p:spPr>
          <a:xfrm>
            <a:off x="359532" y="319849"/>
            <a:ext cx="129614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4BAF00-07F3-BCB4-EF31-2AAD5B4568FA}"/>
              </a:ext>
            </a:extLst>
          </p:cNvPr>
          <p:cNvSpPr txBox="1"/>
          <p:nvPr/>
        </p:nvSpPr>
        <p:spPr>
          <a:xfrm>
            <a:off x="558948" y="3867894"/>
            <a:ext cx="336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这里只展示一部分数据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E42986-2CA8-E527-8A8D-1E1623EE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20" y="1131590"/>
            <a:ext cx="8110976" cy="26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DF5B9-861E-19C4-E554-038317CE9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296FBD8-CB1B-235B-0145-A9A208C1B8B9}"/>
              </a:ext>
            </a:extLst>
          </p:cNvPr>
          <p:cNvCxnSpPr>
            <a:stCxn id="2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7F495B55-8DC0-FDBF-9F7B-4F5A072A4D63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5C1E46-59C2-31F8-8247-97E140E22327}"/>
              </a:ext>
            </a:extLst>
          </p:cNvPr>
          <p:cNvSpPr/>
          <p:nvPr/>
        </p:nvSpPr>
        <p:spPr>
          <a:xfrm>
            <a:off x="359532" y="319849"/>
            <a:ext cx="129614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86BE8C-D7A6-80DF-F0D9-7FE5C44DBFE1}"/>
              </a:ext>
            </a:extLst>
          </p:cNvPr>
          <p:cNvSpPr txBox="1"/>
          <p:nvPr/>
        </p:nvSpPr>
        <p:spPr>
          <a:xfrm>
            <a:off x="558948" y="3867894"/>
            <a:ext cx="775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原始数据经处理后，生成</a:t>
            </a:r>
            <a:r>
              <a:rPr lang="en-US" altLang="zh-CN" sz="2400" dirty="0"/>
              <a:t>2000</a:t>
            </a:r>
            <a:r>
              <a:rPr lang="zh-CN" altLang="en-US" sz="2400" dirty="0"/>
              <a:t>条数据，每条数据包含</a:t>
            </a:r>
            <a:r>
              <a:rPr lang="en-US" altLang="zh-CN" sz="2400" dirty="0"/>
              <a:t>7</a:t>
            </a:r>
            <a:r>
              <a:rPr lang="zh-CN" altLang="en-US" sz="2400" dirty="0"/>
              <a:t>个属性，以及最终预测结果。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F19286-25EC-D200-0575-D1698379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30" y="906274"/>
            <a:ext cx="8353740" cy="28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2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>
            <a:off x="1568896" y="2028181"/>
            <a:ext cx="8729879" cy="2141291"/>
          </a:xfrm>
          <a:prstGeom prst="parallelogram">
            <a:avLst/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/>
        </p:nvSpPr>
        <p:spPr>
          <a:xfrm>
            <a:off x="1695887" y="1942626"/>
            <a:ext cx="8729879" cy="21412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平行四边形 9"/>
          <p:cNvSpPr/>
          <p:nvPr/>
        </p:nvSpPr>
        <p:spPr>
          <a:xfrm>
            <a:off x="-972616" y="1294555"/>
            <a:ext cx="3168352" cy="1872208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68538" y="2494514"/>
            <a:ext cx="218358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汇总信息</a:t>
            </a:r>
          </a:p>
        </p:txBody>
      </p:sp>
      <p:sp>
        <p:nvSpPr>
          <p:cNvPr id="11" name="椭圆 10"/>
          <p:cNvSpPr/>
          <p:nvPr/>
        </p:nvSpPr>
        <p:spPr>
          <a:xfrm>
            <a:off x="1115616" y="2071676"/>
            <a:ext cx="1530481" cy="15304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24880" y="2355726"/>
            <a:ext cx="986880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68538" y="3363838"/>
            <a:ext cx="3551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/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27843" y="1144592"/>
            <a:ext cx="174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数据信息汇总</a:t>
            </a:r>
          </a:p>
        </p:txBody>
      </p:sp>
      <p:sp>
        <p:nvSpPr>
          <p:cNvPr id="14" name="矩形 13"/>
          <p:cNvSpPr/>
          <p:nvPr/>
        </p:nvSpPr>
        <p:spPr>
          <a:xfrm>
            <a:off x="393300" y="319849"/>
            <a:ext cx="122413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93731-DF0D-8B3F-0249-4BC3CE66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4" y="1779662"/>
            <a:ext cx="8892481" cy="20770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418C-F1C8-D7E0-B988-08E931AA6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DDD14429-E3ED-53F7-21AC-9A432D16A081}"/>
              </a:ext>
            </a:extLst>
          </p:cNvPr>
          <p:cNvSpPr/>
          <p:nvPr/>
        </p:nvSpPr>
        <p:spPr>
          <a:xfrm>
            <a:off x="1568896" y="2028181"/>
            <a:ext cx="8729879" cy="2141291"/>
          </a:xfrm>
          <a:prstGeom prst="parallelogram">
            <a:avLst/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DCA07858-617E-7CB1-7686-5A3E1A9FE94C}"/>
              </a:ext>
            </a:extLst>
          </p:cNvPr>
          <p:cNvSpPr/>
          <p:nvPr/>
        </p:nvSpPr>
        <p:spPr>
          <a:xfrm>
            <a:off x="1695887" y="1942626"/>
            <a:ext cx="8729879" cy="2141291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835BC90-7501-5F32-E895-EFA537183A52}"/>
              </a:ext>
            </a:extLst>
          </p:cNvPr>
          <p:cNvSpPr/>
          <p:nvPr/>
        </p:nvSpPr>
        <p:spPr>
          <a:xfrm>
            <a:off x="-972616" y="1294555"/>
            <a:ext cx="3168352" cy="1872208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96C16A-6F11-EC51-FE7F-495AA379E0BD}"/>
              </a:ext>
            </a:extLst>
          </p:cNvPr>
          <p:cNvSpPr/>
          <p:nvPr/>
        </p:nvSpPr>
        <p:spPr>
          <a:xfrm>
            <a:off x="3468538" y="2494514"/>
            <a:ext cx="218358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预测模型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6C63DF-1BDE-35B7-CF01-7A12493080A0}"/>
              </a:ext>
            </a:extLst>
          </p:cNvPr>
          <p:cNvSpPr/>
          <p:nvPr/>
        </p:nvSpPr>
        <p:spPr>
          <a:xfrm>
            <a:off x="1115616" y="2071676"/>
            <a:ext cx="1530481" cy="15304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C1B398-ECF6-027A-B78C-719EE804CF27}"/>
              </a:ext>
            </a:extLst>
          </p:cNvPr>
          <p:cNvSpPr/>
          <p:nvPr/>
        </p:nvSpPr>
        <p:spPr>
          <a:xfrm>
            <a:off x="1424880" y="2355726"/>
            <a:ext cx="986880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229AB4C-9BF8-2BD2-5F9D-DF955486630D}"/>
              </a:ext>
            </a:extLst>
          </p:cNvPr>
          <p:cNvCxnSpPr/>
          <p:nvPr/>
        </p:nvCxnSpPr>
        <p:spPr>
          <a:xfrm>
            <a:off x="3468538" y="3363838"/>
            <a:ext cx="3551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1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A5591-2878-611B-E84E-21623502F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4E257E8-0930-351B-D427-5C7B51D2B1E2}"/>
              </a:ext>
            </a:extLst>
          </p:cNvPr>
          <p:cNvCxnSpPr>
            <a:stCxn id="3" idx="5"/>
          </p:cNvCxnSpPr>
          <p:nvPr/>
        </p:nvCxnSpPr>
        <p:spPr>
          <a:xfrm>
            <a:off x="-240720" y="477585"/>
            <a:ext cx="942123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DD43F971-3764-1540-F689-B9E4C9975BF7}"/>
              </a:ext>
            </a:extLst>
          </p:cNvPr>
          <p:cNvSpPr/>
          <p:nvPr/>
        </p:nvSpPr>
        <p:spPr>
          <a:xfrm>
            <a:off x="-324544" y="261561"/>
            <a:ext cx="2664296" cy="432048"/>
          </a:xfrm>
          <a:prstGeom prst="parallelogram">
            <a:avLst>
              <a:gd name="adj" fmla="val 388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08EFC1-F6FC-EF9A-3BE5-FC126DC140DA}"/>
              </a:ext>
            </a:extLst>
          </p:cNvPr>
          <p:cNvSpPr/>
          <p:nvPr/>
        </p:nvSpPr>
        <p:spPr>
          <a:xfrm>
            <a:off x="393300" y="319849"/>
            <a:ext cx="122413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8DFB25-C9CE-2E8E-5BF7-8C18202B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1170925"/>
            <a:ext cx="8244408" cy="33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2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280</Words>
  <Application>Microsoft Office PowerPoint</Application>
  <PresentationFormat>全屏显示(16:9)</PresentationFormat>
  <Paragraphs>51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JetBrains Mono</vt:lpstr>
      <vt:lpstr>Office 主题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宇 刘</cp:lastModifiedBy>
  <cp:revision>132</cp:revision>
  <dcterms:created xsi:type="dcterms:W3CDTF">2019-03-01T07:22:00Z</dcterms:created>
  <dcterms:modified xsi:type="dcterms:W3CDTF">2025-04-13T15:46:04Z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