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aret Bold" charset="1" panose="00000000000000000000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Garet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14315" y="3298614"/>
            <a:ext cx="6314244" cy="7996932"/>
          </a:xfrm>
          <a:custGeom>
            <a:avLst/>
            <a:gdLst/>
            <a:ahLst/>
            <a:cxnLst/>
            <a:rect r="r" b="b" t="t" l="l"/>
            <a:pathLst>
              <a:path h="7996932" w="6314244">
                <a:moveTo>
                  <a:pt x="0" y="0"/>
                </a:moveTo>
                <a:lnTo>
                  <a:pt x="6314244" y="0"/>
                </a:lnTo>
                <a:lnTo>
                  <a:pt x="6314244" y="7996932"/>
                </a:lnTo>
                <a:lnTo>
                  <a:pt x="0" y="7996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65430" y="471759"/>
            <a:ext cx="11157140" cy="225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b="true" sz="8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sentiment analysis using NLP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851393"/>
            <a:ext cx="110205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 i="true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supervised by dr.Alaa Hamdy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048250"/>
            <a:ext cx="128882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supervised by dr.Jamila mohamed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9845" y="8863965"/>
            <a:ext cx="11334601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 bassem mohamed 2021/08471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74017" y="-998627"/>
            <a:ext cx="9643940" cy="964394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81610" y="-181610"/>
              <a:ext cx="6713221" cy="6713221"/>
            </a:xfrm>
            <a:custGeom>
              <a:avLst/>
              <a:gdLst/>
              <a:ahLst/>
              <a:cxnLst/>
              <a:rect r="r" b="b" t="t" l="l"/>
              <a:pathLst>
                <a:path h="6713221" w="6713221">
                  <a:moveTo>
                    <a:pt x="5986780" y="726440"/>
                  </a:moveTo>
                  <a:cubicBezTo>
                    <a:pt x="5260340" y="0"/>
                    <a:pt x="4083050" y="0"/>
                    <a:pt x="3356610" y="726440"/>
                  </a:cubicBezTo>
                  <a:cubicBezTo>
                    <a:pt x="2630170" y="0"/>
                    <a:pt x="1452880" y="0"/>
                    <a:pt x="726440" y="726440"/>
                  </a:cubicBezTo>
                  <a:cubicBezTo>
                    <a:pt x="0" y="1452880"/>
                    <a:pt x="0" y="2630170"/>
                    <a:pt x="726440" y="3356610"/>
                  </a:cubicBezTo>
                  <a:cubicBezTo>
                    <a:pt x="0" y="4083050"/>
                    <a:pt x="0" y="5260340"/>
                    <a:pt x="726440" y="5986780"/>
                  </a:cubicBezTo>
                  <a:cubicBezTo>
                    <a:pt x="1452880" y="6713221"/>
                    <a:pt x="2630170" y="6713220"/>
                    <a:pt x="3356610" y="5986780"/>
                  </a:cubicBezTo>
                  <a:cubicBezTo>
                    <a:pt x="4083050" y="6713220"/>
                    <a:pt x="5260340" y="6713220"/>
                    <a:pt x="5986780" y="5986780"/>
                  </a:cubicBezTo>
                  <a:cubicBezTo>
                    <a:pt x="6713221" y="5260340"/>
                    <a:pt x="6713220" y="4083050"/>
                    <a:pt x="5986780" y="3356610"/>
                  </a:cubicBezTo>
                  <a:cubicBezTo>
                    <a:pt x="6713220" y="2630170"/>
                    <a:pt x="6713220" y="1452880"/>
                    <a:pt x="5986780" y="726440"/>
                  </a:cubicBezTo>
                  <a:close/>
                </a:path>
              </a:pathLst>
            </a:custGeom>
            <a:blipFill>
              <a:blip r:embed="rId2"/>
              <a:stretch>
                <a:fillRect l="0" t="-24999" r="0" b="-24999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996998"/>
            <a:ext cx="8583342" cy="236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13"/>
              </a:lnSpc>
            </a:pPr>
            <a:r>
              <a:rPr lang="en-US" sz="8375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Thank You &amp; Looking Ahead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68932" y="0"/>
            <a:ext cx="8619068" cy="10287000"/>
            <a:chOff x="0" y="0"/>
            <a:chExt cx="11492091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0216" r="0" b="10216"/>
            <a:stretch>
              <a:fillRect/>
            </a:stretch>
          </p:blipFill>
          <p:spPr>
            <a:xfrm flipH="false" flipV="false">
              <a:off x="0" y="0"/>
              <a:ext cx="11492091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382976" y="509795"/>
            <a:ext cx="9285956" cy="200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1"/>
              </a:lnSpc>
              <a:spcBef>
                <a:spcPct val="0"/>
              </a:spcBef>
            </a:pPr>
            <a:r>
              <a:rPr lang="en-US" b="true" sz="574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the topic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0325" y="3161615"/>
            <a:ext cx="8763675" cy="609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0341" indent="-260171" lvl="1">
              <a:lnSpc>
                <a:spcPts val="3036"/>
              </a:lnSpc>
              <a:buFont typeface="Arial"/>
              <a:buChar char="•"/>
            </a:pPr>
            <a:r>
              <a:rPr lang="en-US" sz="2410" spc="5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lang="en-US" sz="2410" spc="5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entiment analysis is the process of identifying and categorizing opinions in text into positive or negative.</a:t>
            </a:r>
          </a:p>
          <a:p>
            <a:pPr algn="just">
              <a:lnSpc>
                <a:spcPts val="3036"/>
              </a:lnSpc>
            </a:pPr>
          </a:p>
          <a:p>
            <a:pPr algn="just" marL="520341" indent="-260171" lvl="1">
              <a:lnSpc>
                <a:spcPts val="3036"/>
              </a:lnSpc>
              <a:buFont typeface="Arial"/>
              <a:buChar char="•"/>
            </a:pPr>
            <a:r>
              <a:rPr lang="en-US" sz="2410" spc="5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It's widely used in social media monitoring, customer feedback, and market research.</a:t>
            </a:r>
          </a:p>
          <a:p>
            <a:pPr algn="just">
              <a:lnSpc>
                <a:spcPts val="3036"/>
              </a:lnSpc>
            </a:pPr>
          </a:p>
          <a:p>
            <a:pPr algn="just" marL="520341" indent="-260171" lvl="1">
              <a:lnSpc>
                <a:spcPts val="3036"/>
              </a:lnSpc>
              <a:buFont typeface="Arial"/>
              <a:buChar char="•"/>
            </a:pPr>
            <a:r>
              <a:rPr lang="en-US" sz="2410" spc="5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Deep learning models, especially transformers, have dramatically improved accuracy.</a:t>
            </a:r>
          </a:p>
          <a:p>
            <a:pPr algn="just">
              <a:lnSpc>
                <a:spcPts val="3036"/>
              </a:lnSpc>
            </a:pPr>
          </a:p>
          <a:p>
            <a:pPr algn="just" marL="520341" indent="-260171" lvl="1">
              <a:lnSpc>
                <a:spcPts val="3036"/>
              </a:lnSpc>
              <a:buFont typeface="Arial"/>
              <a:buChar char="•"/>
            </a:pPr>
            <a:r>
              <a:rPr lang="en-US" sz="2410" spc="5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Common datasets include IMDB movie reviews, Twitter sentiment, and product reviews.</a:t>
            </a:r>
          </a:p>
          <a:p>
            <a:pPr algn="just">
              <a:lnSpc>
                <a:spcPts val="3036"/>
              </a:lnSpc>
            </a:pPr>
          </a:p>
          <a:p>
            <a:pPr algn="just" marL="520341" indent="-260171" lvl="1">
              <a:lnSpc>
                <a:spcPts val="3036"/>
              </a:lnSpc>
              <a:buFont typeface="Arial"/>
              <a:buChar char="•"/>
            </a:pPr>
            <a:r>
              <a:rPr lang="en-US" sz="2410" spc="5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Key steps: data cleaning, tokenization, model training, and evaluation.</a:t>
            </a:r>
          </a:p>
          <a:p>
            <a:pPr algn="just">
              <a:lnSpc>
                <a:spcPts val="303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66194" y="-1747842"/>
            <a:ext cx="9075540" cy="8425276"/>
            <a:chOff x="0" y="0"/>
            <a:chExt cx="843748" cy="7832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3748" cy="783293"/>
            </a:xfrm>
            <a:custGeom>
              <a:avLst/>
              <a:gdLst/>
              <a:ahLst/>
              <a:cxnLst/>
              <a:rect r="r" b="b" t="t" l="l"/>
              <a:pathLst>
                <a:path h="783293" w="843748">
                  <a:moveTo>
                    <a:pt x="281401" y="764224"/>
                  </a:moveTo>
                  <a:cubicBezTo>
                    <a:pt x="324658" y="775738"/>
                    <a:pt x="373835" y="783293"/>
                    <a:pt x="422101" y="783293"/>
                  </a:cubicBezTo>
                  <a:cubicBezTo>
                    <a:pt x="470368" y="783293"/>
                    <a:pt x="516813" y="776816"/>
                    <a:pt x="559614" y="765302"/>
                  </a:cubicBezTo>
                  <a:cubicBezTo>
                    <a:pt x="560526" y="764943"/>
                    <a:pt x="561436" y="764943"/>
                    <a:pt x="562346" y="764583"/>
                  </a:cubicBezTo>
                  <a:cubicBezTo>
                    <a:pt x="723082" y="718528"/>
                    <a:pt x="841471" y="596914"/>
                    <a:pt x="843748" y="455446"/>
                  </a:cubicBezTo>
                  <a:lnTo>
                    <a:pt x="843748" y="0"/>
                  </a:lnTo>
                  <a:lnTo>
                    <a:pt x="0" y="0"/>
                  </a:lnTo>
                  <a:lnTo>
                    <a:pt x="0" y="455108"/>
                  </a:lnTo>
                  <a:cubicBezTo>
                    <a:pt x="2277" y="597633"/>
                    <a:pt x="118844" y="719248"/>
                    <a:pt x="281401" y="764224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43748" cy="694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4361" y="2103347"/>
            <a:ext cx="5241763" cy="210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1"/>
              </a:lnSpc>
              <a:spcBef>
                <a:spcPct val="0"/>
              </a:spcBef>
            </a:pPr>
            <a:r>
              <a:rPr lang="en-US" b="true" sz="604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dataset overview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65013" y="856565"/>
            <a:ext cx="9965077" cy="919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0341" indent="-260171" lvl="1">
              <a:lnSpc>
                <a:spcPts val="3205"/>
              </a:lnSpc>
              <a:buFont typeface="Arial"/>
              <a:buChar char="•"/>
            </a:pP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Us</a:t>
            </a: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es the Stanford IMDB dataset: 25 000 labeled train and 5000 labeled validation and 10000 test reviews from IMDb.</a:t>
            </a:r>
          </a:p>
          <a:p>
            <a:pPr algn="just">
              <a:lnSpc>
                <a:spcPts val="3205"/>
              </a:lnSpc>
            </a:pPr>
          </a:p>
          <a:p>
            <a:pPr algn="just" marL="520341" indent="-260171" lvl="1">
              <a:lnSpc>
                <a:spcPts val="3205"/>
              </a:lnSpc>
              <a:buFont typeface="Arial"/>
              <a:buChar char="•"/>
            </a:pP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Directory structure: aclImdb/train/pos, train/neg, test/pos, test/neg extracted from tar.gz.</a:t>
            </a:r>
          </a:p>
          <a:p>
            <a:pPr algn="just">
              <a:lnSpc>
                <a:spcPts val="3205"/>
              </a:lnSpc>
            </a:pPr>
          </a:p>
          <a:p>
            <a:pPr algn="just" marL="520341" indent="-260171" lvl="1">
              <a:lnSpc>
                <a:spcPts val="3205"/>
              </a:lnSpc>
              <a:buFont typeface="Arial"/>
              <a:buChar char="•"/>
            </a:pP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</a:t>
            </a: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lumns in train.csv: text, text_len (number of characters), score (rating 1–10), and binary label (1=pos, 0=neg).</a:t>
            </a:r>
          </a:p>
          <a:p>
            <a:pPr algn="just">
              <a:lnSpc>
                <a:spcPts val="3205"/>
              </a:lnSpc>
            </a:pPr>
          </a:p>
          <a:p>
            <a:pPr algn="just" marL="520341" indent="-260171" lvl="1">
              <a:lnSpc>
                <a:spcPts val="3205"/>
              </a:lnSpc>
              <a:buFont typeface="Arial"/>
              <a:buChar char="•"/>
            </a:pP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est CSV includes: text, score, and label, with the same positive/negative split.</a:t>
            </a:r>
          </a:p>
          <a:p>
            <a:pPr algn="just">
              <a:lnSpc>
                <a:spcPts val="3205"/>
              </a:lnSpc>
            </a:pPr>
          </a:p>
          <a:p>
            <a:pPr algn="just" marL="520341" indent="-260171" lvl="1">
              <a:lnSpc>
                <a:spcPts val="3205"/>
              </a:lnSpc>
              <a:buFont typeface="Arial"/>
              <a:buChar char="•"/>
            </a:pP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HTML tags stripped via BeautifulSoup for clean text input.</a:t>
            </a:r>
          </a:p>
          <a:p>
            <a:pPr algn="just">
              <a:lnSpc>
                <a:spcPts val="3205"/>
              </a:lnSpc>
            </a:pPr>
          </a:p>
          <a:p>
            <a:pPr algn="just" marL="520341" indent="-260171" lvl="1">
              <a:lnSpc>
                <a:spcPts val="3205"/>
              </a:lnSpc>
              <a:buFont typeface="Arial"/>
              <a:buChar char="•"/>
            </a:pP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Bala</a:t>
            </a: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nced classes: equal number of positive and negative samples.</a:t>
            </a:r>
          </a:p>
          <a:p>
            <a:pPr algn="just">
              <a:lnSpc>
                <a:spcPts val="3205"/>
              </a:lnSpc>
            </a:pPr>
          </a:p>
          <a:p>
            <a:pPr algn="just" marL="520341" indent="-260171" lvl="1">
              <a:lnSpc>
                <a:spcPts val="3205"/>
              </a:lnSpc>
              <a:buFont typeface="Arial"/>
              <a:buChar char="•"/>
            </a:pPr>
            <a:r>
              <a:rPr lang="en-US" sz="2410" spc="10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score derived from filename indicates original review rating, used for analysis but not for training label</a:t>
            </a:r>
          </a:p>
          <a:p>
            <a:pPr algn="just">
              <a:lnSpc>
                <a:spcPts val="303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03315" y="2777820"/>
            <a:ext cx="2050113" cy="2506517"/>
            <a:chOff x="0" y="0"/>
            <a:chExt cx="797541" cy="9750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7541" cy="975093"/>
            </a:xfrm>
            <a:custGeom>
              <a:avLst/>
              <a:gdLst/>
              <a:ahLst/>
              <a:cxnLst/>
              <a:rect r="r" b="b" t="t" l="l"/>
              <a:pathLst>
                <a:path h="975093" w="797541">
                  <a:moveTo>
                    <a:pt x="79303" y="0"/>
                  </a:moveTo>
                  <a:lnTo>
                    <a:pt x="718238" y="0"/>
                  </a:lnTo>
                  <a:cubicBezTo>
                    <a:pt x="739271" y="0"/>
                    <a:pt x="759442" y="8355"/>
                    <a:pt x="774314" y="23227"/>
                  </a:cubicBezTo>
                  <a:cubicBezTo>
                    <a:pt x="789186" y="38100"/>
                    <a:pt x="797541" y="58271"/>
                    <a:pt x="797541" y="79303"/>
                  </a:cubicBezTo>
                  <a:lnTo>
                    <a:pt x="797541" y="895790"/>
                  </a:lnTo>
                  <a:cubicBezTo>
                    <a:pt x="797541" y="916822"/>
                    <a:pt x="789186" y="936993"/>
                    <a:pt x="774314" y="951865"/>
                  </a:cubicBezTo>
                  <a:cubicBezTo>
                    <a:pt x="759442" y="966738"/>
                    <a:pt x="739271" y="975093"/>
                    <a:pt x="718238" y="975093"/>
                  </a:cubicBezTo>
                  <a:lnTo>
                    <a:pt x="79303" y="975093"/>
                  </a:lnTo>
                  <a:cubicBezTo>
                    <a:pt x="58271" y="975093"/>
                    <a:pt x="38100" y="966738"/>
                    <a:pt x="23227" y="951865"/>
                  </a:cubicBezTo>
                  <a:cubicBezTo>
                    <a:pt x="8355" y="936993"/>
                    <a:pt x="0" y="916822"/>
                    <a:pt x="0" y="895790"/>
                  </a:cubicBezTo>
                  <a:lnTo>
                    <a:pt x="0" y="79303"/>
                  </a:lnTo>
                  <a:cubicBezTo>
                    <a:pt x="0" y="58271"/>
                    <a:pt x="8355" y="38100"/>
                    <a:pt x="23227" y="23227"/>
                  </a:cubicBezTo>
                  <a:cubicBezTo>
                    <a:pt x="38100" y="8355"/>
                    <a:pt x="58271" y="0"/>
                    <a:pt x="79303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7541" cy="101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29741" y="2777820"/>
            <a:ext cx="2050113" cy="2506517"/>
            <a:chOff x="0" y="0"/>
            <a:chExt cx="797541" cy="9750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7541" cy="975093"/>
            </a:xfrm>
            <a:custGeom>
              <a:avLst/>
              <a:gdLst/>
              <a:ahLst/>
              <a:cxnLst/>
              <a:rect r="r" b="b" t="t" l="l"/>
              <a:pathLst>
                <a:path h="975093" w="797541">
                  <a:moveTo>
                    <a:pt x="79303" y="0"/>
                  </a:moveTo>
                  <a:lnTo>
                    <a:pt x="718238" y="0"/>
                  </a:lnTo>
                  <a:cubicBezTo>
                    <a:pt x="739271" y="0"/>
                    <a:pt x="759442" y="8355"/>
                    <a:pt x="774314" y="23227"/>
                  </a:cubicBezTo>
                  <a:cubicBezTo>
                    <a:pt x="789186" y="38100"/>
                    <a:pt x="797541" y="58271"/>
                    <a:pt x="797541" y="79303"/>
                  </a:cubicBezTo>
                  <a:lnTo>
                    <a:pt x="797541" y="895790"/>
                  </a:lnTo>
                  <a:cubicBezTo>
                    <a:pt x="797541" y="916822"/>
                    <a:pt x="789186" y="936993"/>
                    <a:pt x="774314" y="951865"/>
                  </a:cubicBezTo>
                  <a:cubicBezTo>
                    <a:pt x="759442" y="966738"/>
                    <a:pt x="739271" y="975093"/>
                    <a:pt x="718238" y="975093"/>
                  </a:cubicBezTo>
                  <a:lnTo>
                    <a:pt x="79303" y="975093"/>
                  </a:lnTo>
                  <a:cubicBezTo>
                    <a:pt x="58271" y="975093"/>
                    <a:pt x="38100" y="966738"/>
                    <a:pt x="23227" y="951865"/>
                  </a:cubicBezTo>
                  <a:cubicBezTo>
                    <a:pt x="8355" y="936993"/>
                    <a:pt x="0" y="916822"/>
                    <a:pt x="0" y="895790"/>
                  </a:cubicBezTo>
                  <a:lnTo>
                    <a:pt x="0" y="79303"/>
                  </a:lnTo>
                  <a:cubicBezTo>
                    <a:pt x="0" y="58271"/>
                    <a:pt x="8355" y="38100"/>
                    <a:pt x="23227" y="23227"/>
                  </a:cubicBezTo>
                  <a:cubicBezTo>
                    <a:pt x="38100" y="8355"/>
                    <a:pt x="58271" y="0"/>
                    <a:pt x="79303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97541" cy="101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51274" y="2777820"/>
            <a:ext cx="2050113" cy="2506517"/>
            <a:chOff x="0" y="0"/>
            <a:chExt cx="797541" cy="975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7541" cy="975093"/>
            </a:xfrm>
            <a:custGeom>
              <a:avLst/>
              <a:gdLst/>
              <a:ahLst/>
              <a:cxnLst/>
              <a:rect r="r" b="b" t="t" l="l"/>
              <a:pathLst>
                <a:path h="975093" w="797541">
                  <a:moveTo>
                    <a:pt x="79303" y="0"/>
                  </a:moveTo>
                  <a:lnTo>
                    <a:pt x="718238" y="0"/>
                  </a:lnTo>
                  <a:cubicBezTo>
                    <a:pt x="739271" y="0"/>
                    <a:pt x="759442" y="8355"/>
                    <a:pt x="774314" y="23227"/>
                  </a:cubicBezTo>
                  <a:cubicBezTo>
                    <a:pt x="789186" y="38100"/>
                    <a:pt x="797541" y="58271"/>
                    <a:pt x="797541" y="79303"/>
                  </a:cubicBezTo>
                  <a:lnTo>
                    <a:pt x="797541" y="895790"/>
                  </a:lnTo>
                  <a:cubicBezTo>
                    <a:pt x="797541" y="916822"/>
                    <a:pt x="789186" y="936993"/>
                    <a:pt x="774314" y="951865"/>
                  </a:cubicBezTo>
                  <a:cubicBezTo>
                    <a:pt x="759442" y="966738"/>
                    <a:pt x="739271" y="975093"/>
                    <a:pt x="718238" y="975093"/>
                  </a:cubicBezTo>
                  <a:lnTo>
                    <a:pt x="79303" y="975093"/>
                  </a:lnTo>
                  <a:cubicBezTo>
                    <a:pt x="58271" y="975093"/>
                    <a:pt x="38100" y="966738"/>
                    <a:pt x="23227" y="951865"/>
                  </a:cubicBezTo>
                  <a:cubicBezTo>
                    <a:pt x="8355" y="936993"/>
                    <a:pt x="0" y="916822"/>
                    <a:pt x="0" y="895790"/>
                  </a:cubicBezTo>
                  <a:lnTo>
                    <a:pt x="0" y="79303"/>
                  </a:lnTo>
                  <a:cubicBezTo>
                    <a:pt x="0" y="58271"/>
                    <a:pt x="8355" y="38100"/>
                    <a:pt x="23227" y="23227"/>
                  </a:cubicBezTo>
                  <a:cubicBezTo>
                    <a:pt x="38100" y="8355"/>
                    <a:pt x="58271" y="0"/>
                    <a:pt x="79303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97541" cy="101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2065377" y="4088035"/>
            <a:ext cx="3094077" cy="3116744"/>
          </a:xfrm>
          <a:custGeom>
            <a:avLst/>
            <a:gdLst/>
            <a:ahLst/>
            <a:cxnLst/>
            <a:rect r="r" b="b" t="t" l="l"/>
            <a:pathLst>
              <a:path h="3116744" w="3094077">
                <a:moveTo>
                  <a:pt x="0" y="0"/>
                </a:moveTo>
                <a:lnTo>
                  <a:pt x="3094077" y="0"/>
                </a:lnTo>
                <a:lnTo>
                  <a:pt x="3094077" y="3116745"/>
                </a:lnTo>
                <a:lnTo>
                  <a:pt x="0" y="3116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4088035"/>
            <a:ext cx="3094077" cy="3116744"/>
          </a:xfrm>
          <a:custGeom>
            <a:avLst/>
            <a:gdLst/>
            <a:ahLst/>
            <a:cxnLst/>
            <a:rect r="r" b="b" t="t" l="l"/>
            <a:pathLst>
              <a:path h="3116744" w="3094077">
                <a:moveTo>
                  <a:pt x="0" y="0"/>
                </a:moveTo>
                <a:lnTo>
                  <a:pt x="3094077" y="0"/>
                </a:lnTo>
                <a:lnTo>
                  <a:pt x="3094077" y="3116745"/>
                </a:lnTo>
                <a:lnTo>
                  <a:pt x="0" y="3116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08179" y="3504871"/>
            <a:ext cx="1250169" cy="1052415"/>
          </a:xfrm>
          <a:custGeom>
            <a:avLst/>
            <a:gdLst/>
            <a:ahLst/>
            <a:cxnLst/>
            <a:rect r="r" b="b" t="t" l="l"/>
            <a:pathLst>
              <a:path h="1052415" w="1250169">
                <a:moveTo>
                  <a:pt x="0" y="0"/>
                </a:moveTo>
                <a:lnTo>
                  <a:pt x="1250170" y="0"/>
                </a:lnTo>
                <a:lnTo>
                  <a:pt x="1250170" y="1052415"/>
                </a:lnTo>
                <a:lnTo>
                  <a:pt x="0" y="1052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77773" y="3338057"/>
            <a:ext cx="1149156" cy="1386043"/>
          </a:xfrm>
          <a:custGeom>
            <a:avLst/>
            <a:gdLst/>
            <a:ahLst/>
            <a:cxnLst/>
            <a:rect r="r" b="b" t="t" l="l"/>
            <a:pathLst>
              <a:path h="1386043" w="1149156">
                <a:moveTo>
                  <a:pt x="0" y="0"/>
                </a:moveTo>
                <a:lnTo>
                  <a:pt x="1149156" y="0"/>
                </a:lnTo>
                <a:lnTo>
                  <a:pt x="1149156" y="1386043"/>
                </a:lnTo>
                <a:lnTo>
                  <a:pt x="0" y="1386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78015" y="3375716"/>
            <a:ext cx="1396632" cy="1348384"/>
          </a:xfrm>
          <a:custGeom>
            <a:avLst/>
            <a:gdLst/>
            <a:ahLst/>
            <a:cxnLst/>
            <a:rect r="r" b="b" t="t" l="l"/>
            <a:pathLst>
              <a:path h="1348384" w="1396632">
                <a:moveTo>
                  <a:pt x="0" y="0"/>
                </a:moveTo>
                <a:lnTo>
                  <a:pt x="1396632" y="0"/>
                </a:lnTo>
                <a:lnTo>
                  <a:pt x="1396632" y="1348384"/>
                </a:lnTo>
                <a:lnTo>
                  <a:pt x="0" y="13483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98780" y="5527736"/>
            <a:ext cx="2268968" cy="2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  <a:spcBef>
                <a:spcPct val="0"/>
              </a:spcBef>
            </a:pPr>
            <a:r>
              <a:rPr lang="en-US" b="true" sz="155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splitting data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20313" y="5527736"/>
            <a:ext cx="2268968" cy="2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  <a:spcBef>
                <a:spcPct val="0"/>
              </a:spcBef>
            </a:pPr>
            <a:r>
              <a:rPr lang="en-US" b="true" sz="155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tokenizing the text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92994" y="266989"/>
            <a:ext cx="9502011" cy="200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1"/>
              </a:lnSpc>
              <a:spcBef>
                <a:spcPct val="0"/>
              </a:spcBef>
            </a:pPr>
            <a:r>
              <a:rPr lang="en-US" b="true" sz="574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preprocessing steps made on this dataset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41847" y="5527736"/>
            <a:ext cx="2268968" cy="80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  <a:spcBef>
                <a:spcPct val="0"/>
              </a:spcBef>
            </a:pPr>
            <a:r>
              <a:rPr lang="en-US" b="true" sz="155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building the data loader and the batches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424787" y="2777820"/>
            <a:ext cx="2050113" cy="2506517"/>
            <a:chOff x="0" y="0"/>
            <a:chExt cx="797541" cy="9750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97541" cy="975093"/>
            </a:xfrm>
            <a:custGeom>
              <a:avLst/>
              <a:gdLst/>
              <a:ahLst/>
              <a:cxnLst/>
              <a:rect r="r" b="b" t="t" l="l"/>
              <a:pathLst>
                <a:path h="975093" w="797541">
                  <a:moveTo>
                    <a:pt x="79303" y="0"/>
                  </a:moveTo>
                  <a:lnTo>
                    <a:pt x="718238" y="0"/>
                  </a:lnTo>
                  <a:cubicBezTo>
                    <a:pt x="739271" y="0"/>
                    <a:pt x="759442" y="8355"/>
                    <a:pt x="774314" y="23227"/>
                  </a:cubicBezTo>
                  <a:cubicBezTo>
                    <a:pt x="789186" y="38100"/>
                    <a:pt x="797541" y="58271"/>
                    <a:pt x="797541" y="79303"/>
                  </a:cubicBezTo>
                  <a:lnTo>
                    <a:pt x="797541" y="895790"/>
                  </a:lnTo>
                  <a:cubicBezTo>
                    <a:pt x="797541" y="916822"/>
                    <a:pt x="789186" y="936993"/>
                    <a:pt x="774314" y="951865"/>
                  </a:cubicBezTo>
                  <a:cubicBezTo>
                    <a:pt x="759442" y="966738"/>
                    <a:pt x="739271" y="975093"/>
                    <a:pt x="718238" y="975093"/>
                  </a:cubicBezTo>
                  <a:lnTo>
                    <a:pt x="79303" y="975093"/>
                  </a:lnTo>
                  <a:cubicBezTo>
                    <a:pt x="58271" y="975093"/>
                    <a:pt x="38100" y="966738"/>
                    <a:pt x="23227" y="951865"/>
                  </a:cubicBezTo>
                  <a:cubicBezTo>
                    <a:pt x="8355" y="936993"/>
                    <a:pt x="0" y="916822"/>
                    <a:pt x="0" y="895790"/>
                  </a:cubicBezTo>
                  <a:lnTo>
                    <a:pt x="0" y="79303"/>
                  </a:lnTo>
                  <a:cubicBezTo>
                    <a:pt x="0" y="58271"/>
                    <a:pt x="8355" y="38100"/>
                    <a:pt x="23227" y="23227"/>
                  </a:cubicBezTo>
                  <a:cubicBezTo>
                    <a:pt x="38100" y="8355"/>
                    <a:pt x="58271" y="0"/>
                    <a:pt x="79303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797541" cy="101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829651" y="3504871"/>
            <a:ext cx="1250169" cy="1052415"/>
          </a:xfrm>
          <a:custGeom>
            <a:avLst/>
            <a:gdLst/>
            <a:ahLst/>
            <a:cxnLst/>
            <a:rect r="r" b="b" t="t" l="l"/>
            <a:pathLst>
              <a:path h="1052415" w="1250169">
                <a:moveTo>
                  <a:pt x="0" y="0"/>
                </a:moveTo>
                <a:lnTo>
                  <a:pt x="1250170" y="0"/>
                </a:lnTo>
                <a:lnTo>
                  <a:pt x="1250170" y="1052415"/>
                </a:lnTo>
                <a:lnTo>
                  <a:pt x="0" y="1052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320252" y="5527736"/>
            <a:ext cx="2268968" cy="53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  <a:spcBef>
                <a:spcPct val="0"/>
              </a:spcBef>
            </a:pPr>
            <a:r>
              <a:rPr lang="en-US" b="true" sz="155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optimisng the models on current dataset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907850" y="6608970"/>
            <a:ext cx="2050113" cy="2506517"/>
            <a:chOff x="0" y="0"/>
            <a:chExt cx="797541" cy="97509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97541" cy="975093"/>
            </a:xfrm>
            <a:custGeom>
              <a:avLst/>
              <a:gdLst/>
              <a:ahLst/>
              <a:cxnLst/>
              <a:rect r="r" b="b" t="t" l="l"/>
              <a:pathLst>
                <a:path h="975093" w="797541">
                  <a:moveTo>
                    <a:pt x="79303" y="0"/>
                  </a:moveTo>
                  <a:lnTo>
                    <a:pt x="718238" y="0"/>
                  </a:lnTo>
                  <a:cubicBezTo>
                    <a:pt x="739271" y="0"/>
                    <a:pt x="759442" y="8355"/>
                    <a:pt x="774314" y="23227"/>
                  </a:cubicBezTo>
                  <a:cubicBezTo>
                    <a:pt x="789186" y="38100"/>
                    <a:pt x="797541" y="58271"/>
                    <a:pt x="797541" y="79303"/>
                  </a:cubicBezTo>
                  <a:lnTo>
                    <a:pt x="797541" y="895790"/>
                  </a:lnTo>
                  <a:cubicBezTo>
                    <a:pt x="797541" y="916822"/>
                    <a:pt x="789186" y="936993"/>
                    <a:pt x="774314" y="951865"/>
                  </a:cubicBezTo>
                  <a:cubicBezTo>
                    <a:pt x="759442" y="966738"/>
                    <a:pt x="739271" y="975093"/>
                    <a:pt x="718238" y="975093"/>
                  </a:cubicBezTo>
                  <a:lnTo>
                    <a:pt x="79303" y="975093"/>
                  </a:lnTo>
                  <a:cubicBezTo>
                    <a:pt x="58271" y="975093"/>
                    <a:pt x="38100" y="966738"/>
                    <a:pt x="23227" y="951865"/>
                  </a:cubicBezTo>
                  <a:cubicBezTo>
                    <a:pt x="8355" y="936993"/>
                    <a:pt x="0" y="916822"/>
                    <a:pt x="0" y="895790"/>
                  </a:cubicBezTo>
                  <a:lnTo>
                    <a:pt x="0" y="79303"/>
                  </a:lnTo>
                  <a:cubicBezTo>
                    <a:pt x="0" y="58271"/>
                    <a:pt x="8355" y="38100"/>
                    <a:pt x="23227" y="23227"/>
                  </a:cubicBezTo>
                  <a:cubicBezTo>
                    <a:pt x="38100" y="8355"/>
                    <a:pt x="58271" y="0"/>
                    <a:pt x="79303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797541" cy="101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834276" y="6608970"/>
            <a:ext cx="2050113" cy="2506517"/>
            <a:chOff x="0" y="0"/>
            <a:chExt cx="797541" cy="9750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97541" cy="975093"/>
            </a:xfrm>
            <a:custGeom>
              <a:avLst/>
              <a:gdLst/>
              <a:ahLst/>
              <a:cxnLst/>
              <a:rect r="r" b="b" t="t" l="l"/>
              <a:pathLst>
                <a:path h="975093" w="797541">
                  <a:moveTo>
                    <a:pt x="79303" y="0"/>
                  </a:moveTo>
                  <a:lnTo>
                    <a:pt x="718238" y="0"/>
                  </a:lnTo>
                  <a:cubicBezTo>
                    <a:pt x="739271" y="0"/>
                    <a:pt x="759442" y="8355"/>
                    <a:pt x="774314" y="23227"/>
                  </a:cubicBezTo>
                  <a:cubicBezTo>
                    <a:pt x="789186" y="38100"/>
                    <a:pt x="797541" y="58271"/>
                    <a:pt x="797541" y="79303"/>
                  </a:cubicBezTo>
                  <a:lnTo>
                    <a:pt x="797541" y="895790"/>
                  </a:lnTo>
                  <a:cubicBezTo>
                    <a:pt x="797541" y="916822"/>
                    <a:pt x="789186" y="936993"/>
                    <a:pt x="774314" y="951865"/>
                  </a:cubicBezTo>
                  <a:cubicBezTo>
                    <a:pt x="759442" y="966738"/>
                    <a:pt x="739271" y="975093"/>
                    <a:pt x="718238" y="975093"/>
                  </a:cubicBezTo>
                  <a:lnTo>
                    <a:pt x="79303" y="975093"/>
                  </a:lnTo>
                  <a:cubicBezTo>
                    <a:pt x="58271" y="975093"/>
                    <a:pt x="38100" y="966738"/>
                    <a:pt x="23227" y="951865"/>
                  </a:cubicBezTo>
                  <a:cubicBezTo>
                    <a:pt x="8355" y="936993"/>
                    <a:pt x="0" y="916822"/>
                    <a:pt x="0" y="895790"/>
                  </a:cubicBezTo>
                  <a:lnTo>
                    <a:pt x="0" y="79303"/>
                  </a:lnTo>
                  <a:cubicBezTo>
                    <a:pt x="0" y="58271"/>
                    <a:pt x="8355" y="38100"/>
                    <a:pt x="23227" y="23227"/>
                  </a:cubicBezTo>
                  <a:cubicBezTo>
                    <a:pt x="38100" y="8355"/>
                    <a:pt x="58271" y="0"/>
                    <a:pt x="79303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797541" cy="101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755809" y="6608970"/>
            <a:ext cx="2050113" cy="2506517"/>
            <a:chOff x="0" y="0"/>
            <a:chExt cx="797541" cy="97509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97541" cy="975093"/>
            </a:xfrm>
            <a:custGeom>
              <a:avLst/>
              <a:gdLst/>
              <a:ahLst/>
              <a:cxnLst/>
              <a:rect r="r" b="b" t="t" l="l"/>
              <a:pathLst>
                <a:path h="975093" w="797541">
                  <a:moveTo>
                    <a:pt x="79303" y="0"/>
                  </a:moveTo>
                  <a:lnTo>
                    <a:pt x="718238" y="0"/>
                  </a:lnTo>
                  <a:cubicBezTo>
                    <a:pt x="739271" y="0"/>
                    <a:pt x="759442" y="8355"/>
                    <a:pt x="774314" y="23227"/>
                  </a:cubicBezTo>
                  <a:cubicBezTo>
                    <a:pt x="789186" y="38100"/>
                    <a:pt x="797541" y="58271"/>
                    <a:pt x="797541" y="79303"/>
                  </a:cubicBezTo>
                  <a:lnTo>
                    <a:pt x="797541" y="895790"/>
                  </a:lnTo>
                  <a:cubicBezTo>
                    <a:pt x="797541" y="916822"/>
                    <a:pt x="789186" y="936993"/>
                    <a:pt x="774314" y="951865"/>
                  </a:cubicBezTo>
                  <a:cubicBezTo>
                    <a:pt x="759442" y="966738"/>
                    <a:pt x="739271" y="975093"/>
                    <a:pt x="718238" y="975093"/>
                  </a:cubicBezTo>
                  <a:lnTo>
                    <a:pt x="79303" y="975093"/>
                  </a:lnTo>
                  <a:cubicBezTo>
                    <a:pt x="58271" y="975093"/>
                    <a:pt x="38100" y="966738"/>
                    <a:pt x="23227" y="951865"/>
                  </a:cubicBezTo>
                  <a:cubicBezTo>
                    <a:pt x="8355" y="936993"/>
                    <a:pt x="0" y="916822"/>
                    <a:pt x="0" y="895790"/>
                  </a:cubicBezTo>
                  <a:lnTo>
                    <a:pt x="0" y="79303"/>
                  </a:lnTo>
                  <a:cubicBezTo>
                    <a:pt x="0" y="58271"/>
                    <a:pt x="8355" y="38100"/>
                    <a:pt x="23227" y="23227"/>
                  </a:cubicBezTo>
                  <a:cubicBezTo>
                    <a:pt x="38100" y="8355"/>
                    <a:pt x="58271" y="0"/>
                    <a:pt x="79303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797541" cy="101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4312714" y="7336021"/>
            <a:ext cx="1250169" cy="1052415"/>
          </a:xfrm>
          <a:custGeom>
            <a:avLst/>
            <a:gdLst/>
            <a:ahLst/>
            <a:cxnLst/>
            <a:rect r="r" b="b" t="t" l="l"/>
            <a:pathLst>
              <a:path h="1052415" w="1250169">
                <a:moveTo>
                  <a:pt x="0" y="0"/>
                </a:moveTo>
                <a:lnTo>
                  <a:pt x="1250170" y="0"/>
                </a:lnTo>
                <a:lnTo>
                  <a:pt x="1250170" y="1052415"/>
                </a:lnTo>
                <a:lnTo>
                  <a:pt x="0" y="1052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7282308" y="7169207"/>
            <a:ext cx="1149156" cy="1386043"/>
          </a:xfrm>
          <a:custGeom>
            <a:avLst/>
            <a:gdLst/>
            <a:ahLst/>
            <a:cxnLst/>
            <a:rect r="r" b="b" t="t" l="l"/>
            <a:pathLst>
              <a:path h="1386043" w="1149156">
                <a:moveTo>
                  <a:pt x="0" y="0"/>
                </a:moveTo>
                <a:lnTo>
                  <a:pt x="1149156" y="0"/>
                </a:lnTo>
                <a:lnTo>
                  <a:pt x="1149156" y="1386043"/>
                </a:lnTo>
                <a:lnTo>
                  <a:pt x="0" y="1386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082550" y="7206866"/>
            <a:ext cx="1396632" cy="1348384"/>
          </a:xfrm>
          <a:custGeom>
            <a:avLst/>
            <a:gdLst/>
            <a:ahLst/>
            <a:cxnLst/>
            <a:rect r="r" b="b" t="t" l="l"/>
            <a:pathLst>
              <a:path h="1348384" w="1396632">
                <a:moveTo>
                  <a:pt x="0" y="0"/>
                </a:moveTo>
                <a:lnTo>
                  <a:pt x="1396632" y="0"/>
                </a:lnTo>
                <a:lnTo>
                  <a:pt x="1396632" y="1348384"/>
                </a:lnTo>
                <a:lnTo>
                  <a:pt x="0" y="13483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3803315" y="9358887"/>
            <a:ext cx="2268968" cy="2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  <a:spcBef>
                <a:spcPct val="0"/>
              </a:spcBef>
            </a:pPr>
            <a:r>
              <a:rPr lang="en-US" b="true" sz="155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removing stop words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724849" y="9358887"/>
            <a:ext cx="2268968" cy="2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  <a:spcBef>
                <a:spcPct val="0"/>
              </a:spcBef>
            </a:pPr>
            <a:r>
              <a:rPr lang="en-US" b="true" sz="155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lower casing texts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646382" y="9358887"/>
            <a:ext cx="2268968" cy="2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6"/>
              </a:lnSpc>
              <a:spcBef>
                <a:spcPct val="0"/>
              </a:spcBef>
            </a:pPr>
            <a:r>
              <a:rPr lang="en-US" b="true" sz="155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punctuation removal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705407" y="1028700"/>
            <a:ext cx="5279045" cy="10445497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12527" t="0" r="-11252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1A098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4554795"/>
            <a:ext cx="2947256" cy="3829301"/>
            <a:chOff x="0" y="0"/>
            <a:chExt cx="814976" cy="10588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4976" cy="1058879"/>
            </a:xfrm>
            <a:custGeom>
              <a:avLst/>
              <a:gdLst/>
              <a:ahLst/>
              <a:cxnLst/>
              <a:rect r="r" b="b" t="t" l="l"/>
              <a:pathLst>
                <a:path h="1058879" w="814976">
                  <a:moveTo>
                    <a:pt x="76178" y="0"/>
                  </a:moveTo>
                  <a:lnTo>
                    <a:pt x="738798" y="0"/>
                  </a:lnTo>
                  <a:cubicBezTo>
                    <a:pt x="780870" y="0"/>
                    <a:pt x="814976" y="34106"/>
                    <a:pt x="814976" y="76178"/>
                  </a:cubicBezTo>
                  <a:lnTo>
                    <a:pt x="814976" y="982702"/>
                  </a:lnTo>
                  <a:cubicBezTo>
                    <a:pt x="814976" y="1024773"/>
                    <a:pt x="780870" y="1058879"/>
                    <a:pt x="738798" y="1058879"/>
                  </a:cubicBezTo>
                  <a:lnTo>
                    <a:pt x="76178" y="1058879"/>
                  </a:lnTo>
                  <a:cubicBezTo>
                    <a:pt x="34106" y="1058879"/>
                    <a:pt x="0" y="1024773"/>
                    <a:pt x="0" y="982702"/>
                  </a:cubicBezTo>
                  <a:lnTo>
                    <a:pt x="0" y="76178"/>
                  </a:lnTo>
                  <a:cubicBezTo>
                    <a:pt x="0" y="34106"/>
                    <a:pt x="34106" y="0"/>
                    <a:pt x="76178" y="0"/>
                  </a:cubicBezTo>
                  <a:close/>
                </a:path>
              </a:pathLst>
            </a:custGeom>
            <a:solidFill>
              <a:srgbClr val="1A0986">
                <a:alpha val="86667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4976" cy="1096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573194" y="4572161"/>
            <a:ext cx="2947256" cy="3829301"/>
            <a:chOff x="0" y="0"/>
            <a:chExt cx="814976" cy="10588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4976" cy="1058879"/>
            </a:xfrm>
            <a:custGeom>
              <a:avLst/>
              <a:gdLst/>
              <a:ahLst/>
              <a:cxnLst/>
              <a:rect r="r" b="b" t="t" l="l"/>
              <a:pathLst>
                <a:path h="1058879" w="814976">
                  <a:moveTo>
                    <a:pt x="76178" y="0"/>
                  </a:moveTo>
                  <a:lnTo>
                    <a:pt x="738798" y="0"/>
                  </a:lnTo>
                  <a:cubicBezTo>
                    <a:pt x="780870" y="0"/>
                    <a:pt x="814976" y="34106"/>
                    <a:pt x="814976" y="76178"/>
                  </a:cubicBezTo>
                  <a:lnTo>
                    <a:pt x="814976" y="982702"/>
                  </a:lnTo>
                  <a:cubicBezTo>
                    <a:pt x="814976" y="1024773"/>
                    <a:pt x="780870" y="1058879"/>
                    <a:pt x="738798" y="1058879"/>
                  </a:cubicBezTo>
                  <a:lnTo>
                    <a:pt x="76178" y="1058879"/>
                  </a:lnTo>
                  <a:cubicBezTo>
                    <a:pt x="34106" y="1058879"/>
                    <a:pt x="0" y="1024773"/>
                    <a:pt x="0" y="982702"/>
                  </a:cubicBezTo>
                  <a:lnTo>
                    <a:pt x="0" y="76178"/>
                  </a:lnTo>
                  <a:cubicBezTo>
                    <a:pt x="0" y="34106"/>
                    <a:pt x="34106" y="0"/>
                    <a:pt x="76178" y="0"/>
                  </a:cubicBezTo>
                  <a:close/>
                </a:path>
              </a:pathLst>
            </a:custGeom>
            <a:solidFill>
              <a:srgbClr val="1A0986">
                <a:alpha val="86667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4976" cy="1096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114766" y="4554795"/>
            <a:ext cx="2947256" cy="3829301"/>
            <a:chOff x="0" y="0"/>
            <a:chExt cx="814976" cy="10588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4976" cy="1058879"/>
            </a:xfrm>
            <a:custGeom>
              <a:avLst/>
              <a:gdLst/>
              <a:ahLst/>
              <a:cxnLst/>
              <a:rect r="r" b="b" t="t" l="l"/>
              <a:pathLst>
                <a:path h="1058879" w="814976">
                  <a:moveTo>
                    <a:pt x="76178" y="0"/>
                  </a:moveTo>
                  <a:lnTo>
                    <a:pt x="738798" y="0"/>
                  </a:lnTo>
                  <a:cubicBezTo>
                    <a:pt x="780870" y="0"/>
                    <a:pt x="814976" y="34106"/>
                    <a:pt x="814976" y="76178"/>
                  </a:cubicBezTo>
                  <a:lnTo>
                    <a:pt x="814976" y="982702"/>
                  </a:lnTo>
                  <a:cubicBezTo>
                    <a:pt x="814976" y="1024773"/>
                    <a:pt x="780870" y="1058879"/>
                    <a:pt x="738798" y="1058879"/>
                  </a:cubicBezTo>
                  <a:lnTo>
                    <a:pt x="76178" y="1058879"/>
                  </a:lnTo>
                  <a:cubicBezTo>
                    <a:pt x="34106" y="1058879"/>
                    <a:pt x="0" y="1024773"/>
                    <a:pt x="0" y="982702"/>
                  </a:cubicBezTo>
                  <a:lnTo>
                    <a:pt x="0" y="76178"/>
                  </a:lnTo>
                  <a:cubicBezTo>
                    <a:pt x="0" y="34106"/>
                    <a:pt x="34106" y="0"/>
                    <a:pt x="76178" y="0"/>
                  </a:cubicBezTo>
                  <a:close/>
                </a:path>
              </a:pathLst>
            </a:custGeom>
            <a:solidFill>
              <a:srgbClr val="1A0986">
                <a:alpha val="86667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4976" cy="1096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03844" y="484724"/>
            <a:ext cx="9285956" cy="200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1"/>
              </a:lnSpc>
              <a:spcBef>
                <a:spcPct val="0"/>
              </a:spcBef>
            </a:pPr>
            <a:r>
              <a:rPr lang="en-US" b="true" sz="574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methodology and models used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37389" y="7326947"/>
            <a:ext cx="1929879" cy="74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custom   cnn-lstm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81883" y="7326947"/>
            <a:ext cx="1929879" cy="11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  <a:spcBef>
                <a:spcPct val="0"/>
              </a:spcBef>
            </a:pPr>
            <a:r>
              <a:rPr lang="en-US" b="true" sz="2177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roberta-base</a:t>
            </a:r>
          </a:p>
          <a:p>
            <a:pPr algn="ctr">
              <a:lnSpc>
                <a:spcPts val="304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626377" y="7326947"/>
            <a:ext cx="1929879" cy="74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9"/>
              </a:lnSpc>
            </a:pPr>
            <a:r>
              <a:rPr lang="en-US" sz="2177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DistilBERT</a:t>
            </a:r>
          </a:p>
          <a:p>
            <a:pPr algn="ctr">
              <a:lnSpc>
                <a:spcPts val="3049"/>
              </a:lnSpc>
              <a:spcBef>
                <a:spcPct val="0"/>
              </a:spcBef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804012" y="5576122"/>
            <a:ext cx="1396632" cy="1348384"/>
          </a:xfrm>
          <a:custGeom>
            <a:avLst/>
            <a:gdLst/>
            <a:ahLst/>
            <a:cxnLst/>
            <a:rect r="r" b="b" t="t" l="l"/>
            <a:pathLst>
              <a:path h="1348384" w="1396632">
                <a:moveTo>
                  <a:pt x="0" y="0"/>
                </a:moveTo>
                <a:lnTo>
                  <a:pt x="1396632" y="0"/>
                </a:lnTo>
                <a:lnTo>
                  <a:pt x="1396632" y="1348385"/>
                </a:lnTo>
                <a:lnTo>
                  <a:pt x="0" y="1348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890078" y="5576122"/>
            <a:ext cx="1396632" cy="1348384"/>
          </a:xfrm>
          <a:custGeom>
            <a:avLst/>
            <a:gdLst/>
            <a:ahLst/>
            <a:cxnLst/>
            <a:rect r="r" b="b" t="t" l="l"/>
            <a:pathLst>
              <a:path h="1348384" w="1396632">
                <a:moveTo>
                  <a:pt x="0" y="0"/>
                </a:moveTo>
                <a:lnTo>
                  <a:pt x="1396632" y="0"/>
                </a:lnTo>
                <a:lnTo>
                  <a:pt x="1396632" y="1348385"/>
                </a:lnTo>
                <a:lnTo>
                  <a:pt x="0" y="1348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348506" y="5576122"/>
            <a:ext cx="1396632" cy="1348384"/>
          </a:xfrm>
          <a:custGeom>
            <a:avLst/>
            <a:gdLst/>
            <a:ahLst/>
            <a:cxnLst/>
            <a:rect r="r" b="b" t="t" l="l"/>
            <a:pathLst>
              <a:path h="1348384" w="1396632">
                <a:moveTo>
                  <a:pt x="0" y="0"/>
                </a:moveTo>
                <a:lnTo>
                  <a:pt x="1396632" y="0"/>
                </a:lnTo>
                <a:lnTo>
                  <a:pt x="1396632" y="1348385"/>
                </a:lnTo>
                <a:lnTo>
                  <a:pt x="0" y="1348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15776" y="3925842"/>
            <a:ext cx="8743524" cy="443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0"/>
              </a:lnSpc>
            </a:pPr>
          </a:p>
          <a:p>
            <a:pPr algn="just" marL="507466" indent="-253733" lvl="1">
              <a:lnSpc>
                <a:spcPts val="3290"/>
              </a:lnSpc>
              <a:buFont typeface="Arial"/>
              <a:buChar char="•"/>
            </a:pPr>
            <a:r>
              <a:rPr lang="en-US" sz="23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Architecture: Embedding → CNN (128 filters, k=3) → BiLSTM (128 units) → FC.</a:t>
            </a:r>
          </a:p>
          <a:p>
            <a:pPr algn="just">
              <a:lnSpc>
                <a:spcPts val="3290"/>
              </a:lnSpc>
            </a:pPr>
          </a:p>
          <a:p>
            <a:pPr algn="just" marL="507466" indent="-253733" lvl="1">
              <a:lnSpc>
                <a:spcPts val="3290"/>
              </a:lnSpc>
              <a:buFont typeface="Arial"/>
              <a:buChar char="•"/>
            </a:pPr>
            <a:r>
              <a:rPr lang="en-US" sz="23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Epochs: up to 10 with early stopping (patience=2), Batch size: 32, LR: 1e-3.</a:t>
            </a:r>
          </a:p>
          <a:p>
            <a:pPr algn="just">
              <a:lnSpc>
                <a:spcPts val="3290"/>
              </a:lnSpc>
            </a:pPr>
          </a:p>
          <a:p>
            <a:pPr algn="just" marL="507466" indent="-253733" lvl="1">
              <a:lnSpc>
                <a:spcPts val="3290"/>
              </a:lnSpc>
              <a:buFont typeface="Arial"/>
              <a:buChar char="•"/>
            </a:pPr>
            <a:r>
              <a:rPr lang="en-US" sz="23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Validation accuracy: ~85.2% at best epoch.</a:t>
            </a:r>
          </a:p>
          <a:p>
            <a:pPr algn="just">
              <a:lnSpc>
                <a:spcPts val="3290"/>
              </a:lnSpc>
            </a:pPr>
          </a:p>
          <a:p>
            <a:pPr algn="just" marL="507466" indent="-253733" lvl="1">
              <a:lnSpc>
                <a:spcPts val="3290"/>
              </a:lnSpc>
              <a:spcBef>
                <a:spcPct val="0"/>
              </a:spcBef>
              <a:buFont typeface="Arial"/>
              <a:buChar char="•"/>
            </a:pPr>
            <a:r>
              <a:rPr lang="en-US" sz="23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Test accuracy: 84.79%.</a:t>
            </a:r>
          </a:p>
          <a:p>
            <a:pPr algn="just">
              <a:lnSpc>
                <a:spcPts val="287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54901">
            <a:off x="7661552" y="8430239"/>
            <a:ext cx="7175878" cy="6108807"/>
          </a:xfrm>
          <a:custGeom>
            <a:avLst/>
            <a:gdLst/>
            <a:ahLst/>
            <a:cxnLst/>
            <a:rect r="r" b="b" t="t" l="l"/>
            <a:pathLst>
              <a:path h="6108807" w="7175878">
                <a:moveTo>
                  <a:pt x="0" y="0"/>
                </a:moveTo>
                <a:lnTo>
                  <a:pt x="7175878" y="0"/>
                </a:lnTo>
                <a:lnTo>
                  <a:pt x="7175878" y="6108807"/>
                </a:lnTo>
                <a:lnTo>
                  <a:pt x="0" y="6108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801824" y="895350"/>
            <a:ext cx="7299857" cy="2573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79"/>
              </a:lnSpc>
              <a:spcBef>
                <a:spcPct val="0"/>
              </a:spcBef>
            </a:pPr>
            <a:r>
              <a:rPr lang="en-US" b="true" sz="741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custom made cnn-lstm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585622" y="-2255976"/>
            <a:ext cx="4479139" cy="4511953"/>
          </a:xfrm>
          <a:custGeom>
            <a:avLst/>
            <a:gdLst/>
            <a:ahLst/>
            <a:cxnLst/>
            <a:rect r="r" b="b" t="t" l="l"/>
            <a:pathLst>
              <a:path h="4511953" w="4479139">
                <a:moveTo>
                  <a:pt x="0" y="0"/>
                </a:moveTo>
                <a:lnTo>
                  <a:pt x="4479138" y="0"/>
                </a:lnTo>
                <a:lnTo>
                  <a:pt x="4479138" y="4511952"/>
                </a:lnTo>
                <a:lnTo>
                  <a:pt x="0" y="451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0399" y="745754"/>
            <a:ext cx="7955377" cy="8795492"/>
          </a:xfrm>
          <a:custGeom>
            <a:avLst/>
            <a:gdLst/>
            <a:ahLst/>
            <a:cxnLst/>
            <a:rect r="r" b="b" t="t" l="l"/>
            <a:pathLst>
              <a:path h="8795492" w="7955377">
                <a:moveTo>
                  <a:pt x="0" y="0"/>
                </a:moveTo>
                <a:lnTo>
                  <a:pt x="7955377" y="0"/>
                </a:lnTo>
                <a:lnTo>
                  <a:pt x="7955377" y="8795492"/>
                </a:lnTo>
                <a:lnTo>
                  <a:pt x="0" y="87954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4901">
            <a:off x="-351685" y="7924297"/>
            <a:ext cx="7175878" cy="6108807"/>
          </a:xfrm>
          <a:custGeom>
            <a:avLst/>
            <a:gdLst/>
            <a:ahLst/>
            <a:cxnLst/>
            <a:rect r="r" b="b" t="t" l="l"/>
            <a:pathLst>
              <a:path h="6108807" w="7175878">
                <a:moveTo>
                  <a:pt x="0" y="0"/>
                </a:moveTo>
                <a:lnTo>
                  <a:pt x="7175878" y="0"/>
                </a:lnTo>
                <a:lnTo>
                  <a:pt x="7175878" y="6108806"/>
                </a:lnTo>
                <a:lnTo>
                  <a:pt x="0" y="610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03025" y="672125"/>
            <a:ext cx="7489158" cy="8942750"/>
          </a:xfrm>
          <a:custGeom>
            <a:avLst/>
            <a:gdLst/>
            <a:ahLst/>
            <a:cxnLst/>
            <a:rect r="r" b="b" t="t" l="l"/>
            <a:pathLst>
              <a:path h="8942750" w="7489158">
                <a:moveTo>
                  <a:pt x="0" y="0"/>
                </a:moveTo>
                <a:lnTo>
                  <a:pt x="7489159" y="0"/>
                </a:lnTo>
                <a:lnTo>
                  <a:pt x="7489159" y="8942750"/>
                </a:lnTo>
                <a:lnTo>
                  <a:pt x="0" y="8942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2539" y="3410375"/>
            <a:ext cx="9366116" cy="396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0645" indent="-27532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Model: roberta-base fine-tuned with cleaner preprocessing.</a:t>
            </a:r>
          </a:p>
          <a:p>
            <a:pPr algn="just">
              <a:lnSpc>
                <a:spcPts val="3570"/>
              </a:lnSpc>
            </a:pPr>
          </a:p>
          <a:p>
            <a:pPr algn="just" marL="550645" indent="-27532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Epochs: 4 (with early stop), Batch size: 32, LR: 2e-5.</a:t>
            </a:r>
          </a:p>
          <a:p>
            <a:pPr algn="just">
              <a:lnSpc>
                <a:spcPts val="3570"/>
              </a:lnSpc>
            </a:pPr>
          </a:p>
          <a:p>
            <a:pPr algn="just" marL="550645" indent="-27532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Validation accuracy: peaked at ~89.32%.</a:t>
            </a:r>
          </a:p>
          <a:p>
            <a:pPr algn="just">
              <a:lnSpc>
                <a:spcPts val="3570"/>
              </a:lnSpc>
            </a:pPr>
          </a:p>
          <a:p>
            <a:pPr algn="just" marL="550645" indent="-275323" lvl="1">
              <a:lnSpc>
                <a:spcPts val="3570"/>
              </a:lnSpc>
              <a:spcBef>
                <a:spcPct val="0"/>
              </a:spcBef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Test accuracy: 90.07%.</a:t>
            </a:r>
          </a:p>
          <a:p>
            <a:pPr algn="just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04602" y="895350"/>
            <a:ext cx="8539398" cy="256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79"/>
              </a:lnSpc>
            </a:pPr>
            <a:r>
              <a:rPr lang="en-US" sz="7413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RoBERTa-base </a:t>
            </a:r>
          </a:p>
          <a:p>
            <a:pPr algn="l">
              <a:lnSpc>
                <a:spcPts val="10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15776" y="3916317"/>
            <a:ext cx="9010502" cy="44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0645" indent="-27532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Model: distilbert-base-uncased fine-tuned for 3 epochs.</a:t>
            </a:r>
          </a:p>
          <a:p>
            <a:pPr algn="just">
              <a:lnSpc>
                <a:spcPts val="3570"/>
              </a:lnSpc>
            </a:pPr>
          </a:p>
          <a:p>
            <a:pPr algn="just" marL="550645" indent="-27532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Batch size: 16, LR: 2e-5, Scheduler: linear warmup (10%).</a:t>
            </a:r>
          </a:p>
          <a:p>
            <a:pPr algn="just">
              <a:lnSpc>
                <a:spcPts val="3570"/>
              </a:lnSpc>
            </a:pPr>
          </a:p>
          <a:p>
            <a:pPr algn="just" marL="550645" indent="-275323" lvl="1">
              <a:lnSpc>
                <a:spcPts val="3570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Validation accuracy: ~87.4% after epoch 2.</a:t>
            </a:r>
          </a:p>
          <a:p>
            <a:pPr algn="just">
              <a:lnSpc>
                <a:spcPts val="3570"/>
              </a:lnSpc>
            </a:pPr>
          </a:p>
          <a:p>
            <a:pPr algn="just" marL="550645" indent="-275323" lvl="1">
              <a:lnSpc>
                <a:spcPts val="3570"/>
              </a:lnSpc>
              <a:spcBef>
                <a:spcPct val="0"/>
              </a:spcBef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Test accuracy: 89.30%.</a:t>
            </a:r>
          </a:p>
          <a:p>
            <a:pPr algn="just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54901">
            <a:off x="7661552" y="8430239"/>
            <a:ext cx="7175878" cy="6108807"/>
          </a:xfrm>
          <a:custGeom>
            <a:avLst/>
            <a:gdLst/>
            <a:ahLst/>
            <a:cxnLst/>
            <a:rect r="r" b="b" t="t" l="l"/>
            <a:pathLst>
              <a:path h="6108807" w="7175878">
                <a:moveTo>
                  <a:pt x="0" y="0"/>
                </a:moveTo>
                <a:lnTo>
                  <a:pt x="7175878" y="0"/>
                </a:lnTo>
                <a:lnTo>
                  <a:pt x="7175878" y="6108807"/>
                </a:lnTo>
                <a:lnTo>
                  <a:pt x="0" y="6108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5622" y="-2255976"/>
            <a:ext cx="4479139" cy="4511953"/>
          </a:xfrm>
          <a:custGeom>
            <a:avLst/>
            <a:gdLst/>
            <a:ahLst/>
            <a:cxnLst/>
            <a:rect r="r" b="b" t="t" l="l"/>
            <a:pathLst>
              <a:path h="4511953" w="4479139">
                <a:moveTo>
                  <a:pt x="0" y="0"/>
                </a:moveTo>
                <a:lnTo>
                  <a:pt x="4479138" y="0"/>
                </a:lnTo>
                <a:lnTo>
                  <a:pt x="4479138" y="4511952"/>
                </a:lnTo>
                <a:lnTo>
                  <a:pt x="0" y="451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5164" y="2825944"/>
            <a:ext cx="7900612" cy="6432356"/>
          </a:xfrm>
          <a:custGeom>
            <a:avLst/>
            <a:gdLst/>
            <a:ahLst/>
            <a:cxnLst/>
            <a:rect r="r" b="b" t="t" l="l"/>
            <a:pathLst>
              <a:path h="6432356" w="7900612">
                <a:moveTo>
                  <a:pt x="0" y="0"/>
                </a:moveTo>
                <a:lnTo>
                  <a:pt x="7900612" y="0"/>
                </a:lnTo>
                <a:lnTo>
                  <a:pt x="7900612" y="6432356"/>
                </a:lnTo>
                <a:lnTo>
                  <a:pt x="0" y="64323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793457" y="549657"/>
            <a:ext cx="5488220" cy="387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79"/>
              </a:lnSpc>
              <a:spcBef>
                <a:spcPct val="0"/>
              </a:spcBef>
            </a:pPr>
            <a:r>
              <a:rPr lang="en-US" b="true" sz="741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Pretrained DistilBERT </a:t>
            </a:r>
          </a:p>
          <a:p>
            <a:pPr algn="l">
              <a:lnSpc>
                <a:spcPts val="10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90132">
                <a:alpha val="100000"/>
              </a:srgbClr>
            </a:gs>
            <a:gs pos="100000">
              <a:srgbClr val="1D00A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21887" y="549074"/>
            <a:ext cx="3844225" cy="86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0"/>
              </a:lnSpc>
              <a:spcBef>
                <a:spcPct val="0"/>
              </a:spcBef>
            </a:pPr>
            <a:r>
              <a:rPr lang="en-US" b="true" sz="508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31649"/>
            <a:ext cx="13632923" cy="779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6945" indent="-238473" lvl="1">
              <a:lnSpc>
                <a:spcPts val="3092"/>
              </a:lnSpc>
              <a:buFont typeface="Arial"/>
              <a:buChar char="•"/>
            </a:pPr>
            <a:r>
              <a:rPr lang="en-US" b="true" sz="220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RoBERTa-base achieved the highest test accuracy (90.07%) among all models.</a:t>
            </a:r>
          </a:p>
          <a:p>
            <a:pPr algn="l">
              <a:lnSpc>
                <a:spcPts val="3092"/>
              </a:lnSpc>
            </a:pPr>
          </a:p>
          <a:p>
            <a:pPr algn="l" marL="476945" indent="-238473" lvl="1">
              <a:lnSpc>
                <a:spcPts val="3092"/>
              </a:lnSpc>
              <a:buFont typeface="Arial"/>
              <a:buChar char="•"/>
            </a:pPr>
            <a:r>
              <a:rPr lang="en-US" b="true" sz="220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Pretrained transformer fine‑tuning consistently outperforms architectures trained from scratch.</a:t>
            </a:r>
          </a:p>
          <a:p>
            <a:pPr algn="l">
              <a:lnSpc>
                <a:spcPts val="3092"/>
              </a:lnSpc>
            </a:pPr>
          </a:p>
          <a:p>
            <a:pPr algn="l" marL="476945" indent="-238473" lvl="1">
              <a:lnSpc>
                <a:spcPts val="3092"/>
              </a:lnSpc>
              <a:buFont typeface="Arial"/>
              <a:buChar char="•"/>
            </a:pPr>
            <a:r>
              <a:rPr lang="en-US" b="true" sz="220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Comprehensive text cleaning (HTML stripping, lemmatization, stop‑word removal) boosts model performance.</a:t>
            </a:r>
          </a:p>
          <a:p>
            <a:pPr algn="l">
              <a:lnSpc>
                <a:spcPts val="3092"/>
              </a:lnSpc>
            </a:pPr>
          </a:p>
          <a:p>
            <a:pPr algn="l" marL="476945" indent="-238473" lvl="1">
              <a:lnSpc>
                <a:spcPts val="3092"/>
              </a:lnSpc>
              <a:buFont typeface="Arial"/>
              <a:buChar char="•"/>
            </a:pPr>
            <a:r>
              <a:rPr lang="en-US" b="true" sz="220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Early stopping and careful hyperparameter tuning prevent overfitting and undertraining.</a:t>
            </a:r>
          </a:p>
          <a:p>
            <a:pPr algn="l">
              <a:lnSpc>
                <a:spcPts val="3092"/>
              </a:lnSpc>
            </a:pPr>
          </a:p>
          <a:p>
            <a:pPr algn="l" marL="476945" indent="-238473" lvl="1">
              <a:lnSpc>
                <a:spcPts val="3092"/>
              </a:lnSpc>
              <a:buFont typeface="Arial"/>
              <a:buChar char="•"/>
            </a:pPr>
            <a:r>
              <a:rPr lang="en-US" b="true" sz="220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Future improvements: model ensembles, larger datasets, and multi‑class sentiment analysis.</a:t>
            </a:r>
          </a:p>
          <a:p>
            <a:pPr algn="l">
              <a:lnSpc>
                <a:spcPts val="3092"/>
              </a:lnSpc>
            </a:pPr>
          </a:p>
          <a:p>
            <a:pPr algn="l" marL="476945" indent="-238473" lvl="1">
              <a:lnSpc>
                <a:spcPts val="3092"/>
              </a:lnSpc>
              <a:buFont typeface="Arial"/>
              <a:buChar char="•"/>
            </a:pPr>
            <a:r>
              <a:rPr lang="en-US" b="true" sz="220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Key applications: brand monitoring, customer feedback analysis, and social media insights.</a:t>
            </a:r>
          </a:p>
          <a:p>
            <a:pPr algn="l">
              <a:lnSpc>
                <a:spcPts val="3092"/>
              </a:lnSpc>
            </a:pPr>
          </a:p>
          <a:p>
            <a:pPr algn="l" marL="476945" indent="-238473" lvl="1">
              <a:lnSpc>
                <a:spcPts val="3092"/>
              </a:lnSpc>
              <a:buFont typeface="Arial"/>
              <a:buChar char="•"/>
            </a:pPr>
            <a:r>
              <a:rPr lang="en-US" b="true" sz="220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Overall, transformer fine‑tuning is a robust, scalable solution for sentiment analysis tasks.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DAGoSw-LR48</dc:identifier>
  <dcterms:modified xsi:type="dcterms:W3CDTF">2011-08-01T06:04:30Z</dcterms:modified>
  <cp:revision>1</cp:revision>
  <dc:title>Thynk Unlimited</dc:title>
</cp:coreProperties>
</file>