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2fdbd47b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2fdbd47b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b35e978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b35e978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3adb32c6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3adb32c6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3adb32c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3adb32c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b35e978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b35e978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74647597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74647597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2fdbd47b2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2fdbd47b2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2fdbd4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2fdbd4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74647597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74647597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2fdbd47b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2fdbd47b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Unified Modeling Language (UML) is a visual language used to model software systems.</a:t>
            </a:r>
            <a:endParaRPr/>
          </a:p>
          <a:p>
            <a:pPr indent="0" lvl="0" marL="0" rtl="0" algn="l">
              <a:spcBef>
                <a:spcPts val="0"/>
              </a:spcBef>
              <a:spcAft>
                <a:spcPts val="0"/>
              </a:spcAft>
              <a:buClr>
                <a:schemeClr val="dk1"/>
              </a:buClr>
              <a:buSzPts val="1100"/>
              <a:buFont typeface="Arial"/>
              <a:buNone/>
            </a:pPr>
            <a:r>
              <a:rPr lang="en"/>
              <a:t>UML diagrams, such as class diagrams and sequence diagrams, can be used to model the components and interactions of LLMs.</a:t>
            </a:r>
            <a:endParaRPr/>
          </a:p>
          <a:p>
            <a:pPr indent="0" lvl="0" marL="0" rtl="0" algn="l">
              <a:spcBef>
                <a:spcPts val="0"/>
              </a:spcBef>
              <a:spcAft>
                <a:spcPts val="0"/>
              </a:spcAft>
              <a:buClr>
                <a:schemeClr val="dk1"/>
              </a:buClr>
              <a:buSzPts val="1100"/>
              <a:buFont typeface="Arial"/>
              <a:buNone/>
            </a:pPr>
            <a:r>
              <a:rPr lang="en"/>
              <a:t>UML can also help identify potential issues with LLMs, such as performance bottlenecks or design flaws.</a:t>
            </a:r>
            <a:endParaRPr/>
          </a:p>
          <a:p>
            <a:pPr indent="0" lvl="0" marL="0" rtl="0" algn="l">
              <a:spcBef>
                <a:spcPts val="0"/>
              </a:spcBef>
              <a:spcAft>
                <a:spcPts val="0"/>
              </a:spcAft>
              <a:buNone/>
            </a:pPr>
            <a:r>
              <a:rPr lang="en"/>
              <a:t>By using UML to model LLMs, developers can gain a better understanding of the system and improve its performance and functionality.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Visual representation: UML diagrams provide a visual representation of the software system, which makes it easier to understand and communicate the system's architecture and functionality.</a:t>
            </a:r>
            <a:endParaRPr/>
          </a:p>
          <a:p>
            <a:pPr indent="-298450" lvl="0" marL="457200" rtl="0" algn="l">
              <a:spcBef>
                <a:spcPts val="0"/>
              </a:spcBef>
              <a:spcAft>
                <a:spcPts val="0"/>
              </a:spcAft>
              <a:buSzPts val="1100"/>
              <a:buAutoNum type="arabicPeriod"/>
            </a:pPr>
            <a:r>
              <a:rPr lang="en"/>
              <a:t>Communication: UML diagrams facilitate communication between developers, stakeholders, and other team members by providing a common language to discuss the system.</a:t>
            </a:r>
            <a:endParaRPr/>
          </a:p>
          <a:p>
            <a:pPr indent="-298450" lvl="0" marL="457200" rtl="0" algn="l">
              <a:spcBef>
                <a:spcPts val="0"/>
              </a:spcBef>
              <a:spcAft>
                <a:spcPts val="0"/>
              </a:spcAft>
              <a:buSzPts val="1100"/>
              <a:buAutoNum type="arabicPeriod"/>
            </a:pPr>
            <a:r>
              <a:rPr lang="en"/>
              <a:t>Identification of issues: UML diagrams can help identify potential issues with the system, such as design flaws or performance bottlenecks.</a:t>
            </a:r>
            <a:endParaRPr/>
          </a:p>
          <a:p>
            <a:pPr indent="-298450" lvl="0" marL="457200" rtl="0" algn="l">
              <a:spcBef>
                <a:spcPts val="0"/>
              </a:spcBef>
              <a:spcAft>
                <a:spcPts val="0"/>
              </a:spcAft>
              <a:buSzPts val="1100"/>
              <a:buAutoNum type="arabicPeriod"/>
            </a:pPr>
            <a:r>
              <a:rPr lang="en"/>
              <a:t>Design and planning: UML diagrams can be used to plan and design the system before implementation, which can save time and reduce errors.</a:t>
            </a:r>
            <a:endParaRPr/>
          </a:p>
          <a:p>
            <a:pPr indent="-298450" lvl="0" marL="457200" rtl="0" algn="l">
              <a:spcBef>
                <a:spcPts val="0"/>
              </a:spcBef>
              <a:spcAft>
                <a:spcPts val="0"/>
              </a:spcAft>
              <a:buSzPts val="1100"/>
              <a:buAutoNum type="arabicPeriod"/>
            </a:pPr>
            <a:r>
              <a:rPr lang="en"/>
              <a:t>Documentation: UML diagrams can be used to document the system, making it easier for future developers to understand and maintain the system.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2fdbd47b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2fdbd47b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Unified Modeling Language (UML) is a visual language used to model software systems.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UML diagrams, such as class diagrams and sequence diagrams, can be used to model the components and interactions of LLMs.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UML can also help identify potential issues with LLMs, such as performance bottlenecks or design flaws.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using UML to model LLMs, developers can gain a better understanding of the system and improve its performance and functionality.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Visual representation: UML diagrams provide a visual representation of the software system, which makes it easier to understand and communicate the system's architecture and functionality.</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Communication: UML diagrams facilitate communication between developers, stakeholders, and other team members by providing a common language to discuss the system.</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Identification of issues: UML diagrams can help identify potential issues with the system, such as design flaws or performance bottlenecks.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Design and planning: UML diagrams can be used to plan and design the system before implementation, which can save time and reduce errors.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Documentation: UML diagrams can be used to document the system, making it easier for future developers to understand and maintain the system.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b263f312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b263f312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b263f312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b263f312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b263f312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b263f312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74647597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74647597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Unified Modeling Language (UML) is a visual language used to model software systems.</a:t>
            </a:r>
            <a:endParaRPr/>
          </a:p>
          <a:p>
            <a:pPr indent="0" lvl="0" marL="0" rtl="0" algn="l">
              <a:spcBef>
                <a:spcPts val="0"/>
              </a:spcBef>
              <a:spcAft>
                <a:spcPts val="0"/>
              </a:spcAft>
              <a:buClr>
                <a:schemeClr val="dk1"/>
              </a:buClr>
              <a:buSzPts val="1100"/>
              <a:buFont typeface="Arial"/>
              <a:buNone/>
            </a:pPr>
            <a:r>
              <a:rPr lang="en"/>
              <a:t>UML diagrams, such as class diagrams and sequence diagrams, can be used to model the components and interactions of LLMs.</a:t>
            </a:r>
            <a:endParaRPr/>
          </a:p>
          <a:p>
            <a:pPr indent="0" lvl="0" marL="0" rtl="0" algn="l">
              <a:spcBef>
                <a:spcPts val="0"/>
              </a:spcBef>
              <a:spcAft>
                <a:spcPts val="0"/>
              </a:spcAft>
              <a:buClr>
                <a:schemeClr val="dk1"/>
              </a:buClr>
              <a:buSzPts val="1100"/>
              <a:buFont typeface="Arial"/>
              <a:buNone/>
            </a:pPr>
            <a:r>
              <a:rPr lang="en"/>
              <a:t>UML can also help identify potential issues with LLMs, such as performance bottlenecks or design flaws.</a:t>
            </a:r>
            <a:endParaRPr/>
          </a:p>
          <a:p>
            <a:pPr indent="0" lvl="0" marL="0" rtl="0" algn="l">
              <a:spcBef>
                <a:spcPts val="0"/>
              </a:spcBef>
              <a:spcAft>
                <a:spcPts val="0"/>
              </a:spcAft>
              <a:buNone/>
            </a:pPr>
            <a:r>
              <a:rPr lang="en"/>
              <a:t>By using UML to model LLMs, developers can gain a better understanding of the system and improve its performance and functionality.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Visual representation: UML diagrams provide a visual representation of the software system, which makes it easier to understand and communicate the system's architecture and functionality.</a:t>
            </a:r>
            <a:endParaRPr/>
          </a:p>
          <a:p>
            <a:pPr indent="-298450" lvl="0" marL="457200" rtl="0" algn="l">
              <a:spcBef>
                <a:spcPts val="0"/>
              </a:spcBef>
              <a:spcAft>
                <a:spcPts val="0"/>
              </a:spcAft>
              <a:buSzPts val="1100"/>
              <a:buAutoNum type="arabicPeriod"/>
            </a:pPr>
            <a:r>
              <a:rPr lang="en"/>
              <a:t>Communication: UML diagrams facilitate communication between developers, stakeholders, and other team members by providing a common language to discuss the system.</a:t>
            </a:r>
            <a:endParaRPr/>
          </a:p>
          <a:p>
            <a:pPr indent="-298450" lvl="0" marL="457200" rtl="0" algn="l">
              <a:spcBef>
                <a:spcPts val="0"/>
              </a:spcBef>
              <a:spcAft>
                <a:spcPts val="0"/>
              </a:spcAft>
              <a:buSzPts val="1100"/>
              <a:buAutoNum type="arabicPeriod"/>
            </a:pPr>
            <a:r>
              <a:rPr lang="en"/>
              <a:t>Identification of issues: UML diagrams can help identify potential issues with the system, such as design flaws or performance bottlenecks.</a:t>
            </a:r>
            <a:endParaRPr/>
          </a:p>
          <a:p>
            <a:pPr indent="-298450" lvl="0" marL="457200" rtl="0" algn="l">
              <a:spcBef>
                <a:spcPts val="0"/>
              </a:spcBef>
              <a:spcAft>
                <a:spcPts val="0"/>
              </a:spcAft>
              <a:buSzPts val="1100"/>
              <a:buAutoNum type="arabicPeriod"/>
            </a:pPr>
            <a:r>
              <a:rPr lang="en"/>
              <a:t>Design and planning: UML diagrams can be used to plan and design the system before implementation, which can save time and reduce errors.</a:t>
            </a:r>
            <a:endParaRPr/>
          </a:p>
          <a:p>
            <a:pPr indent="-298450" lvl="0" marL="457200" rtl="0" algn="l">
              <a:spcBef>
                <a:spcPts val="0"/>
              </a:spcBef>
              <a:spcAft>
                <a:spcPts val="0"/>
              </a:spcAft>
              <a:buSzPts val="1100"/>
              <a:buAutoNum type="arabicPeriod"/>
            </a:pPr>
            <a:r>
              <a:rPr lang="en"/>
              <a:t>Documentation: UML diagrams can be used to document the system, making it easier for future developers to understand and maintain the system.</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mdpi.com/2504-3900/74/1/13" TargetMode="External"/><Relationship Id="rId4" Type="http://schemas.openxmlformats.org/officeDocument/2006/relationships/hyperlink" Target="https://arxiv.org/abs/2304.02020" TargetMode="External"/><Relationship Id="rId11" Type="http://schemas.openxmlformats.org/officeDocument/2006/relationships/hyperlink" Target="https://docs.ray.io/en/latest/rllib/rllib-algorithms.html" TargetMode="External"/><Relationship Id="rId10" Type="http://schemas.openxmlformats.org/officeDocument/2006/relationships/hyperlink" Target="https://docs.google.com/document/d/1bYL-638GN6EeJ45dPuLiPImA8msojEDDKiBx3YzB4_s/preview" TargetMode="External"/><Relationship Id="rId12" Type="http://schemas.openxmlformats.org/officeDocument/2006/relationships/hyperlink" Target="https://www.sciencedirect.com/topics/computer-science/distributed-machine-learning" TargetMode="External"/><Relationship Id="rId9" Type="http://schemas.openxmlformats.org/officeDocument/2006/relationships/hyperlink" Target="https://docs.google.com/document/d/1tBw9A4j62ruI5omIJbMxly-la5w4q_TjyJgJL_jN2fI/preview" TargetMode="External"/><Relationship Id="rId5" Type="http://schemas.openxmlformats.org/officeDocument/2006/relationships/hyperlink" Target="https://arxiv.org/abs/2212.03551" TargetMode="External"/><Relationship Id="rId6" Type="http://schemas.openxmlformats.org/officeDocument/2006/relationships/hyperlink" Target="https://www.usenix.org/system/files/osdi18-moritz.pdf" TargetMode="External"/><Relationship Id="rId7" Type="http://schemas.openxmlformats.org/officeDocument/2006/relationships/hyperlink" Target="https://docs.ray.io/en/latest/serve/index.html" TargetMode="External"/><Relationship Id="rId8" Type="http://schemas.openxmlformats.org/officeDocument/2006/relationships/hyperlink" Target="https://platform.openai.com/docs/introdu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mdpi.com/2504-3900/74/1/13" TargetMode="External"/><Relationship Id="rId4" Type="http://schemas.openxmlformats.org/officeDocument/2006/relationships/hyperlink" Target="https://arxiv.org/abs/2304.02020" TargetMode="External"/><Relationship Id="rId5" Type="http://schemas.openxmlformats.org/officeDocument/2006/relationships/hyperlink" Target="https://arxiv.org/abs/2212.03551" TargetMode="External"/><Relationship Id="rId6" Type="http://schemas.openxmlformats.org/officeDocument/2006/relationships/hyperlink" Target="https://www.usenix.org/system/files/osdi18-moritz.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22900" y="479725"/>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Distributed LLM</a:t>
            </a:r>
            <a:r>
              <a:rPr lang="en">
                <a:solidFill>
                  <a:schemeClr val="dk1"/>
                </a:solidFill>
              </a:rPr>
              <a:t> </a:t>
            </a:r>
            <a:r>
              <a:rPr lang="en">
                <a:solidFill>
                  <a:schemeClr val="accent3"/>
                </a:solidFill>
              </a:rPr>
              <a:t>for</a:t>
            </a:r>
            <a:r>
              <a:rPr lang="en">
                <a:solidFill>
                  <a:schemeClr val="dk1"/>
                </a:solidFill>
              </a:rPr>
              <a:t> UML</a:t>
            </a:r>
            <a:br>
              <a:rPr lang="en">
                <a:solidFill>
                  <a:schemeClr val="dk1"/>
                </a:solidFill>
              </a:rPr>
            </a:br>
            <a:endParaRPr sz="977">
              <a:solidFill>
                <a:schemeClr val="dk1"/>
              </a:solidFill>
            </a:endParaRPr>
          </a:p>
          <a:p>
            <a:pPr indent="0" lvl="0" marL="0" rtl="0" algn="l">
              <a:spcBef>
                <a:spcPts val="0"/>
              </a:spcBef>
              <a:spcAft>
                <a:spcPts val="0"/>
              </a:spcAft>
              <a:buNone/>
            </a:pPr>
            <a:r>
              <a:t/>
            </a:r>
            <a:endParaRPr sz="1755">
              <a:solidFill>
                <a:schemeClr val="accent3"/>
              </a:solidFill>
            </a:endParaRPr>
          </a:p>
          <a:p>
            <a:pPr indent="0" lvl="0" marL="0" rtl="0" algn="l">
              <a:spcBef>
                <a:spcPts val="0"/>
              </a:spcBef>
              <a:spcAft>
                <a:spcPts val="0"/>
              </a:spcAft>
              <a:buNone/>
            </a:pPr>
            <a:r>
              <a:rPr lang="en" sz="1755">
                <a:solidFill>
                  <a:schemeClr val="accent3"/>
                </a:solidFill>
              </a:rPr>
              <a:t>Chart</a:t>
            </a:r>
            <a:r>
              <a:rPr lang="en" sz="1755">
                <a:solidFill>
                  <a:schemeClr val="dk1"/>
                </a:solidFill>
              </a:rPr>
              <a:t>GPT</a:t>
            </a:r>
            <a:r>
              <a:rPr lang="en" sz="1866"/>
              <a:t> :  </a:t>
            </a:r>
            <a:r>
              <a:rPr lang="en" sz="1644"/>
              <a:t>A next-gen charting and diagramming tool with AI-powered language capabilities</a:t>
            </a:r>
            <a:endParaRPr sz="1644"/>
          </a:p>
          <a:p>
            <a:pPr indent="0" lvl="0" marL="0" rtl="0" algn="l">
              <a:spcBef>
                <a:spcPts val="0"/>
              </a:spcBef>
              <a:spcAft>
                <a:spcPts val="0"/>
              </a:spcAft>
              <a:buNone/>
            </a:pPr>
            <a:r>
              <a:t/>
            </a:r>
            <a:endParaRPr sz="1866"/>
          </a:p>
        </p:txBody>
      </p:sp>
      <p:sp>
        <p:nvSpPr>
          <p:cNvPr id="87" name="Google Shape;87;p13"/>
          <p:cNvSpPr txBox="1"/>
          <p:nvPr>
            <p:ph idx="1" type="subTitle"/>
          </p:nvPr>
        </p:nvSpPr>
        <p:spPr>
          <a:xfrm>
            <a:off x="729625" y="3172900"/>
            <a:ext cx="7688100" cy="130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1280"/>
              <a:t>Group members:</a:t>
            </a:r>
            <a:br>
              <a:rPr lang="en" sz="1280"/>
            </a:br>
            <a:br>
              <a:rPr lang="en" sz="1280"/>
            </a:br>
            <a:r>
              <a:rPr lang="en" sz="1280"/>
              <a:t>1. Pratik Mali (015391506)</a:t>
            </a:r>
            <a:endParaRPr sz="1280"/>
          </a:p>
          <a:p>
            <a:pPr indent="0" lvl="0" marL="0" rtl="0" algn="l">
              <a:lnSpc>
                <a:spcPct val="80000"/>
              </a:lnSpc>
              <a:spcBef>
                <a:spcPts val="0"/>
              </a:spcBef>
              <a:spcAft>
                <a:spcPts val="0"/>
              </a:spcAft>
              <a:buNone/>
            </a:pPr>
            <a:r>
              <a:t/>
            </a:r>
            <a:endParaRPr sz="1280"/>
          </a:p>
          <a:p>
            <a:pPr indent="0" lvl="0" marL="0" rtl="0" algn="l">
              <a:lnSpc>
                <a:spcPct val="80000"/>
              </a:lnSpc>
              <a:spcBef>
                <a:spcPts val="0"/>
              </a:spcBef>
              <a:spcAft>
                <a:spcPts val="0"/>
              </a:spcAft>
              <a:buNone/>
            </a:pPr>
            <a:r>
              <a:rPr lang="en" sz="1280"/>
              <a:t>2. </a:t>
            </a:r>
            <a:r>
              <a:rPr lang="en" sz="1280"/>
              <a:t>Vaibhav Dnyandeo Ingale (016131167)</a:t>
            </a:r>
            <a:endParaRPr sz="1280"/>
          </a:p>
          <a:p>
            <a:pPr indent="0" lvl="0" marL="0" rtl="0" algn="l">
              <a:lnSpc>
                <a:spcPct val="80000"/>
              </a:lnSpc>
              <a:spcBef>
                <a:spcPts val="0"/>
              </a:spcBef>
              <a:spcAft>
                <a:spcPts val="0"/>
              </a:spcAft>
              <a:buNone/>
            </a:pPr>
            <a:r>
              <a:t/>
            </a:r>
            <a:endParaRPr sz="1280"/>
          </a:p>
          <a:p>
            <a:pPr indent="0" lvl="0" marL="0" rtl="0" algn="l">
              <a:lnSpc>
                <a:spcPct val="80000"/>
              </a:lnSpc>
              <a:spcBef>
                <a:spcPts val="0"/>
              </a:spcBef>
              <a:spcAft>
                <a:spcPts val="0"/>
              </a:spcAft>
              <a:buNone/>
            </a:pPr>
            <a:r>
              <a:rPr lang="en" sz="1280"/>
              <a:t>3. Sagar Shashikant Sutar (016131258)</a:t>
            </a:r>
            <a:endParaRPr sz="1280"/>
          </a:p>
          <a:p>
            <a:pPr indent="0" lvl="0" marL="0" rtl="0" algn="l">
              <a:lnSpc>
                <a:spcPct val="80000"/>
              </a:lnSpc>
              <a:spcBef>
                <a:spcPts val="0"/>
              </a:spcBef>
              <a:spcAft>
                <a:spcPts val="0"/>
              </a:spcAft>
              <a:buNone/>
            </a:pPr>
            <a:r>
              <a:t/>
            </a:r>
            <a:endParaRPr sz="1280"/>
          </a:p>
          <a:p>
            <a:pPr indent="0" lvl="0" marL="0" rtl="0" algn="l">
              <a:lnSpc>
                <a:spcPct val="80000"/>
              </a:lnSpc>
              <a:spcBef>
                <a:spcPts val="0"/>
              </a:spcBef>
              <a:spcAft>
                <a:spcPts val="0"/>
              </a:spcAft>
              <a:buNone/>
            </a:pPr>
            <a:r>
              <a:t/>
            </a:r>
            <a:endParaRPr sz="1280"/>
          </a:p>
        </p:txBody>
      </p:sp>
      <p:pic>
        <p:nvPicPr>
          <p:cNvPr id="88" name="Google Shape;88;p13"/>
          <p:cNvPicPr preferRelativeResize="0"/>
          <p:nvPr/>
        </p:nvPicPr>
        <p:blipFill>
          <a:blip r:embed="rId3">
            <a:alphaModFix/>
          </a:blip>
          <a:stretch>
            <a:fillRect/>
          </a:stretch>
        </p:blipFill>
        <p:spPr>
          <a:xfrm>
            <a:off x="106375" y="655225"/>
            <a:ext cx="516525" cy="516525"/>
          </a:xfrm>
          <a:prstGeom prst="rect">
            <a:avLst/>
          </a:prstGeom>
          <a:noFill/>
          <a:ln>
            <a:noFill/>
          </a:ln>
        </p:spPr>
      </p:pic>
      <p:sp>
        <p:nvSpPr>
          <p:cNvPr id="89" name="Google Shape;89;p13"/>
          <p:cNvSpPr txBox="1"/>
          <p:nvPr/>
        </p:nvSpPr>
        <p:spPr>
          <a:xfrm>
            <a:off x="5388425" y="3239725"/>
            <a:ext cx="29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0" name="Google Shape;90;p13"/>
          <p:cNvSpPr txBox="1"/>
          <p:nvPr/>
        </p:nvSpPr>
        <p:spPr>
          <a:xfrm>
            <a:off x="4841450" y="3172900"/>
            <a:ext cx="3295200" cy="7068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1280">
                <a:solidFill>
                  <a:schemeClr val="accent1"/>
                </a:solidFill>
                <a:latin typeface="Lato"/>
                <a:ea typeface="Lato"/>
                <a:cs typeface="Lato"/>
                <a:sym typeface="Lato"/>
              </a:rPr>
              <a:t>CMPE 273 Enterprise Distributed Systems</a:t>
            </a:r>
            <a:br>
              <a:rPr lang="en" sz="1280">
                <a:solidFill>
                  <a:schemeClr val="accent1"/>
                </a:solidFill>
                <a:latin typeface="Lato"/>
                <a:ea typeface="Lato"/>
                <a:cs typeface="Lato"/>
                <a:sym typeface="Lato"/>
              </a:rPr>
            </a:br>
            <a:br>
              <a:rPr lang="en" sz="1280">
                <a:solidFill>
                  <a:schemeClr val="accent1"/>
                </a:solidFill>
                <a:latin typeface="Lato"/>
                <a:ea typeface="Lato"/>
                <a:cs typeface="Lato"/>
                <a:sym typeface="Lato"/>
              </a:rPr>
            </a:br>
            <a:r>
              <a:rPr b="1" lang="en" sz="1679">
                <a:solidFill>
                  <a:schemeClr val="accent1"/>
                </a:solidFill>
                <a:latin typeface="Lato"/>
                <a:ea typeface="Lato"/>
                <a:cs typeface="Lato"/>
                <a:sym typeface="Lato"/>
              </a:rPr>
              <a:t>Prof. Dr. Charan Bhaskar</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0" name="Google Shape;150;p22"/>
          <p:cNvSpPr txBox="1"/>
          <p:nvPr>
            <p:ph idx="1" type="body"/>
          </p:nvPr>
        </p:nvSpPr>
        <p:spPr>
          <a:xfrm>
            <a:off x="6342600" y="1553600"/>
            <a:ext cx="2801400" cy="31524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90970"/>
              <a:buChar char="➔"/>
            </a:pPr>
            <a:r>
              <a:rPr lang="en"/>
              <a:t>Distributed computing framework to write parallel and distributed Python applications</a:t>
            </a:r>
            <a:br>
              <a:rPr lang="en"/>
            </a:br>
            <a:endParaRPr sz="1429"/>
          </a:p>
          <a:p>
            <a:pPr indent="-304958" lvl="0" marL="457200" rtl="0" algn="l">
              <a:spcBef>
                <a:spcPts val="0"/>
              </a:spcBef>
              <a:spcAft>
                <a:spcPts val="0"/>
              </a:spcAft>
              <a:buSzPct val="90970"/>
              <a:buChar char="➔"/>
            </a:pPr>
            <a:r>
              <a:rPr lang="en"/>
              <a:t>Low latency, high throughput</a:t>
            </a:r>
            <a:br>
              <a:rPr lang="en"/>
            </a:br>
            <a:endParaRPr sz="1429"/>
          </a:p>
          <a:p>
            <a:pPr indent="-304958" lvl="0" marL="457200" rtl="0" algn="l">
              <a:spcBef>
                <a:spcPts val="0"/>
              </a:spcBef>
              <a:spcAft>
                <a:spcPts val="0"/>
              </a:spcAft>
              <a:buSzPct val="90970"/>
              <a:buChar char="➔"/>
            </a:pPr>
            <a:r>
              <a:rPr lang="en"/>
              <a:t>Framework-agnostic</a:t>
            </a:r>
            <a:br>
              <a:rPr lang="en"/>
            </a:br>
            <a:endParaRPr sz="1429"/>
          </a:p>
          <a:p>
            <a:pPr indent="-304958" lvl="0" marL="457200" rtl="0" algn="l">
              <a:spcBef>
                <a:spcPts val="0"/>
              </a:spcBef>
              <a:spcAft>
                <a:spcPts val="0"/>
              </a:spcAft>
              <a:buSzPct val="81982"/>
              <a:buChar char="➔"/>
            </a:pPr>
            <a:r>
              <a:rPr lang="en"/>
              <a:t>Multi-model composition</a:t>
            </a:r>
            <a:br>
              <a:rPr lang="en"/>
            </a:br>
            <a:endParaRPr sz="1585"/>
          </a:p>
          <a:p>
            <a:pPr indent="-304958" lvl="0" marL="457200" rtl="0" algn="l">
              <a:spcBef>
                <a:spcPts val="0"/>
              </a:spcBef>
              <a:spcAft>
                <a:spcPts val="0"/>
              </a:spcAft>
              <a:buSzPct val="81982"/>
              <a:buChar char="➔"/>
            </a:pPr>
            <a:r>
              <a:rPr lang="en"/>
              <a:t>FastAPI Integration</a:t>
            </a:r>
            <a:br>
              <a:rPr lang="en"/>
            </a:br>
            <a:endParaRPr sz="1585"/>
          </a:p>
          <a:p>
            <a:pPr indent="-304958" lvl="0" marL="457200" rtl="0" algn="l">
              <a:spcBef>
                <a:spcPts val="0"/>
              </a:spcBef>
              <a:spcAft>
                <a:spcPts val="0"/>
              </a:spcAft>
              <a:buSzPct val="100000"/>
              <a:buChar char="➔"/>
            </a:pPr>
            <a:r>
              <a:rPr lang="en"/>
              <a:t>Native GPU support</a:t>
            </a:r>
            <a:endParaRPr/>
          </a:p>
          <a:p>
            <a:pPr indent="0" lvl="0" marL="457200" rtl="0" algn="l">
              <a:spcBef>
                <a:spcPts val="1200"/>
              </a:spcBef>
              <a:spcAft>
                <a:spcPts val="1200"/>
              </a:spcAft>
              <a:buNone/>
            </a:pPr>
            <a:r>
              <a:t/>
            </a:r>
            <a:endParaRPr/>
          </a:p>
        </p:txBody>
      </p:sp>
      <p:pic>
        <p:nvPicPr>
          <p:cNvPr id="151" name="Google Shape;151;p22"/>
          <p:cNvPicPr preferRelativeResize="0"/>
          <p:nvPr/>
        </p:nvPicPr>
        <p:blipFill>
          <a:blip r:embed="rId3">
            <a:alphaModFix/>
          </a:blip>
          <a:stretch>
            <a:fillRect/>
          </a:stretch>
        </p:blipFill>
        <p:spPr>
          <a:xfrm>
            <a:off x="67825" y="1508450"/>
            <a:ext cx="6274775" cy="2663775"/>
          </a:xfrm>
          <a:prstGeom prst="rect">
            <a:avLst/>
          </a:prstGeom>
          <a:noFill/>
          <a:ln>
            <a:noFill/>
          </a:ln>
        </p:spPr>
      </p:pic>
      <p:pic>
        <p:nvPicPr>
          <p:cNvPr id="152" name="Google Shape;152;p22"/>
          <p:cNvPicPr preferRelativeResize="0"/>
          <p:nvPr/>
        </p:nvPicPr>
        <p:blipFill>
          <a:blip r:embed="rId4">
            <a:alphaModFix/>
          </a:blip>
          <a:stretch>
            <a:fillRect/>
          </a:stretch>
        </p:blipFill>
        <p:spPr>
          <a:xfrm>
            <a:off x="192925" y="2865725"/>
            <a:ext cx="1221300" cy="1604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729450" y="6328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1A1A1A"/>
                </a:solidFill>
                <a:latin typeface="Raleway"/>
                <a:ea typeface="Raleway"/>
                <a:cs typeface="Raleway"/>
                <a:sym typeface="Raleway"/>
              </a:rPr>
              <a:t>User Flow</a:t>
            </a:r>
            <a:endParaRPr b="1" sz="2300">
              <a:solidFill>
                <a:srgbClr val="1A1A1A"/>
              </a:solidFill>
              <a:latin typeface="Raleway"/>
              <a:ea typeface="Raleway"/>
              <a:cs typeface="Raleway"/>
              <a:sym typeface="Raleway"/>
            </a:endParaRPr>
          </a:p>
          <a:p>
            <a:pPr indent="0" lvl="0" marL="0" rtl="0" algn="l">
              <a:spcBef>
                <a:spcPts val="0"/>
              </a:spcBef>
              <a:spcAft>
                <a:spcPts val="0"/>
              </a:spcAft>
              <a:buNone/>
            </a:pPr>
            <a:r>
              <a:t/>
            </a:r>
            <a:endParaRPr b="1" sz="2300">
              <a:solidFill>
                <a:srgbClr val="1A1A1A"/>
              </a:solidFill>
              <a:latin typeface="Raleway"/>
              <a:ea typeface="Raleway"/>
              <a:cs typeface="Raleway"/>
              <a:sym typeface="Raleway"/>
            </a:endParaRPr>
          </a:p>
          <a:p>
            <a:pPr indent="0" lvl="0" marL="0" rtl="0" algn="l">
              <a:spcBef>
                <a:spcPts val="0"/>
              </a:spcBef>
              <a:spcAft>
                <a:spcPts val="0"/>
              </a:spcAft>
              <a:buNone/>
            </a:pPr>
            <a:r>
              <a:t/>
            </a:r>
            <a:endParaRPr b="1" sz="2300">
              <a:solidFill>
                <a:srgbClr val="1A1A1A"/>
              </a:solidFill>
              <a:latin typeface="Raleway"/>
              <a:ea typeface="Raleway"/>
              <a:cs typeface="Raleway"/>
              <a:sym typeface="Raleway"/>
            </a:endParaRPr>
          </a:p>
        </p:txBody>
      </p:sp>
      <p:sp>
        <p:nvSpPr>
          <p:cNvPr id="158" name="Google Shape;158;p23"/>
          <p:cNvSpPr txBox="1"/>
          <p:nvPr/>
        </p:nvSpPr>
        <p:spPr>
          <a:xfrm>
            <a:off x="4495800" y="1480563"/>
            <a:ext cx="4692900" cy="3279000"/>
          </a:xfrm>
          <a:prstGeom prst="rect">
            <a:avLst/>
          </a:prstGeom>
          <a:noFill/>
          <a:ln>
            <a:noFill/>
          </a:ln>
        </p:spPr>
        <p:txBody>
          <a:bodyPr anchorCtr="0" anchor="t" bIns="91425" lIns="91425" spcFirstLastPara="1" rIns="91425" wrap="square" tIns="91425">
            <a:normAutofit fontScale="77500"/>
          </a:bodyPr>
          <a:lstStyle/>
          <a:p>
            <a:pPr indent="0" lvl="0" marL="457200" rtl="0" algn="l">
              <a:lnSpc>
                <a:spcPct val="115000"/>
              </a:lnSpc>
              <a:spcBef>
                <a:spcPts val="0"/>
              </a:spcBef>
              <a:spcAft>
                <a:spcPts val="0"/>
              </a:spcAft>
              <a:buNone/>
            </a:pPr>
            <a:r>
              <a:rPr lang="en" sz="1300">
                <a:solidFill>
                  <a:srgbClr val="595959"/>
                </a:solidFill>
                <a:latin typeface="Lato"/>
                <a:ea typeface="Lato"/>
                <a:cs typeface="Lato"/>
                <a:sym typeface="Lato"/>
              </a:rPr>
              <a:t>1. Initialize the large language model.</a:t>
            </a:r>
            <a:endParaRPr sz="1300">
              <a:solidFill>
                <a:srgbClr val="595959"/>
              </a:solidFill>
              <a:latin typeface="Lato"/>
              <a:ea typeface="Lato"/>
              <a:cs typeface="Lato"/>
              <a:sym typeface="Lato"/>
            </a:endParaRPr>
          </a:p>
          <a:p>
            <a:pPr indent="0" lvl="0" marL="457200" rtl="0" algn="l">
              <a:lnSpc>
                <a:spcPct val="115000"/>
              </a:lnSpc>
              <a:spcBef>
                <a:spcPts val="1200"/>
              </a:spcBef>
              <a:spcAft>
                <a:spcPts val="0"/>
              </a:spcAft>
              <a:buNone/>
            </a:pPr>
            <a:r>
              <a:rPr lang="en" sz="1300">
                <a:solidFill>
                  <a:srgbClr val="595959"/>
                </a:solidFill>
                <a:latin typeface="Lato"/>
                <a:ea typeface="Lato"/>
                <a:cs typeface="Lato"/>
                <a:sym typeface="Lato"/>
              </a:rPr>
              <a:t>2. Define a function to respond to queries with Mermaid-specific output.</a:t>
            </a:r>
            <a:endParaRPr sz="1300">
              <a:solidFill>
                <a:srgbClr val="595959"/>
              </a:solidFill>
              <a:latin typeface="Lato"/>
              <a:ea typeface="Lato"/>
              <a:cs typeface="Lato"/>
              <a:sym typeface="Lato"/>
            </a:endParaRPr>
          </a:p>
          <a:p>
            <a:pPr indent="0" lvl="0" marL="457200" rtl="0" algn="l">
              <a:lnSpc>
                <a:spcPct val="115000"/>
              </a:lnSpc>
              <a:spcBef>
                <a:spcPts val="1200"/>
              </a:spcBef>
              <a:spcAft>
                <a:spcPts val="0"/>
              </a:spcAft>
              <a:buNone/>
            </a:pPr>
            <a:r>
              <a:rPr lang="en" sz="1300">
                <a:solidFill>
                  <a:srgbClr val="595959"/>
                </a:solidFill>
                <a:latin typeface="Lato"/>
                <a:ea typeface="Lato"/>
                <a:cs typeface="Lato"/>
                <a:sym typeface="Lato"/>
              </a:rPr>
              <a:t>3. Define a Ray Serve service to serve the query response function.</a:t>
            </a:r>
            <a:endParaRPr sz="1300">
              <a:solidFill>
                <a:srgbClr val="595959"/>
              </a:solidFill>
              <a:latin typeface="Lato"/>
              <a:ea typeface="Lato"/>
              <a:cs typeface="Lato"/>
              <a:sym typeface="Lato"/>
            </a:endParaRPr>
          </a:p>
          <a:p>
            <a:pPr indent="0" lvl="0" marL="457200" rtl="0" algn="l">
              <a:lnSpc>
                <a:spcPct val="115000"/>
              </a:lnSpc>
              <a:spcBef>
                <a:spcPts val="1200"/>
              </a:spcBef>
              <a:spcAft>
                <a:spcPts val="0"/>
              </a:spcAft>
              <a:buNone/>
            </a:pPr>
            <a:r>
              <a:rPr lang="en" sz="1300">
                <a:solidFill>
                  <a:srgbClr val="595959"/>
                </a:solidFill>
                <a:latin typeface="Lato"/>
                <a:ea typeface="Lato"/>
                <a:cs typeface="Lato"/>
                <a:sym typeface="Lato"/>
              </a:rPr>
              <a:t>4. Start the Ray Serve process.</a:t>
            </a:r>
            <a:endParaRPr sz="1300">
              <a:solidFill>
                <a:srgbClr val="595959"/>
              </a:solidFill>
              <a:latin typeface="Lato"/>
              <a:ea typeface="Lato"/>
              <a:cs typeface="Lato"/>
              <a:sym typeface="Lato"/>
            </a:endParaRPr>
          </a:p>
          <a:p>
            <a:pPr indent="0" lvl="0" marL="457200" rtl="0" algn="l">
              <a:lnSpc>
                <a:spcPct val="115000"/>
              </a:lnSpc>
              <a:spcBef>
                <a:spcPts val="1200"/>
              </a:spcBef>
              <a:spcAft>
                <a:spcPts val="0"/>
              </a:spcAft>
              <a:buNone/>
            </a:pPr>
            <a:r>
              <a:rPr lang="en" sz="1300">
                <a:solidFill>
                  <a:srgbClr val="595959"/>
                </a:solidFill>
                <a:latin typeface="Lato"/>
                <a:ea typeface="Lato"/>
                <a:cs typeface="Lato"/>
                <a:sym typeface="Lato"/>
              </a:rPr>
              <a:t>5. Define a function to chain the servers together using Lang Chain.</a:t>
            </a:r>
            <a:endParaRPr sz="1300">
              <a:solidFill>
                <a:srgbClr val="595959"/>
              </a:solidFill>
              <a:latin typeface="Lato"/>
              <a:ea typeface="Lato"/>
              <a:cs typeface="Lato"/>
              <a:sym typeface="Lato"/>
            </a:endParaRPr>
          </a:p>
          <a:p>
            <a:pPr indent="0" lvl="0" marL="457200" rtl="0" algn="l">
              <a:lnSpc>
                <a:spcPct val="115000"/>
              </a:lnSpc>
              <a:spcBef>
                <a:spcPts val="1200"/>
              </a:spcBef>
              <a:spcAft>
                <a:spcPts val="0"/>
              </a:spcAft>
              <a:buNone/>
            </a:pPr>
            <a:r>
              <a:rPr lang="en" sz="1300">
                <a:solidFill>
                  <a:srgbClr val="595959"/>
                </a:solidFill>
                <a:latin typeface="Lato"/>
                <a:ea typeface="Lato"/>
                <a:cs typeface="Lato"/>
                <a:sym typeface="Lato"/>
              </a:rPr>
              <a:t>6. Use Ray Serve to distribute the large language model across multiple servers.</a:t>
            </a:r>
            <a:endParaRPr sz="1300">
              <a:solidFill>
                <a:srgbClr val="595959"/>
              </a:solidFill>
              <a:latin typeface="Lato"/>
              <a:ea typeface="Lato"/>
              <a:cs typeface="Lato"/>
              <a:sym typeface="Lato"/>
            </a:endParaRPr>
          </a:p>
          <a:p>
            <a:pPr indent="0" lvl="0" marL="457200" rtl="0" algn="l">
              <a:lnSpc>
                <a:spcPct val="115000"/>
              </a:lnSpc>
              <a:spcBef>
                <a:spcPts val="1200"/>
              </a:spcBef>
              <a:spcAft>
                <a:spcPts val="0"/>
              </a:spcAft>
              <a:buNone/>
            </a:pPr>
            <a:r>
              <a:rPr lang="en" sz="1300">
                <a:solidFill>
                  <a:srgbClr val="595959"/>
                </a:solidFill>
                <a:latin typeface="Lato"/>
                <a:ea typeface="Lato"/>
                <a:cs typeface="Lato"/>
                <a:sym typeface="Lato"/>
              </a:rPr>
              <a:t>7. Send queries to the Ray Serve service to get Mermaid-specific output.</a:t>
            </a:r>
            <a:endParaRPr sz="1300">
              <a:solidFill>
                <a:srgbClr val="595959"/>
              </a:solidFill>
              <a:latin typeface="Lato"/>
              <a:ea typeface="Lato"/>
              <a:cs typeface="Lato"/>
              <a:sym typeface="Lato"/>
            </a:endParaRPr>
          </a:p>
          <a:p>
            <a:pPr indent="0" lvl="0" marL="457200" rtl="0" algn="l">
              <a:lnSpc>
                <a:spcPct val="115000"/>
              </a:lnSpc>
              <a:spcBef>
                <a:spcPts val="1200"/>
              </a:spcBef>
              <a:spcAft>
                <a:spcPts val="1200"/>
              </a:spcAft>
              <a:buNone/>
            </a:pPr>
            <a:r>
              <a:rPr lang="en" sz="1300">
                <a:solidFill>
                  <a:srgbClr val="595959"/>
                </a:solidFill>
                <a:latin typeface="Lato"/>
                <a:ea typeface="Lato"/>
                <a:cs typeface="Lato"/>
                <a:sym typeface="Lato"/>
              </a:rPr>
              <a:t>8. Use Lang Chain to chain the servers together to process the queries.</a:t>
            </a:r>
            <a:endParaRPr sz="1300">
              <a:solidFill>
                <a:srgbClr val="595959"/>
              </a:solidFill>
              <a:latin typeface="Lato"/>
              <a:ea typeface="Lato"/>
              <a:cs typeface="Lato"/>
              <a:sym typeface="Lato"/>
            </a:endParaRPr>
          </a:p>
        </p:txBody>
      </p:sp>
      <p:pic>
        <p:nvPicPr>
          <p:cNvPr id="159" name="Google Shape;159;p23"/>
          <p:cNvPicPr preferRelativeResize="0"/>
          <p:nvPr/>
        </p:nvPicPr>
        <p:blipFill>
          <a:blip r:embed="rId3">
            <a:alphaModFix/>
          </a:blip>
          <a:stretch>
            <a:fillRect/>
          </a:stretch>
        </p:blipFill>
        <p:spPr>
          <a:xfrm>
            <a:off x="94475" y="1511463"/>
            <a:ext cx="4861250" cy="3217176"/>
          </a:xfrm>
          <a:prstGeom prst="rect">
            <a:avLst/>
          </a:prstGeom>
          <a:noFill/>
          <a:ln>
            <a:noFill/>
          </a:ln>
        </p:spPr>
      </p:pic>
      <p:sp>
        <p:nvSpPr>
          <p:cNvPr id="160" name="Google Shape;160;p23"/>
          <p:cNvSpPr/>
          <p:nvPr/>
        </p:nvSpPr>
        <p:spPr>
          <a:xfrm>
            <a:off x="619950" y="2935000"/>
            <a:ext cx="542400" cy="2325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UML</a:t>
            </a:r>
            <a:endParaRPr b="1" sz="1000"/>
          </a:p>
        </p:txBody>
      </p:sp>
      <p:sp>
        <p:nvSpPr>
          <p:cNvPr id="161" name="Google Shape;161;p23"/>
          <p:cNvSpPr/>
          <p:nvPr/>
        </p:nvSpPr>
        <p:spPr>
          <a:xfrm>
            <a:off x="1346425" y="1375475"/>
            <a:ext cx="3651900" cy="34485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3"/>
          <p:cNvPicPr preferRelativeResize="0"/>
          <p:nvPr/>
        </p:nvPicPr>
        <p:blipFill>
          <a:blip r:embed="rId4">
            <a:alphaModFix/>
          </a:blip>
          <a:stretch>
            <a:fillRect/>
          </a:stretch>
        </p:blipFill>
        <p:spPr>
          <a:xfrm>
            <a:off x="1346425" y="1375475"/>
            <a:ext cx="375219" cy="23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4"/>
          <p:cNvPicPr preferRelativeResize="0"/>
          <p:nvPr/>
        </p:nvPicPr>
        <p:blipFill>
          <a:blip r:embed="rId3">
            <a:alphaModFix/>
          </a:blip>
          <a:stretch>
            <a:fillRect/>
          </a:stretch>
        </p:blipFill>
        <p:spPr>
          <a:xfrm>
            <a:off x="0" y="1400100"/>
            <a:ext cx="5308602" cy="3443125"/>
          </a:xfrm>
          <a:prstGeom prst="rect">
            <a:avLst/>
          </a:prstGeom>
          <a:noFill/>
          <a:ln>
            <a:noFill/>
          </a:ln>
        </p:spPr>
      </p:pic>
      <p:sp>
        <p:nvSpPr>
          <p:cNvPr id="168" name="Google Shape;168;p24"/>
          <p:cNvSpPr txBox="1"/>
          <p:nvPr>
            <p:ph type="title"/>
          </p:nvPr>
        </p:nvSpPr>
        <p:spPr>
          <a:xfrm>
            <a:off x="584150" y="6309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Autoscaling on AWS</a:t>
            </a:r>
            <a:endParaRPr/>
          </a:p>
        </p:txBody>
      </p:sp>
      <p:pic>
        <p:nvPicPr>
          <p:cNvPr id="169" name="Google Shape;169;p24"/>
          <p:cNvPicPr preferRelativeResize="0"/>
          <p:nvPr/>
        </p:nvPicPr>
        <p:blipFill>
          <a:blip r:embed="rId4">
            <a:alphaModFix/>
          </a:blip>
          <a:stretch>
            <a:fillRect/>
          </a:stretch>
        </p:blipFill>
        <p:spPr>
          <a:xfrm>
            <a:off x="3939800" y="4067275"/>
            <a:ext cx="5146700" cy="1020700"/>
          </a:xfrm>
          <a:prstGeom prst="rect">
            <a:avLst/>
          </a:prstGeom>
          <a:noFill/>
          <a:ln>
            <a:noFill/>
          </a:ln>
        </p:spPr>
      </p:pic>
      <p:pic>
        <p:nvPicPr>
          <p:cNvPr id="170" name="Google Shape;170;p24"/>
          <p:cNvPicPr preferRelativeResize="0"/>
          <p:nvPr/>
        </p:nvPicPr>
        <p:blipFill>
          <a:blip r:embed="rId5">
            <a:alphaModFix/>
          </a:blip>
          <a:stretch>
            <a:fillRect/>
          </a:stretch>
        </p:blipFill>
        <p:spPr>
          <a:xfrm>
            <a:off x="5082775" y="2477438"/>
            <a:ext cx="4032776" cy="1533200"/>
          </a:xfrm>
          <a:prstGeom prst="rect">
            <a:avLst/>
          </a:prstGeom>
          <a:noFill/>
          <a:ln>
            <a:noFill/>
          </a:ln>
        </p:spPr>
      </p:pic>
      <p:pic>
        <p:nvPicPr>
          <p:cNvPr id="171" name="Google Shape;171;p24"/>
          <p:cNvPicPr preferRelativeResize="0"/>
          <p:nvPr/>
        </p:nvPicPr>
        <p:blipFill>
          <a:blip r:embed="rId6">
            <a:alphaModFix/>
          </a:blip>
          <a:stretch>
            <a:fillRect/>
          </a:stretch>
        </p:blipFill>
        <p:spPr>
          <a:xfrm>
            <a:off x="5308589" y="1211175"/>
            <a:ext cx="3754886" cy="12211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584150" y="6309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77" name="Google Shape;177;p25"/>
          <p:cNvSpPr txBox="1"/>
          <p:nvPr>
            <p:ph idx="2" type="body"/>
          </p:nvPr>
        </p:nvSpPr>
        <p:spPr>
          <a:xfrm>
            <a:off x="894924" y="1604250"/>
            <a:ext cx="4878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Export the diagrams in PDF format</a:t>
            </a:r>
            <a:br>
              <a:rPr lang="en"/>
            </a:br>
            <a:endParaRPr/>
          </a:p>
          <a:p>
            <a:pPr indent="-311150" lvl="0" marL="457200" rtl="0" algn="l">
              <a:spcBef>
                <a:spcPts val="0"/>
              </a:spcBef>
              <a:spcAft>
                <a:spcPts val="0"/>
              </a:spcAft>
              <a:buSzPts val="1300"/>
              <a:buChar char="●"/>
            </a:pPr>
            <a:r>
              <a:rPr lang="en"/>
              <a:t>Schematic search in all exist diagram dataset</a:t>
            </a:r>
            <a:br>
              <a:rPr lang="en"/>
            </a:br>
            <a:endParaRPr/>
          </a:p>
          <a:p>
            <a:pPr indent="-311150" lvl="0" marL="457200" rtl="0" algn="l">
              <a:spcBef>
                <a:spcPts val="0"/>
              </a:spcBef>
              <a:spcAft>
                <a:spcPts val="0"/>
              </a:spcAft>
              <a:buSzPts val="1300"/>
              <a:buChar char="●"/>
            </a:pPr>
            <a:r>
              <a:rPr lang="en"/>
              <a:t>Integration  with Google’s new Bard model with PaLM2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6"/>
          <p:cNvPicPr preferRelativeResize="0"/>
          <p:nvPr/>
        </p:nvPicPr>
        <p:blipFill>
          <a:blip r:embed="rId3">
            <a:alphaModFix/>
          </a:blip>
          <a:stretch>
            <a:fillRect/>
          </a:stretch>
        </p:blipFill>
        <p:spPr>
          <a:xfrm>
            <a:off x="1896126" y="788225"/>
            <a:ext cx="6472950" cy="4032951"/>
          </a:xfrm>
          <a:prstGeom prst="rect">
            <a:avLst/>
          </a:prstGeom>
          <a:noFill/>
          <a:ln>
            <a:noFill/>
          </a:ln>
          <a:effectLst>
            <a:outerShdw blurRad="57150" rotWithShape="0" algn="bl" dir="5400000" dist="19050">
              <a:srgbClr val="000000">
                <a:alpha val="50000"/>
              </a:srgbClr>
            </a:outerShdw>
          </a:effectLst>
        </p:spPr>
      </p:pic>
      <p:sp>
        <p:nvSpPr>
          <p:cNvPr id="183" name="Google Shape;183;p26"/>
          <p:cNvSpPr txBox="1"/>
          <p:nvPr>
            <p:ph type="title"/>
          </p:nvPr>
        </p:nvSpPr>
        <p:spPr>
          <a:xfrm>
            <a:off x="291650" y="70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and </a:t>
            </a:r>
            <a:r>
              <a:rPr lang="en">
                <a:solidFill>
                  <a:schemeClr val="lt1"/>
                </a:solidFill>
              </a:rPr>
              <a:t>code</a:t>
            </a:r>
            <a:endParaRPr>
              <a:solidFill>
                <a:schemeClr val="lt1"/>
              </a:solidFill>
            </a:endParaRPr>
          </a:p>
        </p:txBody>
      </p:sp>
      <p:pic>
        <p:nvPicPr>
          <p:cNvPr id="184" name="Google Shape;184;p26"/>
          <p:cNvPicPr preferRelativeResize="0"/>
          <p:nvPr/>
        </p:nvPicPr>
        <p:blipFill>
          <a:blip r:embed="rId4">
            <a:alphaModFix/>
          </a:blip>
          <a:stretch>
            <a:fillRect/>
          </a:stretch>
        </p:blipFill>
        <p:spPr>
          <a:xfrm>
            <a:off x="752300" y="3722200"/>
            <a:ext cx="1143825" cy="1098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640375" y="63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0" name="Google Shape;190;p27"/>
          <p:cNvSpPr txBox="1"/>
          <p:nvPr>
            <p:ph idx="1" type="body"/>
          </p:nvPr>
        </p:nvSpPr>
        <p:spPr>
          <a:xfrm>
            <a:off x="729450" y="1280300"/>
            <a:ext cx="7688700" cy="3710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000" u="sng">
                <a:solidFill>
                  <a:schemeClr val="accent5"/>
                </a:solidFill>
                <a:hlinkClick r:id="rId3">
                  <a:extLst>
                    <a:ext uri="{A12FA001-AC4F-418D-AE19-62706E023703}">
                      <ahyp:hlinkClr val="tx"/>
                    </a:ext>
                  </a:extLst>
                </a:hlinkClick>
              </a:rPr>
              <a:t>Koc, Hatice &amp; Erdoğan, Ali &amp; Barjakly, Yousef &amp; Peker, Serhat.</a:t>
            </a:r>
            <a:r>
              <a:rPr lang="en" sz="1000"/>
              <a:t> UML Diagrams in Software Engineering Research: A Systematic Literature Review. Proceedings.. </a:t>
            </a:r>
            <a:endParaRPr sz="1000"/>
          </a:p>
          <a:p>
            <a:pPr indent="0" lvl="0" marL="0" rtl="0" algn="l">
              <a:lnSpc>
                <a:spcPct val="105000"/>
              </a:lnSpc>
              <a:spcBef>
                <a:spcPts val="1200"/>
              </a:spcBef>
              <a:spcAft>
                <a:spcPts val="0"/>
              </a:spcAft>
              <a:buNone/>
            </a:pPr>
            <a:r>
              <a:rPr lang="en" sz="1000" u="sng">
                <a:solidFill>
                  <a:schemeClr val="accent5"/>
                </a:solidFill>
                <a:hlinkClick r:id="rId4">
                  <a:extLst>
                    <a:ext uri="{A12FA001-AC4F-418D-AE19-62706E023703}">
                      <ahyp:hlinkClr val="tx"/>
                    </a:ext>
                  </a:extLst>
                </a:hlinkClick>
              </a:rPr>
              <a:t>A Bibliometric Review of Large Language Models Research from 2017 to 2023</a:t>
            </a:r>
            <a:r>
              <a:rPr lang="en" sz="1000"/>
              <a:t> Lizhou Fan, Lingyao Li, Zihui Ma, Sanggyu Lee, Huizi Yu, Libby Hemphill</a:t>
            </a:r>
            <a:endParaRPr sz="1000"/>
          </a:p>
          <a:p>
            <a:pPr indent="0" lvl="0" marL="0" rtl="0" algn="l">
              <a:lnSpc>
                <a:spcPct val="105000"/>
              </a:lnSpc>
              <a:spcBef>
                <a:spcPts val="1200"/>
              </a:spcBef>
              <a:spcAft>
                <a:spcPts val="0"/>
              </a:spcAft>
              <a:buNone/>
            </a:pPr>
            <a:r>
              <a:rPr lang="en" sz="1000" u="sng">
                <a:solidFill>
                  <a:schemeClr val="accent5"/>
                </a:solidFill>
                <a:hlinkClick r:id="rId5">
                  <a:extLst>
                    <a:ext uri="{A12FA001-AC4F-418D-AE19-62706E023703}">
                      <ahyp:hlinkClr val="tx"/>
                    </a:ext>
                  </a:extLst>
                </a:hlinkClick>
              </a:rPr>
              <a:t>Talking About Large Language Models </a:t>
            </a:r>
            <a:r>
              <a:rPr lang="en" sz="1000"/>
              <a:t>Murray Shanahan</a:t>
            </a:r>
            <a:endParaRPr sz="1000"/>
          </a:p>
          <a:p>
            <a:pPr indent="0" lvl="0" marL="0" rtl="0" algn="l">
              <a:lnSpc>
                <a:spcPct val="105000"/>
              </a:lnSpc>
              <a:spcBef>
                <a:spcPts val="1200"/>
              </a:spcBef>
              <a:spcAft>
                <a:spcPts val="0"/>
              </a:spcAft>
              <a:buNone/>
            </a:pPr>
            <a:r>
              <a:rPr lang="en" sz="1000" u="sng">
                <a:solidFill>
                  <a:schemeClr val="accent5"/>
                </a:solidFill>
                <a:hlinkClick r:id="rId6">
                  <a:extLst>
                    <a:ext uri="{A12FA001-AC4F-418D-AE19-62706E023703}">
                      <ahyp:hlinkClr val="tx"/>
                    </a:ext>
                  </a:extLst>
                </a:hlinkClick>
              </a:rPr>
              <a:t>Ray: A Distributed Framework for Emerging AI Applications</a:t>
            </a:r>
            <a:r>
              <a:rPr lang="en" sz="1000"/>
              <a:t> Philipp Moritz, Robert Nishihara, Stephanie Wang, Alexey Tumanov, Richard Liaw, Eric Liang, Melih Elibol, Zongheng Yang, William Paul, Michael I. Jordan, and Ion Stoica, UC Berkeley</a:t>
            </a:r>
            <a:endParaRPr sz="1000"/>
          </a:p>
          <a:p>
            <a:pPr indent="0" lvl="0" marL="0" rtl="0" algn="l">
              <a:lnSpc>
                <a:spcPct val="105000"/>
              </a:lnSpc>
              <a:spcBef>
                <a:spcPts val="1200"/>
              </a:spcBef>
              <a:spcAft>
                <a:spcPts val="0"/>
              </a:spcAft>
              <a:buNone/>
            </a:pPr>
            <a:r>
              <a:rPr lang="en" sz="1000" u="sng">
                <a:solidFill>
                  <a:schemeClr val="hlink"/>
                </a:solidFill>
                <a:hlinkClick r:id="rId7"/>
              </a:rPr>
              <a:t>https://docs.ray.io/en/latest/serve/index.html</a:t>
            </a:r>
            <a:endParaRPr sz="1000"/>
          </a:p>
          <a:p>
            <a:pPr indent="0" lvl="0" marL="0" rtl="0" algn="l">
              <a:lnSpc>
                <a:spcPct val="105000"/>
              </a:lnSpc>
              <a:spcBef>
                <a:spcPts val="1200"/>
              </a:spcBef>
              <a:spcAft>
                <a:spcPts val="0"/>
              </a:spcAft>
              <a:buNone/>
            </a:pPr>
            <a:r>
              <a:rPr lang="en" sz="1000" u="sng">
                <a:solidFill>
                  <a:schemeClr val="hlink"/>
                </a:solidFill>
                <a:hlinkClick r:id="rId8"/>
              </a:rPr>
              <a:t>https://platform.openai.com/docs/introduction</a:t>
            </a:r>
            <a:endParaRPr sz="1000"/>
          </a:p>
          <a:p>
            <a:pPr indent="0" lvl="0" marL="0" rtl="0" algn="l">
              <a:lnSpc>
                <a:spcPct val="105000"/>
              </a:lnSpc>
              <a:spcBef>
                <a:spcPts val="1200"/>
              </a:spcBef>
              <a:spcAft>
                <a:spcPts val="0"/>
              </a:spcAft>
              <a:buNone/>
            </a:pPr>
            <a:r>
              <a:rPr lang="en" sz="1000" u="sng">
                <a:solidFill>
                  <a:schemeClr val="hlink"/>
                </a:solidFill>
                <a:hlinkClick r:id="rId9"/>
              </a:rPr>
              <a:t>https://docs.google.com/document/d/1tBw9A4j62ruI5omIJbMxly-la5w4q_TjyJgJL_jN2fI/preview</a:t>
            </a:r>
            <a:endParaRPr sz="1000"/>
          </a:p>
          <a:p>
            <a:pPr indent="0" lvl="0" marL="0" rtl="0" algn="l">
              <a:lnSpc>
                <a:spcPct val="105000"/>
              </a:lnSpc>
              <a:spcBef>
                <a:spcPts val="1200"/>
              </a:spcBef>
              <a:spcAft>
                <a:spcPts val="0"/>
              </a:spcAft>
              <a:buNone/>
            </a:pPr>
            <a:r>
              <a:rPr lang="en" sz="1000" u="sng">
                <a:solidFill>
                  <a:schemeClr val="hlink"/>
                </a:solidFill>
                <a:hlinkClick r:id="rId10"/>
              </a:rPr>
              <a:t>https://docs.google.com/document/d/1bYL-638GN6EeJ45dPuLiPImA8msojEDDKiBx3YzB4_s/preview</a:t>
            </a:r>
            <a:endParaRPr sz="1000"/>
          </a:p>
          <a:p>
            <a:pPr indent="0" lvl="0" marL="0" rtl="0" algn="l">
              <a:lnSpc>
                <a:spcPct val="105000"/>
              </a:lnSpc>
              <a:spcBef>
                <a:spcPts val="1200"/>
              </a:spcBef>
              <a:spcAft>
                <a:spcPts val="0"/>
              </a:spcAft>
              <a:buNone/>
            </a:pPr>
            <a:r>
              <a:rPr lang="en" sz="1000" u="sng">
                <a:solidFill>
                  <a:schemeClr val="hlink"/>
                </a:solidFill>
                <a:hlinkClick r:id="rId11"/>
              </a:rPr>
              <a:t>https://docs.ray.io/en/latest/rllib/rllib-algorithms.html</a:t>
            </a:r>
            <a:endParaRPr sz="1000"/>
          </a:p>
          <a:p>
            <a:pPr indent="0" lvl="0" marL="0" rtl="0" algn="l">
              <a:lnSpc>
                <a:spcPct val="105000"/>
              </a:lnSpc>
              <a:spcBef>
                <a:spcPts val="1200"/>
              </a:spcBef>
              <a:spcAft>
                <a:spcPts val="0"/>
              </a:spcAft>
              <a:buNone/>
            </a:pPr>
            <a:r>
              <a:rPr lang="en" sz="1000" u="sng">
                <a:solidFill>
                  <a:schemeClr val="hlink"/>
                </a:solidFill>
                <a:hlinkClick r:id="rId12"/>
              </a:rPr>
              <a:t>https://www.sciencedirect.com/topics/computer-science/distributed-machine-learning</a:t>
            </a:r>
            <a:endParaRPr sz="1000"/>
          </a:p>
          <a:p>
            <a:pPr indent="0" lvl="0" marL="0" rtl="0" algn="l">
              <a:lnSpc>
                <a:spcPct val="105000"/>
              </a:lnSpc>
              <a:spcBef>
                <a:spcPts val="1200"/>
              </a:spcBef>
              <a:spcAft>
                <a:spcPts val="0"/>
              </a:spcAft>
              <a:buNone/>
            </a:pPr>
            <a:r>
              <a:t/>
            </a:r>
            <a:endParaRPr sz="1000"/>
          </a:p>
          <a:p>
            <a:pPr indent="0" lvl="0" marL="0" rtl="0" algn="l">
              <a:lnSpc>
                <a:spcPct val="105000"/>
              </a:lnSpc>
              <a:spcBef>
                <a:spcPts val="1200"/>
              </a:spcBef>
              <a:spcAft>
                <a:spcPts val="0"/>
              </a:spcAft>
              <a:buNone/>
            </a:pPr>
            <a:r>
              <a:t/>
            </a:r>
            <a:endParaRPr sz="1000"/>
          </a:p>
          <a:p>
            <a:pPr indent="0" lvl="0" marL="0" rtl="0" algn="l">
              <a:lnSpc>
                <a:spcPct val="105000"/>
              </a:lnSpc>
              <a:spcBef>
                <a:spcPts val="1200"/>
              </a:spcBef>
              <a:spcAft>
                <a:spcPts val="0"/>
              </a:spcAft>
              <a:buNone/>
            </a:pPr>
            <a:r>
              <a:t/>
            </a:r>
            <a:endParaRPr sz="1000"/>
          </a:p>
          <a:p>
            <a:pPr indent="0" lvl="0" marL="0" rtl="0" algn="l">
              <a:lnSpc>
                <a:spcPct val="105000"/>
              </a:lnSpc>
              <a:spcBef>
                <a:spcPts val="1200"/>
              </a:spcBef>
              <a:spcAft>
                <a:spcPts val="1200"/>
              </a:spcAft>
              <a:buClr>
                <a:srgbClr val="000000"/>
              </a:buClr>
              <a:buSzPts val="605"/>
              <a:buFont typeface="Arial"/>
              <a:buNone/>
            </a:pPr>
            <a:r>
              <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7650" y="2174600"/>
            <a:ext cx="7660800" cy="162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000">
                <a:solidFill>
                  <a:srgbClr val="38761D"/>
                </a:solidFill>
              </a:rPr>
              <a:t>Thanks!</a:t>
            </a:r>
            <a:r>
              <a:rPr lang="en" sz="7750">
                <a:solidFill>
                  <a:srgbClr val="38761D"/>
                </a:solidFill>
              </a:rPr>
              <a:t> </a:t>
            </a:r>
            <a:endParaRPr sz="7750">
              <a:solidFill>
                <a:srgbClr val="38761D"/>
              </a:solidFill>
            </a:endParaRPr>
          </a:p>
          <a:p>
            <a:pPr indent="0" lvl="0" marL="0" rtl="0" algn="ctr">
              <a:spcBef>
                <a:spcPts val="0"/>
              </a:spcBef>
              <a:spcAft>
                <a:spcPts val="0"/>
              </a:spcAft>
              <a:buNone/>
            </a:pPr>
            <a:r>
              <a:rPr lang="en" sz="1550"/>
              <a:t>Any questions?</a:t>
            </a:r>
            <a:endParaRPr sz="15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27450" y="628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AGENDA</a:t>
            </a:r>
            <a:endParaRPr sz="2640"/>
          </a:p>
        </p:txBody>
      </p:sp>
      <p:sp>
        <p:nvSpPr>
          <p:cNvPr id="96" name="Google Shape;96;p14"/>
          <p:cNvSpPr txBox="1"/>
          <p:nvPr>
            <p:ph idx="1" type="body"/>
          </p:nvPr>
        </p:nvSpPr>
        <p:spPr>
          <a:xfrm>
            <a:off x="729450" y="1402775"/>
            <a:ext cx="7688700" cy="2937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Introduction</a:t>
            </a:r>
            <a:endParaRPr sz="2000"/>
          </a:p>
          <a:p>
            <a:pPr indent="-355600" lvl="0" marL="457200" rtl="0" algn="l">
              <a:spcBef>
                <a:spcPts val="0"/>
              </a:spcBef>
              <a:spcAft>
                <a:spcPts val="0"/>
              </a:spcAft>
              <a:buSzPts val="2000"/>
              <a:buAutoNum type="arabicPeriod"/>
            </a:pPr>
            <a:r>
              <a:rPr lang="en" sz="2000"/>
              <a:t>Literature review</a:t>
            </a:r>
            <a:endParaRPr sz="2000"/>
          </a:p>
          <a:p>
            <a:pPr indent="-355600" lvl="0" marL="457200" rtl="0" algn="l">
              <a:spcBef>
                <a:spcPts val="0"/>
              </a:spcBef>
              <a:spcAft>
                <a:spcPts val="0"/>
              </a:spcAft>
              <a:buSzPts val="2000"/>
              <a:buAutoNum type="arabicPeriod"/>
            </a:pPr>
            <a:r>
              <a:rPr lang="en" sz="2000"/>
              <a:t>Functionalities</a:t>
            </a:r>
            <a:endParaRPr sz="2000"/>
          </a:p>
          <a:p>
            <a:pPr indent="-355600" lvl="0" marL="457200" rtl="0" algn="l">
              <a:spcBef>
                <a:spcPts val="0"/>
              </a:spcBef>
              <a:spcAft>
                <a:spcPts val="0"/>
              </a:spcAft>
              <a:buSzPts val="2000"/>
              <a:buAutoNum type="arabicPeriod"/>
            </a:pPr>
            <a:r>
              <a:rPr lang="en" sz="2000"/>
              <a:t>System model</a:t>
            </a:r>
            <a:endParaRPr sz="2000"/>
          </a:p>
          <a:p>
            <a:pPr indent="-355600" lvl="0" marL="457200" rtl="0" algn="l">
              <a:spcBef>
                <a:spcPts val="0"/>
              </a:spcBef>
              <a:spcAft>
                <a:spcPts val="0"/>
              </a:spcAft>
              <a:buSzPts val="2000"/>
              <a:buAutoNum type="arabicPeriod"/>
            </a:pPr>
            <a:r>
              <a:rPr lang="en" sz="2000"/>
              <a:t>System description</a:t>
            </a:r>
            <a:endParaRPr sz="2000"/>
          </a:p>
          <a:p>
            <a:pPr indent="-355600" lvl="0" marL="457200" rtl="0" algn="l">
              <a:spcBef>
                <a:spcPts val="0"/>
              </a:spcBef>
              <a:spcAft>
                <a:spcPts val="0"/>
              </a:spcAft>
              <a:buSzPts val="2000"/>
              <a:buAutoNum type="arabicPeriod"/>
            </a:pPr>
            <a:r>
              <a:rPr lang="en" sz="2000"/>
              <a:t>Algorithm/Pseudocodes</a:t>
            </a:r>
            <a:endParaRPr sz="2000"/>
          </a:p>
          <a:p>
            <a:pPr indent="-355600" lvl="0" marL="457200" rtl="0" algn="l">
              <a:spcBef>
                <a:spcPts val="0"/>
              </a:spcBef>
              <a:spcAft>
                <a:spcPts val="0"/>
              </a:spcAft>
              <a:buSzPts val="2000"/>
              <a:buAutoNum type="arabicPeriod"/>
            </a:pPr>
            <a:r>
              <a:rPr lang="en" sz="2000"/>
              <a:t>References</a:t>
            </a:r>
            <a:endParaRPr sz="2000"/>
          </a:p>
          <a:p>
            <a:pPr indent="0" lvl="0" marL="457200" rtl="0" algn="l">
              <a:spcBef>
                <a:spcPts val="1200"/>
              </a:spcBef>
              <a:spcAft>
                <a:spcPts val="12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85125" y="628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Introduction</a:t>
            </a:r>
            <a:endParaRPr sz="2440"/>
          </a:p>
        </p:txBody>
      </p:sp>
      <p:sp>
        <p:nvSpPr>
          <p:cNvPr id="102" name="Google Shape;102;p15"/>
          <p:cNvSpPr txBox="1"/>
          <p:nvPr>
            <p:ph idx="1" type="body"/>
          </p:nvPr>
        </p:nvSpPr>
        <p:spPr>
          <a:xfrm>
            <a:off x="727650" y="1770175"/>
            <a:ext cx="7688700" cy="28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LLMs are a type of AI model designed to generate natural language text.</a:t>
            </a:r>
            <a:endParaRPr/>
          </a:p>
          <a:p>
            <a:pPr indent="-311150" lvl="0" marL="457200" rtl="0" algn="l">
              <a:spcBef>
                <a:spcPts val="0"/>
              </a:spcBef>
              <a:spcAft>
                <a:spcPts val="0"/>
              </a:spcAft>
              <a:buSzPts val="1300"/>
              <a:buChar char="●"/>
            </a:pPr>
            <a:r>
              <a:rPr lang="en"/>
              <a:t>They use deep learning algorithms to analyze vast amounts of text data to identify patterns and relationships between words and phrases.</a:t>
            </a:r>
            <a:endParaRPr/>
          </a:p>
          <a:p>
            <a:pPr indent="-311150" lvl="0" marL="457200" rtl="0" algn="l">
              <a:spcBef>
                <a:spcPts val="0"/>
              </a:spcBef>
              <a:spcAft>
                <a:spcPts val="0"/>
              </a:spcAft>
              <a:buSzPts val="1300"/>
              <a:buChar char="●"/>
            </a:pPr>
            <a:r>
              <a:rPr lang="en"/>
              <a:t>LLMs can generate coherent and relevant text in response to a given prompt or input.</a:t>
            </a:r>
            <a:endParaRPr/>
          </a:p>
          <a:p>
            <a:pPr indent="-311150" lvl="0" marL="457200" rtl="0" algn="l">
              <a:spcBef>
                <a:spcPts val="0"/>
              </a:spcBef>
              <a:spcAft>
                <a:spcPts val="0"/>
              </a:spcAft>
              <a:buSzPts val="1300"/>
              <a:buChar char="●"/>
            </a:pPr>
            <a:r>
              <a:rPr lang="en"/>
              <a:t>Example - OpenAI's GPT (Generative Pre-trained Transformer)</a:t>
            </a:r>
            <a:endParaRPr/>
          </a:p>
          <a:p>
            <a:pPr indent="0" lvl="0" marL="0" rtl="0" algn="l">
              <a:spcBef>
                <a:spcPts val="1200"/>
              </a:spcBef>
              <a:spcAft>
                <a:spcPts val="0"/>
              </a:spcAft>
              <a:buNone/>
            </a:pPr>
            <a:r>
              <a:rPr b="1" lang="en" sz="1900"/>
              <a:t>Applications:</a:t>
            </a:r>
            <a:endParaRPr b="1" sz="1900"/>
          </a:p>
          <a:p>
            <a:pPr indent="-311150" lvl="0" marL="457200" rtl="0" algn="l">
              <a:spcBef>
                <a:spcPts val="1200"/>
              </a:spcBef>
              <a:spcAft>
                <a:spcPts val="0"/>
              </a:spcAft>
              <a:buSzPts val="1300"/>
              <a:buChar char="●"/>
            </a:pPr>
            <a:r>
              <a:rPr lang="en"/>
              <a:t>LLMs can be used for a variety of applications, including language translation, text summarization, chatbots, question answering, and content generation.</a:t>
            </a:r>
            <a:endParaRPr/>
          </a:p>
          <a:p>
            <a:pPr indent="-311150" lvl="0" marL="457200" rtl="0" algn="l">
              <a:spcBef>
                <a:spcPts val="0"/>
              </a:spcBef>
              <a:spcAft>
                <a:spcPts val="0"/>
              </a:spcAft>
              <a:buSzPts val="1300"/>
              <a:buChar char="●"/>
            </a:pPr>
            <a:r>
              <a:rPr lang="en"/>
              <a:t>LLMs are particularly useful for tasks that involve generating natural language text that is indistinguishable from text written by humans.</a:t>
            </a:r>
            <a:endParaRPr/>
          </a:p>
        </p:txBody>
      </p:sp>
      <p:sp>
        <p:nvSpPr>
          <p:cNvPr id="103" name="Google Shape;103;p15"/>
          <p:cNvSpPr txBox="1"/>
          <p:nvPr>
            <p:ph type="title"/>
          </p:nvPr>
        </p:nvSpPr>
        <p:spPr>
          <a:xfrm>
            <a:off x="904125" y="12349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40"/>
              <a:t>Distributed </a:t>
            </a:r>
            <a:r>
              <a:rPr lang="en" sz="1940"/>
              <a:t>Large Language Models (LLMs)</a:t>
            </a:r>
            <a:endParaRPr sz="194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51525" y="5616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16"/>
          <p:cNvSpPr txBox="1"/>
          <p:nvPr>
            <p:ph idx="1" type="body"/>
          </p:nvPr>
        </p:nvSpPr>
        <p:spPr>
          <a:xfrm>
            <a:off x="651525" y="1288425"/>
            <a:ext cx="3774300" cy="3164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b="1" lang="en" sz="1000"/>
              <a:t>Unified Modeling Language (UML)</a:t>
            </a:r>
            <a:r>
              <a:rPr lang="en" sz="1000"/>
              <a:t> is a standardized modeling language used in software engineering to visually represent systems and processes. This literature review aims to explore the use of UML in the development and presentation of large language models.</a:t>
            </a:r>
            <a:endParaRPr sz="1000"/>
          </a:p>
          <a:p>
            <a:pPr indent="0" lvl="0" marL="0" rtl="0" algn="l">
              <a:lnSpc>
                <a:spcPct val="105000"/>
              </a:lnSpc>
              <a:spcBef>
                <a:spcPts val="1200"/>
              </a:spcBef>
              <a:spcAft>
                <a:spcPts val="0"/>
              </a:spcAft>
              <a:buSzPts val="605"/>
              <a:buNone/>
            </a:pPr>
            <a:r>
              <a:rPr lang="en" sz="1000" u="sng">
                <a:solidFill>
                  <a:schemeClr val="hlink"/>
                </a:solidFill>
                <a:hlinkClick r:id="rId3"/>
              </a:rPr>
              <a:t>Koc, Hatice &amp; Erdoğan, Ali &amp; Barjakly, Yousef &amp; Peker, Serhat.</a:t>
            </a:r>
            <a:r>
              <a:rPr lang="en" sz="1000"/>
              <a:t> UML Diagrams in Software Engineering Research: A Systematic Literature Review. Proceedings.. </a:t>
            </a:r>
            <a:endParaRPr sz="1000"/>
          </a:p>
          <a:p>
            <a:pPr indent="0" lvl="0" marL="0" rtl="0" algn="l">
              <a:lnSpc>
                <a:spcPct val="105000"/>
              </a:lnSpc>
              <a:spcBef>
                <a:spcPts val="1200"/>
              </a:spcBef>
              <a:spcAft>
                <a:spcPts val="0"/>
              </a:spcAft>
              <a:buSzPts val="605"/>
              <a:buNone/>
            </a:pPr>
            <a:r>
              <a:rPr lang="en" sz="1000"/>
              <a:t>Overview of Large Language Models</a:t>
            </a:r>
            <a:endParaRPr sz="1000"/>
          </a:p>
          <a:p>
            <a:pPr indent="0" lvl="0" marL="0" rtl="0" algn="l">
              <a:lnSpc>
                <a:spcPct val="105000"/>
              </a:lnSpc>
              <a:spcBef>
                <a:spcPts val="1200"/>
              </a:spcBef>
              <a:spcAft>
                <a:spcPts val="0"/>
              </a:spcAft>
              <a:buSzPts val="605"/>
              <a:buNone/>
            </a:pPr>
            <a:r>
              <a:rPr lang="en" sz="1000"/>
              <a:t>Large language models are neural network models that have been pre-trained on a large corpus of text data. They have the ability to generate coherent and fluent text based on the input provided to them. LLMs have a wide range of applications, including language translation, chatbots, and text completion. The most widely known and used LLM is GPT-3.</a:t>
            </a:r>
            <a:endParaRPr sz="1000"/>
          </a:p>
          <a:p>
            <a:pPr indent="0" lvl="0" marL="0" rtl="0" algn="l">
              <a:lnSpc>
                <a:spcPct val="105000"/>
              </a:lnSpc>
              <a:spcBef>
                <a:spcPts val="1200"/>
              </a:spcBef>
              <a:spcAft>
                <a:spcPts val="0"/>
              </a:spcAft>
              <a:buNone/>
            </a:pPr>
            <a:r>
              <a:rPr lang="en" sz="1000" u="sng">
                <a:solidFill>
                  <a:schemeClr val="hlink"/>
                </a:solidFill>
                <a:hlinkClick r:id="rId4"/>
              </a:rPr>
              <a:t>A Bibliometric Review of Large Language Models Research from 2017 to 2023</a:t>
            </a:r>
            <a:r>
              <a:rPr lang="en" sz="1000"/>
              <a:t> Lizhou Fan, Lingyao Li, Zihui Ma, Sanggyu Lee, Huizi Yu, Libby Hemphill</a:t>
            </a:r>
            <a:endParaRPr sz="1000"/>
          </a:p>
          <a:p>
            <a:pPr indent="0" lvl="0" marL="0" rtl="0" algn="l">
              <a:lnSpc>
                <a:spcPct val="105000"/>
              </a:lnSpc>
              <a:spcBef>
                <a:spcPts val="1200"/>
              </a:spcBef>
              <a:spcAft>
                <a:spcPts val="0"/>
              </a:spcAft>
              <a:buSzPts val="605"/>
              <a:buNone/>
            </a:pPr>
            <a:r>
              <a:t/>
            </a:r>
            <a:endParaRPr sz="1000"/>
          </a:p>
          <a:p>
            <a:pPr indent="0" lvl="0" marL="0" rtl="0" algn="l">
              <a:lnSpc>
                <a:spcPct val="105000"/>
              </a:lnSpc>
              <a:spcBef>
                <a:spcPts val="1200"/>
              </a:spcBef>
              <a:spcAft>
                <a:spcPts val="0"/>
              </a:spcAft>
              <a:buSzPts val="605"/>
              <a:buNone/>
            </a:pPr>
            <a:r>
              <a:t/>
            </a:r>
            <a:endParaRPr sz="1000"/>
          </a:p>
          <a:p>
            <a:pPr indent="0" lvl="0" marL="0" rtl="0" algn="l">
              <a:lnSpc>
                <a:spcPct val="105000"/>
              </a:lnSpc>
              <a:spcBef>
                <a:spcPts val="1200"/>
              </a:spcBef>
              <a:spcAft>
                <a:spcPts val="1200"/>
              </a:spcAft>
              <a:buSzPts val="605"/>
              <a:buNone/>
            </a:pPr>
            <a:r>
              <a:t/>
            </a:r>
            <a:endParaRPr sz="1000"/>
          </a:p>
        </p:txBody>
      </p:sp>
      <p:sp>
        <p:nvSpPr>
          <p:cNvPr id="110" name="Google Shape;110;p16"/>
          <p:cNvSpPr txBox="1"/>
          <p:nvPr>
            <p:ph idx="2" type="body"/>
          </p:nvPr>
        </p:nvSpPr>
        <p:spPr>
          <a:xfrm>
            <a:off x="4643600" y="935175"/>
            <a:ext cx="3774300" cy="4126500"/>
          </a:xfrm>
          <a:prstGeom prst="rect">
            <a:avLst/>
          </a:prstGeom>
        </p:spPr>
        <p:txBody>
          <a:bodyPr anchorCtr="0" anchor="t" bIns="91425" lIns="91425" spcFirstLastPara="1" rIns="91425" wrap="square" tIns="91425">
            <a:normAutofit fontScale="70000" lnSpcReduction="10000"/>
          </a:bodyPr>
          <a:lstStyle/>
          <a:p>
            <a:pPr indent="0" lvl="0" marL="0" rtl="0" algn="l">
              <a:lnSpc>
                <a:spcPct val="105000"/>
              </a:lnSpc>
              <a:spcBef>
                <a:spcPts val="0"/>
              </a:spcBef>
              <a:spcAft>
                <a:spcPts val="0"/>
              </a:spcAft>
              <a:buNone/>
            </a:pPr>
            <a:r>
              <a:rPr lang="en" sz="1215"/>
              <a:t>Large language models (LLMs) are artificial intelligence systems that use machine learning algorithms to process vast amounts of natural language data.</a:t>
            </a:r>
            <a:endParaRPr sz="1215"/>
          </a:p>
          <a:p>
            <a:pPr indent="0" lvl="0" marL="0" rtl="0" algn="l">
              <a:lnSpc>
                <a:spcPct val="105000"/>
              </a:lnSpc>
              <a:spcBef>
                <a:spcPts val="1200"/>
              </a:spcBef>
              <a:spcAft>
                <a:spcPts val="0"/>
              </a:spcAft>
              <a:buNone/>
            </a:pPr>
            <a:r>
              <a:rPr lang="en" sz="1215" u="sng">
                <a:solidFill>
                  <a:schemeClr val="hlink"/>
                </a:solidFill>
                <a:hlinkClick r:id="rId5"/>
              </a:rPr>
              <a:t>Talking About Large Language Models </a:t>
            </a:r>
            <a:r>
              <a:rPr lang="en" sz="1215"/>
              <a:t>Murray Shanahan</a:t>
            </a:r>
            <a:endParaRPr sz="1215"/>
          </a:p>
          <a:p>
            <a:pPr indent="0" lvl="0" marL="0" rtl="0" algn="l">
              <a:lnSpc>
                <a:spcPct val="105000"/>
              </a:lnSpc>
              <a:spcBef>
                <a:spcPts val="1200"/>
              </a:spcBef>
              <a:spcAft>
                <a:spcPts val="0"/>
              </a:spcAft>
              <a:buNone/>
            </a:pPr>
            <a:r>
              <a:rPr lang="en" sz="1215"/>
              <a:t>Ray is an open-source system for building and running distributed applications. One of the key components of Ray is the Ray server, which provides a central location for managing the distributed resources and executing tasks.</a:t>
            </a:r>
            <a:endParaRPr sz="1215"/>
          </a:p>
          <a:p>
            <a:pPr indent="0" lvl="0" marL="0" rtl="0" algn="l">
              <a:lnSpc>
                <a:spcPct val="105000"/>
              </a:lnSpc>
              <a:spcBef>
                <a:spcPts val="1200"/>
              </a:spcBef>
              <a:spcAft>
                <a:spcPts val="0"/>
              </a:spcAft>
              <a:buNone/>
            </a:pPr>
            <a:r>
              <a:rPr lang="en" sz="1215"/>
              <a:t>The Ray serv is designed to be scalable and efficient, allowing it to handle large-scale distributed applications with ease. It provides an easy-to-use API for developers to build distributed applications using Python, and also supports other programming languages such as Java and C++.</a:t>
            </a:r>
            <a:endParaRPr sz="1215"/>
          </a:p>
          <a:p>
            <a:pPr indent="0" lvl="0" marL="0" rtl="0" algn="l">
              <a:lnSpc>
                <a:spcPct val="105000"/>
              </a:lnSpc>
              <a:spcBef>
                <a:spcPts val="1200"/>
              </a:spcBef>
              <a:spcAft>
                <a:spcPts val="0"/>
              </a:spcAft>
              <a:buNone/>
            </a:pPr>
            <a:r>
              <a:rPr lang="en" sz="1215" u="sng">
                <a:solidFill>
                  <a:schemeClr val="hlink"/>
                </a:solidFill>
                <a:hlinkClick r:id="rId6"/>
              </a:rPr>
              <a:t>Ray: A Distributed Framework for Emerging AI Applications</a:t>
            </a:r>
            <a:r>
              <a:rPr lang="en" sz="1215"/>
              <a:t> Philipp Moritz, Robert Nishihara, Stephanie Wang, Alexey Tumanov, Richard Liaw, Eric Liang, Melih Elibol, Zongheng Yang, William Paul, Michael I. Jordan, and Ion Stoica, UC Berkeley</a:t>
            </a:r>
            <a:endParaRPr sz="1215"/>
          </a:p>
          <a:p>
            <a:pPr indent="0" lvl="0" marL="0" rtl="0" algn="l">
              <a:lnSpc>
                <a:spcPct val="105000"/>
              </a:lnSpc>
              <a:spcBef>
                <a:spcPts val="1200"/>
              </a:spcBef>
              <a:spcAft>
                <a:spcPts val="0"/>
              </a:spcAft>
              <a:buNone/>
            </a:pPr>
            <a:r>
              <a:t/>
            </a:r>
            <a:endParaRPr sz="1215"/>
          </a:p>
          <a:p>
            <a:pPr indent="0" lvl="0" marL="0" rtl="0" algn="l">
              <a:lnSpc>
                <a:spcPct val="105000"/>
              </a:lnSpc>
              <a:spcBef>
                <a:spcPts val="1200"/>
              </a:spcBef>
              <a:spcAft>
                <a:spcPts val="0"/>
              </a:spcAft>
              <a:buNone/>
            </a:pPr>
            <a:r>
              <a:t/>
            </a:r>
            <a:endParaRPr sz="1215"/>
          </a:p>
          <a:p>
            <a:pPr indent="0" lvl="0" marL="0" rtl="0" algn="l">
              <a:spcBef>
                <a:spcPts val="1200"/>
              </a:spcBef>
              <a:spcAft>
                <a:spcPts val="0"/>
              </a:spcAft>
              <a:buNone/>
            </a:pPr>
            <a:br>
              <a:rPr lang="en"/>
            </a:b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Functionalities</a:t>
            </a:r>
            <a:endParaRPr/>
          </a:p>
        </p:txBody>
      </p:sp>
      <p:sp>
        <p:nvSpPr>
          <p:cNvPr id="116" name="Google Shape;116;p17"/>
          <p:cNvSpPr txBox="1"/>
          <p:nvPr>
            <p:ph idx="1" type="body"/>
          </p:nvPr>
        </p:nvSpPr>
        <p:spPr>
          <a:xfrm>
            <a:off x="729450" y="14692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Generate UML sequence diagrams from user input</a:t>
            </a:r>
            <a:endParaRPr sz="1400"/>
          </a:p>
          <a:p>
            <a:pPr indent="-317500" lvl="0" marL="457200" rtl="0" algn="l">
              <a:spcBef>
                <a:spcPts val="0"/>
              </a:spcBef>
              <a:spcAft>
                <a:spcPts val="0"/>
              </a:spcAft>
              <a:buSzPts val="1400"/>
              <a:buAutoNum type="arabicPeriod"/>
            </a:pPr>
            <a:r>
              <a:rPr lang="en" sz="1400"/>
              <a:t>Generate UML class diagrams from user input</a:t>
            </a:r>
            <a:endParaRPr sz="1400"/>
          </a:p>
          <a:p>
            <a:pPr indent="-317500" lvl="0" marL="457200" rtl="0" algn="l">
              <a:spcBef>
                <a:spcPts val="0"/>
              </a:spcBef>
              <a:spcAft>
                <a:spcPts val="0"/>
              </a:spcAft>
              <a:buSzPts val="1400"/>
              <a:buAutoNum type="arabicPeriod"/>
            </a:pPr>
            <a:r>
              <a:rPr lang="en" sz="1400"/>
              <a:t>Generate UML ER diagrams from user input</a:t>
            </a:r>
            <a:endParaRPr sz="1400"/>
          </a:p>
          <a:p>
            <a:pPr indent="-317500" lvl="0" marL="457200" rtl="0" algn="l">
              <a:spcBef>
                <a:spcPts val="0"/>
              </a:spcBef>
              <a:spcAft>
                <a:spcPts val="0"/>
              </a:spcAft>
              <a:buSzPts val="1400"/>
              <a:buAutoNum type="arabicPeriod"/>
            </a:pPr>
            <a:r>
              <a:rPr lang="en" sz="1400"/>
              <a:t>Generate UML state diagrams from user input</a:t>
            </a:r>
            <a:endParaRPr sz="1400"/>
          </a:p>
          <a:p>
            <a:pPr indent="-317500" lvl="0" marL="457200" rtl="0" algn="l">
              <a:spcBef>
                <a:spcPts val="0"/>
              </a:spcBef>
              <a:spcAft>
                <a:spcPts val="0"/>
              </a:spcAft>
              <a:buSzPts val="1400"/>
              <a:buAutoNum type="arabicPeriod"/>
            </a:pPr>
            <a:r>
              <a:rPr lang="en" sz="1400"/>
              <a:t>Generate Gantt diagrams from user input</a:t>
            </a:r>
            <a:endParaRPr sz="1400"/>
          </a:p>
          <a:p>
            <a:pPr indent="0" lvl="0" marL="457200" rtl="0" algn="l">
              <a:spcBef>
                <a:spcPts val="1200"/>
              </a:spcBef>
              <a:spcAft>
                <a:spcPts val="1200"/>
              </a:spcAft>
              <a:buNone/>
            </a:pPr>
            <a:r>
              <a:t/>
            </a:r>
            <a:endParaRPr sz="1400"/>
          </a:p>
        </p:txBody>
      </p:sp>
      <p:pic>
        <p:nvPicPr>
          <p:cNvPr id="117" name="Google Shape;117;p17"/>
          <p:cNvPicPr preferRelativeResize="0"/>
          <p:nvPr/>
        </p:nvPicPr>
        <p:blipFill>
          <a:blip r:embed="rId3">
            <a:alphaModFix/>
          </a:blip>
          <a:stretch>
            <a:fillRect/>
          </a:stretch>
        </p:blipFill>
        <p:spPr>
          <a:xfrm>
            <a:off x="5780925" y="1298075"/>
            <a:ext cx="2806600" cy="2135624"/>
          </a:xfrm>
          <a:prstGeom prst="rect">
            <a:avLst/>
          </a:prstGeom>
          <a:noFill/>
          <a:ln>
            <a:noFill/>
          </a:ln>
        </p:spPr>
      </p:pic>
      <p:pic>
        <p:nvPicPr>
          <p:cNvPr id="118" name="Google Shape;118;p17"/>
          <p:cNvPicPr preferRelativeResize="0"/>
          <p:nvPr/>
        </p:nvPicPr>
        <p:blipFill>
          <a:blip r:embed="rId4">
            <a:alphaModFix/>
          </a:blip>
          <a:stretch>
            <a:fillRect/>
          </a:stretch>
        </p:blipFill>
        <p:spPr>
          <a:xfrm>
            <a:off x="2455825" y="3119125"/>
            <a:ext cx="2202151" cy="167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650850" y="5213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a:t>
            </a:r>
            <a:endParaRPr/>
          </a:p>
        </p:txBody>
      </p:sp>
      <p:sp>
        <p:nvSpPr>
          <p:cNvPr id="124" name="Google Shape;124;p18"/>
          <p:cNvSpPr txBox="1"/>
          <p:nvPr>
            <p:ph idx="1" type="body"/>
          </p:nvPr>
        </p:nvSpPr>
        <p:spPr>
          <a:xfrm>
            <a:off x="66725" y="127030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Send prompt and Receive response</a:t>
            </a:r>
            <a:br>
              <a:rPr lang="en"/>
            </a:br>
            <a:r>
              <a:rPr lang="en"/>
              <a:t>Get API key</a:t>
            </a:r>
            <a:endParaRPr/>
          </a:p>
        </p:txBody>
      </p:sp>
      <p:sp>
        <p:nvSpPr>
          <p:cNvPr id="125" name="Google Shape;125;p18"/>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8"/>
          <p:cNvPicPr preferRelativeResize="0"/>
          <p:nvPr/>
        </p:nvPicPr>
        <p:blipFill>
          <a:blip r:embed="rId3">
            <a:alphaModFix/>
          </a:blip>
          <a:stretch>
            <a:fillRect/>
          </a:stretch>
        </p:blipFill>
        <p:spPr>
          <a:xfrm>
            <a:off x="1106838" y="1684222"/>
            <a:ext cx="6930323" cy="3050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540625" y="6672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request/response</a:t>
            </a:r>
            <a:endParaRPr/>
          </a:p>
        </p:txBody>
      </p:sp>
      <p:pic>
        <p:nvPicPr>
          <p:cNvPr id="132" name="Google Shape;132;p19"/>
          <p:cNvPicPr preferRelativeResize="0"/>
          <p:nvPr/>
        </p:nvPicPr>
        <p:blipFill>
          <a:blip r:embed="rId3">
            <a:alphaModFix/>
          </a:blip>
          <a:stretch>
            <a:fillRect/>
          </a:stretch>
        </p:blipFill>
        <p:spPr>
          <a:xfrm>
            <a:off x="162975" y="1322451"/>
            <a:ext cx="8066048" cy="298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658625" y="7234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response</a:t>
            </a:r>
            <a:endParaRPr/>
          </a:p>
          <a:p>
            <a:pPr indent="0" lvl="0" marL="0" rtl="0" algn="l">
              <a:spcBef>
                <a:spcPts val="0"/>
              </a:spcBef>
              <a:spcAft>
                <a:spcPts val="0"/>
              </a:spcAft>
              <a:buNone/>
            </a:pPr>
            <a:r>
              <a:t/>
            </a:r>
            <a:endParaRPr/>
          </a:p>
        </p:txBody>
      </p:sp>
      <p:pic>
        <p:nvPicPr>
          <p:cNvPr id="138" name="Google Shape;138;p20"/>
          <p:cNvPicPr preferRelativeResize="0"/>
          <p:nvPr/>
        </p:nvPicPr>
        <p:blipFill>
          <a:blip r:embed="rId3">
            <a:alphaModFix/>
          </a:blip>
          <a:stretch>
            <a:fillRect/>
          </a:stretch>
        </p:blipFill>
        <p:spPr>
          <a:xfrm>
            <a:off x="460425" y="1407801"/>
            <a:ext cx="8084803" cy="2455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651525" y="5616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21"/>
          <p:cNvSpPr txBox="1"/>
          <p:nvPr>
            <p:ph idx="1" type="body"/>
          </p:nvPr>
        </p:nvSpPr>
        <p:spPr>
          <a:xfrm>
            <a:off x="729450" y="1402775"/>
            <a:ext cx="7688700" cy="29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React, Next.js, Tailwind CSS, DaisyUI, Typescript</a:t>
            </a:r>
            <a:endParaRPr/>
          </a:p>
          <a:p>
            <a:pPr indent="0" lvl="0" marL="0" rtl="0" algn="l">
              <a:spcBef>
                <a:spcPts val="1200"/>
              </a:spcBef>
              <a:spcAft>
                <a:spcPts val="0"/>
              </a:spcAft>
              <a:buNone/>
            </a:pPr>
            <a:r>
              <a:rPr lang="en"/>
              <a:t>Backend: Python, langchain, LLM models</a:t>
            </a:r>
            <a:endParaRPr/>
          </a:p>
          <a:p>
            <a:pPr indent="0" lvl="0" marL="0" rtl="0" algn="l">
              <a:spcBef>
                <a:spcPts val="1200"/>
              </a:spcBef>
              <a:spcAft>
                <a:spcPts val="0"/>
              </a:spcAft>
              <a:buNone/>
            </a:pPr>
            <a:r>
              <a:rPr lang="en"/>
              <a:t>Cloud deployment: AWS  with load-balancing, high </a:t>
            </a:r>
            <a:r>
              <a:rPr lang="en"/>
              <a:t>availability and low latency</a:t>
            </a:r>
            <a:endParaRPr/>
          </a:p>
          <a:p>
            <a:pPr indent="0" lvl="0" marL="0" rtl="0" algn="l">
              <a:spcBef>
                <a:spcPts val="1200"/>
              </a:spcBef>
              <a:spcAft>
                <a:spcPts val="1200"/>
              </a:spcAft>
              <a:buNone/>
            </a:pPr>
            <a:r>
              <a:rPr lang="en"/>
              <a:t>Database : qdrant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