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81" r:id="rId2"/>
    <p:sldId id="257" r:id="rId3"/>
    <p:sldId id="264" r:id="rId4"/>
    <p:sldId id="277" r:id="rId5"/>
    <p:sldId id="292" r:id="rId6"/>
    <p:sldId id="293" r:id="rId7"/>
    <p:sldId id="294" r:id="rId8"/>
    <p:sldId id="282" r:id="rId9"/>
    <p:sldId id="283" r:id="rId10"/>
    <p:sldId id="274" r:id="rId11"/>
    <p:sldId id="275" r:id="rId12"/>
    <p:sldId id="278" r:id="rId13"/>
    <p:sldId id="295" r:id="rId14"/>
    <p:sldId id="271" r:id="rId15"/>
    <p:sldId id="270"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C6FE-1C37-4586-98F4-A9E6BC514D0A}" type="datetimeFigureOut">
              <a:rPr lang="en-US" smtClean="0"/>
              <a:t>9/15/2020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5FC5FD-6944-48F1-8B94-32E21E9763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64fe31e62e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64fe31e62e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285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 WSGI is a specification for a universal interface between the web server and the web applications.</a:t>
            </a: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It is a WSGI toolkit, which implements requests, response objects, and other utility functions. This enables building a web framework on top of it. The Flask framework uses Werkzeug as one of its bases.</a:t>
            </a:r>
            <a:endParaRPr lang="en-US" dirty="0"/>
          </a:p>
          <a:p>
            <a:endParaRPr lang="en-US" dirty="0"/>
          </a:p>
        </p:txBody>
      </p:sp>
      <p:sp>
        <p:nvSpPr>
          <p:cNvPr id="4" name="Slide Number Placeholder 3"/>
          <p:cNvSpPr>
            <a:spLocks noGrp="1"/>
          </p:cNvSpPr>
          <p:nvPr>
            <p:ph type="sldNum" sz="quarter" idx="10"/>
          </p:nvPr>
        </p:nvSpPr>
        <p:spPr/>
        <p:txBody>
          <a:bodyPr/>
          <a:lstStyle/>
          <a:p>
            <a:fld id="{7D5FC5FD-6944-48F1-8B94-32E21E976369}" type="slidenum">
              <a:rPr lang="en-US" smtClean="0"/>
              <a:t>14</a:t>
            </a:fld>
            <a:endParaRPr lang="en-US"/>
          </a:p>
        </p:txBody>
      </p:sp>
    </p:spTree>
    <p:extLst>
      <p:ext uri="{BB962C8B-B14F-4D97-AF65-F5344CB8AC3E}">
        <p14:creationId xmlns:p14="http://schemas.microsoft.com/office/powerpoint/2010/main" val="224402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9A6F5-27CD-4A03-B7D5-5639D882E6C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9A6F5-27CD-4A03-B7D5-5639D882E6C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68DECB-A0B6-4CD1-ABB4-B45CB611650B}" type="datetimeFigureOut">
              <a:rPr lang="en-US" smtClean="0"/>
              <a:t>9/15/2020</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68DECB-A0B6-4CD1-ABB4-B45CB611650B}" type="datetimeFigureOut">
              <a:rPr lang="en-US" smtClean="0"/>
              <a:t>9/15/2020</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A9A6F5-27CD-4A03-B7D5-5639D882E6C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8DECB-A0B6-4CD1-ABB4-B45CB611650B}" type="datetimeFigureOut">
              <a:rPr lang="en-US" smtClean="0"/>
              <a:t>9/15/2020</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8DECB-A0B6-4CD1-ABB4-B45CB611650B}" type="datetimeFigureOut">
              <a:rPr lang="en-US" smtClean="0"/>
              <a:t>9/15/2020</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A9A6F5-27CD-4A03-B7D5-5639D882E6C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D68DECB-A0B6-4CD1-ABB4-B45CB611650B}" type="datetimeFigureOut">
              <a:rPr lang="en-US" smtClean="0"/>
              <a:t>9/15/2020</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A9A6F5-27CD-4A03-B7D5-5639D882E6C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D68DECB-A0B6-4CD1-ABB4-B45CB611650B}" type="datetimeFigureOut">
              <a:rPr lang="en-US" smtClean="0"/>
              <a:t>9/15/2020</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A9A6F5-27CD-4A03-B7D5-5639D882E6C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p:nvPr/>
        </p:nvSpPr>
        <p:spPr>
          <a:xfrm>
            <a:off x="3721239" y="257605"/>
            <a:ext cx="6402400" cy="18424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GB" sz="2135" b="1" dirty="0">
                <a:latin typeface="Times New Roman" panose="02020603050405020304"/>
                <a:ea typeface="Times New Roman" panose="02020603050405020304"/>
                <a:cs typeface="Times New Roman" panose="02020603050405020304"/>
                <a:sym typeface="Times New Roman" panose="02020603050405020304"/>
              </a:rPr>
              <a:t>BHARATI VIDYAPEETH</a:t>
            </a:r>
            <a:endParaRPr sz="2135"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2135" dirty="0">
                <a:latin typeface="Times New Roman" panose="02020603050405020304"/>
                <a:ea typeface="Times New Roman" panose="02020603050405020304"/>
                <a:cs typeface="Times New Roman" panose="02020603050405020304"/>
                <a:sym typeface="Times New Roman" panose="02020603050405020304"/>
              </a:rPr>
              <a:t>(DEEMED TO BE UNIVERSITY</a:t>
            </a:r>
            <a:r>
              <a:rPr lang="en-GB" sz="2135" b="1" dirty="0">
                <a:latin typeface="Times New Roman" panose="02020603050405020304"/>
                <a:ea typeface="Times New Roman" panose="02020603050405020304"/>
                <a:cs typeface="Times New Roman" panose="02020603050405020304"/>
                <a:sym typeface="Times New Roman" panose="02020603050405020304"/>
              </a:rPr>
              <a:t>)</a:t>
            </a:r>
            <a:endParaRPr sz="2135"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sz="2135" b="1" dirty="0">
                <a:latin typeface="Times New Roman" panose="02020603050405020304"/>
                <a:ea typeface="Times New Roman" panose="02020603050405020304"/>
                <a:cs typeface="Times New Roman" panose="02020603050405020304"/>
                <a:sym typeface="Times New Roman" panose="02020603050405020304"/>
              </a:rPr>
              <a:t>COLLEGE OF ENGINEERING,PUNE.</a:t>
            </a:r>
            <a:endParaRPr sz="2135" b="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135" b="1" dirty="0">
                <a:latin typeface="Times New Roman" panose="02020603050405020304"/>
                <a:ea typeface="Times New Roman" panose="02020603050405020304"/>
                <a:cs typeface="Times New Roman" panose="02020603050405020304"/>
                <a:sym typeface="Times New Roman" panose="02020603050405020304"/>
              </a:rPr>
              <a:t>DEPARTMENT OF COMPUTER ENGINEERING</a:t>
            </a:r>
            <a:endParaRPr sz="2135"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86" name="Google Shape;86;p13"/>
          <p:cNvPicPr preferRelativeResize="0"/>
          <p:nvPr/>
        </p:nvPicPr>
        <p:blipFill>
          <a:blip r:embed="rId3"/>
          <a:stretch>
            <a:fillRect/>
          </a:stretch>
        </p:blipFill>
        <p:spPr>
          <a:xfrm>
            <a:off x="5960389" y="2100005"/>
            <a:ext cx="1924100" cy="1680933"/>
          </a:xfrm>
          <a:prstGeom prst="rect">
            <a:avLst/>
          </a:prstGeom>
          <a:noFill/>
          <a:ln>
            <a:noFill/>
          </a:ln>
        </p:spPr>
      </p:pic>
      <p:sp>
        <p:nvSpPr>
          <p:cNvPr id="87" name="Google Shape;87;p13"/>
          <p:cNvSpPr txBox="1"/>
          <p:nvPr/>
        </p:nvSpPr>
        <p:spPr>
          <a:xfrm>
            <a:off x="4521504" y="4095297"/>
            <a:ext cx="4801870" cy="65278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en-IN" sz="2800" b="1" i="1" dirty="0">
                <a:latin typeface="Times New Roman" panose="02020603050405020304"/>
                <a:ea typeface="Times New Roman" panose="02020603050405020304"/>
                <a:cs typeface="Times New Roman" panose="02020603050405020304"/>
                <a:sym typeface="Times New Roman" panose="02020603050405020304"/>
              </a:rPr>
              <a:t>HAND GESTURE CONTROL</a:t>
            </a:r>
            <a:endParaRPr sz="2800" b="1" i="1" dirty="0">
              <a:latin typeface="Lato" panose="020F0502020204030203"/>
              <a:ea typeface="Lato" panose="020F0502020204030203"/>
              <a:cs typeface="Lato" panose="020F0502020204030203"/>
              <a:sym typeface="Lato" panose="020F0502020204030203"/>
            </a:endParaRPr>
          </a:p>
        </p:txBody>
      </p:sp>
      <p:sp>
        <p:nvSpPr>
          <p:cNvPr id="88" name="Google Shape;88;p13"/>
          <p:cNvSpPr txBox="1"/>
          <p:nvPr/>
        </p:nvSpPr>
        <p:spPr>
          <a:xfrm>
            <a:off x="4975529" y="5062436"/>
            <a:ext cx="3893820" cy="125476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en-GB" sz="2400" i="1" dirty="0">
                <a:latin typeface="Times New Roman" panose="02020603050405020304"/>
                <a:ea typeface="Times New Roman" panose="02020603050405020304"/>
                <a:cs typeface="Times New Roman" panose="02020603050405020304"/>
                <a:sym typeface="Times New Roman" panose="02020603050405020304"/>
              </a:rPr>
              <a:t>   Under the guidance of</a:t>
            </a:r>
            <a:endParaRPr sz="2400" i="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2135" b="1" i="1" dirty="0">
                <a:latin typeface="Times New Roman" panose="02020603050405020304"/>
                <a:ea typeface="Times New Roman" panose="02020603050405020304"/>
                <a:cs typeface="Times New Roman" panose="02020603050405020304"/>
                <a:sym typeface="Times New Roman" panose="02020603050405020304"/>
              </a:rPr>
              <a:t>        “Mrs. </a:t>
            </a:r>
            <a:r>
              <a:rPr lang="en-IN" altLang="en-GB" sz="2135" b="1" i="1" dirty="0">
                <a:latin typeface="Times New Roman" panose="02020603050405020304"/>
                <a:ea typeface="Times New Roman" panose="02020603050405020304"/>
                <a:cs typeface="Times New Roman" panose="02020603050405020304"/>
                <a:sym typeface="Times New Roman" panose="02020603050405020304"/>
              </a:rPr>
              <a:t>Netra </a:t>
            </a:r>
            <a:r>
              <a:rPr lang="en-IN" altLang="en-GB" sz="2135" b="1" i="1" dirty="0" err="1">
                <a:latin typeface="Times New Roman" panose="02020603050405020304"/>
                <a:ea typeface="Times New Roman" panose="02020603050405020304"/>
                <a:cs typeface="Times New Roman" panose="02020603050405020304"/>
                <a:sym typeface="Times New Roman" panose="02020603050405020304"/>
              </a:rPr>
              <a:t>Patil</a:t>
            </a:r>
            <a:r>
              <a:rPr lang="en-GB" sz="2135" b="1" i="1" dirty="0">
                <a:latin typeface="Times New Roman" panose="02020603050405020304"/>
                <a:ea typeface="Times New Roman" panose="02020603050405020304"/>
                <a:cs typeface="Times New Roman" panose="02020603050405020304"/>
                <a:sym typeface="Times New Roman" panose="02020603050405020304"/>
              </a:rPr>
              <a:t>”</a:t>
            </a:r>
            <a:endParaRPr sz="2135" b="1" i="1" dirty="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C2092-DD82-4EFA-969B-AFE5B7A43989}"/>
              </a:ext>
            </a:extLst>
          </p:cNvPr>
          <p:cNvSpPr>
            <a:spLocks noGrp="1"/>
          </p:cNvSpPr>
          <p:nvPr>
            <p:ph type="title"/>
          </p:nvPr>
        </p:nvSpPr>
        <p:spPr>
          <a:xfrm>
            <a:off x="2521903" y="206860"/>
            <a:ext cx="8911687" cy="1280890"/>
          </a:xfrm>
        </p:spPr>
        <p:txBody>
          <a:bodyPr/>
          <a:lstStyle/>
          <a:p>
            <a:r>
              <a:rPr lang="en-IN" b="1" dirty="0"/>
              <a:t>Intersection over Union</a:t>
            </a:r>
            <a:br>
              <a:rPr lang="en-IN" b="1" dirty="0"/>
            </a:br>
            <a:endParaRPr lang="en-IN" dirty="0"/>
          </a:p>
        </p:txBody>
      </p:sp>
      <p:sp>
        <p:nvSpPr>
          <p:cNvPr id="3" name="Content Placeholder 2">
            <a:extLst>
              <a:ext uri="{FF2B5EF4-FFF2-40B4-BE49-F238E27FC236}">
                <a16:creationId xmlns:a16="http://schemas.microsoft.com/office/drawing/2014/main" id="{69EC0AE9-317E-46B9-AFE8-A084411CC76E}"/>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C66EDA47-490D-470A-9702-CF6E9675E684}"/>
              </a:ext>
            </a:extLst>
          </p:cNvPr>
          <p:cNvPicPr>
            <a:picLocks noChangeAspect="1"/>
          </p:cNvPicPr>
          <p:nvPr/>
        </p:nvPicPr>
        <p:blipFill>
          <a:blip r:embed="rId2"/>
          <a:stretch>
            <a:fillRect/>
          </a:stretch>
        </p:blipFill>
        <p:spPr>
          <a:xfrm>
            <a:off x="2309292" y="1487750"/>
            <a:ext cx="7854089" cy="4008374"/>
          </a:xfrm>
          <a:prstGeom prst="rect">
            <a:avLst/>
          </a:prstGeom>
        </p:spPr>
      </p:pic>
    </p:spTree>
    <p:extLst>
      <p:ext uri="{BB962C8B-B14F-4D97-AF65-F5344CB8AC3E}">
        <p14:creationId xmlns:p14="http://schemas.microsoft.com/office/powerpoint/2010/main" val="1271244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9A4D-9588-4E6D-9478-69EE517CCF6E}"/>
              </a:ext>
            </a:extLst>
          </p:cNvPr>
          <p:cNvSpPr>
            <a:spLocks noGrp="1"/>
          </p:cNvSpPr>
          <p:nvPr>
            <p:ph type="title"/>
          </p:nvPr>
        </p:nvSpPr>
        <p:spPr>
          <a:xfrm>
            <a:off x="2589212" y="118083"/>
            <a:ext cx="8911687" cy="1280890"/>
          </a:xfrm>
        </p:spPr>
        <p:txBody>
          <a:bodyPr/>
          <a:lstStyle/>
          <a:p>
            <a:r>
              <a:rPr lang="en-IN" b="1" dirty="0"/>
              <a:t>Non-Max Suppression</a:t>
            </a:r>
            <a:br>
              <a:rPr lang="en-IN" b="1" dirty="0"/>
            </a:br>
            <a:endParaRPr lang="en-IN" dirty="0"/>
          </a:p>
        </p:txBody>
      </p:sp>
      <p:sp>
        <p:nvSpPr>
          <p:cNvPr id="3" name="Content Placeholder 2">
            <a:extLst>
              <a:ext uri="{FF2B5EF4-FFF2-40B4-BE49-F238E27FC236}">
                <a16:creationId xmlns:a16="http://schemas.microsoft.com/office/drawing/2014/main" id="{A4C0592A-7309-44A6-B84F-CD221C9046E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1D93A97-A43F-4EE5-8AB2-8D8ACE5DE3A1}"/>
              </a:ext>
            </a:extLst>
          </p:cNvPr>
          <p:cNvPicPr>
            <a:picLocks noChangeAspect="1"/>
          </p:cNvPicPr>
          <p:nvPr/>
        </p:nvPicPr>
        <p:blipFill>
          <a:blip r:embed="rId2"/>
          <a:stretch>
            <a:fillRect/>
          </a:stretch>
        </p:blipFill>
        <p:spPr>
          <a:xfrm>
            <a:off x="1676215" y="946778"/>
            <a:ext cx="9105900" cy="5305425"/>
          </a:xfrm>
          <a:prstGeom prst="rect">
            <a:avLst/>
          </a:prstGeom>
        </p:spPr>
      </p:pic>
    </p:spTree>
    <p:extLst>
      <p:ext uri="{BB962C8B-B14F-4D97-AF65-F5344CB8AC3E}">
        <p14:creationId xmlns:p14="http://schemas.microsoft.com/office/powerpoint/2010/main" val="222332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B224-DF4D-47AC-B402-B93B63598906}"/>
              </a:ext>
            </a:extLst>
          </p:cNvPr>
          <p:cNvSpPr>
            <a:spLocks noGrp="1"/>
          </p:cNvSpPr>
          <p:nvPr>
            <p:ph type="title"/>
          </p:nvPr>
        </p:nvSpPr>
        <p:spPr>
          <a:xfrm>
            <a:off x="2589212" y="100327"/>
            <a:ext cx="8911687" cy="1280890"/>
          </a:xfrm>
        </p:spPr>
        <p:txBody>
          <a:bodyPr/>
          <a:lstStyle/>
          <a:p>
            <a:r>
              <a:rPr lang="en-IN" b="1" dirty="0"/>
              <a:t>Anchor Boxes</a:t>
            </a:r>
            <a:br>
              <a:rPr lang="en-IN" b="1" dirty="0"/>
            </a:br>
            <a:endParaRPr lang="en-IN" dirty="0"/>
          </a:p>
        </p:txBody>
      </p:sp>
      <p:sp>
        <p:nvSpPr>
          <p:cNvPr id="3" name="Content Placeholder 2">
            <a:extLst>
              <a:ext uri="{FF2B5EF4-FFF2-40B4-BE49-F238E27FC236}">
                <a16:creationId xmlns:a16="http://schemas.microsoft.com/office/drawing/2014/main" id="{42CC8851-4D9D-4358-9F56-263DAC2B48C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FEA5A5D-9689-423A-9443-F2E5D92A3186}"/>
              </a:ext>
            </a:extLst>
          </p:cNvPr>
          <p:cNvPicPr>
            <a:picLocks noChangeAspect="1"/>
          </p:cNvPicPr>
          <p:nvPr/>
        </p:nvPicPr>
        <p:blipFill>
          <a:blip r:embed="rId2"/>
          <a:stretch>
            <a:fillRect/>
          </a:stretch>
        </p:blipFill>
        <p:spPr>
          <a:xfrm>
            <a:off x="1609498" y="740772"/>
            <a:ext cx="6616932" cy="5852549"/>
          </a:xfrm>
          <a:prstGeom prst="rect">
            <a:avLst/>
          </a:prstGeom>
        </p:spPr>
      </p:pic>
      <p:pic>
        <p:nvPicPr>
          <p:cNvPr id="5" name="Picture 4">
            <a:extLst>
              <a:ext uri="{FF2B5EF4-FFF2-40B4-BE49-F238E27FC236}">
                <a16:creationId xmlns:a16="http://schemas.microsoft.com/office/drawing/2014/main" id="{796BDF9D-F113-4A65-A436-85E14E8FB4F4}"/>
              </a:ext>
            </a:extLst>
          </p:cNvPr>
          <p:cNvPicPr>
            <a:picLocks noChangeAspect="1"/>
          </p:cNvPicPr>
          <p:nvPr/>
        </p:nvPicPr>
        <p:blipFill>
          <a:blip r:embed="rId3"/>
          <a:stretch>
            <a:fillRect/>
          </a:stretch>
        </p:blipFill>
        <p:spPr>
          <a:xfrm>
            <a:off x="9206144" y="1381217"/>
            <a:ext cx="2158060" cy="4459124"/>
          </a:xfrm>
          <a:prstGeom prst="rect">
            <a:avLst/>
          </a:prstGeom>
        </p:spPr>
      </p:pic>
    </p:spTree>
    <p:extLst>
      <p:ext uri="{BB962C8B-B14F-4D97-AF65-F5344CB8AC3E}">
        <p14:creationId xmlns:p14="http://schemas.microsoft.com/office/powerpoint/2010/main" val="7849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p:nvPr/>
        </p:nvSpPr>
        <p:spPr>
          <a:xfrm>
            <a:off x="3968871" y="4406735"/>
            <a:ext cx="1336887" cy="1164167"/>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sz="2535" b="1" dirty="0">
                <a:latin typeface="Times New Roman" panose="02020603050405020304"/>
                <a:ea typeface="Times New Roman" panose="02020603050405020304"/>
                <a:cs typeface="Times New Roman" panose="02020603050405020304"/>
                <a:sym typeface="Times New Roman" panose="02020603050405020304"/>
              </a:rPr>
              <a:t>Flask Server</a:t>
            </a:r>
          </a:p>
        </p:txBody>
      </p:sp>
      <p:sp>
        <p:nvSpPr>
          <p:cNvPr id="145" name="Google Shape;145;p18"/>
          <p:cNvSpPr txBox="1"/>
          <p:nvPr/>
        </p:nvSpPr>
        <p:spPr>
          <a:xfrm>
            <a:off x="3900714" y="1999926"/>
            <a:ext cx="1473200" cy="1002453"/>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535" b="1" dirty="0">
                <a:latin typeface="Times New Roman" panose="02020603050405020304"/>
                <a:ea typeface="Times New Roman" panose="02020603050405020304"/>
                <a:cs typeface="Times New Roman" panose="02020603050405020304"/>
                <a:sym typeface="Times New Roman" panose="02020603050405020304"/>
              </a:rPr>
              <a:t>Application</a:t>
            </a:r>
          </a:p>
        </p:txBody>
      </p:sp>
      <p:sp>
        <p:nvSpPr>
          <p:cNvPr id="146" name="Google Shape;146;p18"/>
          <p:cNvSpPr txBox="1"/>
          <p:nvPr/>
        </p:nvSpPr>
        <p:spPr>
          <a:xfrm>
            <a:off x="6358404" y="2154958"/>
            <a:ext cx="2294400" cy="8104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535" b="1" dirty="0">
                <a:latin typeface="Times New Roman" panose="02020603050405020304"/>
                <a:ea typeface="Times New Roman" panose="02020603050405020304"/>
                <a:cs typeface="Times New Roman" panose="02020603050405020304"/>
                <a:sym typeface="Times New Roman" panose="02020603050405020304"/>
              </a:rPr>
              <a:t>   Flask Sever</a:t>
            </a:r>
          </a:p>
        </p:txBody>
      </p:sp>
      <p:sp>
        <p:nvSpPr>
          <p:cNvPr id="147" name="Google Shape;147;p18"/>
          <p:cNvSpPr txBox="1"/>
          <p:nvPr/>
        </p:nvSpPr>
        <p:spPr>
          <a:xfrm>
            <a:off x="9996640" y="3209446"/>
            <a:ext cx="2048000" cy="1259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535" b="1" dirty="0" err="1">
                <a:latin typeface="Times New Roman" panose="02020603050405020304"/>
                <a:ea typeface="Times New Roman" panose="02020603050405020304"/>
                <a:cs typeface="Times New Roman" panose="02020603050405020304"/>
                <a:sym typeface="Times New Roman" panose="02020603050405020304"/>
              </a:rPr>
              <a:t>Darknet</a:t>
            </a:r>
            <a:r>
              <a:rPr lang="en-IN" altLang="en-GB" sz="2535" b="1" dirty="0">
                <a:latin typeface="Times New Roman" panose="02020603050405020304"/>
                <a:ea typeface="Times New Roman" panose="02020603050405020304"/>
                <a:cs typeface="Times New Roman" panose="02020603050405020304"/>
                <a:sym typeface="Times New Roman" panose="02020603050405020304"/>
              </a:rPr>
              <a:t> (YoloV3)</a:t>
            </a:r>
          </a:p>
        </p:txBody>
      </p:sp>
      <p:sp>
        <p:nvSpPr>
          <p:cNvPr id="148" name="Google Shape;148;p18"/>
          <p:cNvSpPr txBox="1"/>
          <p:nvPr/>
        </p:nvSpPr>
        <p:spPr>
          <a:xfrm>
            <a:off x="6616132" y="4273779"/>
            <a:ext cx="1960033" cy="1380067"/>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535" b="1" dirty="0">
                <a:latin typeface="Times New Roman" panose="02020603050405020304"/>
                <a:ea typeface="Times New Roman" panose="02020603050405020304"/>
                <a:cs typeface="Times New Roman" panose="02020603050405020304"/>
                <a:sym typeface="Times New Roman" panose="02020603050405020304"/>
              </a:rPr>
              <a:t>Gesture Recognition</a:t>
            </a:r>
          </a:p>
        </p:txBody>
      </p:sp>
      <p:sp>
        <p:nvSpPr>
          <p:cNvPr id="149" name="Google Shape;149;p18"/>
          <p:cNvSpPr txBox="1">
            <a:spLocks noGrp="1"/>
          </p:cNvSpPr>
          <p:nvPr>
            <p:ph type="title" idx="4294967295"/>
          </p:nvPr>
        </p:nvSpPr>
        <p:spPr>
          <a:xfrm>
            <a:off x="0" y="968375"/>
            <a:ext cx="11360150" cy="758825"/>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sz="48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4800" b="1">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0" name="Google Shape;150;p18"/>
          <p:cNvSpPr txBox="1"/>
          <p:nvPr/>
        </p:nvSpPr>
        <p:spPr>
          <a:xfrm>
            <a:off x="4260215" y="226060"/>
            <a:ext cx="4783455" cy="1064895"/>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US" sz="4800">
                <a:sym typeface="+mn-ea"/>
              </a:rPr>
              <a:t> Control Flow</a:t>
            </a:r>
            <a:endParaRPr lang="en-IN" sz="4800" b="1">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1" name="Google Shape;151;p18"/>
          <p:cNvCxnSpPr/>
          <p:nvPr/>
        </p:nvCxnSpPr>
        <p:spPr>
          <a:xfrm flipV="1">
            <a:off x="2630593" y="2469675"/>
            <a:ext cx="1367367" cy="1016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18"/>
          <p:cNvCxnSpPr/>
          <p:nvPr/>
        </p:nvCxnSpPr>
        <p:spPr>
          <a:xfrm>
            <a:off x="8490374" y="2535723"/>
            <a:ext cx="1424800" cy="7968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8"/>
          <p:cNvCxnSpPr/>
          <p:nvPr/>
        </p:nvCxnSpPr>
        <p:spPr>
          <a:xfrm flipH="1">
            <a:off x="8444700" y="4093733"/>
            <a:ext cx="1551940" cy="590973"/>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8"/>
          <p:cNvCxnSpPr/>
          <p:nvPr/>
        </p:nvCxnSpPr>
        <p:spPr>
          <a:xfrm flipH="1" flipV="1">
            <a:off x="2874748" y="4915060"/>
            <a:ext cx="1129453" cy="254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18"/>
          <p:cNvCxnSpPr/>
          <p:nvPr/>
        </p:nvCxnSpPr>
        <p:spPr>
          <a:xfrm rot="10800000">
            <a:off x="5022330" y="4910700"/>
            <a:ext cx="1629200" cy="84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p18"/>
          <p:cNvCxnSpPr/>
          <p:nvPr/>
        </p:nvCxnSpPr>
        <p:spPr>
          <a:xfrm>
            <a:off x="5268822" y="2519394"/>
            <a:ext cx="1312333" cy="9313"/>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8"/>
          <p:cNvSpPr txBox="1"/>
          <p:nvPr/>
        </p:nvSpPr>
        <p:spPr>
          <a:xfrm>
            <a:off x="2670806" y="2092467"/>
            <a:ext cx="1537335" cy="96774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GB" dirty="0"/>
              <a:t>Captured image</a:t>
            </a:r>
            <a:endParaRPr lang="en-GB" altLang="en-GB" dirty="0"/>
          </a:p>
        </p:txBody>
      </p:sp>
      <p:sp>
        <p:nvSpPr>
          <p:cNvPr id="159" name="Google Shape;159;p18"/>
          <p:cNvSpPr txBox="1"/>
          <p:nvPr/>
        </p:nvSpPr>
        <p:spPr>
          <a:xfrm>
            <a:off x="1232714" y="2151913"/>
            <a:ext cx="1559873" cy="61976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400" b="1" dirty="0"/>
              <a:t>Camera</a:t>
            </a:r>
          </a:p>
        </p:txBody>
      </p:sp>
      <p:sp>
        <p:nvSpPr>
          <p:cNvPr id="160" name="Google Shape;160;p18"/>
          <p:cNvSpPr txBox="1"/>
          <p:nvPr/>
        </p:nvSpPr>
        <p:spPr>
          <a:xfrm>
            <a:off x="8260033" y="2092467"/>
            <a:ext cx="1424800" cy="8872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lang="en-GB" sz="2400"/>
          </a:p>
        </p:txBody>
      </p:sp>
      <p:sp>
        <p:nvSpPr>
          <p:cNvPr id="161" name="Google Shape;161;p18"/>
          <p:cNvSpPr txBox="1"/>
          <p:nvPr/>
        </p:nvSpPr>
        <p:spPr>
          <a:xfrm>
            <a:off x="8090167" y="4529200"/>
            <a:ext cx="1265200" cy="776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lang="en-GB" sz="2400"/>
          </a:p>
        </p:txBody>
      </p:sp>
      <p:sp>
        <p:nvSpPr>
          <p:cNvPr id="162" name="Google Shape;162;p18"/>
          <p:cNvSpPr txBox="1"/>
          <p:nvPr/>
        </p:nvSpPr>
        <p:spPr>
          <a:xfrm>
            <a:off x="5413555" y="4258899"/>
            <a:ext cx="1543685" cy="64262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1600" dirty="0"/>
              <a:t>Python dictionary </a:t>
            </a:r>
          </a:p>
        </p:txBody>
      </p:sp>
      <p:sp>
        <p:nvSpPr>
          <p:cNvPr id="163" name="Google Shape;163;p18"/>
          <p:cNvSpPr txBox="1"/>
          <p:nvPr/>
        </p:nvSpPr>
        <p:spPr>
          <a:xfrm>
            <a:off x="1232714" y="4468646"/>
            <a:ext cx="1665451" cy="89408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altLang="en-GB" sz="2400" b="1" dirty="0"/>
              <a:t>Application</a:t>
            </a:r>
          </a:p>
        </p:txBody>
      </p:sp>
      <p:sp>
        <p:nvSpPr>
          <p:cNvPr id="2" name="TextBox 1">
            <a:extLst>
              <a:ext uri="{FF2B5EF4-FFF2-40B4-BE49-F238E27FC236}">
                <a16:creationId xmlns:a16="http://schemas.microsoft.com/office/drawing/2014/main" id="{9C0C5C1E-D82C-4130-B634-4644F831725F}"/>
              </a:ext>
            </a:extLst>
          </p:cNvPr>
          <p:cNvSpPr txBox="1"/>
          <p:nvPr/>
        </p:nvSpPr>
        <p:spPr>
          <a:xfrm>
            <a:off x="5326375" y="2233614"/>
            <a:ext cx="1312332" cy="246221"/>
          </a:xfrm>
          <a:prstGeom prst="rect">
            <a:avLst/>
          </a:prstGeom>
          <a:noFill/>
        </p:spPr>
        <p:txBody>
          <a:bodyPr wrap="square" rtlCol="0">
            <a:spAutoFit/>
          </a:bodyPr>
          <a:lstStyle/>
          <a:p>
            <a:r>
              <a:rPr lang="en-IN" sz="1000" dirty="0" err="1"/>
              <a:t>VolleyMultiPart</a:t>
            </a:r>
            <a:r>
              <a:rPr lang="en-IN" sz="1000" dirty="0"/>
              <a:t> lib</a:t>
            </a:r>
          </a:p>
        </p:txBody>
      </p:sp>
      <p:sp>
        <p:nvSpPr>
          <p:cNvPr id="3" name="TextBox 2">
            <a:extLst>
              <a:ext uri="{FF2B5EF4-FFF2-40B4-BE49-F238E27FC236}">
                <a16:creationId xmlns:a16="http://schemas.microsoft.com/office/drawing/2014/main" id="{DAD834F7-557B-43E9-A232-E57E36C951C0}"/>
              </a:ext>
            </a:extLst>
          </p:cNvPr>
          <p:cNvSpPr txBox="1"/>
          <p:nvPr/>
        </p:nvSpPr>
        <p:spPr>
          <a:xfrm>
            <a:off x="2808900" y="4389219"/>
            <a:ext cx="1610875" cy="461665"/>
          </a:xfrm>
          <a:prstGeom prst="rect">
            <a:avLst/>
          </a:prstGeom>
          <a:noFill/>
        </p:spPr>
        <p:txBody>
          <a:bodyPr wrap="square" rtlCol="0">
            <a:spAutoFit/>
          </a:bodyPr>
          <a:lstStyle/>
          <a:p>
            <a:r>
              <a:rPr lang="en-IN" sz="1200" dirty="0"/>
              <a:t>      </a:t>
            </a:r>
            <a:r>
              <a:rPr lang="en-IN" sz="1200" dirty="0" err="1"/>
              <a:t>Jsonify</a:t>
            </a:r>
            <a:endParaRPr lang="en-IN" sz="1200" dirty="0"/>
          </a:p>
          <a:p>
            <a:r>
              <a:rPr lang="en-IN" sz="1200" dirty="0"/>
              <a:t>(String caption)</a:t>
            </a:r>
          </a:p>
        </p:txBody>
      </p:sp>
      <p:sp>
        <p:nvSpPr>
          <p:cNvPr id="4" name="TextBox 3">
            <a:extLst>
              <a:ext uri="{FF2B5EF4-FFF2-40B4-BE49-F238E27FC236}">
                <a16:creationId xmlns:a16="http://schemas.microsoft.com/office/drawing/2014/main" id="{65D80AA9-F9B5-4396-858F-B0FE4CCC0155}"/>
              </a:ext>
            </a:extLst>
          </p:cNvPr>
          <p:cNvSpPr txBox="1"/>
          <p:nvPr/>
        </p:nvSpPr>
        <p:spPr>
          <a:xfrm rot="1840202">
            <a:off x="8543482" y="2592806"/>
            <a:ext cx="1740371" cy="307777"/>
          </a:xfrm>
          <a:prstGeom prst="rect">
            <a:avLst/>
          </a:prstGeom>
          <a:noFill/>
        </p:spPr>
        <p:txBody>
          <a:bodyPr wrap="square" rtlCol="0">
            <a:spAutoFit/>
          </a:bodyPr>
          <a:lstStyle/>
          <a:p>
            <a:r>
              <a:rPr lang="en-IN" sz="1400" dirty="0" err="1"/>
              <a:t>PerformDectect</a:t>
            </a:r>
            <a:r>
              <a:rPr lang="en-IN" sz="1400" dirty="0"/>
              <a:t>()</a:t>
            </a:r>
          </a:p>
        </p:txBody>
      </p:sp>
      <p:sp>
        <p:nvSpPr>
          <p:cNvPr id="5" name="TextBox 4">
            <a:extLst>
              <a:ext uri="{FF2B5EF4-FFF2-40B4-BE49-F238E27FC236}">
                <a16:creationId xmlns:a16="http://schemas.microsoft.com/office/drawing/2014/main" id="{2DD2671D-056A-4568-8F51-43C291478B7B}"/>
              </a:ext>
            </a:extLst>
          </p:cNvPr>
          <p:cNvSpPr txBox="1"/>
          <p:nvPr/>
        </p:nvSpPr>
        <p:spPr>
          <a:xfrm rot="20125540">
            <a:off x="8933071" y="4252847"/>
            <a:ext cx="1360733" cy="307777"/>
          </a:xfrm>
          <a:prstGeom prst="rect">
            <a:avLst/>
          </a:prstGeom>
          <a:noFill/>
        </p:spPr>
        <p:txBody>
          <a:bodyPr wrap="square" rtlCol="0">
            <a:spAutoFit/>
          </a:bodyPr>
          <a:lstStyle/>
          <a:p>
            <a:r>
              <a:rPr lang="en-IN" sz="1400" dirty="0"/>
              <a:t>Performs</a:t>
            </a:r>
          </a:p>
        </p:txBody>
      </p:sp>
    </p:spTree>
    <p:extLst>
      <p:ext uri="{BB962C8B-B14F-4D97-AF65-F5344CB8AC3E}">
        <p14:creationId xmlns:p14="http://schemas.microsoft.com/office/powerpoint/2010/main" val="410200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Flask?</a:t>
            </a:r>
          </a:p>
        </p:txBody>
      </p:sp>
      <p:sp>
        <p:nvSpPr>
          <p:cNvPr id="3" name="Content Placeholder 2"/>
          <p:cNvSpPr>
            <a:spLocks noGrp="1"/>
          </p:cNvSpPr>
          <p:nvPr>
            <p:ph idx="1"/>
          </p:nvPr>
        </p:nvSpPr>
        <p:spPr>
          <a:xfrm>
            <a:off x="1734532" y="1738617"/>
            <a:ext cx="9455061" cy="4888425"/>
          </a:xfrm>
        </p:spPr>
        <p:txBody>
          <a:bodyPr>
            <a:normAutofit lnSpcReduction="10000"/>
          </a:bodyPr>
          <a:lstStyle/>
          <a:p>
            <a:r>
              <a:rPr lang="en-US" sz="2000" dirty="0"/>
              <a:t>Android app uses </a:t>
            </a:r>
            <a:r>
              <a:rPr lang="en-US" sz="2000" dirty="0" err="1"/>
              <a:t>VolleyMultipart</a:t>
            </a:r>
            <a:r>
              <a:rPr lang="en-US" sz="2000" dirty="0"/>
              <a:t> lib. to post the image to the flask server.</a:t>
            </a:r>
          </a:p>
          <a:p>
            <a:r>
              <a:rPr lang="en-US" sz="2000" dirty="0"/>
              <a:t>The image is encoded in Base64 before sending.</a:t>
            </a:r>
          </a:p>
          <a:p>
            <a:r>
              <a:rPr lang="en-US" sz="2000" dirty="0"/>
              <a:t>Flask server receives the encoded image and decodes it.</a:t>
            </a:r>
          </a:p>
          <a:p>
            <a:r>
              <a:rPr lang="en-US" sz="2000" dirty="0"/>
              <a:t>Flask server calls </a:t>
            </a:r>
            <a:r>
              <a:rPr lang="en-US" sz="2000" dirty="0" err="1"/>
              <a:t>performDetect</a:t>
            </a:r>
            <a:r>
              <a:rPr lang="en-US" sz="2000" dirty="0"/>
              <a:t>() from darknet framework.</a:t>
            </a:r>
          </a:p>
          <a:p>
            <a:r>
              <a:rPr lang="en-US" sz="2000" dirty="0"/>
              <a:t>The function returns dictionary containing:</a:t>
            </a:r>
          </a:p>
          <a:p>
            <a:r>
              <a:rPr lang="en-US" sz="2000" dirty="0"/>
              <a:t>Caption : “ class label”   Class label = { Play, Pause, Forward, Previous}</a:t>
            </a:r>
          </a:p>
          <a:p>
            <a:r>
              <a:rPr lang="en-US" sz="2000" dirty="0"/>
              <a:t>Flask server </a:t>
            </a:r>
            <a:r>
              <a:rPr lang="en-US" sz="2000" dirty="0" err="1"/>
              <a:t>jsonify’s</a:t>
            </a:r>
            <a:r>
              <a:rPr lang="en-US" sz="2000" dirty="0"/>
              <a:t> the class label and returns it to the Android app.</a:t>
            </a:r>
          </a:p>
          <a:p>
            <a:r>
              <a:rPr lang="en-US" sz="2000" dirty="0"/>
              <a:t>If class label==NULL, then it returns “no </a:t>
            </a:r>
            <a:r>
              <a:rPr lang="en-US" sz="2000" dirty="0" err="1"/>
              <a:t>dectection</a:t>
            </a:r>
            <a:r>
              <a:rPr lang="en-US" sz="2000" dirty="0"/>
              <a:t>”. </a:t>
            </a:r>
          </a:p>
          <a:p>
            <a:endParaRPr lang="en-US" sz="2000" dirty="0"/>
          </a:p>
          <a:p>
            <a:endParaRPr lang="en-US" sz="2000" dirty="0"/>
          </a:p>
          <a:p>
            <a:pPr marL="0" indent="0">
              <a:buNone/>
            </a:pPr>
            <a:r>
              <a:rPr lang="en-US" sz="2000" dirty="0"/>
              <a:t>	</a:t>
            </a:r>
          </a:p>
          <a:p>
            <a:pPr marL="0" indent="0">
              <a:buNone/>
            </a:pPr>
            <a:endParaRPr lang="en-US" sz="2000" dirty="0"/>
          </a:p>
        </p:txBody>
      </p:sp>
    </p:spTree>
    <p:extLst>
      <p:ext uri="{BB962C8B-B14F-4D97-AF65-F5344CB8AC3E}">
        <p14:creationId xmlns:p14="http://schemas.microsoft.com/office/powerpoint/2010/main" val="3135038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User Interface</a:t>
            </a:r>
          </a:p>
        </p:txBody>
      </p:sp>
      <p:sp>
        <p:nvSpPr>
          <p:cNvPr id="3" name="Content Placeholder 2"/>
          <p:cNvSpPr>
            <a:spLocks noGrp="1"/>
          </p:cNvSpPr>
          <p:nvPr>
            <p:ph idx="1"/>
          </p:nvPr>
        </p:nvSpPr>
        <p:spPr/>
        <p:txBody>
          <a:bodyPr>
            <a:normAutofit/>
          </a:bodyPr>
          <a:lstStyle/>
          <a:p>
            <a:r>
              <a:rPr lang="en-IN" altLang="en-US"/>
              <a:t>Capture Image By Accessing Camera.</a:t>
            </a:r>
          </a:p>
          <a:p>
            <a:r>
              <a:rPr lang="en-IN" altLang="en-US"/>
              <a:t>Preprocessing of the captured image.</a:t>
            </a:r>
          </a:p>
          <a:p>
            <a:r>
              <a:rPr lang="en-IN" altLang="en-US"/>
              <a:t>Sending the image over the network to the Flask Server.</a:t>
            </a:r>
          </a:p>
          <a:p>
            <a:r>
              <a:rPr lang="en-IN" altLang="en-US"/>
              <a:t>Recieve the predicted caption from the Server.</a:t>
            </a:r>
          </a:p>
          <a:p>
            <a:r>
              <a:rPr lang="en-IN" altLang="en-US"/>
              <a:t>Call the desired function which coressponds to the detection.</a:t>
            </a:r>
          </a:p>
          <a:p>
            <a:r>
              <a:rPr lang="en-IN" altLang="en-US"/>
              <a:t>Interface can be developed on any platform : Android , Web Browser , Visual Basic etc.</a:t>
            </a:r>
          </a:p>
          <a:p>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1978" y="2573383"/>
            <a:ext cx="8596668" cy="1320800"/>
          </a:xfrm>
        </p:spPr>
        <p:txBody>
          <a:bodyPr/>
          <a:lstStyle/>
          <a:p>
            <a:pPr algn="ctr"/>
            <a:r>
              <a:rPr lang="en-US" dirty="0" err="1"/>
              <a:t>ThankYou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Gesture recognition?</a:t>
            </a:r>
          </a:p>
        </p:txBody>
      </p:sp>
      <p:sp>
        <p:nvSpPr>
          <p:cNvPr id="3" name="Content Placeholder 2"/>
          <p:cNvSpPr>
            <a:spLocks noGrp="1"/>
          </p:cNvSpPr>
          <p:nvPr>
            <p:ph idx="1"/>
          </p:nvPr>
        </p:nvSpPr>
        <p:spPr>
          <a:xfrm>
            <a:off x="2589212" y="1410789"/>
            <a:ext cx="8915400" cy="3777622"/>
          </a:xfrm>
        </p:spPr>
        <p:txBody>
          <a:bodyPr/>
          <a:lstStyle/>
          <a:p>
            <a:r>
              <a:rPr lang="en-US" dirty="0"/>
              <a:t>Gesture recognition is a topic in computer science and language technology with the goal of interpreting human gestures via mathematical algorithms.</a:t>
            </a:r>
          </a:p>
          <a:p>
            <a:r>
              <a:rPr lang="en-US" dirty="0"/>
              <a:t>Gestures can originate from any bodily motion or state but commonly originate from the face or hand.</a:t>
            </a:r>
          </a:p>
          <a:p>
            <a:r>
              <a:rPr lang="en-US" dirty="0"/>
              <a:t>Our Project focuses on the recognition of hand gestures.</a:t>
            </a:r>
          </a:p>
          <a:p>
            <a:r>
              <a:rPr lang="en-US" dirty="0"/>
              <a:t>Users can use simple gestures to control or interact with devices without physically touching them.</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978592" y="4350991"/>
            <a:ext cx="3715431" cy="23110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Concepts</a:t>
            </a:r>
            <a:r>
              <a:rPr lang="en-US" dirty="0"/>
              <a:t> Used:</a:t>
            </a:r>
          </a:p>
        </p:txBody>
      </p:sp>
      <p:sp>
        <p:nvSpPr>
          <p:cNvPr id="3" name="Content Placeholder 2"/>
          <p:cNvSpPr>
            <a:spLocks noGrp="1"/>
          </p:cNvSpPr>
          <p:nvPr>
            <p:ph idx="1"/>
          </p:nvPr>
        </p:nvSpPr>
        <p:spPr/>
        <p:txBody>
          <a:bodyPr/>
          <a:lstStyle/>
          <a:p>
            <a:r>
              <a:rPr lang="en-IN" altLang="en-US" dirty="0"/>
              <a:t>Computer Vision</a:t>
            </a:r>
          </a:p>
          <a:p>
            <a:r>
              <a:rPr lang="en-IN" altLang="en-US" dirty="0"/>
              <a:t>Artificial &amp; Convolutional </a:t>
            </a:r>
            <a:r>
              <a:rPr lang="en-US" dirty="0"/>
              <a:t>Neural Network</a:t>
            </a:r>
          </a:p>
          <a:p>
            <a:r>
              <a:rPr lang="en-IN" altLang="en-US" dirty="0"/>
              <a:t>YOLOV3 (Darknet)</a:t>
            </a:r>
            <a:endParaRPr lang="en-US" dirty="0"/>
          </a:p>
          <a:p>
            <a:r>
              <a:rPr lang="en-IN" altLang="en-US" dirty="0"/>
              <a:t>Flask</a:t>
            </a:r>
          </a:p>
          <a:p>
            <a:r>
              <a:rPr lang="en-IN" altLang="en-US" dirty="0"/>
              <a:t>Android / Browser Interface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Approach</a:t>
            </a:r>
          </a:p>
        </p:txBody>
      </p:sp>
      <p:sp>
        <p:nvSpPr>
          <p:cNvPr id="3" name="Content Placeholder 2"/>
          <p:cNvSpPr>
            <a:spLocks noGrp="1"/>
          </p:cNvSpPr>
          <p:nvPr>
            <p:ph idx="1"/>
          </p:nvPr>
        </p:nvSpPr>
        <p:spPr/>
        <p:txBody>
          <a:bodyPr>
            <a:normAutofit fontScale="92500" lnSpcReduction="10000"/>
          </a:bodyPr>
          <a:lstStyle/>
          <a:p>
            <a:r>
              <a:rPr lang="en-US"/>
              <a:t>Gathering data</a:t>
            </a:r>
          </a:p>
          <a:p>
            <a:r>
              <a:rPr lang="en-US"/>
              <a:t>Preparing that data</a:t>
            </a:r>
          </a:p>
          <a:p>
            <a:r>
              <a:rPr lang="en-US"/>
              <a:t>Choosing a model</a:t>
            </a:r>
          </a:p>
          <a:p>
            <a:r>
              <a:rPr lang="en-US"/>
              <a:t>Training</a:t>
            </a:r>
          </a:p>
          <a:p>
            <a:r>
              <a:rPr lang="en-US"/>
              <a:t>Evaluation</a:t>
            </a:r>
          </a:p>
          <a:p>
            <a:r>
              <a:rPr lang="en-US"/>
              <a:t>Hyper parameter tuning</a:t>
            </a:r>
          </a:p>
          <a:p>
            <a:r>
              <a:rPr lang="en-US"/>
              <a:t>Prediction</a:t>
            </a:r>
          </a:p>
          <a:p>
            <a:r>
              <a:rPr lang="en-IN" altLang="en-US"/>
              <a:t>Establishing Connection With Flask Server</a:t>
            </a:r>
          </a:p>
          <a:p>
            <a:r>
              <a:rPr lang="en-IN" altLang="en-US"/>
              <a:t>Send Resultant to Target Application</a:t>
            </a:r>
          </a:p>
          <a:p>
            <a:r>
              <a:rPr lang="en-IN" altLang="en-US"/>
              <a:t>Execute Desired Function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System Architecture</a:t>
            </a:r>
          </a:p>
        </p:txBody>
      </p:sp>
      <p:pic>
        <p:nvPicPr>
          <p:cNvPr id="4" name="Picture 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083560" y="1470660"/>
            <a:ext cx="7230745" cy="502793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Working</a:t>
            </a:r>
          </a:p>
        </p:txBody>
      </p:sp>
      <p:pic>
        <p:nvPicPr>
          <p:cNvPr id="4"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2725" y="1596390"/>
            <a:ext cx="8450580" cy="48374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Darknet</a:t>
            </a:r>
            <a:r>
              <a:rPr lang="en-US" dirty="0"/>
              <a:t> framework</a:t>
            </a:r>
          </a:p>
        </p:txBody>
      </p:sp>
      <p:sp>
        <p:nvSpPr>
          <p:cNvPr id="3" name="Content Placeholder 2"/>
          <p:cNvSpPr>
            <a:spLocks noGrp="1"/>
          </p:cNvSpPr>
          <p:nvPr>
            <p:ph idx="1"/>
          </p:nvPr>
        </p:nvSpPr>
        <p:spPr/>
        <p:txBody>
          <a:bodyPr/>
          <a:lstStyle/>
          <a:p>
            <a:r>
              <a:rPr lang="en-US" dirty="0" err="1"/>
              <a:t>Darknet</a:t>
            </a:r>
            <a:r>
              <a:rPr lang="en-US" dirty="0"/>
              <a:t> is an open source neural network framework written in C and CUDA.</a:t>
            </a:r>
          </a:p>
          <a:p>
            <a:r>
              <a:rPr lang="en-US" dirty="0"/>
              <a:t>It is actually a complete neural network framework, so it really can be used for other objectives besides YOLO detection. </a:t>
            </a:r>
          </a:p>
          <a:p>
            <a:r>
              <a:rPr lang="en-US"/>
              <a:t>All these implementations come “ready to use”, which means you only need to download and install them to start detecting images or videos right away using already trained weights.</a:t>
            </a:r>
            <a:endParaRPr lang="en-US" dirty="0"/>
          </a:p>
        </p:txBody>
      </p:sp>
    </p:spTree>
    <p:extLst>
      <p:ext uri="{BB962C8B-B14F-4D97-AF65-F5344CB8AC3E}">
        <p14:creationId xmlns:p14="http://schemas.microsoft.com/office/powerpoint/2010/main" val="114316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779A-E236-46F0-A4D0-78B2D70252A7}"/>
              </a:ext>
            </a:extLst>
          </p:cNvPr>
          <p:cNvSpPr>
            <a:spLocks noGrp="1"/>
          </p:cNvSpPr>
          <p:nvPr>
            <p:ph type="title"/>
          </p:nvPr>
        </p:nvSpPr>
        <p:spPr/>
        <p:txBody>
          <a:bodyPr/>
          <a:lstStyle/>
          <a:p>
            <a:r>
              <a:rPr lang="en-IN" b="1" dirty="0"/>
              <a:t>YOLO</a:t>
            </a:r>
          </a:p>
        </p:txBody>
      </p:sp>
      <p:sp>
        <p:nvSpPr>
          <p:cNvPr id="3" name="Content Placeholder 2">
            <a:extLst>
              <a:ext uri="{FF2B5EF4-FFF2-40B4-BE49-F238E27FC236}">
                <a16:creationId xmlns:a16="http://schemas.microsoft.com/office/drawing/2014/main" id="{92819BE3-F477-439B-9E77-55D5AC28F8C8}"/>
              </a:ext>
            </a:extLst>
          </p:cNvPr>
          <p:cNvSpPr>
            <a:spLocks noGrp="1"/>
          </p:cNvSpPr>
          <p:nvPr>
            <p:ph idx="1"/>
          </p:nvPr>
        </p:nvSpPr>
        <p:spPr>
          <a:xfrm>
            <a:off x="2589212" y="1367161"/>
            <a:ext cx="8915400" cy="5140171"/>
          </a:xfrm>
        </p:spPr>
        <p:txBody>
          <a:bodyPr>
            <a:normAutofit/>
          </a:bodyPr>
          <a:lstStyle/>
          <a:p>
            <a:r>
              <a:rPr lang="en-IN" dirty="0"/>
              <a:t>YOU ONLY LOOK ONCE.</a:t>
            </a:r>
          </a:p>
          <a:p>
            <a:r>
              <a:rPr lang="en-US" dirty="0"/>
              <a:t>The R-CNN family of techniques primarily use regions to localize the objects within the image. The network does not look at the entire image, only at the parts of the images which have a higher chance of containing an object.</a:t>
            </a:r>
          </a:p>
          <a:p>
            <a:r>
              <a:rPr lang="en-US" dirty="0"/>
              <a:t>The YOLO framework (You Only Look Once) on the other hand, deals with object detection in a different way. </a:t>
            </a:r>
            <a:r>
              <a:rPr lang="en-US" b="1" dirty="0"/>
              <a:t>It takes the entire image in a single instance </a:t>
            </a:r>
            <a:r>
              <a:rPr lang="en-US" dirty="0"/>
              <a:t>and predicts the bounding box coordinates and class probabilities for these boxes. </a:t>
            </a:r>
          </a:p>
          <a:p>
            <a:r>
              <a:rPr lang="en-US" b="1" dirty="0"/>
              <a:t>The biggest advantage of using YOLO is its superb speed</a:t>
            </a:r>
            <a:r>
              <a:rPr lang="en-US" dirty="0"/>
              <a:t> – it’s incredibly fast and can process 45 frames per second. YOLO also understands generalized object representation.</a:t>
            </a:r>
          </a:p>
          <a:p>
            <a:r>
              <a:rPr lang="en-IN" dirty="0"/>
              <a:t>YOLO trains on full images and directly optimizes detection performance.</a:t>
            </a:r>
          </a:p>
          <a:p>
            <a:r>
              <a:rPr lang="en-IN" dirty="0"/>
              <a:t>Second, YOLO reasons globally about the image when making predictions.</a:t>
            </a:r>
            <a:endParaRPr lang="en-US" dirty="0"/>
          </a:p>
          <a:p>
            <a:endParaRPr lang="en-IN" dirty="0"/>
          </a:p>
        </p:txBody>
      </p:sp>
    </p:spTree>
    <p:extLst>
      <p:ext uri="{BB962C8B-B14F-4D97-AF65-F5344CB8AC3E}">
        <p14:creationId xmlns:p14="http://schemas.microsoft.com/office/powerpoint/2010/main" val="3422547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D5D98-22F4-4D69-AEE0-0F98C7FF1859}"/>
              </a:ext>
            </a:extLst>
          </p:cNvPr>
          <p:cNvSpPr>
            <a:spLocks noGrp="1"/>
          </p:cNvSpPr>
          <p:nvPr>
            <p:ph type="title"/>
          </p:nvPr>
        </p:nvSpPr>
        <p:spPr/>
        <p:txBody>
          <a:bodyPr/>
          <a:lstStyle/>
          <a:p>
            <a:r>
              <a:rPr lang="en-IN" b="1" dirty="0"/>
              <a:t>YOLO</a:t>
            </a:r>
          </a:p>
        </p:txBody>
      </p:sp>
      <p:sp>
        <p:nvSpPr>
          <p:cNvPr id="3" name="Content Placeholder 2">
            <a:extLst>
              <a:ext uri="{FF2B5EF4-FFF2-40B4-BE49-F238E27FC236}">
                <a16:creationId xmlns:a16="http://schemas.microsoft.com/office/drawing/2014/main" id="{FA191405-1D31-434A-960F-667D0792C42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766A57E-2045-4966-903A-11F6F3C4195D}"/>
              </a:ext>
            </a:extLst>
          </p:cNvPr>
          <p:cNvPicPr>
            <a:picLocks noChangeAspect="1"/>
          </p:cNvPicPr>
          <p:nvPr/>
        </p:nvPicPr>
        <p:blipFill>
          <a:blip r:embed="rId2"/>
          <a:stretch>
            <a:fillRect/>
          </a:stretch>
        </p:blipFill>
        <p:spPr>
          <a:xfrm>
            <a:off x="545646" y="1905000"/>
            <a:ext cx="4505325" cy="3962400"/>
          </a:xfrm>
          <a:prstGeom prst="rect">
            <a:avLst/>
          </a:prstGeom>
        </p:spPr>
      </p:pic>
      <p:pic>
        <p:nvPicPr>
          <p:cNvPr id="6" name="Picture 5">
            <a:extLst>
              <a:ext uri="{FF2B5EF4-FFF2-40B4-BE49-F238E27FC236}">
                <a16:creationId xmlns:a16="http://schemas.microsoft.com/office/drawing/2014/main" id="{DD703328-1AC8-4D91-ADA6-CF843AAA08E3}"/>
              </a:ext>
            </a:extLst>
          </p:cNvPr>
          <p:cNvPicPr>
            <a:picLocks noChangeAspect="1"/>
          </p:cNvPicPr>
          <p:nvPr/>
        </p:nvPicPr>
        <p:blipFill>
          <a:blip r:embed="rId3"/>
          <a:stretch>
            <a:fillRect/>
          </a:stretch>
        </p:blipFill>
        <p:spPr>
          <a:xfrm>
            <a:off x="5050971" y="1905000"/>
            <a:ext cx="4438650" cy="3962400"/>
          </a:xfrm>
          <a:prstGeom prst="rect">
            <a:avLst/>
          </a:prstGeom>
        </p:spPr>
      </p:pic>
      <p:pic>
        <p:nvPicPr>
          <p:cNvPr id="8" name="Picture 4" descr="https://s3-ap-south-1.amazonaws.com/av-blog-media/wp-content/uploads/2018/12/Screenshot-from-2018-11-15-18-01-24.png">
            <a:extLst>
              <a:ext uri="{FF2B5EF4-FFF2-40B4-BE49-F238E27FC236}">
                <a16:creationId xmlns:a16="http://schemas.microsoft.com/office/drawing/2014/main" id="{C8265A09-B0D5-4621-AB87-9DD9AD796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6253" y="2393664"/>
            <a:ext cx="2051414" cy="298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343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TotalTime>
  <Words>632</Words>
  <Application>Microsoft Office PowerPoint</Application>
  <PresentationFormat>Widescreen</PresentationFormat>
  <Paragraphs>84</Paragraphs>
  <Slides>16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Lato</vt:lpstr>
      <vt:lpstr>Times New Roman</vt:lpstr>
      <vt:lpstr>Wingdings 3</vt:lpstr>
      <vt:lpstr>Wisp</vt:lpstr>
      <vt:lpstr>PowerPoint Presentation</vt:lpstr>
      <vt:lpstr>What is Gesture recognition?</vt:lpstr>
      <vt:lpstr>Concepts Used:</vt:lpstr>
      <vt:lpstr>Approach</vt:lpstr>
      <vt:lpstr>System Architecture</vt:lpstr>
      <vt:lpstr>Working</vt:lpstr>
      <vt:lpstr>Darknet framework</vt:lpstr>
      <vt:lpstr>YOLO</vt:lpstr>
      <vt:lpstr>YOLO</vt:lpstr>
      <vt:lpstr>Intersection over Union </vt:lpstr>
      <vt:lpstr>Non-Max Suppression </vt:lpstr>
      <vt:lpstr>Anchor Boxes </vt:lpstr>
      <vt:lpstr> </vt:lpstr>
      <vt:lpstr>What is Flask?</vt:lpstr>
      <vt:lpstr>User Interface</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Controlling</dc:title>
  <dc:creator>Noor</dc:creator>
  <cp:lastModifiedBy>Pratik Mali</cp:lastModifiedBy>
  <cp:revision>28</cp:revision>
  <dcterms:created xsi:type="dcterms:W3CDTF">2019-07-29T18:33:00Z</dcterms:created>
  <dcterms:modified xsi:type="dcterms:W3CDTF">2020-09-15T15:02:21Z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