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8"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4" r:id="rId29"/>
    <p:sldId id="28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256"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9/17/2022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9/17/2022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9/17/2022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9/17/2022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9/17/2022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978603-85AF-16C1-6F12-F07237D76D3D}"/>
              </a:ext>
            </a:extLst>
          </p:cNvPr>
          <p:cNvPicPr>
            <a:picLocks noChangeAspect="1"/>
          </p:cNvPicPr>
          <p:nvPr/>
        </p:nvPicPr>
        <p:blipFill>
          <a:blip r:embed="rId2"/>
          <a:stretch>
            <a:fillRect/>
          </a:stretch>
        </p:blipFill>
        <p:spPr>
          <a:xfrm>
            <a:off x="503068" y="2541471"/>
            <a:ext cx="11185864" cy="2834107"/>
          </a:xfrm>
          <a:prstGeom prst="rect">
            <a:avLst/>
          </a:prstGeom>
        </p:spPr>
      </p:pic>
      <p:sp>
        <p:nvSpPr>
          <p:cNvPr id="6" name="TextBox 5">
            <a:extLst>
              <a:ext uri="{FF2B5EF4-FFF2-40B4-BE49-F238E27FC236}">
                <a16:creationId xmlns:a16="http://schemas.microsoft.com/office/drawing/2014/main" id="{E9892FF0-48C2-B0D9-94E4-017065DD9246}"/>
              </a:ext>
            </a:extLst>
          </p:cNvPr>
          <p:cNvSpPr txBox="1"/>
          <p:nvPr/>
        </p:nvSpPr>
        <p:spPr>
          <a:xfrm>
            <a:off x="2867487" y="843378"/>
            <a:ext cx="6098959" cy="1600438"/>
          </a:xfrm>
          <a:prstGeom prst="rect">
            <a:avLst/>
          </a:prstGeom>
          <a:noFill/>
        </p:spPr>
        <p:txBody>
          <a:bodyPr wrap="square" rtlCol="0">
            <a:spAutoFit/>
          </a:bodyPr>
          <a:lstStyle/>
          <a:p>
            <a:pPr algn="ctr"/>
            <a:r>
              <a:rPr lang="en-US" sz="2800" b="1" spc="50" dirty="0">
                <a:ln w="0"/>
                <a:solidFill>
                  <a:schemeClr val="bg2">
                    <a:lumMod val="50000"/>
                  </a:schemeClr>
                </a:solidFill>
                <a:effectLst>
                  <a:innerShdw blurRad="63500" dist="50800" dir="13500000">
                    <a:srgbClr val="000000">
                      <a:alpha val="50000"/>
                    </a:srgbClr>
                  </a:innerShdw>
                </a:effectLst>
                <a:latin typeface="Bookman Old Style" panose="02050604050505020204" pitchFamily="18" charset="0"/>
              </a:rPr>
              <a:t> </a:t>
            </a:r>
            <a:r>
              <a:rPr lang="en-US" sz="4000" b="1" spc="50" dirty="0">
                <a:ln w="0"/>
                <a:solidFill>
                  <a:schemeClr val="accent2">
                    <a:lumMod val="60000"/>
                    <a:lumOff val="40000"/>
                  </a:schemeClr>
                </a:solidFill>
                <a:effectLst>
                  <a:innerShdw blurRad="63500" dist="50800" dir="13500000">
                    <a:srgbClr val="000000">
                      <a:alpha val="50000"/>
                    </a:srgbClr>
                  </a:innerShdw>
                </a:effectLst>
                <a:latin typeface="Bookman Old Style" panose="02050604050505020204" pitchFamily="18" charset="0"/>
              </a:rPr>
              <a:t>Presentation on </a:t>
            </a:r>
          </a:p>
          <a:p>
            <a:pPr algn="ctr"/>
            <a:r>
              <a:rPr lang="en-US" sz="4000" b="1" spc="50" dirty="0">
                <a:ln w="0"/>
                <a:solidFill>
                  <a:schemeClr val="accent2">
                    <a:lumMod val="60000"/>
                    <a:lumOff val="40000"/>
                  </a:schemeClr>
                </a:solidFill>
                <a:effectLst>
                  <a:innerShdw blurRad="63500" dist="50800" dir="13500000">
                    <a:srgbClr val="000000">
                      <a:alpha val="50000"/>
                    </a:srgbClr>
                  </a:innerShdw>
                </a:effectLst>
                <a:latin typeface="Bookman Old Style" panose="02050604050505020204" pitchFamily="18" charset="0"/>
              </a:rPr>
              <a:t>Car Price Prediction</a:t>
            </a:r>
            <a:endParaRPr lang="en-IN" sz="4000" b="1" spc="50" dirty="0">
              <a:ln w="0"/>
              <a:solidFill>
                <a:schemeClr val="accent2">
                  <a:lumMod val="60000"/>
                  <a:lumOff val="40000"/>
                </a:schemeClr>
              </a:solidFill>
              <a:effectLst>
                <a:innerShdw blurRad="63500" dist="50800" dir="13500000">
                  <a:srgbClr val="000000">
                    <a:alpha val="50000"/>
                  </a:srgbClr>
                </a:innerShdw>
              </a:effectLst>
              <a:latin typeface="Bookman Old Style" panose="02050604050505020204" pitchFamily="18" charset="0"/>
            </a:endParaRPr>
          </a:p>
          <a:p>
            <a:pPr algn="ctr"/>
            <a:endParaRPr lang="en-US" sz="1800" b="1" spc="50" dirty="0">
              <a:ln w="0"/>
              <a:solidFill>
                <a:schemeClr val="bg2">
                  <a:lumMod val="50000"/>
                </a:schemeClr>
              </a:solidFill>
              <a:effectLst>
                <a:innerShdw blurRad="63500" dist="50800" dir="13500000">
                  <a:srgbClr val="000000">
                    <a:alpha val="50000"/>
                  </a:srgbClr>
                </a:innerShdw>
              </a:effectLst>
              <a:latin typeface="Bookman Old Style" panose="02050604050505020204" pitchFamily="18" charset="0"/>
            </a:endParaRPr>
          </a:p>
        </p:txBody>
      </p:sp>
      <p:sp>
        <p:nvSpPr>
          <p:cNvPr id="8" name="TextBox 7">
            <a:extLst>
              <a:ext uri="{FF2B5EF4-FFF2-40B4-BE49-F238E27FC236}">
                <a16:creationId xmlns:a16="http://schemas.microsoft.com/office/drawing/2014/main" id="{A0BCDFDB-2021-6DEF-E3D8-DEC7773342AA}"/>
              </a:ext>
            </a:extLst>
          </p:cNvPr>
          <p:cNvSpPr txBox="1"/>
          <p:nvPr/>
        </p:nvSpPr>
        <p:spPr>
          <a:xfrm>
            <a:off x="7853779" y="6085643"/>
            <a:ext cx="3835153" cy="523220"/>
          </a:xfrm>
          <a:prstGeom prst="rect">
            <a:avLst/>
          </a:prstGeom>
          <a:noFill/>
        </p:spPr>
        <p:txBody>
          <a:bodyPr wrap="square" rtlCol="0">
            <a:spAutoFit/>
          </a:bodyPr>
          <a:lstStyle/>
          <a:p>
            <a:r>
              <a:rPr lang="en-US" sz="2800" b="1" spc="50" dirty="0">
                <a:ln w="0"/>
                <a:solidFill>
                  <a:schemeClr val="accent2">
                    <a:lumMod val="60000"/>
                    <a:lumOff val="40000"/>
                  </a:schemeClr>
                </a:solidFill>
                <a:effectLst>
                  <a:innerShdw blurRad="63500" dist="50800" dir="13500000">
                    <a:srgbClr val="000000">
                      <a:alpha val="50000"/>
                    </a:srgbClr>
                  </a:innerShdw>
                </a:effectLst>
                <a:latin typeface="Blackadder ITC" pitchFamily="82" charset="0"/>
              </a:rPr>
              <a:t>Presented by: Pritam Sangle</a:t>
            </a:r>
            <a:endParaRPr lang="en-IN" sz="2800" b="1" spc="50" dirty="0">
              <a:ln w="0"/>
              <a:solidFill>
                <a:schemeClr val="accent2">
                  <a:lumMod val="60000"/>
                  <a:lumOff val="40000"/>
                </a:schemeClr>
              </a:solidFill>
              <a:effectLst>
                <a:innerShdw blurRad="63500" dist="50800" dir="13500000">
                  <a:srgbClr val="000000">
                    <a:alpha val="50000"/>
                  </a:srgbClr>
                </a:innerShdw>
              </a:effectLst>
              <a:latin typeface="Blackadder ITC" pitchFamily="82" charset="0"/>
            </a:endParaRPr>
          </a:p>
        </p:txBody>
      </p:sp>
    </p:spTree>
    <p:extLst>
      <p:ext uri="{BB962C8B-B14F-4D97-AF65-F5344CB8AC3E}">
        <p14:creationId xmlns:p14="http://schemas.microsoft.com/office/powerpoint/2010/main" val="3840978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69-A0F2-437C-95CE-9F35443E79B5}"/>
              </a:ext>
            </a:extLst>
          </p:cNvPr>
          <p:cNvSpPr>
            <a:spLocks noGrp="1"/>
          </p:cNvSpPr>
          <p:nvPr>
            <p:ph type="title"/>
          </p:nvPr>
        </p:nvSpPr>
        <p:spPr/>
        <p:txBody>
          <a:bodyPr/>
          <a:lstStyle/>
          <a:p>
            <a:r>
              <a:rPr lang="en-IN" dirty="0"/>
              <a:t>Univariate  Visualization of Categorical columns:</a:t>
            </a:r>
            <a:endParaRPr lang="en-US" dirty="0"/>
          </a:p>
        </p:txBody>
      </p:sp>
      <p:pic>
        <p:nvPicPr>
          <p:cNvPr id="4" name="Picture 3">
            <a:extLst>
              <a:ext uri="{FF2B5EF4-FFF2-40B4-BE49-F238E27FC236}">
                <a16:creationId xmlns:a16="http://schemas.microsoft.com/office/drawing/2014/main" id="{923D4A29-BFEC-93A0-2672-C622AF2F93DA}"/>
              </a:ext>
            </a:extLst>
          </p:cNvPr>
          <p:cNvPicPr>
            <a:picLocks noChangeAspect="1"/>
          </p:cNvPicPr>
          <p:nvPr/>
        </p:nvPicPr>
        <p:blipFill>
          <a:blip r:embed="rId2"/>
          <a:stretch>
            <a:fillRect/>
          </a:stretch>
        </p:blipFill>
        <p:spPr>
          <a:xfrm>
            <a:off x="412812" y="1973684"/>
            <a:ext cx="4011860" cy="2264941"/>
          </a:xfrm>
          <a:prstGeom prst="rect">
            <a:avLst/>
          </a:prstGeom>
        </p:spPr>
      </p:pic>
      <p:pic>
        <p:nvPicPr>
          <p:cNvPr id="6" name="Picture 5">
            <a:extLst>
              <a:ext uri="{FF2B5EF4-FFF2-40B4-BE49-F238E27FC236}">
                <a16:creationId xmlns:a16="http://schemas.microsoft.com/office/drawing/2014/main" id="{BF3D3512-2EAB-97F5-C5AE-76A8B4A9DB26}"/>
              </a:ext>
            </a:extLst>
          </p:cNvPr>
          <p:cNvPicPr>
            <a:picLocks noChangeAspect="1"/>
          </p:cNvPicPr>
          <p:nvPr/>
        </p:nvPicPr>
        <p:blipFill>
          <a:blip r:embed="rId3"/>
          <a:stretch>
            <a:fillRect/>
          </a:stretch>
        </p:blipFill>
        <p:spPr>
          <a:xfrm>
            <a:off x="4820575" y="1984780"/>
            <a:ext cx="2112885" cy="2253845"/>
          </a:xfrm>
          <a:prstGeom prst="rect">
            <a:avLst/>
          </a:prstGeom>
        </p:spPr>
      </p:pic>
      <p:pic>
        <p:nvPicPr>
          <p:cNvPr id="14" name="Picture 13">
            <a:extLst>
              <a:ext uri="{FF2B5EF4-FFF2-40B4-BE49-F238E27FC236}">
                <a16:creationId xmlns:a16="http://schemas.microsoft.com/office/drawing/2014/main" id="{5F273143-F034-18BF-1C89-AA12A2EFE09E}"/>
              </a:ext>
            </a:extLst>
          </p:cNvPr>
          <p:cNvPicPr>
            <a:picLocks noChangeAspect="1"/>
          </p:cNvPicPr>
          <p:nvPr/>
        </p:nvPicPr>
        <p:blipFill>
          <a:blip r:embed="rId4"/>
          <a:stretch>
            <a:fillRect/>
          </a:stretch>
        </p:blipFill>
        <p:spPr>
          <a:xfrm>
            <a:off x="412812" y="4323425"/>
            <a:ext cx="3271422" cy="2409745"/>
          </a:xfrm>
          <a:prstGeom prst="rect">
            <a:avLst/>
          </a:prstGeom>
        </p:spPr>
      </p:pic>
      <p:pic>
        <p:nvPicPr>
          <p:cNvPr id="16" name="Picture 15">
            <a:extLst>
              <a:ext uri="{FF2B5EF4-FFF2-40B4-BE49-F238E27FC236}">
                <a16:creationId xmlns:a16="http://schemas.microsoft.com/office/drawing/2014/main" id="{F96B08AC-73EE-AEEA-187F-A32615D72CE4}"/>
              </a:ext>
            </a:extLst>
          </p:cNvPr>
          <p:cNvPicPr>
            <a:picLocks noChangeAspect="1"/>
          </p:cNvPicPr>
          <p:nvPr/>
        </p:nvPicPr>
        <p:blipFill>
          <a:blip r:embed="rId5"/>
          <a:stretch>
            <a:fillRect/>
          </a:stretch>
        </p:blipFill>
        <p:spPr>
          <a:xfrm>
            <a:off x="4282629" y="4505415"/>
            <a:ext cx="3334411" cy="2227755"/>
          </a:xfrm>
          <a:prstGeom prst="rect">
            <a:avLst/>
          </a:prstGeom>
        </p:spPr>
      </p:pic>
      <p:pic>
        <p:nvPicPr>
          <p:cNvPr id="18" name="Picture 17">
            <a:extLst>
              <a:ext uri="{FF2B5EF4-FFF2-40B4-BE49-F238E27FC236}">
                <a16:creationId xmlns:a16="http://schemas.microsoft.com/office/drawing/2014/main" id="{1B66FDCC-1C30-709C-F1B7-826E73E6E5D7}"/>
              </a:ext>
            </a:extLst>
          </p:cNvPr>
          <p:cNvPicPr>
            <a:picLocks noChangeAspect="1"/>
          </p:cNvPicPr>
          <p:nvPr/>
        </p:nvPicPr>
        <p:blipFill>
          <a:blip r:embed="rId6"/>
          <a:stretch>
            <a:fillRect/>
          </a:stretch>
        </p:blipFill>
        <p:spPr>
          <a:xfrm>
            <a:off x="7892249" y="2133399"/>
            <a:ext cx="3886939" cy="2264941"/>
          </a:xfrm>
          <a:prstGeom prst="rect">
            <a:avLst/>
          </a:prstGeom>
        </p:spPr>
      </p:pic>
      <p:pic>
        <p:nvPicPr>
          <p:cNvPr id="20" name="Picture 19">
            <a:extLst>
              <a:ext uri="{FF2B5EF4-FFF2-40B4-BE49-F238E27FC236}">
                <a16:creationId xmlns:a16="http://schemas.microsoft.com/office/drawing/2014/main" id="{1332D228-241C-B5D2-4DBA-4BEF9FA9AE1D}"/>
              </a:ext>
            </a:extLst>
          </p:cNvPr>
          <p:cNvPicPr>
            <a:picLocks noChangeAspect="1"/>
          </p:cNvPicPr>
          <p:nvPr/>
        </p:nvPicPr>
        <p:blipFill>
          <a:blip r:embed="rId7"/>
          <a:stretch>
            <a:fillRect/>
          </a:stretch>
        </p:blipFill>
        <p:spPr>
          <a:xfrm>
            <a:off x="7892249" y="4505415"/>
            <a:ext cx="3886939" cy="1982480"/>
          </a:xfrm>
          <a:prstGeom prst="rect">
            <a:avLst/>
          </a:prstGeom>
        </p:spPr>
      </p:pic>
    </p:spTree>
    <p:extLst>
      <p:ext uri="{BB962C8B-B14F-4D97-AF65-F5344CB8AC3E}">
        <p14:creationId xmlns:p14="http://schemas.microsoft.com/office/powerpoint/2010/main" val="803290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C0F14-4914-47E7-A138-5FBF551CAE29}"/>
              </a:ext>
            </a:extLst>
          </p:cNvPr>
          <p:cNvSpPr>
            <a:spLocks noGrp="1"/>
          </p:cNvSpPr>
          <p:nvPr>
            <p:ph type="title"/>
          </p:nvPr>
        </p:nvSpPr>
        <p:spPr/>
        <p:txBody>
          <a:bodyPr/>
          <a:lstStyle/>
          <a:p>
            <a:r>
              <a:rPr lang="en-IN" dirty="0"/>
              <a:t>Observations:</a:t>
            </a:r>
            <a:endParaRPr lang="en-US" dirty="0"/>
          </a:p>
        </p:txBody>
      </p:sp>
      <p:sp>
        <p:nvSpPr>
          <p:cNvPr id="6" name="Content Placeholder 5">
            <a:extLst>
              <a:ext uri="{FF2B5EF4-FFF2-40B4-BE49-F238E27FC236}">
                <a16:creationId xmlns:a16="http://schemas.microsoft.com/office/drawing/2014/main" id="{68C8CCE2-CE34-49BA-8597-1DD30D62C194}"/>
              </a:ext>
            </a:extLst>
          </p:cNvPr>
          <p:cNvSpPr>
            <a:spLocks noGrp="1"/>
          </p:cNvSpPr>
          <p:nvPr>
            <p:ph sz="half" idx="2"/>
          </p:nvPr>
        </p:nvSpPr>
        <p:spPr>
          <a:xfrm>
            <a:off x="215154" y="2528048"/>
            <a:ext cx="9426388" cy="4128246"/>
          </a:xfrm>
        </p:spPr>
        <p:txBody>
          <a:bodyPr>
            <a:normAutofit fontScale="92500" lnSpcReduction="20000"/>
          </a:bodyPr>
          <a:lstStyle/>
          <a:p>
            <a:pPr marL="0" lvl="0" indent="0">
              <a:lnSpc>
                <a:spcPct val="107000"/>
              </a:lnSpc>
              <a:spcAft>
                <a:spcPts val="800"/>
              </a:spcAft>
              <a:buNone/>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Univariate numerical columns:</a:t>
            </a:r>
          </a:p>
          <a:p>
            <a:pPr marL="342900" lvl="0" indent="-342900">
              <a:lnSpc>
                <a:spcPct val="107000"/>
              </a:lnSpc>
              <a:spcAft>
                <a:spcPts val="800"/>
              </a:spcAft>
              <a:buFont typeface="Wingdings" panose="05000000000000000000" pitchFamily="2" charset="2"/>
              <a:buChar char=""/>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 can see that there is skewness in most of the columns so we have to treat them using suitable methods.</a:t>
            </a:r>
            <a:endParaRPr lang="en-IN" sz="18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0" lvl="0" indent="0">
              <a:lnSpc>
                <a:spcPct val="107000"/>
              </a:lnSpc>
              <a:spcAft>
                <a:spcPts val="800"/>
              </a:spcAft>
              <a:buNone/>
            </a:pPr>
            <a:r>
              <a:rPr lang="en-IN" sz="1800" b="1"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Univariate categorical columns:</a:t>
            </a:r>
          </a:p>
          <a:p>
            <a:pPr marL="342900" lvl="0" indent="-342900">
              <a:spcBef>
                <a:spcPts val="600"/>
              </a:spcBef>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Maximum cars are petrol driven followed by diesel driven.</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spcBef>
                <a:spcPts val="600"/>
              </a:spcBef>
              <a:spcAft>
                <a:spcPts val="800"/>
              </a:spcAft>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Maximum cars are with Manual gear transmission. (Almost 80%)</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spcBef>
                <a:spcPts val="600"/>
              </a:spcBef>
              <a:spcAft>
                <a:spcPts val="800"/>
              </a:spcAft>
              <a:buFont typeface="Wingdings" panose="05000000000000000000" pitchFamily="2" charset="2"/>
              <a:buChar char=""/>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Disc front brake cars are more in number followed by Ventilated Disc.</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spcBef>
                <a:spcPts val="600"/>
              </a:spcBef>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Drum rare break cars are more in number.</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spcBef>
                <a:spcPts val="600"/>
              </a:spcBef>
              <a:spcAft>
                <a:spcPts val="800"/>
              </a:spcAft>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Maximum cars under sale are Maruti followed by Hyundai.</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spcBef>
                <a:spcPts val="600"/>
              </a:spcBef>
              <a:spcAft>
                <a:spcPts val="800"/>
              </a:spcAft>
              <a:buFont typeface="Wingdings" panose="05000000000000000000" pitchFamily="2" charset="2"/>
              <a:buChar char=""/>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Bangalore, Delhi-NCR, Mumbai, and New Delhi we can find maximum cars for sale. Since these are the most populated places.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pic>
        <p:nvPicPr>
          <p:cNvPr id="7" name="Picture 4">
            <a:extLst>
              <a:ext uri="{FF2B5EF4-FFF2-40B4-BE49-F238E27FC236}">
                <a16:creationId xmlns:a16="http://schemas.microsoft.com/office/drawing/2014/main" id="{994AD102-5ACA-491D-A3A3-3891684A3C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3555" y="3273716"/>
            <a:ext cx="2287232" cy="2287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449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69-A0F2-437C-95CE-9F35443E79B5}"/>
              </a:ext>
            </a:extLst>
          </p:cNvPr>
          <p:cNvSpPr>
            <a:spLocks noGrp="1"/>
          </p:cNvSpPr>
          <p:nvPr>
            <p:ph type="title"/>
          </p:nvPr>
        </p:nvSpPr>
        <p:spPr/>
        <p:txBody>
          <a:bodyPr/>
          <a:lstStyle/>
          <a:p>
            <a:r>
              <a:rPr lang="en-IN" dirty="0"/>
              <a:t>Bivariate  Visualization of numerical columns:</a:t>
            </a:r>
            <a:endParaRPr lang="en-US" dirty="0"/>
          </a:p>
        </p:txBody>
      </p:sp>
      <p:pic>
        <p:nvPicPr>
          <p:cNvPr id="4" name="Picture 3">
            <a:extLst>
              <a:ext uri="{FF2B5EF4-FFF2-40B4-BE49-F238E27FC236}">
                <a16:creationId xmlns:a16="http://schemas.microsoft.com/office/drawing/2014/main" id="{94726DB0-1F5C-8407-A8CB-942E8FD566E3}"/>
              </a:ext>
            </a:extLst>
          </p:cNvPr>
          <p:cNvPicPr>
            <a:picLocks noChangeAspect="1"/>
          </p:cNvPicPr>
          <p:nvPr/>
        </p:nvPicPr>
        <p:blipFill>
          <a:blip r:embed="rId2"/>
          <a:stretch>
            <a:fillRect/>
          </a:stretch>
        </p:blipFill>
        <p:spPr>
          <a:xfrm>
            <a:off x="3036318" y="2010004"/>
            <a:ext cx="6119363" cy="4435185"/>
          </a:xfrm>
          <a:prstGeom prst="rect">
            <a:avLst/>
          </a:prstGeom>
        </p:spPr>
      </p:pic>
    </p:spTree>
    <p:extLst>
      <p:ext uri="{BB962C8B-B14F-4D97-AF65-F5344CB8AC3E}">
        <p14:creationId xmlns:p14="http://schemas.microsoft.com/office/powerpoint/2010/main" val="2587343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69-A0F2-437C-95CE-9F35443E79B5}"/>
              </a:ext>
            </a:extLst>
          </p:cNvPr>
          <p:cNvSpPr>
            <a:spLocks noGrp="1"/>
          </p:cNvSpPr>
          <p:nvPr>
            <p:ph type="title"/>
          </p:nvPr>
        </p:nvSpPr>
        <p:spPr/>
        <p:txBody>
          <a:bodyPr/>
          <a:lstStyle/>
          <a:p>
            <a:r>
              <a:rPr lang="en-IN" dirty="0"/>
              <a:t>Bivariate  Visualization of numerical columns:</a:t>
            </a:r>
            <a:endParaRPr lang="en-US" dirty="0"/>
          </a:p>
        </p:txBody>
      </p:sp>
      <p:pic>
        <p:nvPicPr>
          <p:cNvPr id="6" name="Picture 5">
            <a:extLst>
              <a:ext uri="{FF2B5EF4-FFF2-40B4-BE49-F238E27FC236}">
                <a16:creationId xmlns:a16="http://schemas.microsoft.com/office/drawing/2014/main" id="{D5E76BB4-F2BA-D78C-BDDA-8AC15D0F1B45}"/>
              </a:ext>
            </a:extLst>
          </p:cNvPr>
          <p:cNvPicPr>
            <a:picLocks noChangeAspect="1"/>
          </p:cNvPicPr>
          <p:nvPr/>
        </p:nvPicPr>
        <p:blipFill>
          <a:blip r:embed="rId2"/>
          <a:stretch>
            <a:fillRect/>
          </a:stretch>
        </p:blipFill>
        <p:spPr>
          <a:xfrm>
            <a:off x="2459114" y="2015231"/>
            <a:ext cx="6276513" cy="2405849"/>
          </a:xfrm>
          <a:prstGeom prst="rect">
            <a:avLst/>
          </a:prstGeom>
        </p:spPr>
      </p:pic>
      <p:pic>
        <p:nvPicPr>
          <p:cNvPr id="8" name="Picture 7">
            <a:extLst>
              <a:ext uri="{FF2B5EF4-FFF2-40B4-BE49-F238E27FC236}">
                <a16:creationId xmlns:a16="http://schemas.microsoft.com/office/drawing/2014/main" id="{9272D446-CDA3-E331-D511-C9F0E7324022}"/>
              </a:ext>
            </a:extLst>
          </p:cNvPr>
          <p:cNvPicPr>
            <a:picLocks noChangeAspect="1"/>
          </p:cNvPicPr>
          <p:nvPr/>
        </p:nvPicPr>
        <p:blipFill>
          <a:blip r:embed="rId3"/>
          <a:stretch>
            <a:fillRect/>
          </a:stretch>
        </p:blipFill>
        <p:spPr>
          <a:xfrm>
            <a:off x="861134" y="4561709"/>
            <a:ext cx="10413506" cy="2187093"/>
          </a:xfrm>
          <a:prstGeom prst="rect">
            <a:avLst/>
          </a:prstGeom>
        </p:spPr>
      </p:pic>
    </p:spTree>
    <p:extLst>
      <p:ext uri="{BB962C8B-B14F-4D97-AF65-F5344CB8AC3E}">
        <p14:creationId xmlns:p14="http://schemas.microsoft.com/office/powerpoint/2010/main" val="3591522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C0F14-4914-47E7-A138-5FBF551CAE29}"/>
              </a:ext>
            </a:extLst>
          </p:cNvPr>
          <p:cNvSpPr>
            <a:spLocks noGrp="1"/>
          </p:cNvSpPr>
          <p:nvPr>
            <p:ph type="title"/>
          </p:nvPr>
        </p:nvSpPr>
        <p:spPr/>
        <p:txBody>
          <a:bodyPr/>
          <a:lstStyle/>
          <a:p>
            <a:r>
              <a:rPr lang="en-IN" dirty="0"/>
              <a:t>Observations :</a:t>
            </a:r>
            <a:endParaRPr lang="en-US" dirty="0"/>
          </a:p>
        </p:txBody>
      </p:sp>
      <p:sp>
        <p:nvSpPr>
          <p:cNvPr id="6" name="Content Placeholder 5">
            <a:extLst>
              <a:ext uri="{FF2B5EF4-FFF2-40B4-BE49-F238E27FC236}">
                <a16:creationId xmlns:a16="http://schemas.microsoft.com/office/drawing/2014/main" id="{68C8CCE2-CE34-49BA-8597-1DD30D62C194}"/>
              </a:ext>
            </a:extLst>
          </p:cNvPr>
          <p:cNvSpPr>
            <a:spLocks noGrp="1"/>
          </p:cNvSpPr>
          <p:nvPr>
            <p:ph sz="half" idx="2"/>
          </p:nvPr>
        </p:nvSpPr>
        <p:spPr>
          <a:xfrm>
            <a:off x="215154" y="2097742"/>
            <a:ext cx="9426388" cy="4128246"/>
          </a:xfrm>
        </p:spPr>
        <p:txBody>
          <a:bodyPr>
            <a:normAutofit fontScale="77500" lnSpcReduction="20000"/>
          </a:bodyPr>
          <a:lstStyle/>
          <a:p>
            <a:pPr marL="342900" lvl="0" indent="-342900">
              <a:lnSpc>
                <a:spcPct val="107000"/>
              </a:lnSpc>
              <a:spcBef>
                <a:spcPts val="600"/>
              </a:spcBef>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Maximum cars are having below 20k driven km. And car price is high for less driven cars.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Bef>
                <a:spcPts val="600"/>
              </a:spcBef>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Maximum cars are having 1000-3000 Endine_disp. And car price is high for higher Endine_disp.</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Bef>
                <a:spcPts val="600"/>
              </a:spcBef>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Maximum cars are having milage of 10-30kms. And milage has no proper relation with car price.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Bef>
                <a:spcPts val="600"/>
              </a:spcBef>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As Max_power is increasing car price is also increasing.</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Bef>
                <a:spcPts val="600"/>
              </a:spcBef>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Car_price has no proper relation with height.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Bef>
                <a:spcPts val="600"/>
              </a:spcBef>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As the width is increasing car price is also increasing.</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Bef>
                <a:spcPts val="600"/>
              </a:spcBef>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As length is increasing car price is also increasing.</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Bef>
                <a:spcPts val="600"/>
              </a:spcBef>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Weight is also directly proportional to car price.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Bef>
                <a:spcPts val="600"/>
              </a:spcBef>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As top_speed is increasing car price is also increasing.</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Bef>
                <a:spcPts val="600"/>
              </a:spcBef>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cargo_volume is also directly proportional to the price of the car.</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Bef>
                <a:spcPts val="600"/>
              </a:spcBef>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Cars with 5, 7 &amp; 4 seats are having the highest price.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Bef>
                <a:spcPts val="600"/>
              </a:spcBef>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As the age of the car increases the car price decreases</a:t>
            </a:r>
            <a:endParaRPr lang="en-US" dirty="0"/>
          </a:p>
        </p:txBody>
      </p:sp>
      <p:pic>
        <p:nvPicPr>
          <p:cNvPr id="5" name="Picture 2">
            <a:extLst>
              <a:ext uri="{FF2B5EF4-FFF2-40B4-BE49-F238E27FC236}">
                <a16:creationId xmlns:a16="http://schemas.microsoft.com/office/drawing/2014/main" id="{D84CE710-FC10-40E3-BB29-2C46B9347E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7075" y="2875906"/>
            <a:ext cx="3679954" cy="3139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122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69-A0F2-437C-95CE-9F35443E79B5}"/>
              </a:ext>
            </a:extLst>
          </p:cNvPr>
          <p:cNvSpPr>
            <a:spLocks noGrp="1"/>
          </p:cNvSpPr>
          <p:nvPr>
            <p:ph type="title"/>
          </p:nvPr>
        </p:nvSpPr>
        <p:spPr/>
        <p:txBody>
          <a:bodyPr/>
          <a:lstStyle/>
          <a:p>
            <a:r>
              <a:rPr lang="en-IN" dirty="0"/>
              <a:t>Bivariate  Visualization of categorical columns:</a:t>
            </a:r>
            <a:endParaRPr lang="en-US" dirty="0"/>
          </a:p>
        </p:txBody>
      </p:sp>
      <p:pic>
        <p:nvPicPr>
          <p:cNvPr id="4" name="Picture 3">
            <a:extLst>
              <a:ext uri="{FF2B5EF4-FFF2-40B4-BE49-F238E27FC236}">
                <a16:creationId xmlns:a16="http://schemas.microsoft.com/office/drawing/2014/main" id="{DC6F1210-7966-2446-4D16-F36480EE2D6D}"/>
              </a:ext>
            </a:extLst>
          </p:cNvPr>
          <p:cNvPicPr>
            <a:picLocks noChangeAspect="1"/>
          </p:cNvPicPr>
          <p:nvPr/>
        </p:nvPicPr>
        <p:blipFill>
          <a:blip r:embed="rId2"/>
          <a:stretch>
            <a:fillRect/>
          </a:stretch>
        </p:blipFill>
        <p:spPr>
          <a:xfrm>
            <a:off x="3432699" y="2132332"/>
            <a:ext cx="5045476" cy="4339490"/>
          </a:xfrm>
          <a:prstGeom prst="rect">
            <a:avLst/>
          </a:prstGeom>
        </p:spPr>
      </p:pic>
    </p:spTree>
    <p:extLst>
      <p:ext uri="{BB962C8B-B14F-4D97-AF65-F5344CB8AC3E}">
        <p14:creationId xmlns:p14="http://schemas.microsoft.com/office/powerpoint/2010/main" val="619291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69-A0F2-437C-95CE-9F35443E79B5}"/>
              </a:ext>
            </a:extLst>
          </p:cNvPr>
          <p:cNvSpPr>
            <a:spLocks noGrp="1"/>
          </p:cNvSpPr>
          <p:nvPr>
            <p:ph type="title"/>
          </p:nvPr>
        </p:nvSpPr>
        <p:spPr/>
        <p:txBody>
          <a:bodyPr/>
          <a:lstStyle/>
          <a:p>
            <a:r>
              <a:rPr lang="en-IN" dirty="0"/>
              <a:t>Analysis:</a:t>
            </a:r>
            <a:endParaRPr lang="en-US" dirty="0"/>
          </a:p>
        </p:txBody>
      </p:sp>
      <p:sp>
        <p:nvSpPr>
          <p:cNvPr id="5" name="TextBox 4">
            <a:extLst>
              <a:ext uri="{FF2B5EF4-FFF2-40B4-BE49-F238E27FC236}">
                <a16:creationId xmlns:a16="http://schemas.microsoft.com/office/drawing/2014/main" id="{B10FEC96-7511-419D-B3B4-A3A7063CAE4A}"/>
              </a:ext>
            </a:extLst>
          </p:cNvPr>
          <p:cNvSpPr txBox="1"/>
          <p:nvPr/>
        </p:nvSpPr>
        <p:spPr>
          <a:xfrm>
            <a:off x="776568" y="2248747"/>
            <a:ext cx="6098240" cy="3430619"/>
          </a:xfrm>
          <a:prstGeom prst="rect">
            <a:avLst/>
          </a:prstGeom>
          <a:noFill/>
        </p:spPr>
        <p:txBody>
          <a:bodyPr wrap="square">
            <a:spAutoFit/>
          </a:bodyPr>
          <a:lstStyle/>
          <a:p>
            <a:pPr marL="342900" lvl="0" indent="-342900">
              <a:lnSpc>
                <a:spcPct val="107000"/>
              </a:lnSpc>
              <a:buFont typeface="Wingdings" panose="05000000000000000000" pitchFamily="2" charset="2"/>
              <a:buChar char=""/>
            </a:pPr>
            <a:r>
              <a:rPr lang="en-IN" sz="1800" dirty="0">
                <a:latin typeface="Century" panose="02040604050505020304" pitchFamily="18" charset="0"/>
              </a:rPr>
              <a:t>I have used a dist plot to check the skewness in numerical columns. </a:t>
            </a:r>
          </a:p>
          <a:p>
            <a:pPr marL="342900" lvl="0" indent="-342900">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used a bar plot for each categorical feature that shows the relation with the median car price for all the subcategories in each categorical feature. </a:t>
            </a:r>
          </a:p>
          <a:p>
            <a:pPr marL="342900" lvl="0" indent="-342900">
              <a:lnSpc>
                <a:spcPct val="107000"/>
              </a:lnSpc>
              <a:spcAft>
                <a:spcPts val="8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And also for continuous numerical variables I have used reg plot and strip to show the relationship between a continuous numerical variable and the target variable.</a:t>
            </a:r>
          </a:p>
          <a:p>
            <a:pPr marL="342900" lvl="0" indent="-342900">
              <a:lnSpc>
                <a:spcPct val="107000"/>
              </a:lnSpc>
              <a:spcAft>
                <a:spcPts val="8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I found that there is a linear relationship between continuous numerical variables and </a:t>
            </a:r>
            <a:r>
              <a:rPr lang="en-IN" sz="1800" dirty="0">
                <a:latin typeface="Century" panose="02040604050505020304" pitchFamily="18" charset="0"/>
                <a:ea typeface="Calibri" panose="020F0502020204030204" pitchFamily="34" charset="0"/>
                <a:cs typeface="Times New Roman" panose="02020603050405020304" pitchFamily="18" charset="0"/>
              </a:rPr>
              <a:t>Car </a:t>
            </a:r>
            <a:r>
              <a:rPr lang="en-IN" sz="1800" dirty="0">
                <a:effectLst/>
                <a:latin typeface="Century" panose="02040604050505020304" pitchFamily="18" charset="0"/>
                <a:ea typeface="Calibri" panose="020F0502020204030204" pitchFamily="34" charset="0"/>
                <a:cs typeface="Times New Roman" panose="02020603050405020304" pitchFamily="18" charset="0"/>
              </a:rPr>
              <a:t>Prices.</a:t>
            </a:r>
            <a:endParaRPr lang="en-IN" sz="1800" dirty="0">
              <a:latin typeface="Century" panose="02040604050505020304" pitchFamily="18" charset="0"/>
            </a:endParaRPr>
          </a:p>
        </p:txBody>
      </p:sp>
      <p:pic>
        <p:nvPicPr>
          <p:cNvPr id="8" name="Picture 4">
            <a:extLst>
              <a:ext uri="{FF2B5EF4-FFF2-40B4-BE49-F238E27FC236}">
                <a16:creationId xmlns:a16="http://schemas.microsoft.com/office/drawing/2014/main" id="{7ED47954-E46D-4E57-AB3E-95D536AD74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6583" y="2448365"/>
            <a:ext cx="3408733" cy="303138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170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69-A0F2-437C-95CE-9F35443E79B5}"/>
              </a:ext>
            </a:extLst>
          </p:cNvPr>
          <p:cNvSpPr>
            <a:spLocks noGrp="1"/>
          </p:cNvSpPr>
          <p:nvPr>
            <p:ph type="title"/>
          </p:nvPr>
        </p:nvSpPr>
        <p:spPr/>
        <p:txBody>
          <a:bodyPr/>
          <a:lstStyle/>
          <a:p>
            <a:r>
              <a:rPr lang="en-IN" dirty="0"/>
              <a:t>Data Cleaning Steps:</a:t>
            </a:r>
            <a:endParaRPr lang="en-US" dirty="0"/>
          </a:p>
        </p:txBody>
      </p:sp>
      <p:sp>
        <p:nvSpPr>
          <p:cNvPr id="6" name="TextBox 5">
            <a:extLst>
              <a:ext uri="{FF2B5EF4-FFF2-40B4-BE49-F238E27FC236}">
                <a16:creationId xmlns:a16="http://schemas.microsoft.com/office/drawing/2014/main" id="{BB784098-925C-4FDF-B3E4-14CC5EB2E716}"/>
              </a:ext>
            </a:extLst>
          </p:cNvPr>
          <p:cNvSpPr txBox="1"/>
          <p:nvPr/>
        </p:nvSpPr>
        <p:spPr>
          <a:xfrm>
            <a:off x="581193" y="2067840"/>
            <a:ext cx="6098240" cy="4247317"/>
          </a:xfrm>
          <a:prstGeom prst="rect">
            <a:avLst/>
          </a:prstGeom>
          <a:noFill/>
        </p:spPr>
        <p:txBody>
          <a:bodyPr wrap="square">
            <a:spAutoFit/>
          </a:bodyPr>
          <a:lstStyle/>
          <a:p>
            <a:pPr algn="just">
              <a:buFont typeface="Wingdings" panose="05000000000000000000" pitchFamily="2" charset="2"/>
              <a:buChar char="ü"/>
            </a:pPr>
            <a:r>
              <a:rPr lang="en-IN" sz="1800" dirty="0">
                <a:latin typeface="Century" panose="02040604050505020304" pitchFamily="18" charset="0"/>
              </a:rPr>
              <a:t>Data has been scrapped from the cardekho website so we have to clean it for our convenience.</a:t>
            </a:r>
          </a:p>
          <a:p>
            <a:pPr algn="just">
              <a:buFont typeface="Wingdings" panose="05000000000000000000" pitchFamily="2" charset="2"/>
              <a:buChar char="ü"/>
            </a:pPr>
            <a:r>
              <a:rPr lang="en-IN" sz="1800" dirty="0">
                <a:latin typeface="Century" panose="02040604050505020304" pitchFamily="18" charset="0"/>
              </a:rPr>
              <a:t>In my datasets I found null values, outliers, and also skewness.</a:t>
            </a:r>
          </a:p>
          <a:p>
            <a:pPr algn="jus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used the imputation method to replace null values. To remove outliers I have used the Z-score method. And to remove skewness I have used the </a:t>
            </a:r>
            <a:r>
              <a:rPr lang="en-IN" sz="1800" dirty="0">
                <a:latin typeface="Century" panose="02040604050505020304" pitchFamily="18" charset="0"/>
                <a:ea typeface="Calibri" panose="020F0502020204030204" pitchFamily="34" charset="0"/>
                <a:cs typeface="Times New Roman" panose="02020603050405020304" pitchFamily="18" charset="0"/>
              </a:rPr>
              <a:t>log transformation</a:t>
            </a:r>
            <a:r>
              <a:rPr lang="en-IN" sz="1800" dirty="0">
                <a:effectLst/>
                <a:latin typeface="Century" panose="02040604050505020304" pitchFamily="18" charset="0"/>
                <a:ea typeface="Calibri" panose="020F0502020204030204" pitchFamily="34" charset="0"/>
                <a:cs typeface="Times New Roman" panose="02020603050405020304" pitchFamily="18" charset="0"/>
              </a:rPr>
              <a:t> method. </a:t>
            </a:r>
          </a:p>
          <a:p>
            <a:pPr algn="jus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To encode the categorical columns I have to use Label Encoding. </a:t>
            </a:r>
          </a:p>
          <a:p>
            <a:pPr algn="jus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Use of Pearson’s correlation coefficient to check the correlation between dependent and independent features. </a:t>
            </a:r>
          </a:p>
          <a:p>
            <a:pPr algn="jus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Also I have used standardization. Then followed by model building with all regression algorithms.</a:t>
            </a:r>
            <a:endParaRPr lang="en-IN" sz="1800" dirty="0">
              <a:latin typeface="Century" panose="02040604050505020304" pitchFamily="18" charset="0"/>
            </a:endParaRPr>
          </a:p>
        </p:txBody>
      </p:sp>
      <p:pic>
        <p:nvPicPr>
          <p:cNvPr id="8" name="Picture 2">
            <a:extLst>
              <a:ext uri="{FF2B5EF4-FFF2-40B4-BE49-F238E27FC236}">
                <a16:creationId xmlns:a16="http://schemas.microsoft.com/office/drawing/2014/main" id="{8E710618-D235-4EFF-8B87-6DF6C9CD70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7187" y="2367500"/>
            <a:ext cx="3101983" cy="310198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376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69-A0F2-437C-95CE-9F35443E79B5}"/>
              </a:ext>
            </a:extLst>
          </p:cNvPr>
          <p:cNvSpPr>
            <a:spLocks noGrp="1"/>
          </p:cNvSpPr>
          <p:nvPr>
            <p:ph type="title"/>
          </p:nvPr>
        </p:nvSpPr>
        <p:spPr>
          <a:xfrm>
            <a:off x="581192" y="799658"/>
            <a:ext cx="11029616" cy="988332"/>
          </a:xfrm>
        </p:spPr>
        <p:txBody>
          <a:bodyPr/>
          <a:lstStyle/>
          <a:p>
            <a:r>
              <a:rPr lang="en-IN" dirty="0"/>
              <a:t>Model Building:</a:t>
            </a:r>
            <a:endParaRPr lang="en-US" dirty="0"/>
          </a:p>
        </p:txBody>
      </p:sp>
      <p:sp>
        <p:nvSpPr>
          <p:cNvPr id="6" name="TextBox 5">
            <a:extLst>
              <a:ext uri="{FF2B5EF4-FFF2-40B4-BE49-F238E27FC236}">
                <a16:creationId xmlns:a16="http://schemas.microsoft.com/office/drawing/2014/main" id="{F31AE035-0364-464B-B1DD-4336113F8B61}"/>
              </a:ext>
            </a:extLst>
          </p:cNvPr>
          <p:cNvSpPr txBox="1"/>
          <p:nvPr/>
        </p:nvSpPr>
        <p:spPr>
          <a:xfrm>
            <a:off x="1199756" y="4618623"/>
            <a:ext cx="5389302" cy="1857624"/>
          </a:xfrm>
          <a:prstGeom prst="rect">
            <a:avLst/>
          </a:prstGeom>
          <a:noFill/>
        </p:spPr>
        <p:txBody>
          <a:bodyPr wrap="square">
            <a:spAutoFit/>
          </a:bodyPr>
          <a:lstStyle/>
          <a:p>
            <a:pPr marL="342900" lvl="0" indent="-342900" algn="just">
              <a:lnSpc>
                <a:spcPct val="107000"/>
              </a:lnSpc>
              <a:spcBef>
                <a:spcPts val="300"/>
              </a:spcBef>
              <a:spcAft>
                <a:spcPts val="3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RandomForestRegressor</a:t>
            </a:r>
          </a:p>
          <a:p>
            <a:pPr marL="342900" lvl="0" indent="-342900" algn="just">
              <a:lnSpc>
                <a:spcPct val="107000"/>
              </a:lnSpc>
              <a:spcBef>
                <a:spcPts val="300"/>
              </a:spcBef>
              <a:spcAft>
                <a:spcPts val="3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XGBRegressor</a:t>
            </a:r>
          </a:p>
          <a:p>
            <a:pPr marL="342900" lvl="0" indent="-342900" algn="just">
              <a:lnSpc>
                <a:spcPct val="107000"/>
              </a:lnSpc>
              <a:spcBef>
                <a:spcPts val="300"/>
              </a:spcBef>
              <a:spcAft>
                <a:spcPts val="3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GradientBoostingRegressor</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Bef>
                <a:spcPts val="300"/>
              </a:spcBef>
              <a:spcAft>
                <a:spcPts val="3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DecisionTreeRegressor</a:t>
            </a:r>
          </a:p>
          <a:p>
            <a:pPr marL="342900" lvl="0" indent="-342900" algn="just">
              <a:lnSpc>
                <a:spcPct val="107000"/>
              </a:lnSpc>
              <a:spcBef>
                <a:spcPts val="300"/>
              </a:spcBef>
              <a:spcAft>
                <a:spcPts val="300"/>
              </a:spcAft>
              <a:buFont typeface="Wingdings" panose="05000000000000000000" pitchFamily="2" charset="2"/>
              <a:buChar char=""/>
            </a:pPr>
            <a:r>
              <a:rPr lang="en-IN" sz="1800" dirty="0">
                <a:latin typeface="Century" panose="02040604050505020304" pitchFamily="18" charset="0"/>
                <a:cs typeface="Times New Roman" panose="02020603050405020304" pitchFamily="18" charset="0"/>
              </a:rPr>
              <a:t>BaggingRegressor</a:t>
            </a:r>
            <a:endParaRPr lang="en-IN" sz="1800" dirty="0">
              <a:latin typeface="Century" panose="02040604050505020304" pitchFamily="18" charset="0"/>
            </a:endParaRPr>
          </a:p>
        </p:txBody>
      </p:sp>
      <p:sp>
        <p:nvSpPr>
          <p:cNvPr id="8" name="TextBox 7">
            <a:extLst>
              <a:ext uri="{FF2B5EF4-FFF2-40B4-BE49-F238E27FC236}">
                <a16:creationId xmlns:a16="http://schemas.microsoft.com/office/drawing/2014/main" id="{41E223F6-3709-4ECD-A4B5-F18F471AA685}"/>
              </a:ext>
            </a:extLst>
          </p:cNvPr>
          <p:cNvSpPr txBox="1"/>
          <p:nvPr/>
        </p:nvSpPr>
        <p:spPr>
          <a:xfrm>
            <a:off x="4991495" y="1903200"/>
            <a:ext cx="6000749" cy="3328027"/>
          </a:xfrm>
          <a:prstGeom prst="rect">
            <a:avLst/>
          </a:prstGeom>
          <a:noFill/>
        </p:spPr>
        <p:txBody>
          <a:bodyPr wrap="square">
            <a:spAutoFit/>
          </a:bodyPr>
          <a:lstStyle/>
          <a:p>
            <a:pPr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Since </a:t>
            </a:r>
            <a:r>
              <a:rPr lang="en-IN" sz="1800" dirty="0">
                <a:latin typeface="Century" panose="02040604050505020304" pitchFamily="18" charset="0"/>
                <a:ea typeface="Calibri" panose="020F0502020204030204" pitchFamily="34" charset="0"/>
                <a:cs typeface="Times New Roman" panose="02020603050405020304" pitchFamily="18" charset="0"/>
              </a:rPr>
              <a:t>Car </a:t>
            </a:r>
            <a:r>
              <a:rPr lang="en-IN" sz="1800" dirty="0">
                <a:effectLst/>
                <a:latin typeface="Century" panose="02040604050505020304" pitchFamily="18" charset="0"/>
                <a:ea typeface="Calibri" panose="020F0502020204030204" pitchFamily="34" charset="0"/>
                <a:cs typeface="Times New Roman" panose="02020603050405020304" pitchFamily="18" charset="0"/>
              </a:rPr>
              <a:t>Price was my target and it was a continuous column so this particular problem was regression problem. And I have used all regression algorithms to build my model. By looking into the difference of r2 score and cross validation score I found DecisionTreeRegressor as a best model with least difference. Also to get the best model we have to run through multiple models and to avoid the confusion of overfitting we have go through cross validation. Below are the list of regression algorithms I have used in my project.</a:t>
            </a:r>
          </a:p>
        </p:txBody>
      </p:sp>
      <p:pic>
        <p:nvPicPr>
          <p:cNvPr id="9" name="Picture 4">
            <a:extLst>
              <a:ext uri="{FF2B5EF4-FFF2-40B4-BE49-F238E27FC236}">
                <a16:creationId xmlns:a16="http://schemas.microsoft.com/office/drawing/2014/main" id="{7804F8A0-A913-45A5-A5E4-0C0261F037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1828799" y="2136302"/>
            <a:ext cx="2409119" cy="2585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193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69-A0F2-437C-95CE-9F35443E79B5}"/>
              </a:ext>
            </a:extLst>
          </p:cNvPr>
          <p:cNvSpPr>
            <a:spLocks noGrp="1"/>
          </p:cNvSpPr>
          <p:nvPr>
            <p:ph type="title"/>
          </p:nvPr>
        </p:nvSpPr>
        <p:spPr/>
        <p:txBody>
          <a:bodyPr/>
          <a:lstStyle/>
          <a:p>
            <a:r>
              <a:rPr lang="en-IN" dirty="0"/>
              <a:t>Observations</a:t>
            </a:r>
            <a:endParaRPr lang="en-US" dirty="0"/>
          </a:p>
        </p:txBody>
      </p:sp>
      <p:sp>
        <p:nvSpPr>
          <p:cNvPr id="5" name="TextBox 4">
            <a:extLst>
              <a:ext uri="{FF2B5EF4-FFF2-40B4-BE49-F238E27FC236}">
                <a16:creationId xmlns:a16="http://schemas.microsoft.com/office/drawing/2014/main" id="{B10FEC96-7511-419D-B3B4-A3A7063CAE4A}"/>
              </a:ext>
            </a:extLst>
          </p:cNvPr>
          <p:cNvSpPr txBox="1"/>
          <p:nvPr/>
        </p:nvSpPr>
        <p:spPr>
          <a:xfrm>
            <a:off x="776568" y="2248747"/>
            <a:ext cx="6098240" cy="4108625"/>
          </a:xfrm>
          <a:prstGeom prst="rect">
            <a:avLst/>
          </a:prstGeom>
          <a:noFill/>
        </p:spPr>
        <p:txBody>
          <a:bodyPr wrap="square">
            <a:spAutoFit/>
          </a:bodyPr>
          <a:lstStyle/>
          <a:p>
            <a:pPr marL="342900" lvl="0" indent="-342900">
              <a:lnSpc>
                <a:spcPct val="107000"/>
              </a:lnSpc>
              <a:spcBef>
                <a:spcPts val="600"/>
              </a:spcBef>
              <a:spcAft>
                <a:spcPts val="600"/>
              </a:spcAft>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For Diesel, Petrol &amp; Electric cars, the price is high compared to LPG and CNG.</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Bef>
                <a:spcPts val="600"/>
              </a:spcBef>
              <a:spcAft>
                <a:spcPts val="600"/>
              </a:spcAft>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Cars with automatic gear are costlier than manual gear cars.</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Bef>
                <a:spcPts val="600"/>
              </a:spcBef>
              <a:spcAft>
                <a:spcPts val="600"/>
              </a:spcAft>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Cars with Caliper ventilated front disc brakes are costlier compared to other cars.</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Bef>
                <a:spcPts val="600"/>
              </a:spcBef>
              <a:spcAft>
                <a:spcPts val="600"/>
              </a:spcAft>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Cars with the single-piston sliding caliper and Vented rear disc brakes are costlier compared to other cars.</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Bef>
                <a:spcPts val="600"/>
              </a:spcBef>
              <a:spcAft>
                <a:spcPts val="600"/>
              </a:spcAft>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Lexus brand cars are having oidat sale price. (Lexus is the luxury vehicle division of the Japanese automaker Toyota)</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Bef>
                <a:spcPts val="600"/>
              </a:spcBef>
              <a:spcAft>
                <a:spcPts val="600"/>
              </a:spcAft>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New Delhi, Delhi-NCR, Noida &amp; Bangalore car prices are high as they are highly populated cities.</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7" name="Picture 2">
            <a:extLst>
              <a:ext uri="{FF2B5EF4-FFF2-40B4-BE49-F238E27FC236}">
                <a16:creationId xmlns:a16="http://schemas.microsoft.com/office/drawing/2014/main" id="{A89D3301-D9A2-4B86-AF48-7909774A22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8823144" y="2565902"/>
            <a:ext cx="2592288" cy="325119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959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017B9-3A10-40C0-95BA-A873D9B3B208}"/>
              </a:ext>
            </a:extLst>
          </p:cNvPr>
          <p:cNvSpPr>
            <a:spLocks noGrp="1"/>
          </p:cNvSpPr>
          <p:nvPr>
            <p:ph type="title"/>
          </p:nvPr>
        </p:nvSpPr>
        <p:spPr/>
        <p:txBody>
          <a:bodyPr/>
          <a:lstStyle/>
          <a:p>
            <a:r>
              <a:rPr lang="en-IN" dirty="0"/>
              <a:t>Agenda:</a:t>
            </a:r>
            <a:endParaRPr lang="en-US" dirty="0"/>
          </a:p>
        </p:txBody>
      </p:sp>
      <p:sp>
        <p:nvSpPr>
          <p:cNvPr id="3" name="Content Placeholder 2">
            <a:extLst>
              <a:ext uri="{FF2B5EF4-FFF2-40B4-BE49-F238E27FC236}">
                <a16:creationId xmlns:a16="http://schemas.microsoft.com/office/drawing/2014/main" id="{A042D44C-EB86-4A4D-AD5D-217866ACAA28}"/>
              </a:ext>
            </a:extLst>
          </p:cNvPr>
          <p:cNvSpPr>
            <a:spLocks noGrp="1"/>
          </p:cNvSpPr>
          <p:nvPr>
            <p:ph idx="1"/>
          </p:nvPr>
        </p:nvSpPr>
        <p:spPr>
          <a:xfrm>
            <a:off x="581192" y="2180496"/>
            <a:ext cx="11029615" cy="3975348"/>
          </a:xfrm>
        </p:spPr>
        <p:txBody>
          <a:bodyPr>
            <a:normAutofit fontScale="70000" lnSpcReduction="20000"/>
          </a:bodyPr>
          <a:lstStyle/>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Overview.</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Problem Statement.</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Problem Understanding.</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What is Used Car Price Prediction?</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Importance of Used Car price prediction.</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Exploratory data analysis.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Visualizations.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Analysis.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Data cleaning steps.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Model Building.</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Hyper Parameter Tunning.</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Saving the model and predictions from saved best model.</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Conclusion.</a:t>
            </a:r>
          </a:p>
          <a:p>
            <a:endParaRPr lang="en-US" dirty="0"/>
          </a:p>
        </p:txBody>
      </p:sp>
      <p:pic>
        <p:nvPicPr>
          <p:cNvPr id="4" name="Picture 3">
            <a:extLst>
              <a:ext uri="{FF2B5EF4-FFF2-40B4-BE49-F238E27FC236}">
                <a16:creationId xmlns:a16="http://schemas.microsoft.com/office/drawing/2014/main" id="{570829AD-47AE-46F4-B5B6-2B4F8056B0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9659" y="1621389"/>
            <a:ext cx="2710598" cy="4534455"/>
          </a:xfrm>
          <a:prstGeom prst="rect">
            <a:avLst/>
          </a:prstGeom>
          <a:effectLst>
            <a:outerShdw blurRad="88900" dist="139700" dir="21540000" sx="94000" sy="94000" algn="ctr" rotWithShape="0">
              <a:srgbClr val="000000">
                <a:alpha val="43137"/>
              </a:srgbClr>
            </a:outerShdw>
          </a:effectLst>
        </p:spPr>
      </p:pic>
    </p:spTree>
    <p:extLst>
      <p:ext uri="{BB962C8B-B14F-4D97-AF65-F5344CB8AC3E}">
        <p14:creationId xmlns:p14="http://schemas.microsoft.com/office/powerpoint/2010/main" val="3258620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69-A0F2-437C-95CE-9F35443E79B5}"/>
              </a:ext>
            </a:extLst>
          </p:cNvPr>
          <p:cNvSpPr>
            <a:spLocks noGrp="1"/>
          </p:cNvSpPr>
          <p:nvPr>
            <p:ph type="title"/>
          </p:nvPr>
        </p:nvSpPr>
        <p:spPr/>
        <p:txBody>
          <a:bodyPr/>
          <a:lstStyle/>
          <a:p>
            <a:r>
              <a:rPr lang="en-IN" dirty="0"/>
              <a:t>i) Random Forest Regressor:</a:t>
            </a:r>
            <a:endParaRPr lang="en-US" dirty="0"/>
          </a:p>
        </p:txBody>
      </p:sp>
      <p:sp>
        <p:nvSpPr>
          <p:cNvPr id="8" name="TextBox 7">
            <a:extLst>
              <a:ext uri="{FF2B5EF4-FFF2-40B4-BE49-F238E27FC236}">
                <a16:creationId xmlns:a16="http://schemas.microsoft.com/office/drawing/2014/main" id="{D5375397-7173-43F2-A3E4-AA4D814B8790}"/>
              </a:ext>
            </a:extLst>
          </p:cNvPr>
          <p:cNvSpPr txBox="1"/>
          <p:nvPr/>
        </p:nvSpPr>
        <p:spPr>
          <a:xfrm>
            <a:off x="581193" y="5444070"/>
            <a:ext cx="11137331" cy="660758"/>
          </a:xfrm>
          <a:prstGeom prst="rect">
            <a:avLst/>
          </a:prstGeom>
          <a:noFill/>
        </p:spPr>
        <p:txBody>
          <a:bodyPr wrap="square">
            <a:spAutoFit/>
          </a:bodyPr>
          <a:lstStyle/>
          <a:p>
            <a:pPr marL="342900" lvl="0" indent="-342900" algn="just">
              <a:lnSpc>
                <a:spcPct val="107000"/>
              </a:lnSpc>
              <a:spcAft>
                <a:spcPts val="800"/>
              </a:spcAft>
              <a:buFont typeface="Symbol" panose="05050102010706020507" pitchFamily="18"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RandomForestRegressor is giving me r2_score of </a:t>
            </a:r>
            <a:r>
              <a:rPr lang="en-IN" dirty="0">
                <a:latin typeface="Century" panose="02040604050505020304" pitchFamily="18" charset="0"/>
                <a:ea typeface="Calibri" panose="020F0502020204030204" pitchFamily="34" charset="0"/>
                <a:cs typeface="Times New Roman" panose="02020603050405020304" pitchFamily="18" charset="0"/>
              </a:rPr>
              <a:t>75.80</a:t>
            </a:r>
            <a:r>
              <a:rPr lang="en-IN" sz="1800" dirty="0">
                <a:effectLst/>
                <a:latin typeface="Century" panose="02040604050505020304" pitchFamily="18" charset="0"/>
                <a:ea typeface="Calibri" panose="020F0502020204030204" pitchFamily="34" charset="0"/>
                <a:cs typeface="Times New Roman" panose="02020603050405020304" pitchFamily="18" charset="0"/>
              </a:rPr>
              <a:t>% and the difference between r2_score and cross-validation score is 3.40, but still we have to look into multiple models.</a:t>
            </a:r>
          </a:p>
        </p:txBody>
      </p:sp>
      <p:pic>
        <p:nvPicPr>
          <p:cNvPr id="4" name="Picture 3">
            <a:extLst>
              <a:ext uri="{FF2B5EF4-FFF2-40B4-BE49-F238E27FC236}">
                <a16:creationId xmlns:a16="http://schemas.microsoft.com/office/drawing/2014/main" id="{2C5D5FD4-D3FF-923D-6CA2-6D0368AB31BF}"/>
              </a:ext>
            </a:extLst>
          </p:cNvPr>
          <p:cNvPicPr>
            <a:picLocks noChangeAspect="1"/>
          </p:cNvPicPr>
          <p:nvPr/>
        </p:nvPicPr>
        <p:blipFill>
          <a:blip r:embed="rId2"/>
          <a:stretch>
            <a:fillRect/>
          </a:stretch>
        </p:blipFill>
        <p:spPr>
          <a:xfrm>
            <a:off x="581193" y="2181687"/>
            <a:ext cx="8891281" cy="2798686"/>
          </a:xfrm>
          <a:prstGeom prst="rect">
            <a:avLst/>
          </a:prstGeom>
        </p:spPr>
      </p:pic>
    </p:spTree>
    <p:extLst>
      <p:ext uri="{BB962C8B-B14F-4D97-AF65-F5344CB8AC3E}">
        <p14:creationId xmlns:p14="http://schemas.microsoft.com/office/powerpoint/2010/main" val="2451901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69-A0F2-437C-95CE-9F35443E79B5}"/>
              </a:ext>
            </a:extLst>
          </p:cNvPr>
          <p:cNvSpPr>
            <a:spLocks noGrp="1"/>
          </p:cNvSpPr>
          <p:nvPr>
            <p:ph type="title"/>
          </p:nvPr>
        </p:nvSpPr>
        <p:spPr/>
        <p:txBody>
          <a:bodyPr/>
          <a:lstStyle/>
          <a:p>
            <a:r>
              <a:rPr lang="en-IN" dirty="0"/>
              <a:t>ii) XGBRegressor:</a:t>
            </a:r>
            <a:endParaRPr lang="en-US" dirty="0"/>
          </a:p>
        </p:txBody>
      </p:sp>
      <p:sp>
        <p:nvSpPr>
          <p:cNvPr id="8" name="TextBox 7">
            <a:extLst>
              <a:ext uri="{FF2B5EF4-FFF2-40B4-BE49-F238E27FC236}">
                <a16:creationId xmlns:a16="http://schemas.microsoft.com/office/drawing/2014/main" id="{751A3E32-7B62-4D55-BA30-EE6DC740E3CA}"/>
              </a:ext>
            </a:extLst>
          </p:cNvPr>
          <p:cNvSpPr txBox="1"/>
          <p:nvPr/>
        </p:nvSpPr>
        <p:spPr>
          <a:xfrm>
            <a:off x="581193" y="5647515"/>
            <a:ext cx="11243863" cy="660758"/>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XGBRegressor is giving me 76.51% r2_score  and the difference between r2_score and cross-validation score is </a:t>
            </a:r>
            <a:r>
              <a:rPr lang="en-IN" dirty="0">
                <a:latin typeface="Century" panose="02040604050505020304" pitchFamily="18" charset="0"/>
                <a:ea typeface="Calibri" panose="020F0502020204030204" pitchFamily="34" charset="0"/>
                <a:cs typeface="Times New Roman" panose="02020603050405020304" pitchFamily="18" charset="0"/>
              </a:rPr>
              <a:t>5.92</a:t>
            </a:r>
            <a:r>
              <a:rPr lang="en-IN" sz="1800" dirty="0">
                <a:effectLst/>
                <a:latin typeface="Century" panose="02040604050505020304" pitchFamily="18" charset="0"/>
                <a:ea typeface="Calibri" panose="020F0502020204030204" pitchFamily="34" charset="0"/>
                <a:cs typeface="Times New Roman" panose="02020603050405020304" pitchFamily="18" charset="0"/>
              </a:rPr>
              <a:t>.</a:t>
            </a:r>
          </a:p>
        </p:txBody>
      </p:sp>
      <p:pic>
        <p:nvPicPr>
          <p:cNvPr id="4" name="Picture 3">
            <a:extLst>
              <a:ext uri="{FF2B5EF4-FFF2-40B4-BE49-F238E27FC236}">
                <a16:creationId xmlns:a16="http://schemas.microsoft.com/office/drawing/2014/main" id="{E7647072-049F-AA57-936D-0898B232D185}"/>
              </a:ext>
            </a:extLst>
          </p:cNvPr>
          <p:cNvPicPr>
            <a:picLocks noChangeAspect="1"/>
          </p:cNvPicPr>
          <p:nvPr/>
        </p:nvPicPr>
        <p:blipFill>
          <a:blip r:embed="rId2"/>
          <a:stretch>
            <a:fillRect/>
          </a:stretch>
        </p:blipFill>
        <p:spPr>
          <a:xfrm>
            <a:off x="581193" y="2147748"/>
            <a:ext cx="8749238" cy="3169975"/>
          </a:xfrm>
          <a:prstGeom prst="rect">
            <a:avLst/>
          </a:prstGeom>
        </p:spPr>
      </p:pic>
    </p:spTree>
    <p:extLst>
      <p:ext uri="{BB962C8B-B14F-4D97-AF65-F5344CB8AC3E}">
        <p14:creationId xmlns:p14="http://schemas.microsoft.com/office/powerpoint/2010/main" val="3449075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69-A0F2-437C-95CE-9F35443E79B5}"/>
              </a:ext>
            </a:extLst>
          </p:cNvPr>
          <p:cNvSpPr>
            <a:spLocks noGrp="1"/>
          </p:cNvSpPr>
          <p:nvPr>
            <p:ph type="title"/>
          </p:nvPr>
        </p:nvSpPr>
        <p:spPr/>
        <p:txBody>
          <a:bodyPr/>
          <a:lstStyle/>
          <a:p>
            <a:r>
              <a:rPr lang="en-IN" dirty="0"/>
              <a:t>iii) GradientBoostingRegressor:</a:t>
            </a:r>
            <a:endParaRPr lang="en-US" dirty="0"/>
          </a:p>
        </p:txBody>
      </p:sp>
      <p:sp>
        <p:nvSpPr>
          <p:cNvPr id="8" name="TextBox 7">
            <a:extLst>
              <a:ext uri="{FF2B5EF4-FFF2-40B4-BE49-F238E27FC236}">
                <a16:creationId xmlns:a16="http://schemas.microsoft.com/office/drawing/2014/main" id="{2ABC6727-3FAA-4E10-B412-05D65F4C6285}"/>
              </a:ext>
            </a:extLst>
          </p:cNvPr>
          <p:cNvSpPr txBox="1"/>
          <p:nvPr/>
        </p:nvSpPr>
        <p:spPr>
          <a:xfrm>
            <a:off x="283456" y="5924351"/>
            <a:ext cx="11461701" cy="660758"/>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GradientBoostingRegressor is giving me </a:t>
            </a:r>
            <a:r>
              <a:rPr lang="en-IN" dirty="0">
                <a:latin typeface="Century" panose="02040604050505020304" pitchFamily="18" charset="0"/>
                <a:ea typeface="Calibri" panose="020F0502020204030204" pitchFamily="34" charset="0"/>
                <a:cs typeface="Times New Roman" panose="02020603050405020304" pitchFamily="18" charset="0"/>
              </a:rPr>
              <a:t>75.02</a:t>
            </a:r>
            <a:r>
              <a:rPr lang="en-IN" sz="1800" dirty="0">
                <a:effectLst/>
                <a:latin typeface="Century" panose="02040604050505020304" pitchFamily="18" charset="0"/>
                <a:ea typeface="Calibri" panose="020F0502020204030204" pitchFamily="34" charset="0"/>
                <a:cs typeface="Times New Roman" panose="02020603050405020304" pitchFamily="18" charset="0"/>
              </a:rPr>
              <a:t>% r2_score and the difference between r2_score and cross-validation score is </a:t>
            </a:r>
            <a:r>
              <a:rPr lang="en-IN" dirty="0">
                <a:latin typeface="Century" panose="02040604050505020304" pitchFamily="18" charset="0"/>
                <a:ea typeface="Calibri" panose="020F0502020204030204" pitchFamily="34" charset="0"/>
                <a:cs typeface="Times New Roman" panose="02020603050405020304" pitchFamily="18" charset="0"/>
              </a:rPr>
              <a:t>0.36</a:t>
            </a:r>
            <a:r>
              <a:rPr lang="en-IN" sz="1800" dirty="0">
                <a:effectLst/>
                <a:latin typeface="Century" panose="02040604050505020304" pitchFamily="18" charset="0"/>
                <a:ea typeface="Calibri" panose="020F0502020204030204" pitchFamily="34" charset="0"/>
                <a:cs typeface="Times New Roman" panose="02020603050405020304" pitchFamily="18" charset="0"/>
              </a:rPr>
              <a:t>.</a:t>
            </a:r>
          </a:p>
        </p:txBody>
      </p:sp>
      <p:pic>
        <p:nvPicPr>
          <p:cNvPr id="4" name="Picture 3">
            <a:extLst>
              <a:ext uri="{FF2B5EF4-FFF2-40B4-BE49-F238E27FC236}">
                <a16:creationId xmlns:a16="http://schemas.microsoft.com/office/drawing/2014/main" id="{FEB6E73A-B9BF-80CC-BB3E-8A95AF6B4906}"/>
              </a:ext>
            </a:extLst>
          </p:cNvPr>
          <p:cNvPicPr>
            <a:picLocks noChangeAspect="1"/>
          </p:cNvPicPr>
          <p:nvPr/>
        </p:nvPicPr>
        <p:blipFill>
          <a:blip r:embed="rId2"/>
          <a:stretch>
            <a:fillRect/>
          </a:stretch>
        </p:blipFill>
        <p:spPr>
          <a:xfrm>
            <a:off x="581193" y="2130640"/>
            <a:ext cx="8704850" cy="3462291"/>
          </a:xfrm>
          <a:prstGeom prst="rect">
            <a:avLst/>
          </a:prstGeom>
        </p:spPr>
      </p:pic>
    </p:spTree>
    <p:extLst>
      <p:ext uri="{BB962C8B-B14F-4D97-AF65-F5344CB8AC3E}">
        <p14:creationId xmlns:p14="http://schemas.microsoft.com/office/powerpoint/2010/main" val="2769692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69-A0F2-437C-95CE-9F35443E79B5}"/>
              </a:ext>
            </a:extLst>
          </p:cNvPr>
          <p:cNvSpPr>
            <a:spLocks noGrp="1"/>
          </p:cNvSpPr>
          <p:nvPr>
            <p:ph type="title"/>
          </p:nvPr>
        </p:nvSpPr>
        <p:spPr/>
        <p:txBody>
          <a:bodyPr/>
          <a:lstStyle/>
          <a:p>
            <a:r>
              <a:rPr lang="en-IN" dirty="0"/>
              <a:t>iv) DecisionTreeRegressor:</a:t>
            </a:r>
            <a:endParaRPr lang="en-US" dirty="0"/>
          </a:p>
        </p:txBody>
      </p:sp>
      <p:sp>
        <p:nvSpPr>
          <p:cNvPr id="8" name="TextBox 7">
            <a:extLst>
              <a:ext uri="{FF2B5EF4-FFF2-40B4-BE49-F238E27FC236}">
                <a16:creationId xmlns:a16="http://schemas.microsoft.com/office/drawing/2014/main" id="{80B4DACC-024D-456A-8E0A-DC9478BC7FC4}"/>
              </a:ext>
            </a:extLst>
          </p:cNvPr>
          <p:cNvSpPr txBox="1"/>
          <p:nvPr/>
        </p:nvSpPr>
        <p:spPr>
          <a:xfrm>
            <a:off x="581192" y="5900879"/>
            <a:ext cx="11261620" cy="660758"/>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DecisionTreeRegressor is giving me a 5</a:t>
            </a:r>
            <a:r>
              <a:rPr lang="en-IN" dirty="0">
                <a:latin typeface="Century" panose="02040604050505020304" pitchFamily="18" charset="0"/>
                <a:ea typeface="Calibri" panose="020F0502020204030204" pitchFamily="34" charset="0"/>
                <a:cs typeface="Times New Roman" panose="02020603050405020304" pitchFamily="18" charset="0"/>
              </a:rPr>
              <a:t>6.30</a:t>
            </a:r>
            <a:r>
              <a:rPr lang="en-IN" sz="1800" dirty="0">
                <a:effectLst/>
                <a:latin typeface="Century" panose="02040604050505020304" pitchFamily="18" charset="0"/>
                <a:ea typeface="Calibri" panose="020F0502020204030204" pitchFamily="34" charset="0"/>
                <a:cs typeface="Times New Roman" panose="02020603050405020304" pitchFamily="18" charset="0"/>
              </a:rPr>
              <a:t>% r2_score and the difference between r2_score and cross-validation score is 34.74.</a:t>
            </a:r>
          </a:p>
        </p:txBody>
      </p:sp>
      <p:pic>
        <p:nvPicPr>
          <p:cNvPr id="4" name="Picture 3">
            <a:extLst>
              <a:ext uri="{FF2B5EF4-FFF2-40B4-BE49-F238E27FC236}">
                <a16:creationId xmlns:a16="http://schemas.microsoft.com/office/drawing/2014/main" id="{E4BE0943-17D5-AF61-D06C-81ADE897DF46}"/>
              </a:ext>
            </a:extLst>
          </p:cNvPr>
          <p:cNvPicPr>
            <a:picLocks noChangeAspect="1"/>
          </p:cNvPicPr>
          <p:nvPr/>
        </p:nvPicPr>
        <p:blipFill>
          <a:blip r:embed="rId2"/>
          <a:stretch>
            <a:fillRect/>
          </a:stretch>
        </p:blipFill>
        <p:spPr>
          <a:xfrm>
            <a:off x="581192" y="2290438"/>
            <a:ext cx="8695973" cy="3417903"/>
          </a:xfrm>
          <a:prstGeom prst="rect">
            <a:avLst/>
          </a:prstGeom>
        </p:spPr>
      </p:pic>
    </p:spTree>
    <p:extLst>
      <p:ext uri="{BB962C8B-B14F-4D97-AF65-F5344CB8AC3E}">
        <p14:creationId xmlns:p14="http://schemas.microsoft.com/office/powerpoint/2010/main" val="642128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69-A0F2-437C-95CE-9F35443E79B5}"/>
              </a:ext>
            </a:extLst>
          </p:cNvPr>
          <p:cNvSpPr>
            <a:spLocks noGrp="1"/>
          </p:cNvSpPr>
          <p:nvPr>
            <p:ph type="title"/>
          </p:nvPr>
        </p:nvSpPr>
        <p:spPr/>
        <p:txBody>
          <a:bodyPr/>
          <a:lstStyle/>
          <a:p>
            <a:r>
              <a:rPr lang="en-IN" dirty="0"/>
              <a:t>v) BaggingRegressor:</a:t>
            </a:r>
            <a:endParaRPr lang="en-US" dirty="0"/>
          </a:p>
        </p:txBody>
      </p:sp>
      <p:sp>
        <p:nvSpPr>
          <p:cNvPr id="8" name="TextBox 7">
            <a:extLst>
              <a:ext uri="{FF2B5EF4-FFF2-40B4-BE49-F238E27FC236}">
                <a16:creationId xmlns:a16="http://schemas.microsoft.com/office/drawing/2014/main" id="{968A2407-2C11-4CA3-9084-5B0FAC206054}"/>
              </a:ext>
            </a:extLst>
          </p:cNvPr>
          <p:cNvSpPr txBox="1"/>
          <p:nvPr/>
        </p:nvSpPr>
        <p:spPr>
          <a:xfrm>
            <a:off x="581193" y="5294528"/>
            <a:ext cx="11029615" cy="1367234"/>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BaggingRegressor is giving me </a:t>
            </a:r>
            <a:r>
              <a:rPr lang="en-IN" dirty="0">
                <a:latin typeface="Century" panose="02040604050505020304" pitchFamily="18" charset="0"/>
                <a:ea typeface="Calibri" panose="020F0502020204030204" pitchFamily="34" charset="0"/>
                <a:cs typeface="Times New Roman" panose="02020603050405020304" pitchFamily="18" charset="0"/>
              </a:rPr>
              <a:t>73.13</a:t>
            </a:r>
            <a:r>
              <a:rPr lang="en-IN" sz="1800" dirty="0">
                <a:effectLst/>
                <a:latin typeface="Century" panose="02040604050505020304" pitchFamily="18" charset="0"/>
                <a:ea typeface="Calibri" panose="020F0502020204030204" pitchFamily="34" charset="0"/>
                <a:cs typeface="Times New Roman" panose="02020603050405020304" pitchFamily="18" charset="0"/>
              </a:rPr>
              <a:t>% r2_score and the difference between r2_score and cross-validation score is </a:t>
            </a:r>
            <a:r>
              <a:rPr lang="en-IN" dirty="0">
                <a:latin typeface="Century" panose="02040604050505020304" pitchFamily="18" charset="0"/>
                <a:ea typeface="Calibri" panose="020F0502020204030204" pitchFamily="34" charset="0"/>
                <a:cs typeface="Times New Roman" panose="02020603050405020304" pitchFamily="18" charset="0"/>
              </a:rPr>
              <a:t>4.98</a:t>
            </a:r>
            <a:r>
              <a:rPr lang="en-IN" sz="1800" dirty="0">
                <a:effectLst/>
                <a:latin typeface="Century" panose="02040604050505020304" pitchFamily="18"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Symbol" panose="05050102010706020507" pitchFamily="18" charset="2"/>
              <a:buChar char=""/>
            </a:pPr>
            <a:r>
              <a:rPr lang="en-IN"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By looking into the difference between model accuracy and cross-validation score I found Gradient Boosting Regressor as the best model with a 75.02% r2_score.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93E24AF4-39B1-835D-B951-6238DCE997D1}"/>
              </a:ext>
            </a:extLst>
          </p:cNvPr>
          <p:cNvPicPr>
            <a:picLocks noChangeAspect="1"/>
          </p:cNvPicPr>
          <p:nvPr/>
        </p:nvPicPr>
        <p:blipFill>
          <a:blip r:embed="rId2"/>
          <a:stretch>
            <a:fillRect/>
          </a:stretch>
        </p:blipFill>
        <p:spPr>
          <a:xfrm>
            <a:off x="581193" y="2221125"/>
            <a:ext cx="8820260" cy="2750370"/>
          </a:xfrm>
          <a:prstGeom prst="rect">
            <a:avLst/>
          </a:prstGeom>
        </p:spPr>
      </p:pic>
    </p:spTree>
    <p:extLst>
      <p:ext uri="{BB962C8B-B14F-4D97-AF65-F5344CB8AC3E}">
        <p14:creationId xmlns:p14="http://schemas.microsoft.com/office/powerpoint/2010/main" val="750449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69-A0F2-437C-95CE-9F35443E79B5}"/>
              </a:ext>
            </a:extLst>
          </p:cNvPr>
          <p:cNvSpPr>
            <a:spLocks noGrp="1"/>
          </p:cNvSpPr>
          <p:nvPr>
            <p:ph type="title"/>
          </p:nvPr>
        </p:nvSpPr>
        <p:spPr/>
        <p:txBody>
          <a:bodyPr/>
          <a:lstStyle/>
          <a:p>
            <a:r>
              <a:rPr lang="en-IN" dirty="0"/>
              <a:t>Hyper Parameter Tunning:</a:t>
            </a:r>
            <a:endParaRPr lang="en-US" dirty="0"/>
          </a:p>
        </p:txBody>
      </p:sp>
      <p:pic>
        <p:nvPicPr>
          <p:cNvPr id="4" name="Picture 3">
            <a:extLst>
              <a:ext uri="{FF2B5EF4-FFF2-40B4-BE49-F238E27FC236}">
                <a16:creationId xmlns:a16="http://schemas.microsoft.com/office/drawing/2014/main" id="{EEC742EB-F1FF-C517-B4D8-0F6A12C5B90E}"/>
              </a:ext>
            </a:extLst>
          </p:cNvPr>
          <p:cNvPicPr>
            <a:picLocks noChangeAspect="1"/>
          </p:cNvPicPr>
          <p:nvPr/>
        </p:nvPicPr>
        <p:blipFill>
          <a:blip r:embed="rId2"/>
          <a:stretch>
            <a:fillRect/>
          </a:stretch>
        </p:blipFill>
        <p:spPr>
          <a:xfrm>
            <a:off x="2467032" y="2139518"/>
            <a:ext cx="7040951" cy="4287915"/>
          </a:xfrm>
          <a:prstGeom prst="rect">
            <a:avLst/>
          </a:prstGeom>
        </p:spPr>
      </p:pic>
    </p:spTree>
    <p:extLst>
      <p:ext uri="{BB962C8B-B14F-4D97-AF65-F5344CB8AC3E}">
        <p14:creationId xmlns:p14="http://schemas.microsoft.com/office/powerpoint/2010/main" val="3546378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69-A0F2-437C-95CE-9F35443E79B5}"/>
              </a:ext>
            </a:extLst>
          </p:cNvPr>
          <p:cNvSpPr>
            <a:spLocks noGrp="1"/>
          </p:cNvSpPr>
          <p:nvPr>
            <p:ph type="title"/>
          </p:nvPr>
        </p:nvSpPr>
        <p:spPr/>
        <p:txBody>
          <a:bodyPr/>
          <a:lstStyle/>
          <a:p>
            <a:r>
              <a:rPr lang="en-IN" sz="2800" dirty="0"/>
              <a:t>Saving the model and predictions using the saved model:</a:t>
            </a:r>
            <a:endParaRPr lang="en-US" dirty="0"/>
          </a:p>
        </p:txBody>
      </p:sp>
      <p:sp>
        <p:nvSpPr>
          <p:cNvPr id="5" name="TextBox 4">
            <a:extLst>
              <a:ext uri="{FF2B5EF4-FFF2-40B4-BE49-F238E27FC236}">
                <a16:creationId xmlns:a16="http://schemas.microsoft.com/office/drawing/2014/main" id="{F91029E5-D466-4D43-92A1-07FB3361EBDC}"/>
              </a:ext>
            </a:extLst>
          </p:cNvPr>
          <p:cNvSpPr txBox="1"/>
          <p:nvPr/>
        </p:nvSpPr>
        <p:spPr>
          <a:xfrm>
            <a:off x="581193" y="1921403"/>
            <a:ext cx="11507713" cy="1708160"/>
          </a:xfrm>
          <a:prstGeom prst="rect">
            <a:avLst/>
          </a:prstGeom>
          <a:noFill/>
        </p:spPr>
        <p:txBody>
          <a:bodyPr wrap="square">
            <a:spAutoFit/>
          </a:bodyPr>
          <a:lstStyle/>
          <a:p>
            <a:pPr>
              <a:spcBef>
                <a:spcPts val="300"/>
              </a:spcBef>
              <a:spcAft>
                <a:spcPts val="300"/>
              </a:spcAft>
              <a:buFont typeface="Wingdings" panose="05000000000000000000" pitchFamily="2" charset="2"/>
              <a:buChar char="ü"/>
            </a:pPr>
            <a:r>
              <a:rPr lang="en-IN" sz="1800" b="1" dirty="0">
                <a:effectLst/>
                <a:latin typeface="Calibri" panose="020F0502020204030204" pitchFamily="34" charset="0"/>
                <a:ea typeface="Calibri" panose="020F0502020204030204" pitchFamily="34" charset="0"/>
                <a:cs typeface="Mangal" panose="02040503050203030202" pitchFamily="18" charset="0"/>
              </a:rPr>
              <a:t>I have chosen all parameters of Gradient Boosting Regressor, after tunning the model with the best parameters I have increased my model accuracy from 75.02% to 76.60%.</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saved my best model using .pkl as follows</a:t>
            </a:r>
            <a:r>
              <a:rPr lang="en-IN" sz="1800" b="1" dirty="0">
                <a:effectLst/>
                <a:latin typeface="Century" panose="02040604050505020304" pitchFamily="18" charset="0"/>
                <a:ea typeface="Calibri" panose="020F0502020204030204" pitchFamily="34" charset="0"/>
                <a:cs typeface="Times New Roman" panose="02020603050405020304" pitchFamily="18"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Now after saving the best model, loading my saved model and predicting the price values.</a:t>
            </a:r>
          </a:p>
          <a:p>
            <a:pPr marL="0" indent="0">
              <a:spcBef>
                <a:spcPts val="300"/>
              </a:spcBef>
              <a:spcAft>
                <a:spcPts val="300"/>
              </a:spcAft>
              <a:buNone/>
            </a:pPr>
            <a:endParaRPr lang="en-IN" dirty="0">
              <a:latin typeface="Century" panose="02040604050505020304" pitchFamily="18" charset="0"/>
            </a:endParaRPr>
          </a:p>
        </p:txBody>
      </p:sp>
      <p:sp>
        <p:nvSpPr>
          <p:cNvPr id="9" name="TextBox 8">
            <a:extLst>
              <a:ext uri="{FF2B5EF4-FFF2-40B4-BE49-F238E27FC236}">
                <a16:creationId xmlns:a16="http://schemas.microsoft.com/office/drawing/2014/main" id="{C5BADE62-74E7-4D03-9496-D0E7DE6CF8A8}"/>
              </a:ext>
            </a:extLst>
          </p:cNvPr>
          <p:cNvSpPr txBox="1"/>
          <p:nvPr/>
        </p:nvSpPr>
        <p:spPr>
          <a:xfrm>
            <a:off x="467284" y="5614513"/>
            <a:ext cx="11507713" cy="671915"/>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I have predicted the Car Price using saved model, and the predictions look good. The Predicted values are almost same as actual values.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A2B4D77-FE29-2D5C-7B31-2ECBF9411BE2}"/>
              </a:ext>
            </a:extLst>
          </p:cNvPr>
          <p:cNvPicPr>
            <a:picLocks noChangeAspect="1"/>
          </p:cNvPicPr>
          <p:nvPr/>
        </p:nvPicPr>
        <p:blipFill>
          <a:blip r:embed="rId2"/>
          <a:stretch>
            <a:fillRect/>
          </a:stretch>
        </p:blipFill>
        <p:spPr>
          <a:xfrm>
            <a:off x="581193" y="3463107"/>
            <a:ext cx="11029614" cy="1641553"/>
          </a:xfrm>
          <a:prstGeom prst="rect">
            <a:avLst/>
          </a:prstGeom>
        </p:spPr>
      </p:pic>
    </p:spTree>
    <p:extLst>
      <p:ext uri="{BB962C8B-B14F-4D97-AF65-F5344CB8AC3E}">
        <p14:creationId xmlns:p14="http://schemas.microsoft.com/office/powerpoint/2010/main" val="2724396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69-A0F2-437C-95CE-9F35443E79B5}"/>
              </a:ext>
            </a:extLst>
          </p:cNvPr>
          <p:cNvSpPr>
            <a:spLocks noGrp="1"/>
          </p:cNvSpPr>
          <p:nvPr>
            <p:ph type="title"/>
          </p:nvPr>
        </p:nvSpPr>
        <p:spPr/>
        <p:txBody>
          <a:bodyPr/>
          <a:lstStyle/>
          <a:p>
            <a:r>
              <a:rPr lang="en-IN" dirty="0"/>
              <a:t>Plotting the predicted values v/s actual values:</a:t>
            </a:r>
            <a:endParaRPr lang="en-US" dirty="0"/>
          </a:p>
        </p:txBody>
      </p:sp>
      <p:sp>
        <p:nvSpPr>
          <p:cNvPr id="8" name="TextBox 7">
            <a:extLst>
              <a:ext uri="{FF2B5EF4-FFF2-40B4-BE49-F238E27FC236}">
                <a16:creationId xmlns:a16="http://schemas.microsoft.com/office/drawing/2014/main" id="{FDA0FB47-640A-4EB9-9F11-3321D7CD5936}"/>
              </a:ext>
            </a:extLst>
          </p:cNvPr>
          <p:cNvSpPr txBox="1"/>
          <p:nvPr/>
        </p:nvSpPr>
        <p:spPr>
          <a:xfrm>
            <a:off x="581193" y="5727729"/>
            <a:ext cx="11029616" cy="660758"/>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Plotting Actual vs Predicted, To get better insight. Bule line is the actual line and red dots are the predicted values.</a:t>
            </a:r>
            <a:endParaRPr lang="en-IN" sz="1400" b="1"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B13906E2-9A85-050A-F6CE-638794A5A003}"/>
              </a:ext>
            </a:extLst>
          </p:cNvPr>
          <p:cNvPicPr>
            <a:picLocks noChangeAspect="1"/>
          </p:cNvPicPr>
          <p:nvPr/>
        </p:nvPicPr>
        <p:blipFill>
          <a:blip r:embed="rId2"/>
          <a:stretch>
            <a:fillRect/>
          </a:stretch>
        </p:blipFill>
        <p:spPr>
          <a:xfrm>
            <a:off x="581192" y="2183908"/>
            <a:ext cx="8296477" cy="3346880"/>
          </a:xfrm>
          <a:prstGeom prst="rect">
            <a:avLst/>
          </a:prstGeom>
        </p:spPr>
      </p:pic>
    </p:spTree>
    <p:extLst>
      <p:ext uri="{BB962C8B-B14F-4D97-AF65-F5344CB8AC3E}">
        <p14:creationId xmlns:p14="http://schemas.microsoft.com/office/powerpoint/2010/main" val="2271877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69-A0F2-437C-95CE-9F35443E79B5}"/>
              </a:ext>
            </a:extLst>
          </p:cNvPr>
          <p:cNvSpPr>
            <a:spLocks noGrp="1"/>
          </p:cNvSpPr>
          <p:nvPr>
            <p:ph type="title"/>
          </p:nvPr>
        </p:nvSpPr>
        <p:spPr/>
        <p:txBody>
          <a:bodyPr/>
          <a:lstStyle/>
          <a:p>
            <a:r>
              <a:rPr lang="en-IN" dirty="0"/>
              <a:t>Conclusion:</a:t>
            </a:r>
            <a:endParaRPr lang="en-US" dirty="0"/>
          </a:p>
        </p:txBody>
      </p:sp>
      <p:sp>
        <p:nvSpPr>
          <p:cNvPr id="9" name="TextBox 8">
            <a:extLst>
              <a:ext uri="{FF2B5EF4-FFF2-40B4-BE49-F238E27FC236}">
                <a16:creationId xmlns:a16="http://schemas.microsoft.com/office/drawing/2014/main" id="{42FFE8C4-5F3E-45D9-8145-070DFE2A89D9}"/>
              </a:ext>
            </a:extLst>
          </p:cNvPr>
          <p:cNvSpPr txBox="1"/>
          <p:nvPr/>
        </p:nvSpPr>
        <p:spPr>
          <a:xfrm>
            <a:off x="581192" y="1963271"/>
            <a:ext cx="9786489" cy="4496103"/>
          </a:xfrm>
          <a:prstGeom prst="rect">
            <a:avLst/>
          </a:prstGeom>
          <a:noFill/>
        </p:spPr>
        <p:txBody>
          <a:bodyPr wrap="square">
            <a:spAutoFit/>
          </a:bodyPr>
          <a:lstStyle/>
          <a:p>
            <a:pPr algn="just">
              <a:lnSpc>
                <a:spcPct val="107000"/>
              </a:lnSpc>
              <a:spcBef>
                <a:spcPts val="300"/>
              </a:spcBef>
              <a:spcAft>
                <a:spcPts val="300"/>
              </a:spcAft>
              <a:buFont typeface="Wingdings" panose="05000000000000000000" pitchFamily="2" charset="2"/>
              <a:buChar char="ü"/>
            </a:pPr>
            <a:r>
              <a:rPr lang="en-IN" sz="1400" dirty="0">
                <a:effectLst/>
                <a:latin typeface="Century" panose="02040604050505020304" pitchFamily="18" charset="0"/>
                <a:ea typeface="Calibri" panose="020F0502020204030204" pitchFamily="34" charset="0"/>
                <a:cs typeface="Times New Roman" panose="02020603050405020304" pitchFamily="18" charset="0"/>
              </a:rPr>
              <a:t>In this project report, we have used machine learning algorithms to predict the used car price. We have mentioned the step-by-step procedure to analyze the dataset and find the correlation between the features.</a:t>
            </a:r>
          </a:p>
          <a:p>
            <a:pPr algn="just">
              <a:lnSpc>
                <a:spcPct val="107000"/>
              </a:lnSpc>
              <a:spcBef>
                <a:spcPts val="300"/>
              </a:spcBef>
              <a:spcAft>
                <a:spcPts val="300"/>
              </a:spcAft>
              <a:buFont typeface="Wingdings" panose="05000000000000000000" pitchFamily="2" charset="2"/>
              <a:buChar char="ü"/>
            </a:pPr>
            <a:r>
              <a:rPr lang="en-IN" sz="1400" dirty="0">
                <a:effectLst/>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The power of visualization has helped us in understanding the data by graphical representation it has made me understand what data is trying to say.</a:t>
            </a:r>
          </a:p>
          <a:p>
            <a:pPr algn="just">
              <a:lnSpc>
                <a:spcPct val="107000"/>
              </a:lnSpc>
              <a:spcBef>
                <a:spcPts val="300"/>
              </a:spcBef>
              <a:spcAft>
                <a:spcPts val="300"/>
              </a:spcAft>
              <a:buFont typeface="Wingdings" panose="05000000000000000000" pitchFamily="2" charset="2"/>
              <a:buChar char="ü"/>
            </a:pPr>
            <a:r>
              <a:rPr lang="en-IN" sz="1400" dirty="0">
                <a:effectLst/>
                <a:latin typeface="Century" panose="02040604050505020304" pitchFamily="18" charset="0"/>
                <a:ea typeface="Calibri" panose="020F0502020204030204" pitchFamily="34" charset="0"/>
                <a:cs typeface="Times New Roman" panose="02020603050405020304" pitchFamily="18" charset="0"/>
              </a:rPr>
              <a:t> Data cleaning is one of the most important steps to remove unrealistic values and unnecessary values. </a:t>
            </a:r>
          </a:p>
          <a:p>
            <a:pPr algn="just">
              <a:lnSpc>
                <a:spcPct val="107000"/>
              </a:lnSpc>
              <a:spcBef>
                <a:spcPts val="300"/>
              </a:spcBef>
              <a:spcAft>
                <a:spcPts val="300"/>
              </a:spcAft>
              <a:buFont typeface="Wingdings" panose="05000000000000000000" pitchFamily="2" charset="2"/>
              <a:buChar char="ü"/>
            </a:pPr>
            <a:r>
              <a:rPr lang="en-IN" sz="1400" dirty="0">
                <a:effectLst/>
                <a:latin typeface="Century" panose="02040604050505020304" pitchFamily="18" charset="0"/>
                <a:ea typeface="Calibri" panose="020F0502020204030204" pitchFamily="34" charset="0"/>
                <a:cs typeface="Times New Roman" panose="02020603050405020304" pitchFamily="18" charset="0"/>
              </a:rPr>
              <a:t>These feature sets were then given as an input to five algorithms and a hyperparameter tuning was done to the best model and the accuracy has been improved. Hence we calculated the performance of each model using different performance metrics and compared them based on these metrics.</a:t>
            </a:r>
          </a:p>
          <a:p>
            <a:pPr algn="just">
              <a:lnSpc>
                <a:spcPct val="107000"/>
              </a:lnSpc>
              <a:spcBef>
                <a:spcPts val="300"/>
              </a:spcBef>
              <a:spcAft>
                <a:spcPts val="300"/>
              </a:spcAft>
              <a:buFont typeface="Wingdings" panose="05000000000000000000" pitchFamily="2" charset="2"/>
              <a:buChar char="ü"/>
            </a:pPr>
            <a:r>
              <a:rPr lang="en-IN" sz="1400" dirty="0">
                <a:effectLst/>
                <a:latin typeface="Century" panose="02040604050505020304" pitchFamily="18" charset="0"/>
                <a:ea typeface="Calibri" panose="020F0502020204030204" pitchFamily="34" charset="0"/>
                <a:cs typeface="Times New Roman" panose="02020603050405020304" pitchFamily="18" charset="0"/>
              </a:rPr>
              <a:t> Then we have also saved the best model and predicted the car price. It was good that the predicted and actual values were almost the same.</a:t>
            </a:r>
            <a:r>
              <a:rPr lang="en-IN" sz="1400"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 </a:t>
            </a:r>
          </a:p>
          <a:p>
            <a:pPr algn="just">
              <a:lnSpc>
                <a:spcPct val="107000"/>
              </a:lnSpc>
              <a:spcBef>
                <a:spcPts val="300"/>
              </a:spcBef>
              <a:spcAft>
                <a:spcPts val="300"/>
              </a:spcAft>
              <a:buFont typeface="Wingdings" panose="05000000000000000000" pitchFamily="2" charset="2"/>
              <a:buChar char="ü"/>
            </a:pPr>
            <a:r>
              <a:rPr lang="en-IN" sz="1400"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To conclude, the application of machine learning in car price prediction is still at an early stage. We hope this study has moved a small step ahead in providing some methodological and empirical contributions to online platforms and presenting an alternative approach to the valuation of the used car prices.</a:t>
            </a:r>
          </a:p>
          <a:p>
            <a:pPr algn="just">
              <a:lnSpc>
                <a:spcPct val="107000"/>
              </a:lnSpc>
              <a:spcBef>
                <a:spcPts val="300"/>
              </a:spcBef>
              <a:spcAft>
                <a:spcPts val="300"/>
              </a:spcAft>
              <a:buFont typeface="Wingdings" panose="05000000000000000000" pitchFamily="2" charset="2"/>
              <a:buChar char="ü"/>
            </a:pPr>
            <a:r>
              <a:rPr lang="en-IN" sz="1400"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Future direction of research may consider incorporating additional used car data from a larger economical background with more features.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a:p>
            <a:pPr marL="0" indent="0" algn="just">
              <a:buNone/>
            </a:pPr>
            <a:endParaRPr lang="en-IN" sz="1400" dirty="0"/>
          </a:p>
        </p:txBody>
      </p:sp>
      <p:pic>
        <p:nvPicPr>
          <p:cNvPr id="10" name="Picture 4" descr="Task ">
            <a:extLst>
              <a:ext uri="{FF2B5EF4-FFF2-40B4-BE49-F238E27FC236}">
                <a16:creationId xmlns:a16="http://schemas.microsoft.com/office/drawing/2014/main" id="{1098198D-BAE6-45D7-AD30-FA788B162C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2035" y="2542805"/>
            <a:ext cx="1629965" cy="177238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49565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B09399-9A9F-7E31-D698-18837B47D3CE}"/>
              </a:ext>
            </a:extLst>
          </p:cNvPr>
          <p:cNvPicPr>
            <a:picLocks noChangeAspect="1"/>
          </p:cNvPicPr>
          <p:nvPr/>
        </p:nvPicPr>
        <p:blipFill>
          <a:blip r:embed="rId2"/>
          <a:stretch>
            <a:fillRect/>
          </a:stretch>
        </p:blipFill>
        <p:spPr>
          <a:xfrm>
            <a:off x="1596684" y="1550719"/>
            <a:ext cx="8736924" cy="3385266"/>
          </a:xfrm>
          <a:prstGeom prst="rect">
            <a:avLst/>
          </a:prstGeom>
        </p:spPr>
      </p:pic>
    </p:spTree>
    <p:extLst>
      <p:ext uri="{BB962C8B-B14F-4D97-AF65-F5344CB8AC3E}">
        <p14:creationId xmlns:p14="http://schemas.microsoft.com/office/powerpoint/2010/main" val="2636061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5F804-744C-4309-A8DC-A8B94748A95B}"/>
              </a:ext>
            </a:extLst>
          </p:cNvPr>
          <p:cNvSpPr>
            <a:spLocks noGrp="1"/>
          </p:cNvSpPr>
          <p:nvPr>
            <p:ph type="title"/>
          </p:nvPr>
        </p:nvSpPr>
        <p:spPr/>
        <p:txBody>
          <a:bodyPr/>
          <a:lstStyle/>
          <a:p>
            <a:r>
              <a:rPr lang="en-IN" dirty="0"/>
              <a:t>Overview:</a:t>
            </a:r>
            <a:endParaRPr lang="en-US" dirty="0"/>
          </a:p>
        </p:txBody>
      </p:sp>
      <p:sp>
        <p:nvSpPr>
          <p:cNvPr id="3" name="Text Placeholder 2">
            <a:extLst>
              <a:ext uri="{FF2B5EF4-FFF2-40B4-BE49-F238E27FC236}">
                <a16:creationId xmlns:a16="http://schemas.microsoft.com/office/drawing/2014/main" id="{D783286B-CC61-46B0-B526-3CA3CEAE0F78}"/>
              </a:ext>
            </a:extLst>
          </p:cNvPr>
          <p:cNvSpPr>
            <a:spLocks noGrp="1"/>
          </p:cNvSpPr>
          <p:nvPr>
            <p:ph type="body" idx="1"/>
          </p:nvPr>
        </p:nvSpPr>
        <p:spPr>
          <a:xfrm>
            <a:off x="887219" y="2250893"/>
            <a:ext cx="8767769" cy="317496"/>
          </a:xfrm>
        </p:spPr>
        <p:txBody>
          <a:bodyPr/>
          <a:lstStyle/>
          <a:p>
            <a:endParaRPr lang="en-US" sz="2000" dirty="0">
              <a:solidFill>
                <a:schemeClr val="tx2"/>
              </a:solidFill>
              <a:latin typeface="Century" panose="02040604050505020304" pitchFamily="18" charset="0"/>
            </a:endParaRPr>
          </a:p>
          <a:p>
            <a:endParaRPr lang="en-US" sz="2000" dirty="0">
              <a:solidFill>
                <a:schemeClr val="tx2"/>
              </a:solidFill>
              <a:latin typeface="Century" panose="02040604050505020304" pitchFamily="18" charset="0"/>
            </a:endParaRPr>
          </a:p>
          <a:p>
            <a:endParaRPr lang="en-US" sz="2000" dirty="0">
              <a:solidFill>
                <a:schemeClr val="tx2"/>
              </a:solidFill>
              <a:latin typeface="Century" panose="02040604050505020304" pitchFamily="18" charset="0"/>
            </a:endParaRPr>
          </a:p>
          <a:p>
            <a:r>
              <a:rPr lang="en-US" sz="2000" dirty="0">
                <a:solidFill>
                  <a:schemeClr val="tx2"/>
                </a:solidFill>
                <a:latin typeface="Century" panose="02040604050505020304" pitchFamily="18" charset="0"/>
              </a:rPr>
              <a:t>In this particular presentation we will be looking on:</a:t>
            </a:r>
          </a:p>
        </p:txBody>
      </p:sp>
      <p:sp>
        <p:nvSpPr>
          <p:cNvPr id="4" name="Content Placeholder 3">
            <a:extLst>
              <a:ext uri="{FF2B5EF4-FFF2-40B4-BE49-F238E27FC236}">
                <a16:creationId xmlns:a16="http://schemas.microsoft.com/office/drawing/2014/main" id="{893C20A1-384C-4479-97DB-8F541E6CAC70}"/>
              </a:ext>
            </a:extLst>
          </p:cNvPr>
          <p:cNvSpPr>
            <a:spLocks noGrp="1"/>
          </p:cNvSpPr>
          <p:nvPr>
            <p:ph sz="half" idx="2"/>
          </p:nvPr>
        </p:nvSpPr>
        <p:spPr>
          <a:xfrm>
            <a:off x="581193" y="2926052"/>
            <a:ext cx="7688747" cy="2923419"/>
          </a:xfrm>
        </p:spPr>
        <p:txBody>
          <a:bodyPr/>
          <a:lstStyle/>
          <a:p>
            <a:pPr lvl="1"/>
            <a:r>
              <a:rPr lang="en-US" dirty="0">
                <a:solidFill>
                  <a:schemeClr val="tx2"/>
                </a:solidFill>
                <a:latin typeface="Century" panose="02040604050505020304" pitchFamily="18" charset="0"/>
              </a:rPr>
              <a:t>How to analyze the dataset of Used Car Price Prediction.</a:t>
            </a:r>
          </a:p>
          <a:p>
            <a:pPr lvl="1"/>
            <a:r>
              <a:rPr lang="en-US" dirty="0">
                <a:solidFill>
                  <a:schemeClr val="tx2"/>
                </a:solidFill>
                <a:latin typeface="Century" panose="02040604050505020304" pitchFamily="18" charset="0"/>
              </a:rPr>
              <a:t>What are the EDA steps in cleaning the dataset.</a:t>
            </a:r>
          </a:p>
          <a:p>
            <a:pPr lvl="1"/>
            <a:r>
              <a:rPr lang="en-US" dirty="0">
                <a:solidFill>
                  <a:schemeClr val="tx2"/>
                </a:solidFill>
                <a:latin typeface="Century" panose="02040604050505020304" pitchFamily="18" charset="0"/>
              </a:rPr>
              <a:t>Overall analysis of the problem.</a:t>
            </a:r>
          </a:p>
          <a:p>
            <a:pPr lvl="1"/>
            <a:r>
              <a:rPr lang="en-US" dirty="0">
                <a:solidFill>
                  <a:schemeClr val="tx2"/>
                </a:solidFill>
                <a:latin typeface="Century" panose="02040604050505020304" pitchFamily="18" charset="0"/>
              </a:rPr>
              <a:t>Model building from the cleaned dataset.</a:t>
            </a:r>
          </a:p>
          <a:p>
            <a:pPr lvl="1"/>
            <a:r>
              <a:rPr lang="en-US" dirty="0">
                <a:solidFill>
                  <a:schemeClr val="tx2"/>
                </a:solidFill>
                <a:latin typeface="Century" panose="02040604050505020304" pitchFamily="18" charset="0"/>
              </a:rPr>
              <a:t>Predicting Used Car Price for the saved best model.</a:t>
            </a:r>
          </a:p>
          <a:p>
            <a:endParaRPr lang="en-US" dirty="0"/>
          </a:p>
        </p:txBody>
      </p:sp>
      <p:pic>
        <p:nvPicPr>
          <p:cNvPr id="8" name="Picture 7">
            <a:extLst>
              <a:ext uri="{FF2B5EF4-FFF2-40B4-BE49-F238E27FC236}">
                <a16:creationId xmlns:a16="http://schemas.microsoft.com/office/drawing/2014/main" id="{DA979028-D073-4D8D-AD5A-A42F91476A66}"/>
              </a:ext>
            </a:extLst>
          </p:cNvPr>
          <p:cNvPicPr>
            <a:picLocks noChangeAspect="1"/>
          </p:cNvPicPr>
          <p:nvPr/>
        </p:nvPicPr>
        <p:blipFill>
          <a:blip r:embed="rId2"/>
          <a:stretch>
            <a:fillRect/>
          </a:stretch>
        </p:blipFill>
        <p:spPr>
          <a:xfrm>
            <a:off x="8939818" y="2568389"/>
            <a:ext cx="1837948" cy="2011684"/>
          </a:xfrm>
          <a:prstGeom prst="rect">
            <a:avLst/>
          </a:prstGeom>
        </p:spPr>
      </p:pic>
    </p:spTree>
    <p:extLst>
      <p:ext uri="{BB962C8B-B14F-4D97-AF65-F5344CB8AC3E}">
        <p14:creationId xmlns:p14="http://schemas.microsoft.com/office/powerpoint/2010/main" val="2246441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5F804-744C-4309-A8DC-A8B94748A95B}"/>
              </a:ext>
            </a:extLst>
          </p:cNvPr>
          <p:cNvSpPr>
            <a:spLocks noGrp="1"/>
          </p:cNvSpPr>
          <p:nvPr>
            <p:ph type="title"/>
          </p:nvPr>
        </p:nvSpPr>
        <p:spPr/>
        <p:txBody>
          <a:bodyPr/>
          <a:lstStyle/>
          <a:p>
            <a:r>
              <a:rPr lang="en-IN" dirty="0"/>
              <a:t>Problem Statement:</a:t>
            </a:r>
            <a:endParaRPr lang="en-US" dirty="0"/>
          </a:p>
        </p:txBody>
      </p:sp>
      <p:sp>
        <p:nvSpPr>
          <p:cNvPr id="4" name="Content Placeholder 3">
            <a:extLst>
              <a:ext uri="{FF2B5EF4-FFF2-40B4-BE49-F238E27FC236}">
                <a16:creationId xmlns:a16="http://schemas.microsoft.com/office/drawing/2014/main" id="{893C20A1-384C-4479-97DB-8F541E6CAC70}"/>
              </a:ext>
            </a:extLst>
          </p:cNvPr>
          <p:cNvSpPr>
            <a:spLocks noGrp="1"/>
          </p:cNvSpPr>
          <p:nvPr>
            <p:ph sz="half" idx="2"/>
          </p:nvPr>
        </p:nvSpPr>
        <p:spPr>
          <a:xfrm>
            <a:off x="473617" y="2317418"/>
            <a:ext cx="8358625" cy="3810924"/>
          </a:xfrm>
        </p:spPr>
        <p:txBody>
          <a:bodyPr>
            <a:normAutofit fontScale="92500" lnSpcReduction="20000"/>
          </a:bodyPr>
          <a:lstStyle/>
          <a:p>
            <a:pPr>
              <a:buFont typeface="Wingdings" panose="05000000000000000000" pitchFamily="2" charset="2"/>
              <a:buChar char="ü"/>
            </a:pPr>
            <a:r>
              <a:rPr lang="en-US" sz="1600" dirty="0">
                <a:latin typeface="Century" panose="02040604050505020304" pitchFamily="18" charset="0"/>
              </a:rPr>
              <a:t>With the covid 19 impact on the market, we have seen a lot of changes in the car market. Now some cars are in demand hence making them costly and some are not in demand hence cheaper. One of our clients works with small traders, who sell used cars. With the change in the market due to covid 19 impact, our client is facing problems with their previous car price valuation machine learning models. So, they are looking for new machine learning models from new data. We have to make a car price valuation model. This project contains two-phase</a:t>
            </a:r>
          </a:p>
          <a:p>
            <a:pPr>
              <a:buFont typeface="Wingdings" panose="05000000000000000000" pitchFamily="2" charset="2"/>
              <a:buChar char="ü"/>
            </a:pPr>
            <a:r>
              <a:rPr lang="en-US" sz="1600" dirty="0">
                <a:latin typeface="Century" panose="02040604050505020304" pitchFamily="18" charset="0"/>
              </a:rPr>
              <a:t>Data Collection Phase: You have to scrape at least 5000 used cars’ data. You can scrape more data as well, it’s up to you. More the data better the model In this section You need to scrape the data of used cars from websites (Olx, cardekho, Cars24, etc.) You need web scraping for this. You have to fetch data for different locations. The number of columns for data doesn’t have a limit, it’s up to you and your creativity. Generally, these columns are Brand, model, variant, manufacturing year, driven kilometers, fuel, number of owners, location, and at last target variable Price of the car. Try to include all types of cars in your data for example- SUVs, Sedans, Coupe, minivans, and Hatchback.</a:t>
            </a:r>
          </a:p>
          <a:p>
            <a:pPr>
              <a:buFont typeface="Wingdings" panose="05000000000000000000" pitchFamily="2" charset="2"/>
              <a:buChar char="ü"/>
            </a:pPr>
            <a:r>
              <a:rPr lang="en-US" sz="1600" dirty="0">
                <a:latin typeface="Century" panose="02040604050505020304" pitchFamily="18" charset="0"/>
              </a:rPr>
              <a:t>Model Building Phase: After collecting the data, you need to build a machine learning model. Before the model, the building does all data pre-processing steps. Try different models with different hyperparameters and select the best model</a:t>
            </a:r>
          </a:p>
        </p:txBody>
      </p:sp>
      <p:pic>
        <p:nvPicPr>
          <p:cNvPr id="9" name="Picture 8">
            <a:extLst>
              <a:ext uri="{FF2B5EF4-FFF2-40B4-BE49-F238E27FC236}">
                <a16:creationId xmlns:a16="http://schemas.microsoft.com/office/drawing/2014/main" id="{694B40C2-278C-44FA-9663-65074F68D9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56103" y="2282462"/>
            <a:ext cx="1847567" cy="2857549"/>
          </a:xfrm>
          <a:prstGeom prst="rect">
            <a:avLst/>
          </a:prstGeom>
          <a:effectLst>
            <a:outerShdw blurRad="177800" dist="203200" dir="21540000" sx="89000" sy="89000" algn="ctr" rotWithShape="0">
              <a:schemeClr val="tx1">
                <a:alpha val="90000"/>
              </a:schemeClr>
            </a:outerShdw>
          </a:effectLst>
        </p:spPr>
      </p:pic>
    </p:spTree>
    <p:extLst>
      <p:ext uri="{BB962C8B-B14F-4D97-AF65-F5344CB8AC3E}">
        <p14:creationId xmlns:p14="http://schemas.microsoft.com/office/powerpoint/2010/main" val="3313249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5F804-744C-4309-A8DC-A8B94748A95B}"/>
              </a:ext>
            </a:extLst>
          </p:cNvPr>
          <p:cNvSpPr>
            <a:spLocks noGrp="1"/>
          </p:cNvSpPr>
          <p:nvPr>
            <p:ph type="title"/>
          </p:nvPr>
        </p:nvSpPr>
        <p:spPr/>
        <p:txBody>
          <a:bodyPr/>
          <a:lstStyle/>
          <a:p>
            <a:r>
              <a:rPr lang="en-IN" dirty="0"/>
              <a:t>Problem Understanding:</a:t>
            </a:r>
            <a:endParaRPr lang="en-US" dirty="0"/>
          </a:p>
        </p:txBody>
      </p:sp>
      <p:sp>
        <p:nvSpPr>
          <p:cNvPr id="4" name="Content Placeholder 3">
            <a:extLst>
              <a:ext uri="{FF2B5EF4-FFF2-40B4-BE49-F238E27FC236}">
                <a16:creationId xmlns:a16="http://schemas.microsoft.com/office/drawing/2014/main" id="{893C20A1-384C-4479-97DB-8F541E6CAC70}"/>
              </a:ext>
            </a:extLst>
          </p:cNvPr>
          <p:cNvSpPr>
            <a:spLocks noGrp="1"/>
          </p:cNvSpPr>
          <p:nvPr>
            <p:ph sz="half" idx="2"/>
          </p:nvPr>
        </p:nvSpPr>
        <p:spPr>
          <a:xfrm>
            <a:off x="473617" y="2317418"/>
            <a:ext cx="8358625" cy="3810924"/>
          </a:xfrm>
        </p:spPr>
        <p:txBody>
          <a:bodyPr>
            <a:normAutofit/>
          </a:bodyPr>
          <a:lstStyle/>
          <a:p>
            <a:pPr>
              <a:lnSpc>
                <a:spcPct val="107000"/>
              </a:lnSpc>
              <a:spcAft>
                <a:spcPts val="800"/>
              </a:spcAft>
            </a:pPr>
            <a:r>
              <a:rPr lang="en-IN" sz="1600" dirty="0">
                <a:latin typeface="Century" panose="02040604050505020304" pitchFamily="18" charset="0"/>
              </a:rPr>
              <a:t> </a:t>
            </a:r>
            <a:r>
              <a:rPr lang="en-IN" sz="1600" spc="-5" dirty="0">
                <a:solidFill>
                  <a:srgbClr val="292929"/>
                </a:solidFill>
                <a:effectLst/>
                <a:latin typeface="Century" panose="02040604050505020304" pitchFamily="18" charset="0"/>
                <a:ea typeface="Calibri" panose="020F0502020204030204" pitchFamily="34" charset="0"/>
                <a:cs typeface="Calibri" panose="020F0502020204030204" pitchFamily="34" charset="0"/>
              </a:rPr>
              <a:t>There are lots of individuals who are interested in the used car market at some point in their life because they wanted to sell their car or buy a used car. In this process, it’s a big corner to pay too much or sell less than its market value.</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600" spc="-5" dirty="0">
                <a:solidFill>
                  <a:srgbClr val="292929"/>
                </a:solidFill>
                <a:effectLst/>
                <a:latin typeface="Century" panose="02040604050505020304" pitchFamily="18" charset="0"/>
                <a:ea typeface="Calibri" panose="020F0502020204030204" pitchFamily="34" charset="0"/>
                <a:cs typeface="Calibri" panose="020F0502020204030204" pitchFamily="34" charset="0"/>
              </a:rPr>
              <a:t>There are one of the biggest target group that can be interested in the results of this study. If used car sellers better understand what makes a car desirable, and what are the important features of a used car, then they may consider this knowledge and offer a better service.</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5" name="Picture 2">
            <a:extLst>
              <a:ext uri="{FF2B5EF4-FFF2-40B4-BE49-F238E27FC236}">
                <a16:creationId xmlns:a16="http://schemas.microsoft.com/office/drawing/2014/main" id="{13E9E730-7D8E-4858-ACEC-8594892011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2349" y="2095769"/>
            <a:ext cx="3556642" cy="3556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345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5F804-744C-4309-A8DC-A8B94748A95B}"/>
              </a:ext>
            </a:extLst>
          </p:cNvPr>
          <p:cNvSpPr>
            <a:spLocks noGrp="1"/>
          </p:cNvSpPr>
          <p:nvPr>
            <p:ph type="title"/>
          </p:nvPr>
        </p:nvSpPr>
        <p:spPr/>
        <p:txBody>
          <a:bodyPr/>
          <a:lstStyle/>
          <a:p>
            <a:r>
              <a:rPr lang="en-IN" dirty="0"/>
              <a:t>What is Used Car Price Prediction?</a:t>
            </a:r>
            <a:endParaRPr lang="en-US" dirty="0"/>
          </a:p>
        </p:txBody>
      </p:sp>
      <p:sp>
        <p:nvSpPr>
          <p:cNvPr id="4" name="Content Placeholder 3">
            <a:extLst>
              <a:ext uri="{FF2B5EF4-FFF2-40B4-BE49-F238E27FC236}">
                <a16:creationId xmlns:a16="http://schemas.microsoft.com/office/drawing/2014/main" id="{893C20A1-384C-4479-97DB-8F541E6CAC70}"/>
              </a:ext>
            </a:extLst>
          </p:cNvPr>
          <p:cNvSpPr>
            <a:spLocks noGrp="1"/>
          </p:cNvSpPr>
          <p:nvPr>
            <p:ph sz="half" idx="2"/>
          </p:nvPr>
        </p:nvSpPr>
        <p:spPr>
          <a:xfrm>
            <a:off x="473617" y="2317417"/>
            <a:ext cx="8358625" cy="4069935"/>
          </a:xfrm>
        </p:spPr>
        <p:txBody>
          <a:bodyPr>
            <a:normAutofit/>
          </a:bodyPr>
          <a:lstStyle/>
          <a:p>
            <a:pPr algn="just">
              <a:lnSpc>
                <a:spcPct val="107000"/>
              </a:lnSpc>
              <a:spcAft>
                <a:spcPts val="800"/>
              </a:spcAft>
            </a:pPr>
            <a:r>
              <a:rPr lang="en-US" sz="1600" b="0" i="0" dirty="0">
                <a:solidFill>
                  <a:srgbClr val="202124"/>
                </a:solidFill>
                <a:effectLst/>
                <a:latin typeface="Century" panose="02040604050505020304" pitchFamily="18" charset="0"/>
              </a:rPr>
              <a:t>The increased prices of new cars and the financial incapability of the customers to buy them, Used Car sales are on a </a:t>
            </a:r>
            <a:r>
              <a:rPr lang="en-US" sz="1600" b="1" i="0" dirty="0">
                <a:solidFill>
                  <a:srgbClr val="202124"/>
                </a:solidFill>
                <a:effectLst/>
                <a:latin typeface="Century" panose="02040604050505020304" pitchFamily="18" charset="0"/>
              </a:rPr>
              <a:t>global increase</a:t>
            </a:r>
            <a:r>
              <a:rPr lang="en-US" sz="1600" b="0" i="0" dirty="0">
                <a:solidFill>
                  <a:srgbClr val="202124"/>
                </a:solidFill>
                <a:effectLst/>
                <a:latin typeface="Century" panose="02040604050505020304" pitchFamily="18" charset="0"/>
              </a:rPr>
              <a:t>. Therefore, there is an urgent need for a Used Car Price Prediction system that effectively determines the worthiness of the car using a variety of features.</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6" name="Picture 2">
            <a:extLst>
              <a:ext uri="{FF2B5EF4-FFF2-40B4-BE49-F238E27FC236}">
                <a16:creationId xmlns:a16="http://schemas.microsoft.com/office/drawing/2014/main" id="{B94B5761-D1BF-4E30-9E34-2EBF99ED23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5472" y="3012540"/>
            <a:ext cx="2652911" cy="26529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448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5F804-744C-4309-A8DC-A8B94748A95B}"/>
              </a:ext>
            </a:extLst>
          </p:cNvPr>
          <p:cNvSpPr>
            <a:spLocks noGrp="1"/>
          </p:cNvSpPr>
          <p:nvPr>
            <p:ph type="title"/>
          </p:nvPr>
        </p:nvSpPr>
        <p:spPr/>
        <p:txBody>
          <a:bodyPr/>
          <a:lstStyle/>
          <a:p>
            <a:r>
              <a:rPr lang="en-IN" dirty="0"/>
              <a:t>Importance of Used Car Price Prediction.</a:t>
            </a:r>
            <a:endParaRPr lang="en-US" dirty="0"/>
          </a:p>
        </p:txBody>
      </p:sp>
      <p:sp>
        <p:nvSpPr>
          <p:cNvPr id="4" name="Content Placeholder 3">
            <a:extLst>
              <a:ext uri="{FF2B5EF4-FFF2-40B4-BE49-F238E27FC236}">
                <a16:creationId xmlns:a16="http://schemas.microsoft.com/office/drawing/2014/main" id="{893C20A1-384C-4479-97DB-8F541E6CAC70}"/>
              </a:ext>
            </a:extLst>
          </p:cNvPr>
          <p:cNvSpPr>
            <a:spLocks noGrp="1"/>
          </p:cNvSpPr>
          <p:nvPr>
            <p:ph sz="half" idx="2"/>
          </p:nvPr>
        </p:nvSpPr>
        <p:spPr>
          <a:xfrm>
            <a:off x="473617" y="2317417"/>
            <a:ext cx="8649323" cy="4123724"/>
          </a:xfrm>
        </p:spPr>
        <p:txBody>
          <a:bodyPr>
            <a:normAutofit/>
          </a:bodyPr>
          <a:lstStyle/>
          <a:p>
            <a:pPr algn="just">
              <a:buFont typeface="Wingdings" panose="05000000000000000000" pitchFamily="2" charset="2"/>
              <a:buChar char="ü"/>
            </a:pPr>
            <a:r>
              <a:rPr lang="en-IN" sz="1600" dirty="0">
                <a:latin typeface="Century" panose="02040604050505020304" pitchFamily="18" charset="0"/>
              </a:rPr>
              <a:t> </a:t>
            </a:r>
            <a:r>
              <a:rPr lang="en-IN" sz="1600" spc="-5" dirty="0">
                <a:solidFill>
                  <a:srgbClr val="292929"/>
                </a:solidFill>
                <a:effectLst/>
                <a:latin typeface="Century" panose="02040604050505020304" pitchFamily="18" charset="0"/>
                <a:ea typeface="Calibri" panose="020F0502020204030204" pitchFamily="34" charset="0"/>
                <a:cs typeface="Calibri" panose="020F0502020204030204" pitchFamily="34" charset="0"/>
              </a:rPr>
              <a:t>The prices of new cars in the industry are fixed by the manufacturer with some additional costs incurred by the Government in the form of taxes. So, customers buying a new car can be assured of the money they invest to be worthy. But due to the increased price of new cars and the incapability of customers to buy new cars due to the lack of funds, used cars sales are on a global increase. There is a need for a used car price prediction system to effectively determine the worthiness of the car using a variety of features. Even though there are websites that offer this service, their prediction method may not be the best. Besides, different models and systems may contribute to predicting the power of a used car’s actual market value. It is important to know their actual market value while both buying and selling.</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ü"/>
            </a:pPr>
            <a:endParaRPr lang="en-IN" sz="1600" dirty="0">
              <a:latin typeface="Century" panose="02040604050505020304" pitchFamily="18" charset="0"/>
            </a:endParaRPr>
          </a:p>
        </p:txBody>
      </p:sp>
      <p:pic>
        <p:nvPicPr>
          <p:cNvPr id="5" name="Picture 2">
            <a:extLst>
              <a:ext uri="{FF2B5EF4-FFF2-40B4-BE49-F238E27FC236}">
                <a16:creationId xmlns:a16="http://schemas.microsoft.com/office/drawing/2014/main" id="{A314A1EA-D42A-4FC8-9B29-505158AFFF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2940" y="2891118"/>
            <a:ext cx="2712368" cy="271236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2390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5F804-744C-4309-A8DC-A8B94748A95B}"/>
              </a:ext>
            </a:extLst>
          </p:cNvPr>
          <p:cNvSpPr>
            <a:spLocks noGrp="1"/>
          </p:cNvSpPr>
          <p:nvPr>
            <p:ph type="title"/>
          </p:nvPr>
        </p:nvSpPr>
        <p:spPr/>
        <p:txBody>
          <a:bodyPr/>
          <a:lstStyle/>
          <a:p>
            <a:r>
              <a:rPr lang="en-IN" dirty="0"/>
              <a:t>Exploratory Data Analysis:</a:t>
            </a:r>
            <a:endParaRPr lang="en-US" dirty="0"/>
          </a:p>
        </p:txBody>
      </p:sp>
      <p:sp>
        <p:nvSpPr>
          <p:cNvPr id="4" name="Content Placeholder 3">
            <a:extLst>
              <a:ext uri="{FF2B5EF4-FFF2-40B4-BE49-F238E27FC236}">
                <a16:creationId xmlns:a16="http://schemas.microsoft.com/office/drawing/2014/main" id="{893C20A1-384C-4479-97DB-8F541E6CAC70}"/>
              </a:ext>
            </a:extLst>
          </p:cNvPr>
          <p:cNvSpPr>
            <a:spLocks noGrp="1"/>
          </p:cNvSpPr>
          <p:nvPr>
            <p:ph sz="half" idx="2"/>
          </p:nvPr>
        </p:nvSpPr>
        <p:spPr>
          <a:xfrm>
            <a:off x="473617" y="2317417"/>
            <a:ext cx="8925877" cy="4110277"/>
          </a:xfrm>
        </p:spPr>
        <p:txBody>
          <a:bodyPr>
            <a:normAutofit/>
          </a:bodyPr>
          <a:lstStyle/>
          <a:p>
            <a:pPr marL="342900" lvl="0" indent="-342900" algn="just">
              <a:lnSpc>
                <a:spcPct val="107000"/>
              </a:lnSpc>
              <a:buFont typeface="Wingdings" panose="05000000000000000000" pitchFamily="2" charset="2"/>
              <a:buChar char=""/>
            </a:pPr>
            <a:r>
              <a:rPr lang="en-IN" sz="1600" dirty="0">
                <a:latin typeface="Century" panose="02040604050505020304" pitchFamily="18" charset="0"/>
                <a:cs typeface="Calibri" panose="020F0502020204030204" pitchFamily="34" charset="0"/>
              </a:rPr>
              <a:t> </a:t>
            </a:r>
            <a:r>
              <a:rPr lang="en-IN" sz="1600" dirty="0">
                <a:effectLst/>
                <a:latin typeface="Century" panose="02040604050505020304" pitchFamily="18" charset="0"/>
                <a:ea typeface="Calibri" panose="020F0502020204030204" pitchFamily="34" charset="0"/>
                <a:cs typeface="Times New Roman" panose="02020603050405020304" pitchFamily="18" charset="0"/>
              </a:rPr>
              <a:t>As a first step I have scrapped all the required information from the cardekho website.</a:t>
            </a:r>
          </a:p>
          <a:p>
            <a:pPr marL="342900" lvl="0" indent="-342900" algn="just">
              <a:lnSpc>
                <a:spcPct val="107000"/>
              </a:lnSpc>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Times New Roman" panose="02020603050405020304" pitchFamily="18" charset="0"/>
              </a:rPr>
              <a:t>I have imported the required libraries and I have imported the dataset which was in excel format. </a:t>
            </a:r>
          </a:p>
          <a:p>
            <a:pPr marL="342900" lvl="0" indent="-342900" algn="just">
              <a:lnSpc>
                <a:spcPct val="107000"/>
              </a:lnSpc>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Times New Roman" panose="02020603050405020304" pitchFamily="18" charset="0"/>
              </a:rPr>
              <a:t>Then I did all th</a:t>
            </a:r>
            <a:r>
              <a:rPr lang="en-IN" sz="1600" dirty="0">
                <a:effectLst/>
                <a:latin typeface="Century" panose="02040604050505020304" pitchFamily="18" charset="0"/>
                <a:ea typeface="Calibri" panose="020F0502020204030204" pitchFamily="34" charset="0"/>
                <a:cs typeface="Calibri" panose="020F0502020204030204" pitchFamily="34" charset="0"/>
              </a:rPr>
              <a:t>e statistical analysis like checking shape, unique, value counts, info, etc…</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Calibri" panose="020F0502020204030204" pitchFamily="34" charset="0"/>
              </a:rPr>
              <a:t>While checking for null values I found null values in the dataset and I replaced them using the imputation technique.</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Calibri" panose="020F0502020204030204" pitchFamily="34" charset="0"/>
              </a:rPr>
              <a:t>I have also dropped Unnamed:0</a:t>
            </a:r>
            <a:r>
              <a:rPr lang="en-IN" sz="16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and </a:t>
            </a:r>
            <a:r>
              <a:rPr lang="en-IN" sz="16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Inspscore</a:t>
            </a:r>
            <a:r>
              <a:rPr lang="en-IN" sz="16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columns as I found they are useless.</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6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Next as a part of feature extraction I converted the data types of all the columns and I have extracted useful information from the raw dataset. Think that this data will help us more than raw data.</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6" name="Picture 8" descr="Improves the user experience and helps marketeers with best insights on various areas of website.">
            <a:extLst>
              <a:ext uri="{FF2B5EF4-FFF2-40B4-BE49-F238E27FC236}">
                <a16:creationId xmlns:a16="http://schemas.microsoft.com/office/drawing/2014/main" id="{C02F73C9-92F7-4744-B514-269E6C0556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9224" y="3429000"/>
            <a:ext cx="2514446" cy="2454241"/>
          </a:xfrm>
          <a:prstGeom prst="rect">
            <a:avLst/>
          </a:prstGeom>
          <a:noFill/>
          <a:effectLst>
            <a:outerShdw blurRad="50800" dist="50800" dir="5400000" algn="ctr" rotWithShape="0">
              <a:srgbClr val="000000"/>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001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5F804-744C-4309-A8DC-A8B94748A95B}"/>
              </a:ext>
            </a:extLst>
          </p:cNvPr>
          <p:cNvSpPr>
            <a:spLocks noGrp="1"/>
          </p:cNvSpPr>
          <p:nvPr>
            <p:ph type="title"/>
          </p:nvPr>
        </p:nvSpPr>
        <p:spPr/>
        <p:txBody>
          <a:bodyPr/>
          <a:lstStyle/>
          <a:p>
            <a:r>
              <a:rPr lang="en-IN" dirty="0"/>
              <a:t>Univariate  Visualization of numerical columns:</a:t>
            </a:r>
            <a:endParaRPr lang="en-US" dirty="0"/>
          </a:p>
        </p:txBody>
      </p:sp>
      <p:pic>
        <p:nvPicPr>
          <p:cNvPr id="6" name="Picture 5">
            <a:extLst>
              <a:ext uri="{FF2B5EF4-FFF2-40B4-BE49-F238E27FC236}">
                <a16:creationId xmlns:a16="http://schemas.microsoft.com/office/drawing/2014/main" id="{E56C040C-3A63-1CD7-B135-34AA272A3FE0}"/>
              </a:ext>
            </a:extLst>
          </p:cNvPr>
          <p:cNvPicPr>
            <a:picLocks noChangeAspect="1"/>
          </p:cNvPicPr>
          <p:nvPr/>
        </p:nvPicPr>
        <p:blipFill>
          <a:blip r:embed="rId2"/>
          <a:stretch>
            <a:fillRect/>
          </a:stretch>
        </p:blipFill>
        <p:spPr>
          <a:xfrm>
            <a:off x="2192784" y="2057084"/>
            <a:ext cx="7803472" cy="4423615"/>
          </a:xfrm>
          <a:prstGeom prst="rect">
            <a:avLst/>
          </a:prstGeom>
        </p:spPr>
      </p:pic>
    </p:spTree>
    <p:extLst>
      <p:ext uri="{BB962C8B-B14F-4D97-AF65-F5344CB8AC3E}">
        <p14:creationId xmlns:p14="http://schemas.microsoft.com/office/powerpoint/2010/main" val="294339137"/>
      </p:ext>
    </p:extLst>
  </p:cSld>
  <p:clrMapOvr>
    <a:masterClrMapping/>
  </p:clrMapOvr>
</p:sld>
</file>

<file path=ppt/theme/theme1.xml><?xml version="1.0" encoding="utf-8"?>
<a:theme xmlns:a="http://schemas.openxmlformats.org/drawingml/2006/main" name="Dividend">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
  <TotalTime>927</TotalTime>
  <Words>2166</Words>
  <Application>Microsoft Office PowerPoint</Application>
  <PresentationFormat>Widescreen</PresentationFormat>
  <Paragraphs>126</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Blackadder ITC</vt:lpstr>
      <vt:lpstr>Bookman Old Style</vt:lpstr>
      <vt:lpstr>Calibri</vt:lpstr>
      <vt:lpstr>Century</vt:lpstr>
      <vt:lpstr>Gill Sans MT</vt:lpstr>
      <vt:lpstr>Symbol</vt:lpstr>
      <vt:lpstr>Wingdings</vt:lpstr>
      <vt:lpstr>Wingdings 2</vt:lpstr>
      <vt:lpstr>Dividend</vt:lpstr>
      <vt:lpstr>PowerPoint Presentation</vt:lpstr>
      <vt:lpstr>Agenda:</vt:lpstr>
      <vt:lpstr>Overview:</vt:lpstr>
      <vt:lpstr>Problem Statement:</vt:lpstr>
      <vt:lpstr>Problem Understanding:</vt:lpstr>
      <vt:lpstr>What is Used Car Price Prediction?</vt:lpstr>
      <vt:lpstr>Importance of Used Car Price Prediction.</vt:lpstr>
      <vt:lpstr>Exploratory Data Analysis:</vt:lpstr>
      <vt:lpstr>Univariate  Visualization of numerical columns:</vt:lpstr>
      <vt:lpstr>Univariate  Visualization of Categorical columns:</vt:lpstr>
      <vt:lpstr>Observations:</vt:lpstr>
      <vt:lpstr>Bivariate  Visualization of numerical columns:</vt:lpstr>
      <vt:lpstr>Bivariate  Visualization of numerical columns:</vt:lpstr>
      <vt:lpstr>Observations :</vt:lpstr>
      <vt:lpstr>Bivariate  Visualization of categorical columns:</vt:lpstr>
      <vt:lpstr>Analysis:</vt:lpstr>
      <vt:lpstr>Data Cleaning Steps:</vt:lpstr>
      <vt:lpstr>Model Building:</vt:lpstr>
      <vt:lpstr>Observations</vt:lpstr>
      <vt:lpstr>i) Random Forest Regressor:</vt:lpstr>
      <vt:lpstr>ii) XGBRegressor:</vt:lpstr>
      <vt:lpstr>iii) GradientBoostingRegressor:</vt:lpstr>
      <vt:lpstr>iv) DecisionTreeRegressor:</vt:lpstr>
      <vt:lpstr>v) BaggingRegressor:</vt:lpstr>
      <vt:lpstr>Hyper Parameter Tunning:</vt:lpstr>
      <vt:lpstr>Saving the model and predictions using the saved model:</vt:lpstr>
      <vt:lpstr>Plotting the predicted values v/s actual values: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“Car Price Prediction”</dc:title>
  <dc:creator>Arun s</dc:creator>
  <cp:lastModifiedBy>Pritam Sangle</cp:lastModifiedBy>
  <cp:revision>36</cp:revision>
  <dcterms:created xsi:type="dcterms:W3CDTF">2022-08-28T15:35:26Z</dcterms:created>
  <dcterms:modified xsi:type="dcterms:W3CDTF">2022-09-17T15:43:00Z</dcterms:modified>
</cp:coreProperties>
</file>