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32"/>
  </p:notesMasterIdLst>
  <p:sldIdLst>
    <p:sldId id="257" r:id="rId2"/>
    <p:sldId id="258" r:id="rId3"/>
    <p:sldId id="259" r:id="rId4"/>
    <p:sldId id="260" r:id="rId5"/>
    <p:sldId id="261" r:id="rId6"/>
    <p:sldId id="310" r:id="rId7"/>
    <p:sldId id="288" r:id="rId8"/>
    <p:sldId id="264" r:id="rId9"/>
    <p:sldId id="311" r:id="rId10"/>
    <p:sldId id="312" r:id="rId11"/>
    <p:sldId id="266" r:id="rId12"/>
    <p:sldId id="313" r:id="rId13"/>
    <p:sldId id="314" r:id="rId14"/>
    <p:sldId id="315" r:id="rId15"/>
    <p:sldId id="316" r:id="rId16"/>
    <p:sldId id="317" r:id="rId17"/>
    <p:sldId id="275" r:id="rId18"/>
    <p:sldId id="274" r:id="rId19"/>
    <p:sldId id="318" r:id="rId20"/>
    <p:sldId id="319" r:id="rId21"/>
    <p:sldId id="281" r:id="rId22"/>
    <p:sldId id="279" r:id="rId23"/>
    <p:sldId id="280" r:id="rId24"/>
    <p:sldId id="296" r:id="rId25"/>
    <p:sldId id="297" r:id="rId26"/>
    <p:sldId id="298" r:id="rId27"/>
    <p:sldId id="306" r:id="rId28"/>
    <p:sldId id="282" r:id="rId29"/>
    <p:sldId id="29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298F-9F11-45A9-A02B-88FDCD3217B4}"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F05A-9C29-46CA-92D2-41729FCCC6F4}" type="slidenum">
              <a:rPr lang="en-IN" smtClean="0"/>
              <a:t>‹#›</a:t>
            </a:fld>
            <a:endParaRPr lang="en-IN"/>
          </a:p>
        </p:txBody>
      </p:sp>
    </p:spTree>
    <p:extLst>
      <p:ext uri="{BB962C8B-B14F-4D97-AF65-F5344CB8AC3E}">
        <p14:creationId xmlns:p14="http://schemas.microsoft.com/office/powerpoint/2010/main" val="39463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0313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411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2941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252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371360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87FA4F-D67C-450B-84FB-97D70D2A18E3}"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8748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87FA4F-D67C-450B-84FB-97D70D2A18E3}"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917559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86063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82148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68263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80825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55782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796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7FA4F-D67C-450B-84FB-97D70D2A18E3}"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989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FA4F-D67C-450B-84FB-97D70D2A18E3}"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74493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37040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07334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87FA4F-D67C-450B-84FB-97D70D2A18E3}" type="datetimeFigureOut">
              <a:rPr lang="en-IN" smtClean="0"/>
              <a:t>29-09-2022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1858750098"/>
      </p:ext>
    </p:extLst>
  </p:cSld>
  <p:clrMap bg1="dk1" tx1="lt1" bg2="dk2" tx2="lt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a:xfrm>
            <a:off x="766196" y="207188"/>
            <a:ext cx="9252154" cy="1367611"/>
          </a:xfrm>
        </p:spPr>
        <p:txBody>
          <a:bodyPr>
            <a:noAutofit/>
          </a:bodyPr>
          <a:lstStyle/>
          <a:p>
            <a:pPr algn="ctr">
              <a:lnSpc>
                <a:spcPct val="90000"/>
              </a:lnSpc>
            </a:pPr>
            <a:r>
              <a:rPr lang="en-IN" sz="2800" b="1" dirty="0">
                <a:solidFill>
                  <a:schemeClr val="tx1"/>
                </a:solidFill>
              </a:rPr>
              <a:t>Presentation on </a:t>
            </a:r>
            <a:br>
              <a:rPr lang="en-IN" sz="2800" b="1" dirty="0">
                <a:solidFill>
                  <a:schemeClr val="tx1"/>
                </a:solidFill>
              </a:rPr>
            </a:br>
            <a:r>
              <a:rPr lang="en-IN" sz="2800" b="1" u="sng" dirty="0">
                <a:solidFill>
                  <a:schemeClr val="tx1"/>
                </a:solidFill>
              </a:rPr>
              <a:t>Flight </a:t>
            </a:r>
            <a:r>
              <a:rPr lang="en-IN" sz="2800" b="1" u="sng" dirty="0">
                <a:solidFill>
                  <a:schemeClr val="tx1"/>
                </a:solidFill>
                <a:effectLst/>
              </a:rPr>
              <a:t>Price</a:t>
            </a:r>
            <a:r>
              <a:rPr lang="en-IN" sz="2800" b="1" u="sng" dirty="0">
                <a:solidFill>
                  <a:schemeClr val="tx1"/>
                </a:solidFill>
              </a:rPr>
              <a:t>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a:xfrm>
            <a:off x="4270159" y="5841508"/>
            <a:ext cx="6853559" cy="727968"/>
          </a:xfrm>
        </p:spPr>
        <p:txBody>
          <a:bodyPr>
            <a:normAutofit fontScale="25000" lnSpcReduction="20000"/>
          </a:bodyPr>
          <a:lstStyle/>
          <a:p>
            <a:pPr marL="0" indent="0">
              <a:buNone/>
            </a:pPr>
            <a:endParaRPr lang="en-IN" b="1" dirty="0"/>
          </a:p>
          <a:p>
            <a:pPr marL="0" indent="0">
              <a:buNone/>
            </a:pPr>
            <a:r>
              <a:rPr lang="en-IN" sz="11200" b="1" dirty="0">
                <a:latin typeface="+mj-lt"/>
              </a:rPr>
              <a:t>PRESENTED BY: PRITAM SANGLE</a:t>
            </a:r>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E5373FE1-E450-5C3B-4503-2822A7CD2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22" y="1834003"/>
            <a:ext cx="10045897" cy="3668402"/>
          </a:xfrm>
          <a:prstGeom prst="rect">
            <a:avLst/>
          </a:prstGeom>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302817" y="321733"/>
            <a:ext cx="10991461"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Visualization :Univariate Analysis for Numerical Variables</a:t>
            </a:r>
            <a:endParaRPr lang="en-IN" sz="3200" dirty="0">
              <a:solidFill>
                <a:srgbClr val="FF0000"/>
              </a:solidFill>
              <a:latin typeface="Georgia" panose="02040502050405020303"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302817" y="1231147"/>
            <a:ext cx="5191126" cy="3573927"/>
          </a:xfrm>
          <a:prstGeom prst="rect">
            <a:avLst/>
          </a:prstGeom>
          <a:noFill/>
        </p:spPr>
        <p:txBody>
          <a:bodyPr wrap="square">
            <a:spAutoFit/>
          </a:bodyPr>
          <a:lstStyle/>
          <a:p>
            <a:pPr lvl="0" algn="just">
              <a:lnSpc>
                <a:spcPct val="107000"/>
              </a:lnSpc>
            </a:pPr>
            <a:r>
              <a:rPr lang="en-IN" sz="1600" dirty="0">
                <a:latin typeface="Century" panose="02040604050505020304" pitchFamily="18" charset="0"/>
              </a:rPr>
              <a:t>The distribution plot shows how the data has been distributed in each of the columns.</a:t>
            </a:r>
            <a:endPar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sz="1600" b="0" i="0" dirty="0">
                <a:effectLst/>
                <a:latin typeface="Century" panose="02040604050505020304" pitchFamily="18" charset="0"/>
              </a:rPr>
              <a:t>From the distribution plot we can observe the columns are somewhat distributed normally as they have no proper bell shape curve.</a:t>
            </a:r>
          </a:p>
          <a:p>
            <a:pPr algn="just"/>
            <a:r>
              <a:rPr lang="en-US" sz="1600" b="0" i="0" dirty="0">
                <a:effectLst/>
                <a:latin typeface="Century" panose="02040604050505020304" pitchFamily="18" charset="0"/>
              </a:rPr>
              <a:t>The columns like "Duration", "</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a:t>
            </a:r>
            <a:r>
              <a:rPr lang="en-US" sz="1600" b="0" i="0" dirty="0">
                <a:effectLst/>
                <a:latin typeface="Century" panose="02040604050505020304" pitchFamily="18" charset="0"/>
              </a:rPr>
              <a:t>" and "Price" are skewed to right as the mean value in these columns are much greater than the median(50%).</a:t>
            </a:r>
          </a:p>
          <a:p>
            <a:pPr algn="just"/>
            <a:r>
              <a:rPr lang="en-US" sz="1600" b="0" i="0" dirty="0">
                <a:effectLst/>
                <a:latin typeface="Century" panose="02040604050505020304" pitchFamily="18" charset="0"/>
              </a:rPr>
              <a:t>Also the data in the column Arrival_Hour skewed to left since the mean values is less than the median.</a:t>
            </a:r>
          </a:p>
          <a:p>
            <a:pPr algn="just"/>
            <a:r>
              <a:rPr lang="en-US" sz="1600"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4" name="Picture 3">
            <a:extLst>
              <a:ext uri="{FF2B5EF4-FFF2-40B4-BE49-F238E27FC236}">
                <a16:creationId xmlns:a16="http://schemas.microsoft.com/office/drawing/2014/main" id="{BAA306A2-95D3-8386-7C25-01FDD98B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45" y="1231147"/>
            <a:ext cx="6413125" cy="5116387"/>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506070"/>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pic>
        <p:nvPicPr>
          <p:cNvPr id="7" name="Content Placeholder 6">
            <a:extLst>
              <a:ext uri="{FF2B5EF4-FFF2-40B4-BE49-F238E27FC236}">
                <a16:creationId xmlns:a16="http://schemas.microsoft.com/office/drawing/2014/main" id="{B5DF1739-3D41-776D-1427-7A93574A6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773" y="1179487"/>
            <a:ext cx="9514325" cy="3124200"/>
          </a:xfrm>
        </p:spPr>
      </p:pic>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584775"/>
          </a:xfrm>
          <a:prstGeom prst="rect">
            <a:avLst/>
          </a:prstGeom>
          <a:noFill/>
        </p:spPr>
        <p:txBody>
          <a:bodyPr wrap="square">
            <a:spAutoFit/>
          </a:bodyPr>
          <a:lstStyle/>
          <a:p>
            <a:r>
              <a:rPr lang="en-US" sz="1600" dirty="0">
                <a:effectLst/>
                <a:latin typeface="Century" panose="02040604050505020304" pitchFamily="18" charset="0"/>
                <a:ea typeface="Calibri" panose="020F0502020204030204" pitchFamily="34" charset="0"/>
              </a:rPr>
              <a:t>Highest number of airline preferred by people are Indigo covering 49.48% of the total record. Air Asia, Go First and Vistara and similar in range. FlyBig has the lowest numbers.</a:t>
            </a:r>
            <a:endParaRPr lang="en-IN" sz="16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74283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9"/>
            <a:ext cx="9411642" cy="461682"/>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1323439"/>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The departure area or source place highly used or people majorly flying from the city is "New Delhi" covering 31.91% record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We see that "Mumbai" is a close second wherein it covers 21.85% records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Other two famous locations where people chose to fly from are "Bangalore", "Hyderabad" and "Kolkata"</a:t>
            </a:r>
          </a:p>
          <a:p>
            <a:pPr marL="285750" indent="-285750">
              <a:buSzPts val="1000"/>
              <a:buFont typeface="Arial" panose="020B0604020202020204" pitchFamily="34" charset="0"/>
              <a:buChar char="•"/>
              <a:tabLst>
                <a:tab pos="457200" algn="l"/>
              </a:tabLst>
            </a:pPr>
            <a:r>
              <a:rPr lang="en-IN" sz="1600" dirty="0">
                <a:latin typeface="Century" panose="02040604050505020304" pitchFamily="18" charset="0"/>
              </a:rPr>
              <a:t> The least travel from location is "Chennai"</a:t>
            </a:r>
          </a:p>
        </p:txBody>
      </p:sp>
      <p:pic>
        <p:nvPicPr>
          <p:cNvPr id="4" name="Picture 3">
            <a:extLst>
              <a:ext uri="{FF2B5EF4-FFF2-40B4-BE49-F238E27FC236}">
                <a16:creationId xmlns:a16="http://schemas.microsoft.com/office/drawing/2014/main" id="{693010F0-5900-349E-A4B3-6C5B05171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0" y="1248117"/>
            <a:ext cx="9818704" cy="3234243"/>
          </a:xfrm>
          <a:prstGeom prst="rect">
            <a:avLst/>
          </a:prstGeom>
        </p:spPr>
      </p:pic>
    </p:spTree>
    <p:extLst>
      <p:ext uri="{BB962C8B-B14F-4D97-AF65-F5344CB8AC3E}">
        <p14:creationId xmlns:p14="http://schemas.microsoft.com/office/powerpoint/2010/main" val="3001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21437" y="225986"/>
            <a:ext cx="9411642" cy="415176"/>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525779" y="4549676"/>
            <a:ext cx="10586720"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60AAD6C1-35D8-2F29-A031-3C3A0AECF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9" y="861134"/>
            <a:ext cx="4862967" cy="1734285"/>
          </a:xfrm>
          <a:prstGeom prst="rect">
            <a:avLst/>
          </a:prstGeom>
        </p:spPr>
      </p:pic>
      <p:pic>
        <p:nvPicPr>
          <p:cNvPr id="9" name="Picture 8">
            <a:extLst>
              <a:ext uri="{FF2B5EF4-FFF2-40B4-BE49-F238E27FC236}">
                <a16:creationId xmlns:a16="http://schemas.microsoft.com/office/drawing/2014/main" id="{C0A03D3F-0774-9C1D-B96D-B84B8EB54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8" y="2595419"/>
            <a:ext cx="4862967" cy="1734285"/>
          </a:xfrm>
          <a:prstGeom prst="rect">
            <a:avLst/>
          </a:prstGeom>
        </p:spPr>
      </p:pic>
      <p:pic>
        <p:nvPicPr>
          <p:cNvPr id="11" name="Picture 10">
            <a:extLst>
              <a:ext uri="{FF2B5EF4-FFF2-40B4-BE49-F238E27FC236}">
                <a16:creationId xmlns:a16="http://schemas.microsoft.com/office/drawing/2014/main" id="{2978982B-1693-8132-3410-6452A78F8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310" y="861134"/>
            <a:ext cx="5134253" cy="1734285"/>
          </a:xfrm>
          <a:prstGeom prst="rect">
            <a:avLst/>
          </a:prstGeom>
        </p:spPr>
      </p:pic>
      <p:pic>
        <p:nvPicPr>
          <p:cNvPr id="13" name="Picture 12">
            <a:extLst>
              <a:ext uri="{FF2B5EF4-FFF2-40B4-BE49-F238E27FC236}">
                <a16:creationId xmlns:a16="http://schemas.microsoft.com/office/drawing/2014/main" id="{7EAF892B-16D2-1C56-17C2-3D6B8257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308" y="2595419"/>
            <a:ext cx="5134253" cy="1734285"/>
          </a:xfrm>
          <a:prstGeom prst="rect">
            <a:avLst/>
          </a:prstGeom>
        </p:spPr>
      </p:pic>
    </p:spTree>
    <p:extLst>
      <p:ext uri="{BB962C8B-B14F-4D97-AF65-F5344CB8AC3E}">
        <p14:creationId xmlns:p14="http://schemas.microsoft.com/office/powerpoint/2010/main" val="157808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48337" y="292609"/>
            <a:ext cx="9411642" cy="557784"/>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7323815" y="1074199"/>
            <a:ext cx="4445506" cy="452431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92D91A17-24D8-6BC1-2F01-81CCFA11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96" y="1074199"/>
            <a:ext cx="5585068" cy="2354802"/>
          </a:xfrm>
          <a:prstGeom prst="rect">
            <a:avLst/>
          </a:prstGeom>
        </p:spPr>
      </p:pic>
      <p:pic>
        <p:nvPicPr>
          <p:cNvPr id="7" name="Picture 6">
            <a:extLst>
              <a:ext uri="{FF2B5EF4-FFF2-40B4-BE49-F238E27FC236}">
                <a16:creationId xmlns:a16="http://schemas.microsoft.com/office/drawing/2014/main" id="{9BE1814F-0BF6-8CB7-4DF5-F0B5AB490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97" y="3429000"/>
            <a:ext cx="5585067" cy="2354801"/>
          </a:xfrm>
          <a:prstGeom prst="rect">
            <a:avLst/>
          </a:prstGeom>
        </p:spPr>
      </p:pic>
    </p:spTree>
    <p:extLst>
      <p:ext uri="{BB962C8B-B14F-4D97-AF65-F5344CB8AC3E}">
        <p14:creationId xmlns:p14="http://schemas.microsoft.com/office/powerpoint/2010/main" val="33261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69948" y="5102959"/>
            <a:ext cx="10553698" cy="584775"/>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Spicejet has the maximum non stop flight</a:t>
            </a:r>
          </a:p>
          <a:p>
            <a:pPr marL="285750" indent="-285750">
              <a:buFont typeface="Arial" panose="020B0604020202020204" pitchFamily="34" charset="0"/>
              <a:buChar char="•"/>
            </a:pPr>
            <a:r>
              <a:rPr lang="en-IN" sz="1600" dirty="0">
                <a:effectLst/>
                <a:latin typeface="Century" panose="02040604050505020304" pitchFamily="18" charset="0"/>
                <a:ea typeface="Calibri" panose="020F0502020204030204" pitchFamily="34" charset="0"/>
              </a:rPr>
              <a:t>Air India has the maximum no of 1 stop flights</a:t>
            </a:r>
          </a:p>
        </p:txBody>
      </p:sp>
      <p:pic>
        <p:nvPicPr>
          <p:cNvPr id="5" name="Picture 4">
            <a:extLst>
              <a:ext uri="{FF2B5EF4-FFF2-40B4-BE49-F238E27FC236}">
                <a16:creationId xmlns:a16="http://schemas.microsoft.com/office/drawing/2014/main" id="{550EE69E-DDAB-4AB2-0A48-DBE8CC3E2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019569"/>
            <a:ext cx="9330431" cy="3650085"/>
          </a:xfrm>
          <a:prstGeom prst="rect">
            <a:avLst/>
          </a:prstGeom>
        </p:spPr>
      </p:pic>
    </p:spTree>
    <p:extLst>
      <p:ext uri="{BB962C8B-B14F-4D97-AF65-F5344CB8AC3E}">
        <p14:creationId xmlns:p14="http://schemas.microsoft.com/office/powerpoint/2010/main" val="212842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15410"/>
            <a:ext cx="9411642" cy="1091953"/>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445452" y="4969252"/>
            <a:ext cx="10553698" cy="1815882"/>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Airfares in Vistara and Air India are high when compared to other airlines.</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Flight prices when departing from cities like Chennai and Patna have higher price range but the others are around the similar range a bit lesser in pricing but not providing a huge difference as such</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Similarly, prices when arriving in cities </a:t>
            </a:r>
            <a:r>
              <a:rPr lang="en-IN" sz="1600" dirty="0" err="1">
                <a:effectLst/>
                <a:latin typeface="Century" panose="02040604050505020304" pitchFamily="18" charset="0"/>
                <a:ea typeface="Calibri" panose="020F0502020204030204" pitchFamily="34" charset="0"/>
              </a:rPr>
              <a:t>Portblair</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Dheradun</a:t>
            </a:r>
            <a:r>
              <a:rPr lang="en-IN" sz="1600" dirty="0">
                <a:effectLst/>
                <a:latin typeface="Century" panose="02040604050505020304" pitchFamily="18" charset="0"/>
                <a:ea typeface="Calibri" panose="020F0502020204030204" pitchFamily="34" charset="0"/>
              </a:rPr>
              <a:t> have high price range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consider the layovers for pricing situation then obviously direct flights are cheaper when compared to flights that have 1 or more stops.</a:t>
            </a:r>
          </a:p>
          <a:p>
            <a:pPr marL="285750" lvl="0" indent="-285750">
              <a:buSzPts val="1000"/>
              <a:buFont typeface="Arial" panose="020B0604020202020204" pitchFamily="34" charset="0"/>
              <a:buChar char="•"/>
              <a:tabLst>
                <a:tab pos="457200" algn="l"/>
              </a:tabLst>
            </a:pPr>
            <a:endParaRPr lang="en-IN" sz="1600" dirty="0">
              <a:effectLst/>
              <a:latin typeface="Century" panose="020406040505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62622B2D-4A44-39B1-F563-41728EEB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52" y="873086"/>
            <a:ext cx="5156358" cy="1950014"/>
          </a:xfrm>
          <a:prstGeom prst="rect">
            <a:avLst/>
          </a:prstGeom>
        </p:spPr>
      </p:pic>
      <p:pic>
        <p:nvPicPr>
          <p:cNvPr id="11" name="Picture 10">
            <a:extLst>
              <a:ext uri="{FF2B5EF4-FFF2-40B4-BE49-F238E27FC236}">
                <a16:creationId xmlns:a16="http://schemas.microsoft.com/office/drawing/2014/main" id="{51EDFFB7-5731-0A8B-C469-E3850A8D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900" y="873086"/>
            <a:ext cx="5231907" cy="1950014"/>
          </a:xfrm>
          <a:prstGeom prst="rect">
            <a:avLst/>
          </a:prstGeom>
        </p:spPr>
      </p:pic>
      <p:pic>
        <p:nvPicPr>
          <p:cNvPr id="13" name="Picture 12">
            <a:extLst>
              <a:ext uri="{FF2B5EF4-FFF2-40B4-BE49-F238E27FC236}">
                <a16:creationId xmlns:a16="http://schemas.microsoft.com/office/drawing/2014/main" id="{3549D808-1128-17E4-80C9-1229CDC7B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53" y="2823100"/>
            <a:ext cx="5156358" cy="1698099"/>
          </a:xfrm>
          <a:prstGeom prst="rect">
            <a:avLst/>
          </a:prstGeom>
        </p:spPr>
      </p:pic>
      <p:pic>
        <p:nvPicPr>
          <p:cNvPr id="15" name="Picture 14">
            <a:extLst>
              <a:ext uri="{FF2B5EF4-FFF2-40B4-BE49-F238E27FC236}">
                <a16:creationId xmlns:a16="http://schemas.microsoft.com/office/drawing/2014/main" id="{0CFF4D4D-BBBE-9602-7DFA-CB7F320F2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900" y="2823100"/>
            <a:ext cx="5231907" cy="1698099"/>
          </a:xfrm>
          <a:prstGeom prst="rect">
            <a:avLst/>
          </a:prstGeom>
        </p:spPr>
      </p:pic>
    </p:spTree>
    <p:extLst>
      <p:ext uri="{BB962C8B-B14F-4D97-AF65-F5344CB8AC3E}">
        <p14:creationId xmlns:p14="http://schemas.microsoft.com/office/powerpoint/2010/main" val="19866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71120" y="177372"/>
            <a:ext cx="11148084"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outliers</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289953"/>
            <a:ext cx="5790136" cy="4278094"/>
          </a:xfrm>
          <a:prstGeom prst="rect">
            <a:avLst/>
          </a:prstGeom>
          <a:noFill/>
        </p:spPr>
        <p:txBody>
          <a:bodyPr wrap="square">
            <a:spAutoFit/>
          </a:bodyPr>
          <a:lstStyle/>
          <a:p>
            <a:pPr marL="285750" indent="-285750" algn="just">
              <a:buFont typeface="Wingdings" panose="05000000000000000000" pitchFamily="2" charset="2"/>
              <a:buChar char="ü"/>
            </a:pPr>
            <a:r>
              <a:rPr lang="en-US" sz="1600"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50</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and 75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percentiles.</a:t>
            </a:r>
          </a:p>
          <a:p>
            <a:endParaRPr lang="en-US" sz="1600"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US" sz="1600" b="0" i="0" dirty="0">
                <a:effectLst/>
                <a:latin typeface="Century" panose="02040604050505020304" pitchFamily="18" charset="0"/>
              </a:rPr>
              <a:t>From the box plot we can notice </a:t>
            </a:r>
            <a:r>
              <a:rPr lang="en-US" sz="1600" dirty="0">
                <a:latin typeface="Century" panose="02040604050505020304" pitchFamily="18" charset="0"/>
              </a:rPr>
              <a:t>t</a:t>
            </a:r>
            <a:r>
              <a:rPr lang="en-US" sz="1600" b="0" i="0" dirty="0">
                <a:effectLst/>
                <a:latin typeface="Century" panose="02040604050505020304" pitchFamily="18" charset="0"/>
              </a:rPr>
              <a:t>he outliers present in Duration and "Price" columns.</a:t>
            </a:r>
          </a:p>
          <a:p>
            <a:pPr marL="285750" indent="-285750" algn="just">
              <a:buFont typeface="Wingdings" panose="05000000000000000000" pitchFamily="2" charset="2"/>
              <a:buChar char="Ø"/>
            </a:pPr>
            <a:r>
              <a:rPr lang="en-US" sz="1600" b="0" i="0" dirty="0">
                <a:effectLst/>
                <a:latin typeface="Century" panose="02040604050505020304" pitchFamily="18" charset="0"/>
              </a:rPr>
              <a:t>Since Price is our target variable so no need to remove outliers in this column. We have removed Outliers from Duration column by using </a:t>
            </a:r>
            <a:r>
              <a:rPr lang="en-US" sz="1600" b="0" i="0" dirty="0" err="1">
                <a:effectLst/>
                <a:latin typeface="Century" panose="02040604050505020304" pitchFamily="18" charset="0"/>
              </a:rPr>
              <a:t>Zscore</a:t>
            </a:r>
            <a:r>
              <a:rPr lang="en-US" sz="1600" b="0" i="0" dirty="0">
                <a:effectLst/>
                <a:latin typeface="Century" panose="02040604050505020304" pitchFamily="18" charset="0"/>
              </a:rPr>
              <a:t> method.</a:t>
            </a:r>
          </a:p>
          <a:p>
            <a:pPr marL="285750" indent="-285750" algn="just">
              <a:buFont typeface="Wingdings" panose="05000000000000000000" pitchFamily="2" charset="2"/>
              <a:buChar char="ü"/>
            </a:pPr>
            <a:endParaRPr lang="en-IN" sz="1600" dirty="0">
              <a:latin typeface="Century" panose="02040604050505020304" pitchFamily="18" charset="0"/>
            </a:endParaRPr>
          </a:p>
        </p:txBody>
      </p:sp>
      <p:pic>
        <p:nvPicPr>
          <p:cNvPr id="5" name="Picture 4">
            <a:extLst>
              <a:ext uri="{FF2B5EF4-FFF2-40B4-BE49-F238E27FC236}">
                <a16:creationId xmlns:a16="http://schemas.microsoft.com/office/drawing/2014/main" id="{565A6BCF-D327-921C-2378-8B363007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15" y="1296140"/>
            <a:ext cx="5283436" cy="4776186"/>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85175" y="154521"/>
            <a:ext cx="10935479"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Correlation </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584775"/>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latin typeface="Century" panose="02040604050505020304" pitchFamily="18" charset="0"/>
              </a:rPr>
              <a:t>From the heat map and bar plot we can clearly observe the positive and negative correlation between the label and features. </a:t>
            </a:r>
          </a:p>
        </p:txBody>
      </p:sp>
      <p:pic>
        <p:nvPicPr>
          <p:cNvPr id="6" name="Picture 5">
            <a:extLst>
              <a:ext uri="{FF2B5EF4-FFF2-40B4-BE49-F238E27FC236}">
                <a16:creationId xmlns:a16="http://schemas.microsoft.com/office/drawing/2014/main" id="{7223C788-C167-5110-A581-586016FF5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39" y="891473"/>
            <a:ext cx="5225414" cy="3707160"/>
          </a:xfrm>
          <a:prstGeom prst="rect">
            <a:avLst/>
          </a:prstGeom>
        </p:spPr>
      </p:pic>
      <p:pic>
        <p:nvPicPr>
          <p:cNvPr id="8" name="Picture 7">
            <a:extLst>
              <a:ext uri="{FF2B5EF4-FFF2-40B4-BE49-F238E27FC236}">
                <a16:creationId xmlns:a16="http://schemas.microsoft.com/office/drawing/2014/main" id="{E18C2002-C1FB-5C42-EBD8-BEBE2EBB4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572" y="1594615"/>
            <a:ext cx="5603033" cy="2300875"/>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308635"/>
            <a:ext cx="11224726"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Data Analysis Steps done</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3539430"/>
          </a:xfrm>
          <a:prstGeom prst="rect">
            <a:avLst/>
          </a:prstGeom>
          <a:noFill/>
        </p:spPr>
        <p:txBody>
          <a:bodyPr wrap="square">
            <a:spAutoFit/>
          </a:bodyPr>
          <a:lstStyle/>
          <a:p>
            <a:pPr marL="285750" indent="-285750" algn="just">
              <a:buFont typeface="Wingdings" panose="05000000000000000000" pitchFamily="2" charset="2"/>
              <a:buChar char="v"/>
            </a:pPr>
            <a:r>
              <a:rPr lang="en-US" sz="1600" dirty="0">
                <a:latin typeface="Century" panose="02040604050505020304" pitchFamily="18" charset="0"/>
              </a:rPr>
              <a:t>I have done feature engineering steps like feature extraction and feature selection to improve data normality and linearity.</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outliers using boxplots and removed outliers in numerical variables.</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skewness using distribution plots and removed skewness using square root transformation method.</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 have used </a:t>
            </a:r>
            <a:r>
              <a:rPr lang="en-US" sz="1600" dirty="0" err="1">
                <a:latin typeface="Century" panose="02040604050505020304" pitchFamily="18" charset="0"/>
              </a:rPr>
              <a:t>StandardScalar</a:t>
            </a:r>
            <a:r>
              <a:rPr lang="en-US" sz="1600" dirty="0">
                <a:latin typeface="Century" panose="02040604050505020304" pitchFamily="18" charset="0"/>
              </a:rPr>
              <a:t> method to scale the data to o</a:t>
            </a:r>
            <a:r>
              <a:rPr lang="en-US" sz="1600" b="0" i="0" dirty="0">
                <a:effectLst/>
                <a:latin typeface="Century" panose="02040604050505020304" pitchFamily="18" charset="0"/>
              </a:rPr>
              <a:t>vercome with the issue of data biasness</a:t>
            </a:r>
            <a:r>
              <a:rPr lang="en-US" sz="1600" dirty="0">
                <a:latin typeface="Century" panose="02040604050505020304" pitchFamily="18" charset="0"/>
              </a:rPr>
              <a:t>.</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Split train and test to build machine learning models. Found best random state and best accuracy. Model building process will be shown in the further steps.</a:t>
            </a:r>
            <a:endParaRPr lang="en-IN" sz="1600"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85927" y="301797"/>
            <a:ext cx="9473785" cy="683624"/>
          </a:xfrm>
        </p:spPr>
        <p:txBody>
          <a:bodyPr>
            <a:normAutofit/>
          </a:bodyPr>
          <a:lstStyle/>
          <a:p>
            <a:pPr algn="l"/>
            <a:r>
              <a:rPr lang="en-IN" sz="3200" b="1" dirty="0">
                <a:solidFill>
                  <a:srgbClr val="FF0000"/>
                </a:solidFill>
                <a:latin typeface="Book Antiqua" panose="02040602050305030304" pitchFamily="18" charset="0"/>
              </a:rPr>
              <a:t>Index</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585927" y="1136342"/>
            <a:ext cx="11017188" cy="5166804"/>
          </a:xfrm>
        </p:spPr>
        <p:txBody>
          <a:bodyPr>
            <a:noAutofit/>
          </a:bodyPr>
          <a:lstStyle/>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Introduction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574241"/>
            <a:ext cx="10879494" cy="584775"/>
          </a:xfrm>
          <a:prstGeom prst="rect">
            <a:avLst/>
          </a:prstGeom>
          <a:noFill/>
        </p:spPr>
        <p:txBody>
          <a:bodyPr wrap="square" rtlCol="0">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Assumptions</a:t>
            </a:r>
            <a:r>
              <a:rPr lang="en-US" sz="32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a:t>
            </a:r>
            <a:endParaRPr lang="en-IN" sz="3000" b="1" u="sng" dirty="0">
              <a:solidFill>
                <a:srgbClr val="FF0000"/>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04698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So, </a:t>
            </a:r>
            <a:r>
              <a:rPr lang="en-IN" sz="16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6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sz="1600"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Model Building:</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6223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rPr>
              <a:t>In this problem “</a:t>
            </a:r>
            <a:r>
              <a:rPr lang="en-IN" sz="1600" dirty="0">
                <a:latin typeface="Century" panose="02040604050505020304" pitchFamily="18" charset="0"/>
                <a:ea typeface="Calibri" panose="020F0502020204030204" pitchFamily="34" charset="0"/>
              </a:rPr>
              <a:t>Price”</a:t>
            </a:r>
            <a:r>
              <a:rPr lang="en-IN" sz="1600" dirty="0">
                <a:effectLst/>
                <a:latin typeface="Century" panose="02040604050505020304" pitchFamily="18" charset="0"/>
                <a:ea typeface="Calibri" panose="020F0502020204030204" pitchFamily="34" charset="0"/>
              </a:rPr>
              <a:t> is</a:t>
            </a:r>
            <a:r>
              <a:rPr lang="en-IN" sz="1600" dirty="0">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rPr>
              <a:t>our target variable which is continuous in nature where we  need to predic</a:t>
            </a:r>
            <a:r>
              <a:rPr lang="en-IN" sz="1600" dirty="0">
                <a:latin typeface="Century" panose="02040604050505020304" pitchFamily="18" charset="0"/>
                <a:ea typeface="Calibri" panose="020F0502020204030204" pitchFamily="34" charset="0"/>
              </a:rPr>
              <a:t>t the price of flight tickets</a:t>
            </a:r>
            <a:r>
              <a:rPr lang="en-IN" sz="1600" dirty="0">
                <a:effectLst/>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F</a:t>
            </a:r>
            <a:r>
              <a:rPr lang="en-IN" sz="1600" dirty="0">
                <a:effectLst/>
                <a:latin typeface="Century" panose="02040604050505020304" pitchFamily="18" charset="0"/>
                <a:ea typeface="Calibri" panose="020F0502020204030204" pitchFamily="34" charset="0"/>
              </a:rPr>
              <a:t>rom this I can conclude that it is a </a:t>
            </a:r>
            <a:r>
              <a:rPr lang="en-IN" sz="1600" dirty="0">
                <a:latin typeface="Century" panose="02040604050505020304" pitchFamily="18" charset="0"/>
                <a:ea typeface="Calibri" panose="020F0502020204030204" pitchFamily="34" charset="0"/>
              </a:rPr>
              <a:t>Regression</a:t>
            </a:r>
            <a:r>
              <a:rPr lang="en-IN" sz="16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sz="1600" dirty="0">
                <a:latin typeface="Century" panose="02040604050505020304" pitchFamily="18" charset="0"/>
                <a:ea typeface="Calibri" panose="020F0502020204030204" pitchFamily="34" charset="0"/>
                <a:cs typeface="Calibri" panose="020F0502020204030204" pitchFamily="34" charset="0"/>
              </a:rPr>
              <a:t>11</a:t>
            </a:r>
            <a:r>
              <a:rPr lang="en-IN" sz="16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6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Extra Trees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r>
              <a:rPr lang="en-IN" sz="1600" dirty="0">
                <a:effectLst/>
                <a:latin typeface="Century" panose="02040604050505020304" pitchFamily="18" charset="0"/>
                <a:ea typeface="Calibri" panose="020F0502020204030204" pitchFamily="34" charset="0"/>
                <a:cs typeface="Calibri" panose="020F0502020204030204" pitchFamily="34" charset="0"/>
              </a:rPr>
              <a:t> (XGB)</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Bagging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sz="1600" dirty="0">
                <a:latin typeface="Century" panose="02040604050505020304" pitchFamily="18" charset="0"/>
                <a:ea typeface="Calibri" panose="020F0502020204030204" pitchFamily="34" charset="0"/>
                <a:cs typeface="Times New Roman" panose="02020603050405020304" pitchFamily="18" charset="0"/>
              </a:rPr>
              <a:t>KNN Regressor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6" y="5663157"/>
            <a:ext cx="11224727"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sz="1600"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normAutofit/>
          </a:bodyPr>
          <a:lstStyle/>
          <a:p>
            <a:pPr algn="l"/>
            <a:r>
              <a:rPr lang="en-IN" sz="3200" dirty="0">
                <a:solidFill>
                  <a:srgbClr val="FF0000"/>
                </a:solidFill>
                <a:effectLst/>
                <a:latin typeface="Book Antiqua" panose="02040602050305030304" pitchFamily="18" charset="0"/>
              </a:rPr>
              <a:t>Best Random State</a:t>
            </a:r>
          </a:p>
        </p:txBody>
      </p:sp>
      <p:pic>
        <p:nvPicPr>
          <p:cNvPr id="5" name="Picture 4">
            <a:extLst>
              <a:ext uri="{FF2B5EF4-FFF2-40B4-BE49-F238E27FC236}">
                <a16:creationId xmlns:a16="http://schemas.microsoft.com/office/drawing/2014/main" id="{EB298A67-9159-B3E9-52BF-53D8D75B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1505686"/>
            <a:ext cx="9871969" cy="4273677"/>
          </a:xfrm>
          <a:prstGeom prst="rect">
            <a:avLst/>
          </a:prstGeom>
        </p:spPr>
      </p:pic>
    </p:spTree>
    <p:extLst>
      <p:ext uri="{BB962C8B-B14F-4D97-AF65-F5344CB8AC3E}">
        <p14:creationId xmlns:p14="http://schemas.microsoft.com/office/powerpoint/2010/main" val="235507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322CB-8597-6C38-EF9D-649ADE967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1" y="599074"/>
            <a:ext cx="5224328" cy="5365183"/>
          </a:xfrm>
          <a:prstGeom prst="rect">
            <a:avLst/>
          </a:prstGeom>
        </p:spPr>
      </p:pic>
      <p:pic>
        <p:nvPicPr>
          <p:cNvPr id="7" name="Picture 6">
            <a:extLst>
              <a:ext uri="{FF2B5EF4-FFF2-40B4-BE49-F238E27FC236}">
                <a16:creationId xmlns:a16="http://schemas.microsoft.com/office/drawing/2014/main" id="{1D5939A7-44D7-98FD-7F21-14EDC20B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19" y="599075"/>
            <a:ext cx="5579797" cy="5365183"/>
          </a:xfrm>
          <a:prstGeom prst="rect">
            <a:avLst/>
          </a:prstGeom>
        </p:spPr>
      </p:pic>
    </p:spTree>
    <p:extLst>
      <p:ext uri="{BB962C8B-B14F-4D97-AF65-F5344CB8AC3E}">
        <p14:creationId xmlns:p14="http://schemas.microsoft.com/office/powerpoint/2010/main" val="23843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D99A6-C6A9-CF88-7A83-8556557C7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659763"/>
            <a:ext cx="5397500" cy="5050155"/>
          </a:xfrm>
          <a:prstGeom prst="rect">
            <a:avLst/>
          </a:prstGeom>
        </p:spPr>
      </p:pic>
      <p:pic>
        <p:nvPicPr>
          <p:cNvPr id="7" name="Picture 6">
            <a:extLst>
              <a:ext uri="{FF2B5EF4-FFF2-40B4-BE49-F238E27FC236}">
                <a16:creationId xmlns:a16="http://schemas.microsoft.com/office/drawing/2014/main" id="{2454E98F-DF1B-F91E-60F7-B47B69578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9763"/>
            <a:ext cx="5214151" cy="5050155"/>
          </a:xfrm>
          <a:prstGeom prst="rect">
            <a:avLst/>
          </a:prstGeom>
        </p:spPr>
      </p:pic>
    </p:spTree>
    <p:extLst>
      <p:ext uri="{BB962C8B-B14F-4D97-AF65-F5344CB8AC3E}">
        <p14:creationId xmlns:p14="http://schemas.microsoft.com/office/powerpoint/2010/main" val="202067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8F8F3-FC88-54C6-3F32-375054D9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790574"/>
            <a:ext cx="4759579" cy="5335904"/>
          </a:xfrm>
          <a:prstGeom prst="rect">
            <a:avLst/>
          </a:prstGeom>
        </p:spPr>
      </p:pic>
      <p:pic>
        <p:nvPicPr>
          <p:cNvPr id="7" name="Picture 6">
            <a:extLst>
              <a:ext uri="{FF2B5EF4-FFF2-40B4-BE49-F238E27FC236}">
                <a16:creationId xmlns:a16="http://schemas.microsoft.com/office/drawing/2014/main" id="{00CAF57A-F044-65B1-39DB-ED3CFD249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555" y="790574"/>
            <a:ext cx="5353685" cy="5335904"/>
          </a:xfrm>
          <a:prstGeom prst="rect">
            <a:avLst/>
          </a:prstGeom>
        </p:spPr>
      </p:pic>
    </p:spTree>
    <p:extLst>
      <p:ext uri="{BB962C8B-B14F-4D97-AF65-F5344CB8AC3E}">
        <p14:creationId xmlns:p14="http://schemas.microsoft.com/office/powerpoint/2010/main" val="39720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504CC7-BE26-2626-B61F-CEA22BBE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31" y="604030"/>
            <a:ext cx="9685538" cy="5448772"/>
          </a:xfrm>
          <a:prstGeom prst="rect">
            <a:avLst/>
          </a:prstGeom>
        </p:spPr>
      </p:pic>
    </p:spTree>
    <p:extLst>
      <p:ext uri="{BB962C8B-B14F-4D97-AF65-F5344CB8AC3E}">
        <p14:creationId xmlns:p14="http://schemas.microsoft.com/office/powerpoint/2010/main" val="143081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8" y="183038"/>
            <a:ext cx="1087552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HYPER PARAMETER TUNING</a:t>
            </a:r>
            <a:endParaRPr lang="en-IN" sz="3200" b="1" dirty="0">
              <a:solidFill>
                <a:srgbClr val="FF0000"/>
              </a:solidFill>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850847" y="4857026"/>
            <a:ext cx="9644433" cy="597664"/>
          </a:xfrm>
          <a:prstGeom prst="rect">
            <a:avLst/>
          </a:prstGeom>
          <a:noFill/>
        </p:spPr>
        <p:txBody>
          <a:bodyPr wrap="square" rtlCol="0">
            <a:spAutoFit/>
          </a:bodyPr>
          <a:lstStyle/>
          <a:p>
            <a:pPr>
              <a:lnSpc>
                <a:spcPct val="107000"/>
              </a:lnSpc>
              <a:spcAft>
                <a:spcPts val="800"/>
              </a:spcAft>
            </a:pPr>
            <a:r>
              <a:rPr lang="en-IN" sz="1600" dirty="0">
                <a:effectLst/>
                <a:latin typeface="Century" panose="02040604050505020304" pitchFamily="18" charset="0"/>
                <a:ea typeface="Calibri" panose="020F0502020204030204" pitchFamily="34" charset="0"/>
                <a:cs typeface="Calibri" panose="020F0502020204030204" pitchFamily="34" charset="0"/>
              </a:rPr>
              <a:t>I have used GridSearchCV to get the best parameters of XGB Regressor. And used all the obtained parameters to get the accuracy of final model.</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1B53512-A917-071E-A2F6-A2C682210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30" y="1057647"/>
            <a:ext cx="5658119" cy="3219712"/>
          </a:xfrm>
          <a:prstGeom prst="rect">
            <a:avLst/>
          </a:prstGeom>
        </p:spPr>
      </p:pic>
      <p:pic>
        <p:nvPicPr>
          <p:cNvPr id="9" name="Picture 8">
            <a:extLst>
              <a:ext uri="{FF2B5EF4-FFF2-40B4-BE49-F238E27FC236}">
                <a16:creationId xmlns:a16="http://schemas.microsoft.com/office/drawing/2014/main" id="{987D7222-872C-120E-BB79-64CD990C0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49" y="1057648"/>
            <a:ext cx="5340622" cy="3219711"/>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192119"/>
            <a:ext cx="9411642" cy="1198529"/>
          </a:xfrm>
        </p:spPr>
        <p:txBody>
          <a:bodyPr>
            <a:normAutofit/>
          </a:bodyPr>
          <a:lstStyle/>
          <a:p>
            <a:pPr algn="l"/>
            <a:r>
              <a:rPr lang="en-IN" sz="3200" dirty="0">
                <a:solidFill>
                  <a:srgbClr val="FF0000"/>
                </a:solidFill>
                <a:effectLst/>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465492" y="5582569"/>
            <a:ext cx="9411642" cy="1087120"/>
          </a:xfrm>
        </p:spPr>
        <p:txBody>
          <a:bodyPr>
            <a:normAutofit/>
          </a:bodyPr>
          <a:lstStyle/>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6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sz="1600" dirty="0"/>
          </a:p>
        </p:txBody>
      </p:sp>
      <p:pic>
        <p:nvPicPr>
          <p:cNvPr id="4" name="Picture 3">
            <a:extLst>
              <a:ext uri="{FF2B5EF4-FFF2-40B4-BE49-F238E27FC236}">
                <a16:creationId xmlns:a16="http://schemas.microsoft.com/office/drawing/2014/main" id="{C1B543A4-FDAE-5843-7873-44D3838AE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4" y="1651246"/>
            <a:ext cx="4837672" cy="3410125"/>
          </a:xfrm>
          <a:prstGeom prst="rect">
            <a:avLst/>
          </a:prstGeom>
        </p:spPr>
      </p:pic>
      <p:pic>
        <p:nvPicPr>
          <p:cNvPr id="9" name="Picture 8">
            <a:extLst>
              <a:ext uri="{FF2B5EF4-FFF2-40B4-BE49-F238E27FC236}">
                <a16:creationId xmlns:a16="http://schemas.microsoft.com/office/drawing/2014/main" id="{C3ECE0AA-7226-6A4F-5481-DA18A9DC8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694" y="1651245"/>
            <a:ext cx="5215706" cy="3410125"/>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237745"/>
            <a:ext cx="1091443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CONCLUSION</a:t>
            </a:r>
            <a:endParaRPr lang="en-IN" sz="3200" b="1" dirty="0">
              <a:solidFill>
                <a:srgbClr val="FF0000"/>
              </a:solidFill>
              <a:latin typeface="Georgia" panose="02040502050405020303"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925577"/>
            <a:ext cx="12192000" cy="550920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16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1600" dirty="0">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sz="1600" dirty="0">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600" dirty="0" err="1">
                <a:latin typeface="Century" panose="02040604050505020304" pitchFamily="18" charset="0"/>
              </a:rPr>
              <a:t>Spicejet</a:t>
            </a:r>
            <a:r>
              <a:rPr lang="en-US" sz="1600"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1600" dirty="0">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Extra Trees Regressor as the best model among all the models. On this basis we performed the Hyperparameter tuning to find out the best parameter and improving the scores. The R2 score increased after tuning so, we concluded that Extra Trees Regressor as the best model as it was giving high R2 score after tuning.</a:t>
            </a:r>
          </a:p>
          <a:p>
            <a:endParaRPr lang="en-IN" sz="1600"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346185"/>
            <a:ext cx="9456030" cy="514948"/>
          </a:xfrm>
        </p:spPr>
        <p:txBody>
          <a:bodyPr>
            <a:noAutofit/>
          </a:bodyPr>
          <a:lstStyle/>
          <a:p>
            <a:pPr algn="l"/>
            <a:r>
              <a:rPr lang="en-IN" sz="3200" dirty="0">
                <a:solidFill>
                  <a:srgbClr val="FF0000"/>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594805" y="1066800"/>
            <a:ext cx="10999432" cy="5445015"/>
          </a:xfrm>
        </p:spPr>
        <p:txBody>
          <a:bodyPr>
            <a:normAutofit/>
          </a:bodyPr>
          <a:lstStyle/>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just">
              <a:lnSpc>
                <a:spcPct val="107000"/>
              </a:lnSpc>
              <a:spcAft>
                <a:spcPts val="800"/>
              </a:spcAft>
              <a:buFont typeface="Wingdings" panose="05000000000000000000" pitchFamily="2" charset="2"/>
              <a:buChar char="ü"/>
              <a:tabLst>
                <a:tab pos="822960" algn="l"/>
              </a:tabLst>
            </a:pP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342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87DDFC-6281-835C-D0C8-77D93947D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296" y="1581150"/>
            <a:ext cx="9327408" cy="3695700"/>
          </a:xfr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49436" y="348280"/>
            <a:ext cx="9500418" cy="522642"/>
          </a:xfrm>
        </p:spPr>
        <p:txBody>
          <a:bodyPr>
            <a:noAutofit/>
          </a:bodyPr>
          <a:lstStyle/>
          <a:p>
            <a:pPr algn="l"/>
            <a:r>
              <a:rPr lang="en-IN" sz="3200" dirty="0">
                <a:solidFill>
                  <a:srgbClr val="FF0000"/>
                </a:solidFill>
                <a:effectLst/>
                <a:latin typeface="Book Antiqua" panose="02040602050305030304" pitchFamily="18" charset="0"/>
              </a:rPr>
              <a:t>Problem</a:t>
            </a:r>
            <a:r>
              <a:rPr lang="en-IN" sz="3200" dirty="0">
                <a:solidFill>
                  <a:srgbClr val="FF0000"/>
                </a:solidFill>
                <a:latin typeface="Book Antiqua" panose="02040602050305030304" pitchFamily="18" charset="0"/>
              </a:rPr>
              <a:t>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549436" y="975360"/>
            <a:ext cx="10911636" cy="5273039"/>
          </a:xfrm>
        </p:spPr>
        <p:txBody>
          <a:bodyPr>
            <a:normAutofit/>
          </a:bodyPr>
          <a:lstStyle/>
          <a:p>
            <a:pPr algn="just">
              <a:spcBef>
                <a:spcPts val="1200"/>
              </a:spcBef>
            </a:pPr>
            <a:r>
              <a:rPr lang="en-IN" sz="1600" dirty="0">
                <a:effectLst/>
                <a:latin typeface="Century" panose="02040604050505020304" pitchFamily="18"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Time of purchase patterns (making sure last-minute purchases are expensive).</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pPr>
            <a:r>
              <a:rPr lang="en-IN" sz="1600" b="1" dirty="0">
                <a:effectLst/>
                <a:latin typeface="Century" panose="02040604050505020304" pitchFamily="18" charset="0"/>
                <a:cs typeface="Calibri" panose="020F0502020204030204" pitchFamily="34" charset="0"/>
              </a:rPr>
              <a:t>Business goal</a:t>
            </a:r>
            <a:r>
              <a:rPr lang="en-IN" sz="1600" dirty="0">
                <a:effectLst/>
                <a:latin typeface="Century" panose="02040604050505020304" pitchFamily="18" charset="0"/>
                <a:cs typeface="Calibri" panose="020F0502020204030204" pitchFamily="34" charset="0"/>
              </a:rPr>
              <a:t>: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pPr>
            <a:r>
              <a:rPr lang="en-IN" sz="1600" dirty="0">
                <a:effectLst/>
                <a:latin typeface="Century" panose="02040604050505020304" pitchFamily="18"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sz="1600" dirty="0">
              <a:effectLst/>
              <a:latin typeface="Century" panose="02040604050505020304" pitchFamily="18" charset="0"/>
              <a:cs typeface="Calibri" panose="020F0502020204030204" pitchFamily="34" charset="0"/>
            </a:endParaRPr>
          </a:p>
          <a:p>
            <a:pPr marL="0" indent="0">
              <a:buNone/>
            </a:pPr>
            <a:endParaRPr lang="en-IN" sz="16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normAutofit/>
          </a:bodyPr>
          <a:lstStyle/>
          <a:p>
            <a:pPr algn="l"/>
            <a:r>
              <a:rPr lang="en-IN" sz="3200" dirty="0">
                <a:solidFill>
                  <a:srgbClr val="FF0000"/>
                </a:solidFill>
                <a:effectLst/>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8814" y="1278384"/>
            <a:ext cx="10639093" cy="4452194"/>
          </a:xfrm>
        </p:spPr>
        <p:txBody>
          <a:bodyPr>
            <a:normAutofit/>
          </a:bodyPr>
          <a:lstStyle/>
          <a:p>
            <a:r>
              <a:rPr lang="en-US" sz="1600"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r>
              <a:rPr lang="en-IN" sz="16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sz="1600" dirty="0">
              <a:latin typeface="Century" panose="02040604050505020304" pitchFamily="18" charset="0"/>
            </a:endParaRPr>
          </a:p>
          <a:p>
            <a:endParaRPr lang="en-IN" sz="1600" dirty="0">
              <a:latin typeface="Century" panose="02040604050505020304" pitchFamily="18" charset="0"/>
            </a:endParaRPr>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Benefits of Flight Price Prediction </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4031873"/>
          </a:xfrm>
          <a:prstGeom prst="rect">
            <a:avLst/>
          </a:prstGeom>
          <a:noFill/>
        </p:spPr>
        <p:txBody>
          <a:bodyPr wrap="square" rtlCol="0">
            <a:spAutoFit/>
          </a:bodyPr>
          <a:lstStyle/>
          <a:p>
            <a:pPr algn="just" fontAlgn="t"/>
            <a:r>
              <a:rPr lang="en-US" sz="1600"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a:t>
            </a:r>
            <a:r>
              <a:rPr lang="en-US" sz="1600" dirty="0">
                <a:latin typeface="Century" panose="02040604050505020304" pitchFamily="18" charset="0"/>
              </a:rPr>
              <a:t> flight prices helps an individuals to know and understand the future price of the flight tickets.</a:t>
            </a:r>
            <a:endParaRPr lang="en-US" sz="1600" b="0" i="0" dirty="0">
              <a:effectLst/>
              <a:latin typeface="Century" panose="02040604050505020304" pitchFamily="18" charset="0"/>
            </a:endParaRPr>
          </a:p>
          <a:p>
            <a:pPr algn="just" fontAlgn="t"/>
            <a:r>
              <a:rPr lang="en-US" sz="1600"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sz="1600" dirty="0">
                <a:latin typeface="Century" panose="02040604050505020304" pitchFamily="18" charset="0"/>
              </a:rPr>
              <a:t>pricing strategies</a:t>
            </a:r>
            <a:r>
              <a:rPr lang="en-US" sz="1600" b="0" i="0" dirty="0">
                <a:effectLst/>
                <a:latin typeface="Century" panose="02040604050505020304" pitchFamily="18" charset="0"/>
              </a:rPr>
              <a:t> accordingly.</a:t>
            </a:r>
            <a:endParaRPr lang="en-US" sz="1600"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Data Analysis and Model Building Flowchart</a:t>
            </a:r>
            <a:endParaRPr lang="en-IN" sz="3200" dirty="0">
              <a:solidFill>
                <a:srgbClr val="FF0000"/>
              </a:solidFill>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6" y="2357120"/>
            <a:ext cx="2661920"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745725"/>
            <a:ext cx="9393886" cy="662909"/>
          </a:xfrm>
        </p:spPr>
        <p:txBody>
          <a:bodyPr>
            <a:normAutofit/>
          </a:bodyPr>
          <a:lstStyle/>
          <a:p>
            <a:pPr algn="l"/>
            <a:r>
              <a:rPr lang="en-IN" sz="3200" dirty="0">
                <a:solidFill>
                  <a:srgbClr val="FF0000"/>
                </a:solidFill>
                <a:effectLst/>
                <a:latin typeface="Book Antiqua" panose="02040602050305030304" pitchFamily="18" charset="0"/>
              </a:rPr>
              <a:t>Exploratory</a:t>
            </a:r>
            <a:r>
              <a:rPr lang="en-IN" sz="3200" dirty="0">
                <a:solidFill>
                  <a:srgbClr val="FF0000"/>
                </a:solidFill>
                <a:latin typeface="Book Antiqua" panose="02040602050305030304" pitchFamily="18" charset="0"/>
              </a:rPr>
              <a:t>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10839634" cy="4543886"/>
          </a:xfrm>
        </p:spPr>
        <p:txBody>
          <a:bodyPr>
            <a:normAutofit/>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datasets which were in csv format. </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1600" dirty="0" err="1">
                <a:effectLst/>
                <a:latin typeface="Century" panose="02040604050505020304" pitchFamily="18" charset="0"/>
                <a:ea typeface="Calibri" panose="020F0502020204030204" pitchFamily="34" charset="0"/>
                <a:cs typeface="Calibri" panose="020F0502020204030204" pitchFamily="34" charset="0"/>
              </a:rPr>
              <a:t>nunique</a:t>
            </a:r>
            <a:r>
              <a:rPr lang="en-IN" sz="16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209550" y="146120"/>
            <a:ext cx="11066106"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Exploratory Data Analysis (EDA) Steps</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815528"/>
            <a:ext cx="11725275" cy="5755422"/>
          </a:xfrm>
          <a:prstGeom prst="rect">
            <a:avLst/>
          </a:prstGeom>
          <a:noFill/>
        </p:spPr>
        <p:txBody>
          <a:bodyPr wrap="square" rtlCol="0">
            <a:spAutoFit/>
          </a:bodyPr>
          <a:lstStyle/>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Importing necessary libraries and loading collected dataset as a data frame.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some statistical information like shape, number of unique values present, info, unique (), data types, value count function etc.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null values and found some missing values on column “</a:t>
            </a:r>
            <a:r>
              <a:rPr lang="en-IN" sz="1600" dirty="0" err="1">
                <a:effectLst/>
                <a:latin typeface="Century" panose="02040604050505020304" pitchFamily="18" charset="0"/>
                <a:ea typeface="Calibri" panose="020F0502020204030204" pitchFamily="34" charset="0"/>
              </a:rPr>
              <a:t>Meal_Availability</a:t>
            </a:r>
            <a:r>
              <a:rPr lang="en-IN" sz="1600" dirty="0">
                <a:effectLst/>
                <a:latin typeface="Century" panose="02040604050505020304" pitchFamily="18" charset="0"/>
                <a:ea typeface="Calibri" panose="020F0502020204030204" pitchFamily="34" charset="0"/>
              </a:rPr>
              <a:t>” and filled the null values by using mode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Taking care of Timestamp variables by converting data types of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from object data type into datetime data types.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Extracted </a:t>
            </a:r>
            <a:r>
              <a:rPr lang="en-IN" sz="1600" dirty="0" err="1">
                <a:effectLst/>
                <a:latin typeface="Century" panose="02040604050505020304" pitchFamily="18" charset="0"/>
                <a:ea typeface="Calibri" panose="020F0502020204030204" pitchFamily="34" charset="0"/>
              </a:rPr>
              <a:t>Departure_Hour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Deparutre_Min</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Arrival_Min</a:t>
            </a:r>
            <a:r>
              <a:rPr lang="en-IN" sz="1600" dirty="0">
                <a:effectLst/>
                <a:latin typeface="Century" panose="02040604050505020304" pitchFamily="18" charset="0"/>
                <a:ea typeface="Calibri" panose="020F0502020204030204" pitchFamily="34" charset="0"/>
              </a:rPr>
              <a:t> columns from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columns and dropped these columns after extraction.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From the value count function of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I found categorical data so replaced them with numeric data according to stops.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statistical description of the data and separated categorical and numeric features.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Identified outliers using box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for skewness and removed skewness in numerical column “Duration” using square root transformation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Encoded the columns having object data type using Label Encoder method. Used Pearson’s correlation coefficient to check the correlation between label and features. With the help of heatmap and correlation bar graph was able to understand the Feature vs Label relativity.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Separated feature and label data and feature scaling is performed using Standard Scaler method to avoid any kind of data biasness. </a:t>
            </a: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871</TotalTime>
  <Words>2950</Words>
  <Application>Microsoft Office PowerPoint</Application>
  <PresentationFormat>Widescreen</PresentationFormat>
  <Paragraphs>144</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Book Antiqua</vt:lpstr>
      <vt:lpstr>Bookman Old Style</vt:lpstr>
      <vt:lpstr>Calibri</vt:lpstr>
      <vt:lpstr>Century</vt:lpstr>
      <vt:lpstr>Georgia</vt:lpstr>
      <vt:lpstr>Rockwell</vt:lpstr>
      <vt:lpstr>Symbol</vt:lpstr>
      <vt:lpstr>Wingdings</vt:lpstr>
      <vt:lpstr>Damask</vt:lpstr>
      <vt:lpstr>Presentation on  Flight Price Prediction</vt:lpstr>
      <vt:lpstr>Index</vt:lpstr>
      <vt:lpstr>Introduction</vt:lpstr>
      <vt:lpstr>Problem Statement:</vt:lpstr>
      <vt:lpstr>Problem Understanding</vt:lpstr>
      <vt:lpstr>PowerPoint Presentation</vt:lpstr>
      <vt:lpstr>PowerPoint Presentation</vt:lpstr>
      <vt:lpstr>Exploratory Data Analysis</vt:lpstr>
      <vt:lpstr>PowerPoint Presentation</vt:lpstr>
      <vt:lpstr>PowerPoint Presentation</vt:lpstr>
      <vt:lpstr> Visualization </vt:lpstr>
      <vt:lpstr> Visualization </vt:lpstr>
      <vt:lpstr> Visualization </vt:lpstr>
      <vt:lpstr> Visualization </vt:lpstr>
      <vt:lpstr>Visualization </vt:lpstr>
      <vt:lpstr>Visualization </vt:lpstr>
      <vt:lpstr>PowerPoint Presentation</vt:lpstr>
      <vt:lpstr>PowerPoint Presentation</vt:lpstr>
      <vt:lpstr>PowerPoint Presentation</vt:lpstr>
      <vt:lpstr>PowerPoint Presentation</vt:lpstr>
      <vt:lpstr>PowerPoint Presentation</vt:lpstr>
      <vt:lpstr>Best Random State</vt:lpstr>
      <vt:lpstr>PowerPoint Presentation</vt:lpstr>
      <vt:lpstr>PowerPoint Presentation</vt:lpstr>
      <vt:lpstr>PowerPoint Presentation</vt:lpstr>
      <vt:lpstr>PowerPoint Presentation</vt:lpstr>
      <vt:lpstr>PowerPoint Presentation</vt:lpstr>
      <vt:lpstr>Saving the model and predictions using saved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               House Price Prediction</dc:title>
  <dc:creator>vishal lakhera</dc:creator>
  <cp:lastModifiedBy>Pritam Sangle</cp:lastModifiedBy>
  <cp:revision>32</cp:revision>
  <dcterms:created xsi:type="dcterms:W3CDTF">2022-03-16T05:47:49Z</dcterms:created>
  <dcterms:modified xsi:type="dcterms:W3CDTF">2022-09-29T15:27:55Z</dcterms:modified>
</cp:coreProperties>
</file>