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6" autoAdjust="0"/>
  </p:normalViewPr>
  <p:slideViewPr>
    <p:cSldViewPr snapToGrid="0">
      <p:cViewPr varScale="1">
        <p:scale>
          <a:sx n="79" d="100"/>
          <a:sy n="79" d="100"/>
        </p:scale>
        <p:origin x="82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9/7/2022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10</a:t>
            </a:fld>
            <a:endParaRPr lang="en-US"/>
          </a:p>
        </p:txBody>
      </p:sp>
    </p:spTree>
    <p:extLst>
      <p:ext uri="{BB962C8B-B14F-4D97-AF65-F5344CB8AC3E}">
        <p14:creationId xmlns:p14="http://schemas.microsoft.com/office/powerpoint/2010/main" val="42809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33</a:t>
            </a:fld>
            <a:endParaRPr lang="en-US"/>
          </a:p>
        </p:txBody>
      </p:sp>
    </p:spTree>
    <p:extLst>
      <p:ext uri="{BB962C8B-B14F-4D97-AF65-F5344CB8AC3E}">
        <p14:creationId xmlns:p14="http://schemas.microsoft.com/office/powerpoint/2010/main" val="316467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37</a:t>
            </a:fld>
            <a:endParaRPr lang="en-US"/>
          </a:p>
        </p:txBody>
      </p:sp>
    </p:spTree>
    <p:extLst>
      <p:ext uri="{BB962C8B-B14F-4D97-AF65-F5344CB8AC3E}">
        <p14:creationId xmlns:p14="http://schemas.microsoft.com/office/powerpoint/2010/main" val="159648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5D93-EE59-7822-A4BE-2CF1A9A89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078379-508E-6AE6-45E1-37DEFE3F9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C362F-E96A-B7B6-E4CC-F0A193EFFC17}"/>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046F17F8-D319-05B1-ED7F-572DA9B7DD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3F3403-63CE-D474-87E6-CA92AAA1A3D5}"/>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885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80B9-577C-FC22-C4BE-970A13B26C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38C7F9-D57C-948F-EBF7-85DE9F889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2B07C-4D8A-387C-110F-CA0589A13992}"/>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F43AE37A-46E4-8BBC-34C6-AF2217A945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1D66BB-C91C-8F05-4ED3-D8C4766308FE}"/>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1416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0F796-8A8A-049D-1AAA-293B01829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49C25-C473-38BD-0D39-A769B54AA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69E11-FE1C-BBA1-014D-7509C276B34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5A015E98-4017-C5EF-6339-66174CF70C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098B5B-424C-6D9E-03E3-B65DDBFC1CE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1332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32B6-5E80-0FC3-2F3C-FF3477FEF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6C0AC-DEE0-780B-5F59-F5912F4CC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7B9EE-34EA-6137-3B96-443A77B47592}"/>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42D33D22-B78B-40AF-0F85-3E520B94D5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BEEBB1-1A63-886A-E673-B04D7641269C}"/>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267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256F-C9A4-F69E-1EEF-274F3BCD4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ED38BA-81D1-0E5F-1D5B-89D532923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B6CBA-F70C-BE99-3808-D6B7B97CF6C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5108CC1A-3819-FDA3-830F-DBA159DE06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85478D-E383-2697-95AA-4F4E2A40F5F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4342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0CAA-6CF2-DCA1-58DA-10F85CC76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9A4CE-330C-693E-6CF9-8BDA802F2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73A2A2-D605-9433-A8ED-BBAA84196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E4034-17CE-026E-73FA-6B7E5CF15030}"/>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DFF47C79-29D3-A70C-3A20-E6215606A3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1327C2-A266-A47E-65D6-39B53F033D47}"/>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654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8C9C-00C7-FD44-A1B7-4B4819F1E9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A7F30F-FB4F-03A2-40E8-E958A785D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03B6DF-6707-14A6-10A4-8B3CA2F87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370437-927B-937A-501C-8B1E2633F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8A7B4-2B3A-B9AE-5550-E959CA0E9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48B56E-97BE-50C9-BAD9-D661F7AC6BA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8" name="Footer Placeholder 7">
            <a:extLst>
              <a:ext uri="{FF2B5EF4-FFF2-40B4-BE49-F238E27FC236}">
                <a16:creationId xmlns:a16="http://schemas.microsoft.com/office/drawing/2014/main" id="{478204C2-F927-496F-C5E6-07B649B9363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2D7503B-AAA9-BC6B-2ED3-DB90684110E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9401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60E4-F4E9-229A-FDF0-ABF1DE4081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A8EA0-03EA-2096-2F5E-76537B6D4D7E}"/>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4" name="Footer Placeholder 3">
            <a:extLst>
              <a:ext uri="{FF2B5EF4-FFF2-40B4-BE49-F238E27FC236}">
                <a16:creationId xmlns:a16="http://schemas.microsoft.com/office/drawing/2014/main" id="{8B3C7CD8-33C4-9DB2-5EBF-752250C5CF8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06BC8A8-DC47-57E3-492F-6C017954AD8F}"/>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5296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1AE1A-25AF-E563-4673-7ADFC6C83E2D}"/>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3" name="Footer Placeholder 2">
            <a:extLst>
              <a:ext uri="{FF2B5EF4-FFF2-40B4-BE49-F238E27FC236}">
                <a16:creationId xmlns:a16="http://schemas.microsoft.com/office/drawing/2014/main" id="{DA9DAC9F-F02B-3D6B-F43A-ECE8F7A945F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022AEA4-FEB0-03DC-0746-D417E4B4BEA9}"/>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4973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206-8FC2-06E4-F17E-F9B89A073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FB89C0-D2C9-A66D-8380-CACE6E6A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19DEC5-1F42-4730-7806-2DCE3F252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E015B-7C0C-5D08-728D-6DEDBF9E774D}"/>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B16EE390-336F-3825-D8ED-1A15774D7F7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09FE252-0B14-6182-958D-7DBAFB704A0C}"/>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93726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FAFD-1C2A-F0FF-200A-4331B69D0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2DA381-3C2A-839B-BA1A-140ADCBDD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B26FFE-3922-4EF8-1928-E44253308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2B872-AC38-B71D-1361-B4DCA1597A66}"/>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56EA0BAF-3640-5A84-7C77-F8A0B1AEBA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E1642B-DFB8-21B0-C9F6-FA844050752E}"/>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6527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7659A-1D81-99CF-B234-C1A07665C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DBCFA-7DD5-F86F-F9B2-584FC8250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34AB5-6430-03AB-276F-F3FABCCAF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037902C1-1666-2EF8-26A1-DA3CB472E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798A8E6-6166-063B-364A-A763A6062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842211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418641"/>
            <a:ext cx="9373830" cy="5750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Micro-Credit Loan Defaulter</a:t>
            </a:r>
            <a:endParaRPr lang="en-IN" sz="40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701667" y="6204656"/>
            <a:ext cx="6775023" cy="523220"/>
          </a:xfrm>
          <a:prstGeom prst="rect">
            <a:avLst/>
          </a:prstGeom>
          <a:noFill/>
        </p:spPr>
        <p:txBody>
          <a:bodyPr wrap="square" rtlCol="0">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Presented By: Pritam Sangle </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59BDA022-18C9-C9EE-4142-F20ED20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65" y="2752531"/>
            <a:ext cx="7843935" cy="2819594"/>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 Visualizing label whether the user paid back the credit amount within 5 days of issuing the loan or not {1:success, 0:failure}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650330"/>
            <a:ext cx="10991460" cy="9464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76E71D77-C027-35EC-BF0F-3F31E0E30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9" y="2030516"/>
            <a:ext cx="8839966" cy="361981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3661708"/>
          </a:xfrm>
          <a:prstGeom prst="rect">
            <a:avLst/>
          </a:prstGeom>
          <a:noFill/>
        </p:spPr>
        <p:txBody>
          <a:bodyPr wrap="square">
            <a:spAutoFit/>
          </a:bodyPr>
          <a:lstStyle/>
          <a:p>
            <a:pPr lvl="0" algn="just">
              <a:lnSpc>
                <a:spcPct val="107000"/>
              </a:lnSpc>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lvl="0" algn="just">
              <a:lnSpc>
                <a:spcPct val="107000"/>
              </a:lnSpc>
            </a:pPr>
            <a:endPar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distribution plot, I can observe most of the columns are not normally distributed only Day column somewhat distributed normally.</a:t>
            </a:r>
          </a:p>
          <a:p>
            <a:pPr lvl="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 columns have skewness and are skewed to right since the mean is greater than the median in these columns. We need to remove this skewness before building our machine learning models.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6F1C11-9876-7518-75E5-278697B9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7" y="970384"/>
            <a:ext cx="4799979" cy="535577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4" name="Picture 3">
            <a:extLst>
              <a:ext uri="{FF2B5EF4-FFF2-40B4-BE49-F238E27FC236}">
                <a16:creationId xmlns:a16="http://schemas.microsoft.com/office/drawing/2014/main" id="{A3AA40BB-4113-9A4D-C01A-A49A075E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943648"/>
            <a:ext cx="3985136" cy="3068516"/>
          </a:xfrm>
          <a:prstGeom prst="rect">
            <a:avLst/>
          </a:prstGeom>
        </p:spPr>
      </p:pic>
      <p:pic>
        <p:nvPicPr>
          <p:cNvPr id="6" name="Picture 5">
            <a:extLst>
              <a:ext uri="{FF2B5EF4-FFF2-40B4-BE49-F238E27FC236}">
                <a16:creationId xmlns:a16="http://schemas.microsoft.com/office/drawing/2014/main" id="{35C31EC4-12FC-E8C5-2EBE-0ADF27F3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95" y="943649"/>
            <a:ext cx="7463528" cy="306851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585323"/>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585323"/>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4" name="Picture 3">
            <a:extLst>
              <a:ext uri="{FF2B5EF4-FFF2-40B4-BE49-F238E27FC236}">
                <a16:creationId xmlns:a16="http://schemas.microsoft.com/office/drawing/2014/main" id="{09DFFBCC-2094-7E98-B425-BFC73759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1" y="739653"/>
            <a:ext cx="6578082" cy="2869001"/>
          </a:xfrm>
          <a:prstGeom prst="rect">
            <a:avLst/>
          </a:prstGeom>
        </p:spPr>
      </p:pic>
      <p:pic>
        <p:nvPicPr>
          <p:cNvPr id="6" name="Picture 5">
            <a:extLst>
              <a:ext uri="{FF2B5EF4-FFF2-40B4-BE49-F238E27FC236}">
                <a16:creationId xmlns:a16="http://schemas.microsoft.com/office/drawing/2014/main" id="{AB34E96A-442D-5DD9-69BF-2FE687B42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59" y="3754874"/>
            <a:ext cx="6578082" cy="2748563"/>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3" name="Picture 2">
            <a:extLst>
              <a:ext uri="{FF2B5EF4-FFF2-40B4-BE49-F238E27FC236}">
                <a16:creationId xmlns:a16="http://schemas.microsoft.com/office/drawing/2014/main" id="{F405B477-B455-211C-823D-99D0D1ED3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914000"/>
            <a:ext cx="8436071" cy="3147333"/>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4038765"/>
            <a:ext cx="11271380" cy="2308324"/>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3" name="Picture 2">
            <a:extLst>
              <a:ext uri="{FF2B5EF4-FFF2-40B4-BE49-F238E27FC236}">
                <a16:creationId xmlns:a16="http://schemas.microsoft.com/office/drawing/2014/main" id="{5478F1A6-0D25-1A0D-9B96-296FA959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8" y="807605"/>
            <a:ext cx="8555222" cy="3231160"/>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139321"/>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3" name="Picture 2">
            <a:extLst>
              <a:ext uri="{FF2B5EF4-FFF2-40B4-BE49-F238E27FC236}">
                <a16:creationId xmlns:a16="http://schemas.microsoft.com/office/drawing/2014/main" id="{A2B0D05E-2C4C-9CFE-D685-9B9F62BE3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 y="597454"/>
            <a:ext cx="5528389" cy="2537632"/>
          </a:xfrm>
          <a:prstGeom prst="rect">
            <a:avLst/>
          </a:prstGeom>
        </p:spPr>
      </p:pic>
      <p:pic>
        <p:nvPicPr>
          <p:cNvPr id="6" name="Picture 5">
            <a:extLst>
              <a:ext uri="{FF2B5EF4-FFF2-40B4-BE49-F238E27FC236}">
                <a16:creationId xmlns:a16="http://schemas.microsoft.com/office/drawing/2014/main" id="{F337A3AA-10F2-59AF-50B9-F9FEC1D06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4" y="597454"/>
            <a:ext cx="5884505" cy="2537632"/>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6111" y="214230"/>
            <a:ext cx="11288452" cy="584775"/>
          </a:xfrm>
          <a:prstGeom prst="rect">
            <a:avLst/>
          </a:prstGeom>
          <a:noFill/>
        </p:spPr>
        <p:txBody>
          <a:bodyPr wrap="square">
            <a:spAutoFit/>
          </a:bodyPr>
          <a:lstStyle/>
          <a:p>
            <a:pPr algn="ctr"/>
            <a:r>
              <a:rPr lang="en-US" sz="3200" u="sng" dirty="0">
                <a:latin typeface="Bookman Old Style" panose="02050604050505020204" pitchFamily="18" charset="0"/>
              </a:rPr>
              <a:t>Visualizations: </a:t>
            </a:r>
            <a:r>
              <a:rPr lang="en-IN" sz="3200" u="sng" dirty="0">
                <a:effectLst/>
                <a:latin typeface="Bookman Old Style" panose="02050604050505020204" pitchFamily="18" charset="0"/>
                <a:ea typeface="Times New Roman" panose="02020603050405020304" pitchFamily="18" charset="0"/>
              </a:rPr>
              <a:t>Bivariate Analysis</a:t>
            </a:r>
            <a:endParaRPr lang="en-IN" sz="3200" u="sng" dirty="0">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107004" y="911538"/>
            <a:ext cx="6559421" cy="2862322"/>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5552" y="3872519"/>
            <a:ext cx="6559420" cy="2585323"/>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r>
              <a:rPr lang="en-US" b="0" i="0" dirty="0">
                <a:effectLst/>
                <a:latin typeface="Century" panose="02040604050505020304" pitchFamily="18" charset="0"/>
              </a:rPr>
              <a:t>.</a:t>
            </a:r>
          </a:p>
        </p:txBody>
      </p:sp>
      <p:pic>
        <p:nvPicPr>
          <p:cNvPr id="4" name="Picture 3">
            <a:extLst>
              <a:ext uri="{FF2B5EF4-FFF2-40B4-BE49-F238E27FC236}">
                <a16:creationId xmlns:a16="http://schemas.microsoft.com/office/drawing/2014/main" id="{90C484AE-BF69-DC89-5F6A-186B7286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911539"/>
            <a:ext cx="5510024" cy="2862322"/>
          </a:xfrm>
          <a:prstGeom prst="rect">
            <a:avLst/>
          </a:prstGeom>
        </p:spPr>
      </p:pic>
      <p:pic>
        <p:nvPicPr>
          <p:cNvPr id="6" name="Picture 5">
            <a:extLst>
              <a:ext uri="{FF2B5EF4-FFF2-40B4-BE49-F238E27FC236}">
                <a16:creationId xmlns:a16="http://schemas.microsoft.com/office/drawing/2014/main" id="{4F498F13-D4AA-E914-26BE-086881945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2" y="3886393"/>
            <a:ext cx="5510024" cy="2571450"/>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286232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031325"/>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So from the plot we can say that whenever the user takes the maximum loan amount of 6, then only some users may not pay back the loan amount.</a:t>
            </a:r>
          </a:p>
        </p:txBody>
      </p:sp>
      <p:pic>
        <p:nvPicPr>
          <p:cNvPr id="4" name="Picture 3">
            <a:extLst>
              <a:ext uri="{FF2B5EF4-FFF2-40B4-BE49-F238E27FC236}">
                <a16:creationId xmlns:a16="http://schemas.microsoft.com/office/drawing/2014/main" id="{6F7653CD-F683-F9F7-7CF2-6117C122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1" y="678081"/>
            <a:ext cx="5701764" cy="2750919"/>
          </a:xfrm>
          <a:prstGeom prst="rect">
            <a:avLst/>
          </a:prstGeom>
        </p:spPr>
      </p:pic>
      <p:pic>
        <p:nvPicPr>
          <p:cNvPr id="6" name="Picture 5">
            <a:extLst>
              <a:ext uri="{FF2B5EF4-FFF2-40B4-BE49-F238E27FC236}">
                <a16:creationId xmlns:a16="http://schemas.microsoft.com/office/drawing/2014/main" id="{44AB2D69-4920-447B-B930-9A4A78614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7" y="678082"/>
            <a:ext cx="5778758" cy="2680938"/>
          </a:xfrm>
          <a:prstGeom prst="rect">
            <a:avLst/>
          </a:prstGeom>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users who have taken loans in the month of august, they seem paying back their loan within 5 days.</a:t>
            </a:r>
          </a:p>
        </p:txBody>
      </p:sp>
      <p:pic>
        <p:nvPicPr>
          <p:cNvPr id="4" name="Picture 3">
            <a:extLst>
              <a:ext uri="{FF2B5EF4-FFF2-40B4-BE49-F238E27FC236}">
                <a16:creationId xmlns:a16="http://schemas.microsoft.com/office/drawing/2014/main" id="{2BCEB9DD-DF60-79EF-5753-1928A45C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7" y="811763"/>
            <a:ext cx="6956749" cy="2962470"/>
          </a:xfrm>
          <a:prstGeom prst="rect">
            <a:avLst/>
          </a:prstGeom>
        </p:spPr>
      </p:pic>
      <p:pic>
        <p:nvPicPr>
          <p:cNvPr id="6" name="Picture 5">
            <a:extLst>
              <a:ext uri="{FF2B5EF4-FFF2-40B4-BE49-F238E27FC236}">
                <a16:creationId xmlns:a16="http://schemas.microsoft.com/office/drawing/2014/main" id="{BC15A487-4167-ADDC-ABA7-C4BA36C3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7" y="4012163"/>
            <a:ext cx="6956749" cy="2649894"/>
          </a:xfrm>
          <a:prstGeom prst="rect">
            <a:avLst/>
          </a:prstGeom>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What Is Microcredit Loan?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Benefits of Microfinance Institutions and Microcredit Loans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 Building Flowchart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 Steps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 and Crating Final Model</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ROC-AUC Curve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4524315"/>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50</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and 75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percentiles.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From the box plot we can notice the outliers present in all the features except Day and Month columns. </a:t>
            </a:r>
            <a:r>
              <a:rPr lang="en-US" dirty="0">
                <a:solidFill>
                  <a:srgbClr val="000000"/>
                </a:solidFill>
                <a:latin typeface="Times New Roman" panose="02020603050405020304" pitchFamily="18" charset="0"/>
                <a:cs typeface="Times New Roman" panose="02020603050405020304" pitchFamily="18" charset="0"/>
              </a:rPr>
              <a:t>I have r</a:t>
            </a:r>
            <a:r>
              <a:rPr lang="en-US" b="0" i="0" dirty="0">
                <a:solidFill>
                  <a:srgbClr val="000000"/>
                </a:solidFill>
                <a:effectLst/>
                <a:latin typeface="Times New Roman" panose="02020603050405020304" pitchFamily="18" charset="0"/>
                <a:cs typeface="Times New Roman" panose="02020603050405020304" pitchFamily="18" charset="0"/>
              </a:rPr>
              <a:t>emoved the outliers in these columns using percentile method except Day, Month and label. Since label is our target columns we should not loose any data by removing outliers in this column.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013766-BA9F-15C3-2839-6989AFDB4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11" y="1145218"/>
            <a:ext cx="4962617" cy="5264913"/>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84185" y="6071482"/>
            <a:ext cx="1158535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data after removing outliers and skewness using percentile method and power transformations methods respectively. The data looks almost normal and outliers level also reduced.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38B28D5-7272-9E18-8C5C-F564885E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698205"/>
            <a:ext cx="6070333" cy="5258256"/>
          </a:xfrm>
          <a:prstGeom prst="rect">
            <a:avLst/>
          </a:prstGeom>
        </p:spPr>
      </p:pic>
      <p:pic>
        <p:nvPicPr>
          <p:cNvPr id="7" name="Picture 6">
            <a:extLst>
              <a:ext uri="{FF2B5EF4-FFF2-40B4-BE49-F238E27FC236}">
                <a16:creationId xmlns:a16="http://schemas.microsoft.com/office/drawing/2014/main" id="{6FFE30D4-A44B-5F6A-E01D-68D924347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139" y="698205"/>
            <a:ext cx="5703329" cy="5258256"/>
          </a:xfrm>
          <a:prstGeom prst="rect">
            <a:avLst/>
          </a:prstGeom>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65087"/>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DF1952D1-18B8-D483-18D3-3B88EB81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718457"/>
            <a:ext cx="8789437" cy="4316793"/>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17F8B3-212C-09FE-535D-694DBB2D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47" y="1850515"/>
            <a:ext cx="5281608" cy="4083754"/>
          </a:xfrm>
          <a:prstGeom prst="rect">
            <a:avLst/>
          </a:prstGeom>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outliers using boxplots and removed outliers using percentile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dirty="0" err="1">
                <a:latin typeface="Times New Roman" panose="02020603050405020304" pitchFamily="18" charset="0"/>
                <a:cs typeface="Times New Roman" panose="02020603050405020304" pitchFamily="18" charset="0"/>
              </a:rPr>
              <a:t>johnson</a:t>
            </a:r>
            <a:r>
              <a:rPr lang="en-US" dirty="0">
                <a:latin typeface="Times New Roman" panose="02020603050405020304" pitchFamily="18" charset="0"/>
                <a:cs typeface="Times New Roman" panose="02020603050405020304" pitchFamily="18" charset="0"/>
              </a:rPr>
              <a:t>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used </a:t>
            </a:r>
            <a:r>
              <a:rPr lang="en-US" dirty="0" err="1">
                <a:latin typeface="Times New Roman" panose="02020603050405020304" pitchFamily="18" charset="0"/>
                <a:cs typeface="Times New Roman" panose="02020603050405020304" pitchFamily="18" charset="0"/>
              </a:rPr>
              <a:t>MinMaxScalar</a:t>
            </a:r>
            <a:r>
              <a:rPr lang="en-US" dirty="0">
                <a:latin typeface="Times New Roman" panose="02020603050405020304" pitchFamily="18" charset="0"/>
                <a:cs typeface="Times New Roman" panose="02020603050405020304" pitchFamily="18" charset="0"/>
              </a:rPr>
              <a:t> method to scale the data to o</a:t>
            </a:r>
            <a:r>
              <a:rPr lang="en-US" b="0" i="0" dirty="0">
                <a:effectLst/>
                <a:latin typeface="Times New Roman" panose="02020603050405020304" pitchFamily="18" charset="0"/>
                <a:cs typeface="Times New Roman" panose="02020603050405020304" pitchFamily="18" charset="0"/>
              </a:rPr>
              <a:t>vercome with the issue of data biasness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Balanced the data using SMOTE oversampling mechanism.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516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a:t>
            </a:r>
            <a:r>
              <a:rPr lang="en-IN" dirty="0">
                <a:latin typeface="Times New Roman" panose="02020603050405020304" pitchFamily="18" charset="0"/>
                <a:ea typeface="Calibri" panose="020F0502020204030204" pitchFamily="34" charset="0"/>
                <a:cs typeface="Times New Roman" panose="02020603050405020304" pitchFamily="18" charset="0"/>
              </a:rPr>
              <a:t>label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target variable which is categorical in nature that </a:t>
            </a:r>
            <a:r>
              <a:rPr lang="en-IN" dirty="0">
                <a:latin typeface="Times New Roman" panose="02020603050405020304" pitchFamily="18" charset="0"/>
                <a:ea typeface="Calibri" panose="020F0502020204030204" pitchFamily="34" charset="0"/>
                <a:cs typeface="Times New Roman" panose="02020603050405020304" pitchFamily="18" charset="0"/>
              </a:rPr>
              <a:t>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‘1’ indicates that the loan has been paid i.e., “non-defaulter”, while, Label ‘0’ indicates that the loan has not been paid i.e., “defaulter”. From this I can conclude that it is a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27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Extra Trees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Classifier (XGB)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Created Decision Tree Classifier model and checked for its evaluation metrics and it is giving accuracy as 91.37%.</a:t>
            </a:r>
          </a:p>
          <a:p>
            <a:pPr algn="ctr"/>
            <a:endParaRPr lang="en-IN" dirty="0">
              <a:solidFill>
                <a:schemeClr val="bg1"/>
              </a:solidFill>
              <a:latin typeface="Century" panose="02040604050505020304" pitchFamily="18" charset="0"/>
            </a:endParaRPr>
          </a:p>
        </p:txBody>
      </p:sp>
      <p:pic>
        <p:nvPicPr>
          <p:cNvPr id="9" name="Picture 8">
            <a:extLst>
              <a:ext uri="{FF2B5EF4-FFF2-40B4-BE49-F238E27FC236}">
                <a16:creationId xmlns:a16="http://schemas.microsoft.com/office/drawing/2014/main" id="{85DED834-CC47-D91A-D5A7-4FFF3D89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1" y="756639"/>
            <a:ext cx="5743948" cy="2939143"/>
          </a:xfrm>
          <a:prstGeom prst="rect">
            <a:avLst/>
          </a:prstGeom>
        </p:spPr>
      </p:pic>
      <p:pic>
        <p:nvPicPr>
          <p:cNvPr id="13" name="Picture 12">
            <a:extLst>
              <a:ext uri="{FF2B5EF4-FFF2-40B4-BE49-F238E27FC236}">
                <a16:creationId xmlns:a16="http://schemas.microsoft.com/office/drawing/2014/main" id="{533F03AD-72B6-2A4E-FC79-B47A7DA05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61" y="3853543"/>
            <a:ext cx="5743948" cy="2704088"/>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8299">
              <a:schemeClr val="bg1"/>
            </a:gs>
            <a:gs pos="14973">
              <a:schemeClr val="bg1"/>
            </a:gs>
            <a:gs pos="33333">
              <a:schemeClr val="bg1"/>
            </a:gs>
            <a:gs pos="23000">
              <a:schemeClr val="bg1"/>
            </a:gs>
            <a:gs pos="0">
              <a:schemeClr val="bg1"/>
            </a:gs>
            <a:gs pos="0">
              <a:schemeClr val="accent4">
                <a:lumMod val="60000"/>
                <a:lumOff val="40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Random Forest Classifier model and checked for its evaluation metrics. The model giving accuracy as 95.23%</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C346FB-035B-1C0D-7C9C-2F319CF4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662598"/>
            <a:ext cx="5731510" cy="2766402"/>
          </a:xfrm>
          <a:prstGeom prst="rect">
            <a:avLst/>
          </a:prstGeom>
        </p:spPr>
      </p:pic>
      <p:pic>
        <p:nvPicPr>
          <p:cNvPr id="6" name="Picture 5">
            <a:extLst>
              <a:ext uri="{FF2B5EF4-FFF2-40B4-BE49-F238E27FC236}">
                <a16:creationId xmlns:a16="http://schemas.microsoft.com/office/drawing/2014/main" id="{FB07FD59-7825-ECDA-FA2D-8D7BD6A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 y="3592286"/>
            <a:ext cx="5731510" cy="296713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Extra Trees Classifier model and checked for its evaluation metrics. The model giving accuracy as 95.96%</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0CE19CE-EFC0-E6A3-ED88-27E9F3DA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661969"/>
            <a:ext cx="5690680" cy="2767031"/>
          </a:xfrm>
          <a:prstGeom prst="rect">
            <a:avLst/>
          </a:prstGeom>
        </p:spPr>
      </p:pic>
      <p:pic>
        <p:nvPicPr>
          <p:cNvPr id="13" name="Picture 12">
            <a:extLst>
              <a:ext uri="{FF2B5EF4-FFF2-40B4-BE49-F238E27FC236}">
                <a16:creationId xmlns:a16="http://schemas.microsoft.com/office/drawing/2014/main" id="{8100CE8A-A2A7-A6EA-0AE5-5EAE61EE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0" y="3560323"/>
            <a:ext cx="5690680" cy="299909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Gradient Boosting Classifier model and checked for its evaluation metrics. The model giving accuracy as 89.97%</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28058-7025-2FED-2E45-BBA585D4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6" y="714010"/>
            <a:ext cx="5631652" cy="2931037"/>
          </a:xfrm>
          <a:prstGeom prst="rect">
            <a:avLst/>
          </a:prstGeom>
        </p:spPr>
      </p:pic>
      <p:pic>
        <p:nvPicPr>
          <p:cNvPr id="9" name="Picture 8">
            <a:extLst>
              <a:ext uri="{FF2B5EF4-FFF2-40B4-BE49-F238E27FC236}">
                <a16:creationId xmlns:a16="http://schemas.microsoft.com/office/drawing/2014/main" id="{A4A1898D-66EC-9637-A56B-D521F571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7" y="3793787"/>
            <a:ext cx="5631652" cy="2765633"/>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Extreme Gradient Boosting Classifier model and checked for its evaluation metrics. The model giving accuracy as 94.98%</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A4CAF-583E-3C00-D019-F3FE1EA6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662596"/>
            <a:ext cx="5731510" cy="2836448"/>
          </a:xfrm>
          <a:prstGeom prst="rect">
            <a:avLst/>
          </a:prstGeom>
        </p:spPr>
      </p:pic>
      <p:pic>
        <p:nvPicPr>
          <p:cNvPr id="9" name="Picture 8">
            <a:extLst>
              <a:ext uri="{FF2B5EF4-FFF2-40B4-BE49-F238E27FC236}">
                <a16:creationId xmlns:a16="http://schemas.microsoft.com/office/drawing/2014/main" id="{B410875A-2B0A-62AB-DE02-BD15C6835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3" y="3557833"/>
            <a:ext cx="5731510" cy="3001587"/>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Bagging Classifier model and checked for its evaluation metrics. The model giving accuracy as 94.21%</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FCE7307-4722-629C-975D-D8770CD3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39" y="632622"/>
            <a:ext cx="5731510" cy="2870323"/>
          </a:xfrm>
          <a:prstGeom prst="rect">
            <a:avLst/>
          </a:prstGeom>
        </p:spPr>
      </p:pic>
      <p:pic>
        <p:nvPicPr>
          <p:cNvPr id="9" name="Picture 8">
            <a:extLst>
              <a:ext uri="{FF2B5EF4-FFF2-40B4-BE49-F238E27FC236}">
                <a16:creationId xmlns:a16="http://schemas.microsoft.com/office/drawing/2014/main" id="{C6FB8909-1BB3-27DD-B3F0-3B1F762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39" y="3657762"/>
            <a:ext cx="5731510" cy="2715506"/>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580891" y="1728151"/>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have used RandomizedSearchCV to get the best parameters of Gradient Boosting Classifier. And used all the obtained best parameters to create the accuracy of final model.</a:t>
            </a:r>
          </a:p>
        </p:txBody>
      </p:sp>
      <p:pic>
        <p:nvPicPr>
          <p:cNvPr id="4" name="Picture 3">
            <a:extLst>
              <a:ext uri="{FF2B5EF4-FFF2-40B4-BE49-F238E27FC236}">
                <a16:creationId xmlns:a16="http://schemas.microsoft.com/office/drawing/2014/main" id="{73AB8F7E-BC19-FECE-131C-9887BCB7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2" y="1644613"/>
            <a:ext cx="5470188" cy="486319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I have successfully incorporated the hyper parameter tuning using best parameters of Gradient Boosting Classifier and the accuracy of the model has increased after hyperparameter tuning and received the accuracy score as 94.97%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19463E2-E6E8-0A27-B5C5-63757015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2" y="866877"/>
            <a:ext cx="5646908" cy="1889924"/>
          </a:xfrm>
          <a:prstGeom prst="rect">
            <a:avLst/>
          </a:prstGeom>
        </p:spPr>
      </p:pic>
      <p:pic>
        <p:nvPicPr>
          <p:cNvPr id="6" name="Picture 5">
            <a:extLst>
              <a:ext uri="{FF2B5EF4-FFF2-40B4-BE49-F238E27FC236}">
                <a16:creationId xmlns:a16="http://schemas.microsoft.com/office/drawing/2014/main" id="{FAED5836-F718-C956-F702-4984BDD5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2" y="2894971"/>
            <a:ext cx="4453647" cy="347829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all the models</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final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generated the ROC Curve for all the models and for the best model and compared </a:t>
            </a:r>
            <a:r>
              <a:rPr lang="en-IN" dirty="0">
                <a:latin typeface="Times New Roman" panose="02020603050405020304" pitchFamily="18" charset="0"/>
                <a:ea typeface="Calibri" panose="020F0502020204030204" pitchFamily="34" charset="0"/>
                <a:cs typeface="Times New Roman" panose="02020603050405020304" pitchFamily="18" charset="0"/>
              </a:rPr>
              <a:t>with AUC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AUC score for my final model to be of 99% which is increased after tuning the model as it can be observed from the curves.</a:t>
            </a:r>
          </a:p>
          <a:p>
            <a:endParaRPr lang="en-IN" dirty="0"/>
          </a:p>
        </p:txBody>
      </p:sp>
      <p:pic>
        <p:nvPicPr>
          <p:cNvPr id="5" name="Picture 4">
            <a:extLst>
              <a:ext uri="{FF2B5EF4-FFF2-40B4-BE49-F238E27FC236}">
                <a16:creationId xmlns:a16="http://schemas.microsoft.com/office/drawing/2014/main" id="{DC41827B-3287-C067-77BD-4E9BAE80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4" y="798784"/>
            <a:ext cx="4649822" cy="3549479"/>
          </a:xfrm>
          <a:prstGeom prst="rect">
            <a:avLst/>
          </a:prstGeom>
        </p:spPr>
      </p:pic>
      <p:pic>
        <p:nvPicPr>
          <p:cNvPr id="8" name="Picture 7">
            <a:extLst>
              <a:ext uri="{FF2B5EF4-FFF2-40B4-BE49-F238E27FC236}">
                <a16:creationId xmlns:a16="http://schemas.microsoft.com/office/drawing/2014/main" id="{6E0C782A-6ABE-19F4-09A2-93B2B7BB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98784"/>
            <a:ext cx="5090809" cy="3549478"/>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155341"/>
            <a:ext cx="10733827" cy="923330"/>
          </a:xfrm>
          <a:prstGeom prst="rect">
            <a:avLst/>
          </a:prstGeom>
          <a:noFill/>
        </p:spPr>
        <p:txBody>
          <a:bodyPr wrap="square">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classification model, we have got the predicted values for micro credit loans for defaulters and non-defaulters. From the predictions we can notice both actual values and predicted values are almost same.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01BA44-5909-DC63-306C-B974A382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917536"/>
            <a:ext cx="10237718" cy="409959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First, we loaded the dataset and have done data cleaning and EDA process and pre-processing techniques like checking outliers, skewness, correlation, scaling data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22570" y="2355912"/>
            <a:ext cx="10914433"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0000" dirty="0">
                <a:ln w="0"/>
                <a:solidFill>
                  <a:srgbClr val="FF000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584775"/>
          </a:xfrm>
          <a:prstGeom prst="rect">
            <a:avLst/>
          </a:prstGeom>
          <a:noFill/>
        </p:spPr>
        <p:txBody>
          <a:bodyPr wrap="square" rtlCol="0">
            <a:spAutoFit/>
          </a:bodyPr>
          <a:lstStyle/>
          <a:p>
            <a:pPr algn="ctr"/>
            <a:r>
              <a:rPr lang="en-US" sz="3200" u="sng" dirty="0">
                <a:latin typeface="Bookman Old Style" panose="02050604050505020204" pitchFamily="18" charset="0"/>
              </a:rPr>
              <a:t>Problem Statement</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Problem Understanding</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4606774"/>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Microcredit is a common form of microfinance that involves </a:t>
            </a:r>
            <a:r>
              <a:rPr lang="en-US" b="1" i="0" dirty="0">
                <a:effectLst/>
                <a:latin typeface="Times New Roman" panose="02020603050405020304" pitchFamily="18" charset="0"/>
                <a:cs typeface="Times New Roman" panose="02020603050405020304" pitchFamily="18" charset="0"/>
              </a:rPr>
              <a:t>an extremely small loan given to an individual to help them become self-employed or grow a small business</a:t>
            </a:r>
            <a:r>
              <a:rPr lang="en-US" b="0" i="0" dirty="0">
                <a:effectLst/>
                <a:latin typeface="Times New Roman" panose="02020603050405020304" pitchFamily="18" charset="0"/>
                <a:cs typeface="Times New Roman" panose="02020603050405020304" pitchFamily="18" charset="0"/>
              </a:rPr>
              <a:t>. These borrowers tend to be low-income individuals, especially from less developed countries (LDCs). Microcredit is also known as </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microlending” or “microloan</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Defaulting on Loans: </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DB418-DC72-CEFA-5E27-4FE7E44E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8" y="4560892"/>
            <a:ext cx="3623389" cy="1839907"/>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0860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necessary libraries and importing dataset as a data frame.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was free from null values that is I found no missing values.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Extracted Day, Month and Year features from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 column.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8278</TotalTime>
  <Words>4094</Words>
  <Application>Microsoft Office PowerPoint</Application>
  <PresentationFormat>Widescreen</PresentationFormat>
  <Paragraphs>199</Paragraphs>
  <Slides>38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Bookman Old Style</vt:lpstr>
      <vt:lpstr>Calibri</vt:lpstr>
      <vt:lpstr>Calibri Light</vt:lpstr>
      <vt:lpstr>Century</vt:lpstr>
      <vt:lpstr>Courier New</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Pritam Sangle</cp:lastModifiedBy>
  <cp:revision>86</cp:revision>
  <dcterms:created xsi:type="dcterms:W3CDTF">2021-10-24T08:35:25Z</dcterms:created>
  <dcterms:modified xsi:type="dcterms:W3CDTF">2022-09-07T18:11:04Z</dcterms:modified>
</cp:coreProperties>
</file>