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Agency FB" panose="020B0503020202020204" pitchFamily="34" charset="0"/>
      <p:regular r:id="rId48"/>
      <p:bold r:id="rId49"/>
    </p:embeddedFont>
    <p:embeddedFont>
      <p:font typeface="Caesar Dressing" panose="020B0604020202020204" charset="0"/>
      <p:regular r:id="rId50"/>
    </p:embeddedFont>
    <p:embeddedFont>
      <p:font typeface="Calibri" panose="020F0502020204030204" pitchFamily="34" charset="0"/>
      <p:regular r:id="rId51"/>
      <p:bold r:id="rId52"/>
      <p:italic r:id="rId53"/>
      <p:boldItalic r:id="rId54"/>
    </p:embeddedFont>
    <p:embeddedFont>
      <p:font typeface="Calibri Light" panose="020F0302020204030204" pitchFamily="34" charset="0"/>
      <p:regular r:id="rId55"/>
      <p: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F45B-326D-3A01-5E2A-D910FDAD7F7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C30A8B9-5236-9AB5-60A3-43F9F7E9073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45068E-B6CD-2FC0-BD73-23499E7833B0}"/>
              </a:ext>
            </a:extLst>
          </p:cNvPr>
          <p:cNvSpPr>
            <a:spLocks noGrp="1"/>
          </p:cNvSpPr>
          <p:nvPr>
            <p:ph type="dt" sz="half" idx="10"/>
          </p:nvPr>
        </p:nvSpPr>
        <p:spPr/>
        <p:txBody>
          <a:bodyPr/>
          <a:lstStyle/>
          <a:p>
            <a:fld id="{544213AF-26F6-41FA-8D85-E2C5388D6E58}" type="datetimeFigureOut">
              <a:rPr lang="en-US" smtClean="0"/>
              <a:pPr/>
              <a:t>10/8/2022</a:t>
            </a:fld>
            <a:endParaRPr lang="en-US" dirty="0">
              <a:solidFill>
                <a:srgbClr val="FFFFFF"/>
              </a:solidFill>
            </a:endParaRPr>
          </a:p>
        </p:txBody>
      </p:sp>
      <p:sp>
        <p:nvSpPr>
          <p:cNvPr id="5" name="Footer Placeholder 4">
            <a:extLst>
              <a:ext uri="{FF2B5EF4-FFF2-40B4-BE49-F238E27FC236}">
                <a16:creationId xmlns:a16="http://schemas.microsoft.com/office/drawing/2014/main" id="{A1DD0B28-88C6-7018-A7B1-45ECDDA4A925}"/>
              </a:ext>
            </a:extLst>
          </p:cNvPr>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a:extLst>
              <a:ext uri="{FF2B5EF4-FFF2-40B4-BE49-F238E27FC236}">
                <a16:creationId xmlns:a16="http://schemas.microsoft.com/office/drawing/2014/main" id="{C76B962C-4504-4468-4994-0EDCC8582B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953117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1C5B-527F-21A5-4FD3-EBE372733B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78487D-B135-8C4D-2130-FE92A1D9A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0FADC-D8A0-8E65-549C-D51472F95C3E}"/>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5" name="Footer Placeholder 4">
            <a:extLst>
              <a:ext uri="{FF2B5EF4-FFF2-40B4-BE49-F238E27FC236}">
                <a16:creationId xmlns:a16="http://schemas.microsoft.com/office/drawing/2014/main" id="{5E923863-7D8B-DA41-FC98-AC77C4056C10}"/>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E49075BC-EF94-5CFD-73C7-50F4A8D8CC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0469544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3BA72-3A87-D50F-7A96-4CF369265C94}"/>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4BA90-BB35-CDC7-B9D4-A10B61FB23C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1E2BF-1638-FD67-76BA-F035E651545A}"/>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5" name="Footer Placeholder 4">
            <a:extLst>
              <a:ext uri="{FF2B5EF4-FFF2-40B4-BE49-F238E27FC236}">
                <a16:creationId xmlns:a16="http://schemas.microsoft.com/office/drawing/2014/main" id="{EB5F5D82-5781-3A15-A4E4-FBC2C9ADF86B}"/>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68AA7296-975C-DEC5-3D52-054DD8C871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1375698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92030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88282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40C-FD01-1ED0-51AF-65576E881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882CE-B73F-630F-EB12-99914BA1A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93EC5-C783-4D65-23C6-A4F13DCFDBB5}"/>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5" name="Footer Placeholder 4">
            <a:extLst>
              <a:ext uri="{FF2B5EF4-FFF2-40B4-BE49-F238E27FC236}">
                <a16:creationId xmlns:a16="http://schemas.microsoft.com/office/drawing/2014/main" id="{B73E50E5-8CAC-1862-0F48-468EBDB01FF8}"/>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024F2141-9774-79AF-22EF-C7FD9D85C9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728019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17C5-0252-1F47-4F7F-61D2593C1C3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BD9D83-1436-7B86-BCF1-8234577B28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21066-D592-C489-BCBA-ADEF620699DD}"/>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5" name="Footer Placeholder 4">
            <a:extLst>
              <a:ext uri="{FF2B5EF4-FFF2-40B4-BE49-F238E27FC236}">
                <a16:creationId xmlns:a16="http://schemas.microsoft.com/office/drawing/2014/main" id="{07D1FD34-5491-05FA-9153-61C7546B5A34}"/>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D0F25443-5625-9FAB-2DDA-2C4B91051E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2409699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F8EF-8279-706A-E86B-1AC209E25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D2FB8D-71E0-2F65-D7E4-607F2FD0F78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AE7091-F0FA-D81F-4F7F-C4D1B699A62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AD68FD-1868-3CA1-5D45-EFD795347E09}"/>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6" name="Footer Placeholder 5">
            <a:extLst>
              <a:ext uri="{FF2B5EF4-FFF2-40B4-BE49-F238E27FC236}">
                <a16:creationId xmlns:a16="http://schemas.microsoft.com/office/drawing/2014/main" id="{7A362076-6A71-FAF9-C095-9B449E49EDFC}"/>
              </a:ext>
            </a:extLst>
          </p:cNvPr>
          <p:cNvSpPr>
            <a:spLocks noGrp="1"/>
          </p:cNvSpPr>
          <p:nvPr>
            <p:ph type="ftr" sz="quarter" idx="11"/>
          </p:nvPr>
        </p:nvSpPr>
        <p:spPr/>
        <p:txBody>
          <a:bodyPr/>
          <a:lstStyle/>
          <a:p>
            <a:endParaRPr kumimoji="0" lang="en-US"/>
          </a:p>
        </p:txBody>
      </p:sp>
      <p:sp>
        <p:nvSpPr>
          <p:cNvPr id="7" name="Slide Number Placeholder 6">
            <a:extLst>
              <a:ext uri="{FF2B5EF4-FFF2-40B4-BE49-F238E27FC236}">
                <a16:creationId xmlns:a16="http://schemas.microsoft.com/office/drawing/2014/main" id="{A64D5A27-653A-28A9-1961-8133D2CE7F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26814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188-295F-8EC1-04AC-18D1AEC85C6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E21F15-39A5-053C-7400-8ABA32ED8EB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F9EF7-DDB8-1E4B-D773-D813E4AF732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D1E8C5-7034-31D1-D2FB-5A94319F4F8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E6BB3-10D5-4E4E-4D32-59778185094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2F101A-4B6F-EC4C-9C16-BF8FBB39D4B3}"/>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8" name="Footer Placeholder 7">
            <a:extLst>
              <a:ext uri="{FF2B5EF4-FFF2-40B4-BE49-F238E27FC236}">
                <a16:creationId xmlns:a16="http://schemas.microsoft.com/office/drawing/2014/main" id="{E04E3DE8-9BCC-F386-BD9B-C84EB0B3886F}"/>
              </a:ext>
            </a:extLst>
          </p:cNvPr>
          <p:cNvSpPr>
            <a:spLocks noGrp="1"/>
          </p:cNvSpPr>
          <p:nvPr>
            <p:ph type="ftr" sz="quarter" idx="11"/>
          </p:nvPr>
        </p:nvSpPr>
        <p:spPr/>
        <p:txBody>
          <a:bodyPr/>
          <a:lstStyle/>
          <a:p>
            <a:endParaRPr kumimoji="0" lang="en-US"/>
          </a:p>
        </p:txBody>
      </p:sp>
      <p:sp>
        <p:nvSpPr>
          <p:cNvPr id="9" name="Slide Number Placeholder 8">
            <a:extLst>
              <a:ext uri="{FF2B5EF4-FFF2-40B4-BE49-F238E27FC236}">
                <a16:creationId xmlns:a16="http://schemas.microsoft.com/office/drawing/2014/main" id="{D8C2158C-0414-E1F1-8BB7-14B53048D9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0354984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BA86-4B34-547E-46CA-556D4ED4BA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3D2556-29D1-2B7B-611B-8A661EBCA1DC}"/>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4" name="Footer Placeholder 3">
            <a:extLst>
              <a:ext uri="{FF2B5EF4-FFF2-40B4-BE49-F238E27FC236}">
                <a16:creationId xmlns:a16="http://schemas.microsoft.com/office/drawing/2014/main" id="{7F56A598-406C-370D-A7C4-764E381E4F4D}"/>
              </a:ext>
            </a:extLst>
          </p:cNvPr>
          <p:cNvSpPr>
            <a:spLocks noGrp="1"/>
          </p:cNvSpPr>
          <p:nvPr>
            <p:ph type="ftr" sz="quarter" idx="11"/>
          </p:nvPr>
        </p:nvSpPr>
        <p:spPr/>
        <p:txBody>
          <a:bodyPr/>
          <a:lstStyle/>
          <a:p>
            <a:endParaRPr kumimoji="0" lang="en-US"/>
          </a:p>
        </p:txBody>
      </p:sp>
      <p:sp>
        <p:nvSpPr>
          <p:cNvPr id="5" name="Slide Number Placeholder 4">
            <a:extLst>
              <a:ext uri="{FF2B5EF4-FFF2-40B4-BE49-F238E27FC236}">
                <a16:creationId xmlns:a16="http://schemas.microsoft.com/office/drawing/2014/main" id="{3A4EDD05-D4B7-7D30-7C3E-E3A276DEFF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0221388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95E4F-9AEC-175F-A8DF-C87041B27384}"/>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3" name="Footer Placeholder 2">
            <a:extLst>
              <a:ext uri="{FF2B5EF4-FFF2-40B4-BE49-F238E27FC236}">
                <a16:creationId xmlns:a16="http://schemas.microsoft.com/office/drawing/2014/main" id="{4563EFDB-F7D9-6A44-817F-BC059CC41CED}"/>
              </a:ext>
            </a:extLst>
          </p:cNvPr>
          <p:cNvSpPr>
            <a:spLocks noGrp="1"/>
          </p:cNvSpPr>
          <p:nvPr>
            <p:ph type="ftr" sz="quarter" idx="11"/>
          </p:nvPr>
        </p:nvSpPr>
        <p:spPr/>
        <p:txBody>
          <a:bodyPr/>
          <a:lstStyle/>
          <a:p>
            <a:endParaRPr kumimoji="0" lang="en-US"/>
          </a:p>
        </p:txBody>
      </p:sp>
      <p:sp>
        <p:nvSpPr>
          <p:cNvPr id="4" name="Slide Number Placeholder 3">
            <a:extLst>
              <a:ext uri="{FF2B5EF4-FFF2-40B4-BE49-F238E27FC236}">
                <a16:creationId xmlns:a16="http://schemas.microsoft.com/office/drawing/2014/main" id="{C7B52FDF-5664-0C23-09A0-3FC7472B82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9083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D075-5413-3E4C-FE30-491086381DB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92CB0E-3118-EA50-D54B-92C44E58E81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3FD352-8617-95B6-E687-45A744455C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95B2F31-37B4-1067-9A76-DD6F5B353291}"/>
              </a:ext>
            </a:extLst>
          </p:cNvPr>
          <p:cNvSpPr>
            <a:spLocks noGrp="1"/>
          </p:cNvSpPr>
          <p:nvPr>
            <p:ph type="dt" sz="half" idx="10"/>
          </p:nvPr>
        </p:nvSpPr>
        <p:spPr/>
        <p:txBody>
          <a:bodyPr/>
          <a:lstStyle/>
          <a:p>
            <a:fld id="{544213AF-26F6-41FA-8D85-E2C5388D6E58}" type="datetimeFigureOut">
              <a:rPr lang="en-US" smtClean="0"/>
              <a:pPr/>
              <a:t>10/8/2022</a:t>
            </a:fld>
            <a:endParaRPr lang="en-US"/>
          </a:p>
        </p:txBody>
      </p:sp>
      <p:sp>
        <p:nvSpPr>
          <p:cNvPr id="6" name="Footer Placeholder 5">
            <a:extLst>
              <a:ext uri="{FF2B5EF4-FFF2-40B4-BE49-F238E27FC236}">
                <a16:creationId xmlns:a16="http://schemas.microsoft.com/office/drawing/2014/main" id="{AA7CF18E-37D3-2B6E-5246-76226B5D0CC0}"/>
              </a:ext>
            </a:extLst>
          </p:cNvPr>
          <p:cNvSpPr>
            <a:spLocks noGrp="1"/>
          </p:cNvSpPr>
          <p:nvPr>
            <p:ph type="ftr" sz="quarter" idx="11"/>
          </p:nvPr>
        </p:nvSpPr>
        <p:spPr/>
        <p:txBody>
          <a:bodyPr/>
          <a:lstStyle/>
          <a:p>
            <a:endParaRPr kumimoji="0" lang="en-US"/>
          </a:p>
        </p:txBody>
      </p:sp>
      <p:sp>
        <p:nvSpPr>
          <p:cNvPr id="7" name="Slide Number Placeholder 6">
            <a:extLst>
              <a:ext uri="{FF2B5EF4-FFF2-40B4-BE49-F238E27FC236}">
                <a16:creationId xmlns:a16="http://schemas.microsoft.com/office/drawing/2014/main" id="{B0AFF502-FB42-07CE-03FB-B94321A38C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9712499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FACB-97A0-555F-D7A1-DBA947DE74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5842AC-5461-B7EA-3DCD-4BBBB4028C0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88F3C7E-0BA8-2561-2074-21A4B94ABB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4335AC-75D3-4D10-D3A5-EBAE5EB16DA9}"/>
              </a:ext>
            </a:extLst>
          </p:cNvPr>
          <p:cNvSpPr>
            <a:spLocks noGrp="1"/>
          </p:cNvSpPr>
          <p:nvPr>
            <p:ph type="dt" sz="half" idx="10"/>
          </p:nvPr>
        </p:nvSpPr>
        <p:spPr/>
        <p:txBody>
          <a:bodyPr/>
          <a:lstStyle/>
          <a:p>
            <a:fld id="{544213AF-26F6-41FA-8D85-E2C5388D6E58}" type="datetimeFigureOut">
              <a:rPr lang="en-US" smtClean="0"/>
              <a:pPr/>
              <a:t>10/8/2022</a:t>
            </a:fld>
            <a:endParaRPr lang="en-US">
              <a:solidFill>
                <a:schemeClr val="tx1"/>
              </a:solidFill>
            </a:endParaRPr>
          </a:p>
        </p:txBody>
      </p:sp>
      <p:sp>
        <p:nvSpPr>
          <p:cNvPr id="6" name="Footer Placeholder 5">
            <a:extLst>
              <a:ext uri="{FF2B5EF4-FFF2-40B4-BE49-F238E27FC236}">
                <a16:creationId xmlns:a16="http://schemas.microsoft.com/office/drawing/2014/main" id="{93D3D646-0DF0-D761-409C-836082212A24}"/>
              </a:ext>
            </a:extLst>
          </p:cNvPr>
          <p:cNvSpPr>
            <a:spLocks noGrp="1"/>
          </p:cNvSpPr>
          <p:nvPr>
            <p:ph type="ftr" sz="quarter" idx="11"/>
          </p:nvPr>
        </p:nvSpPr>
        <p:spPr/>
        <p:txBody>
          <a:bodyPr/>
          <a:lstStyle/>
          <a:p>
            <a:endParaRPr kumimoji="0" lang="en-US">
              <a:solidFill>
                <a:schemeClr val="tx1"/>
              </a:solidFill>
            </a:endParaRPr>
          </a:p>
        </p:txBody>
      </p:sp>
      <p:sp>
        <p:nvSpPr>
          <p:cNvPr id="7" name="Slide Number Placeholder 6">
            <a:extLst>
              <a:ext uri="{FF2B5EF4-FFF2-40B4-BE49-F238E27FC236}">
                <a16:creationId xmlns:a16="http://schemas.microsoft.com/office/drawing/2014/main" id="{0860AD65-72F7-E323-7FDA-9F986CC62C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7396825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9840B-A289-C38F-9F59-9E9C280E7A5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7266D7-D8D5-D37F-7F2C-205C8D9350C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5310A-E44C-F557-B924-D0B38C0A5A3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44213AF-26F6-41FA-8D85-E2C5388D6E58}" type="datetimeFigureOut">
              <a:rPr lang="en-US" smtClean="0"/>
              <a:pPr/>
              <a:t>10/8/2022</a:t>
            </a:fld>
            <a:endParaRPr lang="en-US" sz="1000" dirty="0">
              <a:solidFill>
                <a:schemeClr val="tx1"/>
              </a:solidFill>
            </a:endParaRPr>
          </a:p>
        </p:txBody>
      </p:sp>
      <p:sp>
        <p:nvSpPr>
          <p:cNvPr id="5" name="Footer Placeholder 4">
            <a:extLst>
              <a:ext uri="{FF2B5EF4-FFF2-40B4-BE49-F238E27FC236}">
                <a16:creationId xmlns:a16="http://schemas.microsoft.com/office/drawing/2014/main" id="{FB07951B-3789-E800-140B-14FCAD4A586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a:extLst>
              <a:ext uri="{FF2B5EF4-FFF2-40B4-BE49-F238E27FC236}">
                <a16:creationId xmlns:a16="http://schemas.microsoft.com/office/drawing/2014/main" id="{07F56F45-B4B5-4595-AA37-B4A13459938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23576489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437" y="225283"/>
            <a:ext cx="7959600" cy="8771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b="1" u="sng" dirty="0">
                <a:solidFill>
                  <a:srgbClr val="FF0000"/>
                </a:solidFill>
                <a:latin typeface="Agency FB" panose="020B0503020202020204" pitchFamily="34" charset="0"/>
                <a:ea typeface="Caesar Dressing"/>
                <a:cs typeface="Caesar Dressing"/>
                <a:sym typeface="Caesar Dressing"/>
              </a:rPr>
              <a:t>Malignant Comments Classifier Project.</a:t>
            </a:r>
            <a:endParaRPr sz="4500" b="1" u="sng" dirty="0">
              <a:solidFill>
                <a:srgbClr val="FF0000"/>
              </a:solidFill>
              <a:latin typeface="Agency FB" panose="020B0503020202020204" pitchFamily="34" charset="0"/>
              <a:ea typeface="Caesar Dressing"/>
              <a:cs typeface="Caesar Dressing"/>
              <a:sym typeface="Caesar Dressing"/>
            </a:endParaRPr>
          </a:p>
        </p:txBody>
      </p:sp>
      <p:sp>
        <p:nvSpPr>
          <p:cNvPr id="66" name="Google Shape;66;p14"/>
          <p:cNvSpPr txBox="1">
            <a:spLocks noGrp="1"/>
          </p:cNvSpPr>
          <p:nvPr>
            <p:ph type="subTitle" idx="1"/>
          </p:nvPr>
        </p:nvSpPr>
        <p:spPr>
          <a:xfrm>
            <a:off x="691437" y="3962400"/>
            <a:ext cx="7959600" cy="65387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3600" b="1" dirty="0">
                <a:solidFill>
                  <a:srgbClr val="FFC000"/>
                </a:solidFill>
                <a:latin typeface="Agency FB" panose="020B0503020202020204" pitchFamily="34" charset="0"/>
                <a:ea typeface="Caesar Dressing"/>
                <a:cs typeface="Caesar Dressing"/>
                <a:sym typeface="Caesar Dressing"/>
              </a:rPr>
              <a:t>Presented By : Pritam Sangle</a:t>
            </a:r>
          </a:p>
        </p:txBody>
      </p:sp>
      <p:pic>
        <p:nvPicPr>
          <p:cNvPr id="3" name="Picture 2">
            <a:extLst>
              <a:ext uri="{FF2B5EF4-FFF2-40B4-BE49-F238E27FC236}">
                <a16:creationId xmlns:a16="http://schemas.microsoft.com/office/drawing/2014/main" id="{D65E93D6-415E-29BE-0C96-6A5BF2504F4C}"/>
              </a:ext>
            </a:extLst>
          </p:cNvPr>
          <p:cNvPicPr>
            <a:picLocks noChangeAspect="1"/>
          </p:cNvPicPr>
          <p:nvPr/>
        </p:nvPicPr>
        <p:blipFill>
          <a:blip r:embed="rId3"/>
          <a:stretch>
            <a:fillRect/>
          </a:stretch>
        </p:blipFill>
        <p:spPr>
          <a:xfrm>
            <a:off x="877346" y="1393698"/>
            <a:ext cx="7389307" cy="23561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39726011-7D32-BF4A-472E-5599A05E7189}"/>
              </a:ext>
            </a:extLst>
          </p:cNvPr>
          <p:cNvPicPr>
            <a:picLocks noChangeAspect="1"/>
          </p:cNvPicPr>
          <p:nvPr/>
        </p:nvPicPr>
        <p:blipFill>
          <a:blip r:embed="rId3"/>
          <a:stretch>
            <a:fillRect/>
          </a:stretch>
        </p:blipFill>
        <p:spPr>
          <a:xfrm>
            <a:off x="311700" y="1008925"/>
            <a:ext cx="5593565" cy="3775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20029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b="1"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b="1" dirty="0">
                <a:solidFill>
                  <a:schemeClr val="dk1"/>
                </a:solidFill>
                <a:latin typeface="Times New Roman" panose="02020603050405020304" pitchFamily="18" charset="0"/>
                <a:ea typeface="Caesar Dressing"/>
                <a:cs typeface="Times New Roman" panose="02020603050405020304" pitchFamily="18" charset="0"/>
                <a:sym typeface="Caesar Dressing"/>
              </a:rPr>
              <a:t>: </a:t>
            </a:r>
            <a:r>
              <a:rPr lang="en-GB" sz="1400" b="1"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b="1"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5F9C6B4-A571-3CE5-404C-DC0E0D7B476E}"/>
              </a:ext>
            </a:extLst>
          </p:cNvPr>
          <p:cNvPicPr>
            <a:picLocks noChangeAspect="1"/>
          </p:cNvPicPr>
          <p:nvPr/>
        </p:nvPicPr>
        <p:blipFill>
          <a:blip r:embed="rId3"/>
          <a:stretch>
            <a:fillRect/>
          </a:stretch>
        </p:blipFill>
        <p:spPr>
          <a:xfrm>
            <a:off x="1089358" y="1081911"/>
            <a:ext cx="6965284" cy="23913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7FC7698-23AF-0986-DC60-C1A804263331}"/>
              </a:ext>
            </a:extLst>
          </p:cNvPr>
          <p:cNvPicPr>
            <a:picLocks noChangeAspect="1"/>
          </p:cNvPicPr>
          <p:nvPr/>
        </p:nvPicPr>
        <p:blipFill>
          <a:blip r:embed="rId3"/>
          <a:stretch>
            <a:fillRect/>
          </a:stretch>
        </p:blipFill>
        <p:spPr>
          <a:xfrm>
            <a:off x="1056112" y="953172"/>
            <a:ext cx="6980525" cy="25915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plot we can observe that the count of highly malignant comments is very high, which is about 99 % and only 1 %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46A3584F-2406-27E6-A686-42418D969F09}"/>
              </a:ext>
            </a:extLst>
          </p:cNvPr>
          <p:cNvPicPr>
            <a:picLocks noChangeAspect="1"/>
          </p:cNvPicPr>
          <p:nvPr/>
        </p:nvPicPr>
        <p:blipFill>
          <a:blip r:embed="rId3"/>
          <a:stretch>
            <a:fillRect/>
          </a:stretch>
        </p:blipFill>
        <p:spPr>
          <a:xfrm>
            <a:off x="1048492" y="1008925"/>
            <a:ext cx="6995766" cy="2535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number of rude comments are high compared to normal comments. Around 94.7 % of the comments fall into rude and remaining comments are considered to be normal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A5C94A9-5D09-B1E2-85CA-1479504AAC57}"/>
              </a:ext>
            </a:extLst>
          </p:cNvPr>
          <p:cNvPicPr>
            <a:picLocks noChangeAspect="1"/>
          </p:cNvPicPr>
          <p:nvPr/>
        </p:nvPicPr>
        <p:blipFill>
          <a:blip r:embed="rId3"/>
          <a:stretch>
            <a:fillRect/>
          </a:stretch>
        </p:blipFill>
        <p:spPr>
          <a:xfrm>
            <a:off x="897422" y="1008925"/>
            <a:ext cx="7353443" cy="253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r>
              <a:rPr lang="en-GB" sz="3020" dirty="0">
                <a:solidFill>
                  <a:srgbClr val="FCBF49"/>
                </a:solidFill>
                <a:latin typeface="Caesar Dressing"/>
                <a:ea typeface="Caesar Dressing"/>
                <a:cs typeface="Caesar Dressing"/>
                <a:sym typeface="Caesar Dressing"/>
              </a:rPr>
              <a:t>.</a:t>
            </a:r>
            <a:endParaRPr sz="3020" dirty="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above visualization also, 99.7 % of the comments are threatening and only 0.3 % of the comments look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AF6EDEC-D46B-204A-7EBA-257BACCE04A0}"/>
              </a:ext>
            </a:extLst>
          </p:cNvPr>
          <p:cNvPicPr>
            <a:picLocks noChangeAspect="1"/>
          </p:cNvPicPr>
          <p:nvPr/>
        </p:nvPicPr>
        <p:blipFill>
          <a:blip r:embed="rId3"/>
          <a:stretch>
            <a:fillRect/>
          </a:stretch>
        </p:blipFill>
        <p:spPr>
          <a:xfrm>
            <a:off x="839156" y="1008925"/>
            <a:ext cx="7411709" cy="25357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abusing type comments is high which is 95.1 % and only 4.9 %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1EEA59A-6C40-97F7-F37A-8CBA77A13D79}"/>
              </a:ext>
            </a:extLst>
          </p:cNvPr>
          <p:cNvPicPr>
            <a:picLocks noChangeAspect="1"/>
          </p:cNvPicPr>
          <p:nvPr/>
        </p:nvPicPr>
        <p:blipFill>
          <a:blip r:embed="rId3"/>
          <a:stretch>
            <a:fillRect/>
          </a:stretch>
        </p:blipFill>
        <p:spPr>
          <a:xfrm>
            <a:off x="878957" y="1008925"/>
            <a:ext cx="7400261" cy="25357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loathe is high (99.1 %) compared to normal (0.9 %) text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21B086D-D111-AFB8-DA98-A31FC25AF523}"/>
              </a:ext>
            </a:extLst>
          </p:cNvPr>
          <p:cNvPicPr>
            <a:picLocks noChangeAspect="1"/>
          </p:cNvPicPr>
          <p:nvPr/>
        </p:nvPicPr>
        <p:blipFill>
          <a:blip r:embed="rId3"/>
          <a:stretch>
            <a:fillRect/>
          </a:stretch>
        </p:blipFill>
        <p:spPr>
          <a:xfrm>
            <a:off x="871870" y="1008925"/>
            <a:ext cx="7357730" cy="25357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246218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distribution plots we can notice that all the columns are skewed to the right except the comment_label column. Since all the columns are categorical in nature there is no need to remove skewness and outliers in any of the columns.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FE5EF45-1720-4A84-F59B-0933B6FB75F0}"/>
              </a:ext>
            </a:extLst>
          </p:cNvPr>
          <p:cNvPicPr>
            <a:picLocks noChangeAspect="1"/>
          </p:cNvPicPr>
          <p:nvPr/>
        </p:nvPicPr>
        <p:blipFill>
          <a:blip r:embed="rId3"/>
          <a:stretch>
            <a:fillRect/>
          </a:stretch>
        </p:blipFill>
        <p:spPr>
          <a:xfrm>
            <a:off x="311700" y="1008925"/>
            <a:ext cx="5592914" cy="3775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1572C63-1F42-EA29-B951-CC19A7B8507A}"/>
              </a:ext>
            </a:extLst>
          </p:cNvPr>
          <p:cNvPicPr>
            <a:picLocks noChangeAspect="1"/>
          </p:cNvPicPr>
          <p:nvPr/>
        </p:nvPicPr>
        <p:blipFill>
          <a:blip r:embed="rId3"/>
          <a:stretch>
            <a:fillRect/>
          </a:stretch>
        </p:blipFill>
        <p:spPr>
          <a:xfrm>
            <a:off x="407858" y="1109417"/>
            <a:ext cx="3848433" cy="32692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AGENDA.</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Overview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Statement.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Understanding.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Importance of Malignant Comments Classification.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Exploratory 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Visualizations.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Word Clouds.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Analysis of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Cross Validation Scores.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Hyper Parameter Tuning and Creating the Final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ROC-AUC Curve.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Saving the model and predicting the results.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Conclusion.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Highly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6285522-D6E4-39CF-1F5E-3E8FA2C9C1A8}"/>
              </a:ext>
            </a:extLst>
          </p:cNvPr>
          <p:cNvPicPr>
            <a:picLocks noChangeAspect="1"/>
          </p:cNvPicPr>
          <p:nvPr/>
        </p:nvPicPr>
        <p:blipFill>
          <a:blip r:embed="rId3"/>
          <a:stretch>
            <a:fillRect/>
          </a:stretch>
        </p:blipFill>
        <p:spPr>
          <a:xfrm>
            <a:off x="570891" y="1193368"/>
            <a:ext cx="3848433" cy="32692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8" name="Google Shape;198;p34"/>
          <p:cNvSpPr txBox="1">
            <a:spLocks noGrp="1"/>
          </p:cNvSpPr>
          <p:nvPr>
            <p:ph type="body" idx="1"/>
          </p:nvPr>
        </p:nvSpPr>
        <p:spPr>
          <a:xfrm>
            <a:off x="5292225" y="2243240"/>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rude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D5026CF3-A2AF-4E0D-F089-600358FE0BF4}"/>
              </a:ext>
            </a:extLst>
          </p:cNvPr>
          <p:cNvPicPr>
            <a:picLocks noChangeAspect="1"/>
          </p:cNvPicPr>
          <p:nvPr/>
        </p:nvPicPr>
        <p:blipFill>
          <a:blip r:embed="rId3"/>
          <a:stretch>
            <a:fillRect/>
          </a:stretch>
        </p:blipFill>
        <p:spPr>
          <a:xfrm>
            <a:off x="482019" y="1189558"/>
            <a:ext cx="3856054" cy="32768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threat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D0A5C55-8BF5-898C-9A0F-9796754990AA}"/>
              </a:ext>
            </a:extLst>
          </p:cNvPr>
          <p:cNvPicPr>
            <a:picLocks noChangeAspect="1"/>
          </p:cNvPicPr>
          <p:nvPr/>
        </p:nvPicPr>
        <p:blipFill>
          <a:blip r:embed="rId3"/>
          <a:stretch>
            <a:fillRect/>
          </a:stretch>
        </p:blipFill>
        <p:spPr>
          <a:xfrm>
            <a:off x="440021" y="1197178"/>
            <a:ext cx="3840813" cy="32616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abuse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6D40D4-3274-7403-20C4-5B3F4653F764}"/>
              </a:ext>
            </a:extLst>
          </p:cNvPr>
          <p:cNvPicPr>
            <a:picLocks noChangeAspect="1"/>
          </p:cNvPicPr>
          <p:nvPr/>
        </p:nvPicPr>
        <p:blipFill>
          <a:blip r:embed="rId3"/>
          <a:stretch>
            <a:fillRect/>
          </a:stretch>
        </p:blipFill>
        <p:spPr>
          <a:xfrm>
            <a:off x="450388" y="1185747"/>
            <a:ext cx="3848433" cy="32845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loathe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C7223A03-4DF0-E427-6652-1B491A6A53CF}"/>
              </a:ext>
            </a:extLst>
          </p:cNvPr>
          <p:cNvPicPr>
            <a:picLocks noChangeAspect="1"/>
          </p:cNvPicPr>
          <p:nvPr/>
        </p:nvPicPr>
        <p:blipFill>
          <a:blip r:embed="rId3"/>
          <a:stretch>
            <a:fillRect/>
          </a:stretch>
        </p:blipFill>
        <p:spPr>
          <a:xfrm>
            <a:off x="396959" y="1197178"/>
            <a:ext cx="3856054" cy="32616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extracted some features and removed the feature “Id” to improve data normality and linearity.</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Used Pearson’s correlation coefficient and heat map to check the correlation.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 It’ll help to transform the text data to feature vector which can be used as input in our modelling.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Balanced the data using Random-</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oversampler</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mechanism.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Split train and test to build machine learning models.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process will be shown in the further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After the pre-processing and data cleaning I used remaining independent features for model building and prediction.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47757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classification algorithms used on training the data are as follows: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Decision Tree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Linear SVC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Ada Boost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Extreme Gradient Boosting Classifier (XGB)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Extra Trees Classifier</a:t>
            </a:r>
            <a:r>
              <a:rPr lang="en-GB" dirty="0">
                <a:latin typeface="Times New Roman" panose="02020603050405020304" pitchFamily="18" charset="0"/>
                <a:cs typeface="Times New Roman" panose="02020603050405020304" pitchFamily="18" charset="0"/>
              </a:rPr>
              <a:t>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LOGISTIC REGRESSION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Logistic Regression Model gave us an accuracy score of 94.52 %.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4" name="Picture 3">
            <a:extLst>
              <a:ext uri="{FF2B5EF4-FFF2-40B4-BE49-F238E27FC236}">
                <a16:creationId xmlns:a16="http://schemas.microsoft.com/office/drawing/2014/main" id="{FF5DBA0C-1AC3-761E-6B65-5B4702E2D968}"/>
              </a:ext>
            </a:extLst>
          </p:cNvPr>
          <p:cNvPicPr>
            <a:picLocks noChangeAspect="1"/>
          </p:cNvPicPr>
          <p:nvPr/>
        </p:nvPicPr>
        <p:blipFill>
          <a:blip r:embed="rId3"/>
          <a:stretch>
            <a:fillRect/>
          </a:stretch>
        </p:blipFill>
        <p:spPr>
          <a:xfrm>
            <a:off x="3528320" y="362319"/>
            <a:ext cx="5303980" cy="43361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OVERVIEW.</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particular presentation we will be looking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How to analyze the dataset of Malignant Comment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What are the EDA steps in cleaning the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Overall analysis on the problem.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from the cleaned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Predictions for test dataset from saved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DECISION TREE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Decision Tree Classifier Model gave us an accuracy score of 92.88 %.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707E52A-EB5A-2657-48F2-DC1E21AA9138}"/>
              </a:ext>
            </a:extLst>
          </p:cNvPr>
          <p:cNvPicPr>
            <a:picLocks noChangeAspect="1"/>
          </p:cNvPicPr>
          <p:nvPr/>
        </p:nvPicPr>
        <p:blipFill>
          <a:blip r:embed="rId3"/>
          <a:stretch>
            <a:fillRect/>
          </a:stretch>
        </p:blipFill>
        <p:spPr>
          <a:xfrm>
            <a:off x="3675797" y="447327"/>
            <a:ext cx="5156503" cy="425114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LINEAR SVC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Linear SVC Model gave us an accuracy score of 93.96 %.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8912C5E-2800-14A2-E117-8C6A506E6FD4}"/>
              </a:ext>
            </a:extLst>
          </p:cNvPr>
          <p:cNvPicPr>
            <a:picLocks noChangeAspect="1"/>
          </p:cNvPicPr>
          <p:nvPr/>
        </p:nvPicPr>
        <p:blipFill>
          <a:blip r:embed="rId3"/>
          <a:stretch>
            <a:fillRect/>
          </a:stretch>
        </p:blipFill>
        <p:spPr>
          <a:xfrm>
            <a:off x="3396000" y="445026"/>
            <a:ext cx="5436300" cy="42534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MULTINOMIALNB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MULTINOMIALNB CLASSIFIER Model gave us an accuracy score of 91.08 %.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FF0CF535-59A1-3838-9BCB-F3CD1D45BFCC}"/>
              </a:ext>
            </a:extLst>
          </p:cNvPr>
          <p:cNvPicPr>
            <a:picLocks noChangeAspect="1"/>
          </p:cNvPicPr>
          <p:nvPr/>
        </p:nvPicPr>
        <p:blipFill>
          <a:blip r:embed="rId3"/>
          <a:stretch>
            <a:fillRect/>
          </a:stretch>
        </p:blipFill>
        <p:spPr>
          <a:xfrm>
            <a:off x="3867000" y="495288"/>
            <a:ext cx="4965300" cy="42031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ADABOOST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ADA Boost CLASSIFIER Model gave us an accuracy score of 92.61 %.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D013454-90DF-5040-4F91-6AB251DD4D8A}"/>
              </a:ext>
            </a:extLst>
          </p:cNvPr>
          <p:cNvPicPr>
            <a:picLocks noChangeAspect="1"/>
          </p:cNvPicPr>
          <p:nvPr/>
        </p:nvPicPr>
        <p:blipFill>
          <a:blip r:embed="rId3"/>
          <a:stretch>
            <a:fillRect/>
          </a:stretch>
        </p:blipFill>
        <p:spPr>
          <a:xfrm>
            <a:off x="3396000" y="445025"/>
            <a:ext cx="5436300" cy="4123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XGBoost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XG Boost CLASSIFIER Model gave us an accuracy score of 94.90 %.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B7D6FF1-16C1-4B3E-1B04-FA7AAD02753A}"/>
              </a:ext>
            </a:extLst>
          </p:cNvPr>
          <p:cNvPicPr>
            <a:picLocks noChangeAspect="1"/>
          </p:cNvPicPr>
          <p:nvPr/>
        </p:nvPicPr>
        <p:blipFill>
          <a:blip r:embed="rId3"/>
          <a:stretch>
            <a:fillRect/>
          </a:stretch>
        </p:blipFill>
        <p:spPr>
          <a:xfrm>
            <a:off x="3867001" y="354700"/>
            <a:ext cx="4965300" cy="421412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EXTRA TREES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Extra Trees CLASSIFIER Model gave us an accuracy score of 95.30 %.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7E49EE1-FB00-F437-0520-5B7A5E651194}"/>
              </a:ext>
            </a:extLst>
          </p:cNvPr>
          <p:cNvPicPr>
            <a:picLocks noChangeAspect="1"/>
          </p:cNvPicPr>
          <p:nvPr/>
        </p:nvPicPr>
        <p:blipFill>
          <a:blip r:embed="rId3"/>
          <a:stretch>
            <a:fillRect/>
          </a:stretch>
        </p:blipFill>
        <p:spPr>
          <a:xfrm>
            <a:off x="3615813" y="385181"/>
            <a:ext cx="5216487" cy="418364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Analysis of Models.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299" name="Google Shape;299;p49"/>
          <p:cNvSpPr txBox="1">
            <a:spLocks noGrp="1"/>
          </p:cNvSpPr>
          <p:nvPr>
            <p:ph type="body" idx="1"/>
          </p:nvPr>
        </p:nvSpPr>
        <p:spPr>
          <a:xfrm>
            <a:off x="196087" y="1194516"/>
            <a:ext cx="8520600" cy="16311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Classification Models, the highest accuracy score belongs to the Extra Trees Classifier, followed by the XG Boost Classifier and 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Next, the Linear SVC Model followed by the Ada Boost Classifier and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the 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Cross Validation Scores.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9300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Logistic Regression Model is 94.52 %.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Decision Tree Classifier Model is 92.88 %.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Linear SVC Model is 93.96 %.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Multinomial NB Classifier Model is 91.08 %.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Ada boost classifier Model is 92.61 %.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XG Boost Classifier Model is 94.90 %.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Extra Trees Classifier Model is 95.30 %.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Cross Validation Scores, the highest CV score belongs to the Linear SVC model, followed by the Extra Trees Classifier &amp; Logistic Regression Model. Next the XG Boost Classifier model , the Multinomial NB Classifier and the Ada Boost Classifier Model. Lastly,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1754296"/>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Since the Accuracy Score and the cross validation score of the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Logistic Regression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Model are good and the AUC score is the highest among others we shall consider this model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shall use Grid SearchCV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multiple tries with hyper parameter tuning, the highest accuracy score obtained was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94.56 %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56A97889-336E-A206-8A1E-90A6F24D922A}"/>
              </a:ext>
            </a:extLst>
          </p:cNvPr>
          <p:cNvPicPr>
            <a:picLocks noChangeAspect="1"/>
          </p:cNvPicPr>
          <p:nvPr/>
        </p:nvPicPr>
        <p:blipFill>
          <a:blip r:embed="rId3"/>
          <a:stretch>
            <a:fillRect/>
          </a:stretch>
        </p:blipFill>
        <p:spPr>
          <a:xfrm>
            <a:off x="1466581" y="1017725"/>
            <a:ext cx="6210838" cy="3680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Online hate, described as abusive language, aggression, cyber bullying, hatefulness and many others has been identified as a major threat on online social media platforms. Social media platforms are the most prominent grounds for such toxic behaviour. 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 [FINAL MODEL].</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successfully incorporated hyper parameter tuning using best parameters of Logistic Regression and the accuracy of the model has been increased, We received the accuracy score as 94.56%, which is very good.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87DBEEC8-9BC5-9809-B530-B8DD3BDCF592}"/>
              </a:ext>
            </a:extLst>
          </p:cNvPr>
          <p:cNvPicPr>
            <a:picLocks noChangeAspect="1"/>
          </p:cNvPicPr>
          <p:nvPr/>
        </p:nvPicPr>
        <p:blipFill>
          <a:blip r:embed="rId3"/>
          <a:stretch>
            <a:fillRect/>
          </a:stretch>
        </p:blipFill>
        <p:spPr>
          <a:xfrm>
            <a:off x="2944156" y="1017726"/>
            <a:ext cx="5888144" cy="36807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ROC-AUC Curve.</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generated the ROC Curve for all the models and for the best model and compared it with AUC. The AUC score for my final model was 97%.</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3D33100-6237-CA53-6179-65DA0BC0FF2D}"/>
              </a:ext>
            </a:extLst>
          </p:cNvPr>
          <p:cNvPicPr>
            <a:picLocks noChangeAspect="1"/>
          </p:cNvPicPr>
          <p:nvPr/>
        </p:nvPicPr>
        <p:blipFill>
          <a:blip r:embed="rId3"/>
          <a:stretch>
            <a:fillRect/>
          </a:stretch>
        </p:blipFill>
        <p:spPr>
          <a:xfrm>
            <a:off x="719956" y="1170126"/>
            <a:ext cx="3330229" cy="2617120"/>
          </a:xfrm>
          <a:prstGeom prst="rect">
            <a:avLst/>
          </a:prstGeom>
        </p:spPr>
      </p:pic>
      <p:pic>
        <p:nvPicPr>
          <p:cNvPr id="5" name="Picture 4">
            <a:extLst>
              <a:ext uri="{FF2B5EF4-FFF2-40B4-BE49-F238E27FC236}">
                <a16:creationId xmlns:a16="http://schemas.microsoft.com/office/drawing/2014/main" id="{EB0EC6F4-903D-1214-59BF-807E08D58680}"/>
              </a:ext>
            </a:extLst>
          </p:cNvPr>
          <p:cNvPicPr>
            <a:picLocks noChangeAspect="1"/>
          </p:cNvPicPr>
          <p:nvPr/>
        </p:nvPicPr>
        <p:blipFill>
          <a:blip r:embed="rId4"/>
          <a:stretch>
            <a:fillRect/>
          </a:stretch>
        </p:blipFill>
        <p:spPr>
          <a:xfrm>
            <a:off x="4572000" y="1211588"/>
            <a:ext cx="3692701" cy="246147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B05828-FCDE-EF09-E042-80E9EAEAD737}"/>
              </a:ext>
            </a:extLst>
          </p:cNvPr>
          <p:cNvPicPr>
            <a:picLocks noChangeAspect="1"/>
          </p:cNvPicPr>
          <p:nvPr/>
        </p:nvPicPr>
        <p:blipFill>
          <a:blip r:embed="rId3"/>
          <a:stretch>
            <a:fillRect/>
          </a:stretch>
        </p:blipFill>
        <p:spPr>
          <a:xfrm>
            <a:off x="1969291" y="2571750"/>
            <a:ext cx="4907705" cy="131837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11700" y="2394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3BDBF43F-5BF9-89C9-F04C-3AC22E343341}"/>
              </a:ext>
            </a:extLst>
          </p:cNvPr>
          <p:cNvPicPr>
            <a:picLocks noChangeAspect="1"/>
          </p:cNvPicPr>
          <p:nvPr/>
        </p:nvPicPr>
        <p:blipFill>
          <a:blip r:embed="rId3"/>
          <a:stretch>
            <a:fillRect/>
          </a:stretch>
        </p:blipFill>
        <p:spPr>
          <a:xfrm>
            <a:off x="1185597" y="1017726"/>
            <a:ext cx="6845530" cy="3680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We have mentioned step by step procedure to analyze the data and checked the correlation between label and feature.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auc</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score increased after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that we saved the model in a pickle with a filename in order to use whenever we require. Then we loaded the saved file and predicted the values for test data. Further we saved the predicted values test data into a csv file.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4" name="Rectangle 3"/>
          <p:cNvSpPr/>
          <p:nvPr/>
        </p:nvSpPr>
        <p:spPr>
          <a:xfrm>
            <a:off x="2017454" y="3633401"/>
            <a:ext cx="5109091" cy="923330"/>
          </a:xfrm>
          <a:prstGeom prst="rect">
            <a:avLst/>
          </a:prstGeom>
          <a:noFill/>
        </p:spPr>
        <p:txBody>
          <a:bodyPr wrap="square" lIns="91440" tIns="45720" rIns="91440" bIns="45720">
            <a:spAutoFit/>
          </a:bodyPr>
          <a:lstStyle/>
          <a:p>
            <a:pPr algn="ctr"/>
            <a:r>
              <a:rPr lang="en-US" sz="5400" b="1" dirty="0">
                <a:ln w="1905"/>
                <a:solidFill>
                  <a:schemeClr val="accent2"/>
                </a:solidFill>
                <a:effectLst>
                  <a:innerShdw blurRad="69850" dist="43180" dir="5400000">
                    <a:srgbClr val="000000">
                      <a:alpha val="65000"/>
                    </a:srgbClr>
                  </a:innerShdw>
                </a:effectLst>
              </a:rPr>
              <a:t>THANK YOU…</a:t>
            </a:r>
            <a:endParaRPr lang="en-US" sz="5400" b="1" cap="none" spc="0" dirty="0">
              <a:ln w="1905"/>
              <a:solidFill>
                <a:schemeClr val="accent2"/>
              </a:soli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569630"/>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 offensive, but “u are an idiot” is clearly offensive.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Problem UNDERSTANDING.</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Importance of Malignant Comments Classifier.</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295462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0289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2400627"/>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Importing necessary libraries and importing the Train &amp; Test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some statistical information like shape, number of unique values present, info, finding zero values etc on both the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for null values and did not find any null values In both datasets. And removed Id.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Visualized each feature using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seaborn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and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matplotlib</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libraries by plotting categorical plots like pie plot, count plot, distribution plot and word cloud for each label.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correlation using heatmap.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proceeded with 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TotalTime>
  <Words>2448</Words>
  <Application>Microsoft Office PowerPoint</Application>
  <PresentationFormat>On-screen Show (16:9)</PresentationFormat>
  <Paragraphs>164</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Agency FB</vt:lpstr>
      <vt:lpstr>Calibri</vt:lpstr>
      <vt:lpstr>Caesar Dressing</vt:lpstr>
      <vt:lpstr>Calibri Light</vt:lpstr>
      <vt:lpstr>Arial</vt:lpstr>
      <vt:lpstr>Times New Roman</vt:lpstr>
      <vt:lpstr>Office Theme</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ABHISHEK KUMAR</dc:creator>
  <cp:lastModifiedBy>Pritam Sangle</cp:lastModifiedBy>
  <cp:revision>17</cp:revision>
  <dcterms:modified xsi:type="dcterms:W3CDTF">2022-10-08T17:58:28Z</dcterms:modified>
</cp:coreProperties>
</file>