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86" autoAdjust="0"/>
  </p:normalViewPr>
  <p:slideViewPr>
    <p:cSldViewPr snapToGrid="0">
      <p:cViewPr varScale="1">
        <p:scale>
          <a:sx n="79" d="100"/>
          <a:sy n="79" d="100"/>
        </p:scale>
        <p:origin x="82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AED58-54F9-4DC2-BF73-6183DB8E5D5A}" type="datetimeFigureOut">
              <a:rPr lang="en-US" smtClean="0"/>
              <a:t>9/7/2022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45E3F-4051-4259-8B6B-9DEC7DE594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845E3F-4051-4259-8B6B-9DEC7DE59463}"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10</a:t>
            </a:fld>
            <a:endParaRPr lang="en-US"/>
          </a:p>
        </p:txBody>
      </p:sp>
    </p:spTree>
    <p:extLst>
      <p:ext uri="{BB962C8B-B14F-4D97-AF65-F5344CB8AC3E}">
        <p14:creationId xmlns:p14="http://schemas.microsoft.com/office/powerpoint/2010/main" val="428095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33</a:t>
            </a:fld>
            <a:endParaRPr lang="en-US"/>
          </a:p>
        </p:txBody>
      </p:sp>
    </p:spTree>
    <p:extLst>
      <p:ext uri="{BB962C8B-B14F-4D97-AF65-F5344CB8AC3E}">
        <p14:creationId xmlns:p14="http://schemas.microsoft.com/office/powerpoint/2010/main" val="316467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37</a:t>
            </a:fld>
            <a:endParaRPr lang="en-US"/>
          </a:p>
        </p:txBody>
      </p:sp>
    </p:spTree>
    <p:extLst>
      <p:ext uri="{BB962C8B-B14F-4D97-AF65-F5344CB8AC3E}">
        <p14:creationId xmlns:p14="http://schemas.microsoft.com/office/powerpoint/2010/main" val="1596482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5D93-EE59-7822-A4BE-2CF1A9A89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078379-508E-6AE6-45E1-37DEFE3F9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DC362F-E96A-B7B6-E4CC-F0A193EFFC17}"/>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046F17F8-D319-05B1-ED7F-572DA9B7DD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3F3403-63CE-D474-87E6-CA92AAA1A3D5}"/>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5885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80B9-577C-FC22-C4BE-970A13B26C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38C7F9-D57C-948F-EBF7-85DE9F8892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2B07C-4D8A-387C-110F-CA0589A13992}"/>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F43AE37A-46E4-8BBC-34C6-AF2217A9455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A1D66BB-C91C-8F05-4ED3-D8C4766308FE}"/>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1416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A0F796-8A8A-049D-1AAA-293B01829B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849C25-C473-38BD-0D39-A769B54AA2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69E11-FE1C-BBA1-014D-7509C276B34C}"/>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5A015E98-4017-C5EF-6339-66174CF70C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D098B5B-424C-6D9E-03E3-B65DDBFC1CE0}"/>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1332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32B6-5E80-0FC3-2F3C-FF3477FEF2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6C0AC-DEE0-780B-5F59-F5912F4CC2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7B9EE-34EA-6137-3B96-443A77B47592}"/>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42D33D22-B78B-40AF-0F85-3E520B94D5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4BEEBB1-1A63-886A-E673-B04D7641269C}"/>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2675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256F-C9A4-F69E-1EEF-274F3BCD4C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ED38BA-81D1-0E5F-1D5B-89D532923E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B6CBA-F70C-BE99-3808-D6B7B97CF6CC}"/>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5108CC1A-3819-FDA3-830F-DBA159DE06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85478D-E383-2697-95AA-4F4E2A40F5F0}"/>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54342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0CAA-6CF2-DCA1-58DA-10F85CC76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59A4CE-330C-693E-6CF9-8BDA802F2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73A2A2-D605-9433-A8ED-BBAA84196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8E4034-17CE-026E-73FA-6B7E5CF15030}"/>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6" name="Footer Placeholder 5">
            <a:extLst>
              <a:ext uri="{FF2B5EF4-FFF2-40B4-BE49-F238E27FC236}">
                <a16:creationId xmlns:a16="http://schemas.microsoft.com/office/drawing/2014/main" id="{DFF47C79-29D3-A70C-3A20-E6215606A38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01327C2-A266-A47E-65D6-39B53F033D47}"/>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0654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8C9C-00C7-FD44-A1B7-4B4819F1E9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A7F30F-FB4F-03A2-40E8-E958A785D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03B6DF-6707-14A6-10A4-8B3CA2F87B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370437-927B-937A-501C-8B1E2633F0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8A7B4-2B3A-B9AE-5550-E959CA0E93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48B56E-97BE-50C9-BAD9-D661F7AC6BAC}"/>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8" name="Footer Placeholder 7">
            <a:extLst>
              <a:ext uri="{FF2B5EF4-FFF2-40B4-BE49-F238E27FC236}">
                <a16:creationId xmlns:a16="http://schemas.microsoft.com/office/drawing/2014/main" id="{478204C2-F927-496F-C5E6-07B649B9363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2D7503B-AAA9-BC6B-2ED3-DB90684110E0}"/>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59401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60E4-F4E9-229A-FDF0-ABF1DE4081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FA8EA0-03EA-2096-2F5E-76537B6D4D7E}"/>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4" name="Footer Placeholder 3">
            <a:extLst>
              <a:ext uri="{FF2B5EF4-FFF2-40B4-BE49-F238E27FC236}">
                <a16:creationId xmlns:a16="http://schemas.microsoft.com/office/drawing/2014/main" id="{8B3C7CD8-33C4-9DB2-5EBF-752250C5CF8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06BC8A8-DC47-57E3-492F-6C017954AD8F}"/>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25296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1AE1A-25AF-E563-4673-7ADFC6C83E2D}"/>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3" name="Footer Placeholder 2">
            <a:extLst>
              <a:ext uri="{FF2B5EF4-FFF2-40B4-BE49-F238E27FC236}">
                <a16:creationId xmlns:a16="http://schemas.microsoft.com/office/drawing/2014/main" id="{DA9DAC9F-F02B-3D6B-F43A-ECE8F7A945F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022AEA4-FEB0-03DC-0746-D417E4B4BEA9}"/>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54973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3206-8FC2-06E4-F17E-F9B89A073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FB89C0-D2C9-A66D-8380-CACE6E6AB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19DEC5-1F42-4730-7806-2DCE3F252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E015B-7C0C-5D08-728D-6DEDBF9E774D}"/>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6" name="Footer Placeholder 5">
            <a:extLst>
              <a:ext uri="{FF2B5EF4-FFF2-40B4-BE49-F238E27FC236}">
                <a16:creationId xmlns:a16="http://schemas.microsoft.com/office/drawing/2014/main" id="{B16EE390-336F-3825-D8ED-1A15774D7F7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09FE252-0B14-6182-958D-7DBAFB704A0C}"/>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93726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FAFD-1C2A-F0FF-200A-4331B69D0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2DA381-3C2A-839B-BA1A-140ADCBDD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B26FFE-3922-4EF8-1928-E44253308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2B872-AC38-B71D-1361-B4DCA1597A66}"/>
              </a:ext>
            </a:extLst>
          </p:cNvPr>
          <p:cNvSpPr>
            <a:spLocks noGrp="1"/>
          </p:cNvSpPr>
          <p:nvPr>
            <p:ph type="dt" sz="half" idx="10"/>
          </p:nvPr>
        </p:nvSpPr>
        <p:spPr/>
        <p:txBody>
          <a:bodyPr/>
          <a:lstStyle/>
          <a:p>
            <a:fld id="{483B8124-6683-41B0-AAF9-862FE4D03957}" type="datetimeFigureOut">
              <a:rPr lang="en-IN" smtClean="0"/>
              <a:pPr/>
              <a:t>07-09-2022</a:t>
            </a:fld>
            <a:endParaRPr lang="en-IN" dirty="0"/>
          </a:p>
        </p:txBody>
      </p:sp>
      <p:sp>
        <p:nvSpPr>
          <p:cNvPr id="6" name="Footer Placeholder 5">
            <a:extLst>
              <a:ext uri="{FF2B5EF4-FFF2-40B4-BE49-F238E27FC236}">
                <a16:creationId xmlns:a16="http://schemas.microsoft.com/office/drawing/2014/main" id="{56EA0BAF-3640-5A84-7C77-F8A0B1AEBAE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8E1642B-DFB8-21B0-C9F6-FA844050752E}"/>
              </a:ext>
            </a:extLst>
          </p:cNvPr>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46527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97659A-1D81-99CF-B234-C1A07665C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DBCFA-7DD5-F86F-F9B2-584FC8250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34AB5-6430-03AB-276F-F3FABCCAF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pPr/>
              <a:t>07-09-2022</a:t>
            </a:fld>
            <a:endParaRPr lang="en-IN" dirty="0"/>
          </a:p>
        </p:txBody>
      </p:sp>
      <p:sp>
        <p:nvSpPr>
          <p:cNvPr id="5" name="Footer Placeholder 4">
            <a:extLst>
              <a:ext uri="{FF2B5EF4-FFF2-40B4-BE49-F238E27FC236}">
                <a16:creationId xmlns:a16="http://schemas.microsoft.com/office/drawing/2014/main" id="{037902C1-1666-2EF8-26A1-DA3CB472EF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798A8E6-6166-063B-364A-A763A6062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8422113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4" y="418641"/>
            <a:ext cx="9373830" cy="5750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Micro-Credit Loan Defaulter</a:t>
            </a:r>
            <a:endParaRPr lang="en-IN" sz="40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3701667" y="6204656"/>
            <a:ext cx="6775023" cy="523220"/>
          </a:xfrm>
          <a:prstGeom prst="rect">
            <a:avLst/>
          </a:prstGeom>
          <a:noFill/>
        </p:spPr>
        <p:txBody>
          <a:bodyPr wrap="square" rtlCol="0">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Presented By: Pritam Sangle </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pic>
        <p:nvPicPr>
          <p:cNvPr id="3" name="Picture 2">
            <a:extLst>
              <a:ext uri="{FF2B5EF4-FFF2-40B4-BE49-F238E27FC236}">
                <a16:creationId xmlns:a16="http://schemas.microsoft.com/office/drawing/2014/main" id="{59BDA022-18C9-C9EE-4142-F20ED203B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065" y="2752531"/>
            <a:ext cx="7843935" cy="2819594"/>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Target Variable: </a:t>
            </a:r>
            <a:r>
              <a:rPr lang="en-US" dirty="0">
                <a:latin typeface="Times New Roman" panose="02020603050405020304" pitchFamily="18" charset="0"/>
                <a:cs typeface="Times New Roman" panose="02020603050405020304" pitchFamily="18" charset="0"/>
              </a:rPr>
              <a:t> Visualizing label whether the user paid back the credit amount within 5 days of issuing the loan or not {1:success, 0:failure}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8DBBE9-F740-4337-90B7-0D976FB88249}"/>
              </a:ext>
            </a:extLst>
          </p:cNvPr>
          <p:cNvSpPr txBox="1"/>
          <p:nvPr/>
        </p:nvSpPr>
        <p:spPr>
          <a:xfrm>
            <a:off x="625152" y="5650330"/>
            <a:ext cx="10991460" cy="946413"/>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pic>
        <p:nvPicPr>
          <p:cNvPr id="5" name="Picture 4">
            <a:extLst>
              <a:ext uri="{FF2B5EF4-FFF2-40B4-BE49-F238E27FC236}">
                <a16:creationId xmlns:a16="http://schemas.microsoft.com/office/drawing/2014/main" id="{76E71D77-C027-35EC-BF0F-3F31E0E30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69" y="2030516"/>
            <a:ext cx="8839966" cy="3619814"/>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Univariate Analysis</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0256A0EE-17F3-4447-AC78-16C4879F4871}"/>
              </a:ext>
            </a:extLst>
          </p:cNvPr>
          <p:cNvSpPr txBox="1"/>
          <p:nvPr/>
        </p:nvSpPr>
        <p:spPr>
          <a:xfrm>
            <a:off x="518160" y="961053"/>
            <a:ext cx="4259113" cy="3661708"/>
          </a:xfrm>
          <a:prstGeom prst="rect">
            <a:avLst/>
          </a:prstGeom>
          <a:noFill/>
        </p:spPr>
        <p:txBody>
          <a:bodyPr wrap="square">
            <a:spAutoFit/>
          </a:bodyPr>
          <a:lstStyle/>
          <a:p>
            <a:pPr lvl="0" algn="just">
              <a:lnSpc>
                <a:spcPct val="107000"/>
              </a:lnSpc>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p>
          <a:p>
            <a:pPr lvl="0" algn="just">
              <a:lnSpc>
                <a:spcPct val="107000"/>
              </a:lnSpc>
            </a:pPr>
            <a:endPar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 distribution plot, I can observe most of the columns are not normally distributed only Day column somewhat distributed normally.</a:t>
            </a:r>
          </a:p>
          <a:p>
            <a:pPr lvl="0" algn="just">
              <a:lnSpc>
                <a:spcPct val="107000"/>
              </a:lnSpc>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the columns have skewness and are skewed to right since the mean is greater than the median in these columns. We need to remove this skewness before building our machine learning models.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06F1C11-9876-7518-75E5-278697B91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747" y="970384"/>
            <a:ext cx="4799979" cy="5355771"/>
          </a:xfrm>
          <a:prstGeom prst="rect">
            <a:avLst/>
          </a:prstGeom>
        </p:spPr>
      </p:pic>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users who have spent daily amount from main account over last 30 days and 90 days have always paid back the loan amount within 5 days. Around 0.6% of the users failed to pay back the loan within due date.</a:t>
            </a:r>
          </a:p>
        </p:txBody>
      </p:sp>
      <p:pic>
        <p:nvPicPr>
          <p:cNvPr id="4" name="Picture 3">
            <a:extLst>
              <a:ext uri="{FF2B5EF4-FFF2-40B4-BE49-F238E27FC236}">
                <a16:creationId xmlns:a16="http://schemas.microsoft.com/office/drawing/2014/main" id="{A3AA40BB-4113-9A4D-C01A-A49A075ED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2" y="943648"/>
            <a:ext cx="3985136" cy="3068516"/>
          </a:xfrm>
          <a:prstGeom prst="rect">
            <a:avLst/>
          </a:prstGeom>
        </p:spPr>
      </p:pic>
      <p:pic>
        <p:nvPicPr>
          <p:cNvPr id="6" name="Picture 5">
            <a:extLst>
              <a:ext uri="{FF2B5EF4-FFF2-40B4-BE49-F238E27FC236}">
                <a16:creationId xmlns:a16="http://schemas.microsoft.com/office/drawing/2014/main" id="{35C31EC4-12FC-E8C5-2EBE-0ADF27F32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695" y="943649"/>
            <a:ext cx="7463528" cy="3068516"/>
          </a:xfrm>
          <a:prstGeom prst="rect">
            <a:avLst/>
          </a:prstGeom>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2585323"/>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Looking at above plot of last_rech_amt_ma,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585323"/>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pic>
        <p:nvPicPr>
          <p:cNvPr id="4" name="Picture 3">
            <a:extLst>
              <a:ext uri="{FF2B5EF4-FFF2-40B4-BE49-F238E27FC236}">
                <a16:creationId xmlns:a16="http://schemas.microsoft.com/office/drawing/2014/main" id="{09DFFBCC-2094-7E98-B425-BFC73759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1" y="739653"/>
            <a:ext cx="6578082" cy="2869001"/>
          </a:xfrm>
          <a:prstGeom prst="rect">
            <a:avLst/>
          </a:prstGeom>
        </p:spPr>
      </p:pic>
      <p:pic>
        <p:nvPicPr>
          <p:cNvPr id="6" name="Picture 5">
            <a:extLst>
              <a:ext uri="{FF2B5EF4-FFF2-40B4-BE49-F238E27FC236}">
                <a16:creationId xmlns:a16="http://schemas.microsoft.com/office/drawing/2014/main" id="{AB34E96A-442D-5DD9-69BF-2FE687B42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759" y="3754874"/>
            <a:ext cx="6578082" cy="2748563"/>
          </a:xfrm>
          <a:prstGeom prst="rect">
            <a:avLst/>
          </a:prstGeom>
        </p:spPr>
      </p:pic>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a:t>
            </a:r>
            <a:r>
              <a:rPr lang="en-US" sz="3600" u="sng" dirty="0">
                <a:solidFill>
                  <a:srgbClr val="002060"/>
                </a:solidFill>
                <a:latin typeface="Bookman Old Style" panose="02050604050505020204" pitchFamily="18" charset="0"/>
              </a:rPr>
              <a:t>: </a:t>
            </a:r>
            <a:r>
              <a:rPr lang="en-IN" sz="36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600" u="sng" dirty="0">
              <a:solidFill>
                <a:srgbClr val="002060"/>
              </a:solidFill>
              <a:latin typeface="Bookman Old Style" panose="02050604050505020204" pitchFamily="18" charset="0"/>
            </a:endParaRPr>
          </a:p>
        </p:txBody>
      </p:sp>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pic>
        <p:nvPicPr>
          <p:cNvPr id="3" name="Picture 2">
            <a:extLst>
              <a:ext uri="{FF2B5EF4-FFF2-40B4-BE49-F238E27FC236}">
                <a16:creationId xmlns:a16="http://schemas.microsoft.com/office/drawing/2014/main" id="{F405B477-B455-211C-823D-99D0D1ED3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64" y="914000"/>
            <a:ext cx="8436071" cy="3147333"/>
          </a:xfrm>
          <a:prstGeom prst="rect">
            <a:avLst/>
          </a:prstGeom>
        </p:spPr>
      </p:pic>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4038765"/>
            <a:ext cx="11271380" cy="2308324"/>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3" name="Picture 2">
            <a:extLst>
              <a:ext uri="{FF2B5EF4-FFF2-40B4-BE49-F238E27FC236}">
                <a16:creationId xmlns:a16="http://schemas.microsoft.com/office/drawing/2014/main" id="{5478F1A6-0D25-1A0D-9B96-296FA959A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48" y="807605"/>
            <a:ext cx="8555222" cy="3231160"/>
          </a:xfrm>
          <a:prstGeom prst="rect">
            <a:avLst/>
          </a:prstGeom>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139321"/>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pic>
        <p:nvPicPr>
          <p:cNvPr id="3" name="Picture 2">
            <a:extLst>
              <a:ext uri="{FF2B5EF4-FFF2-40B4-BE49-F238E27FC236}">
                <a16:creationId xmlns:a16="http://schemas.microsoft.com/office/drawing/2014/main" id="{A2B0D05E-2C4C-9CFE-D685-9B9F62BE3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3" y="597454"/>
            <a:ext cx="5528389" cy="2537632"/>
          </a:xfrm>
          <a:prstGeom prst="rect">
            <a:avLst/>
          </a:prstGeom>
        </p:spPr>
      </p:pic>
      <p:pic>
        <p:nvPicPr>
          <p:cNvPr id="6" name="Picture 5">
            <a:extLst>
              <a:ext uri="{FF2B5EF4-FFF2-40B4-BE49-F238E27FC236}">
                <a16:creationId xmlns:a16="http://schemas.microsoft.com/office/drawing/2014/main" id="{F337A3AA-10F2-59AF-50B9-F9FEC1D06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234" y="597454"/>
            <a:ext cx="5884505" cy="2537632"/>
          </a:xfrm>
          <a:prstGeom prst="rect">
            <a:avLst/>
          </a:prstGeom>
        </p:spPr>
      </p:pic>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6111" y="214230"/>
            <a:ext cx="11288452" cy="584775"/>
          </a:xfrm>
          <a:prstGeom prst="rect">
            <a:avLst/>
          </a:prstGeom>
          <a:noFill/>
        </p:spPr>
        <p:txBody>
          <a:bodyPr wrap="square">
            <a:spAutoFit/>
          </a:bodyPr>
          <a:lstStyle/>
          <a:p>
            <a:pPr algn="ctr"/>
            <a:r>
              <a:rPr lang="en-US" sz="3200" u="sng" dirty="0">
                <a:latin typeface="Bookman Old Style" panose="02050604050505020204" pitchFamily="18" charset="0"/>
              </a:rPr>
              <a:t>Visualizations: </a:t>
            </a:r>
            <a:r>
              <a:rPr lang="en-IN" sz="3200" u="sng" dirty="0">
                <a:effectLst/>
                <a:latin typeface="Bookman Old Style" panose="02050604050505020204" pitchFamily="18" charset="0"/>
                <a:ea typeface="Times New Roman" panose="02020603050405020304" pitchFamily="18" charset="0"/>
              </a:rPr>
              <a:t>Bivariate Analysis</a:t>
            </a:r>
            <a:endParaRPr lang="en-IN" sz="3200" u="sng" dirty="0">
              <a:latin typeface="Bookman Old Style" panose="02050604050505020204" pitchFamily="18" charset="0"/>
            </a:endParaRPr>
          </a:p>
        </p:txBody>
      </p:sp>
      <p:sp>
        <p:nvSpPr>
          <p:cNvPr id="10" name="TextBox 9">
            <a:extLst>
              <a:ext uri="{FF2B5EF4-FFF2-40B4-BE49-F238E27FC236}">
                <a16:creationId xmlns:a16="http://schemas.microsoft.com/office/drawing/2014/main" id="{DDC7C7DC-5550-4A44-AD37-310B7D002BF7}"/>
              </a:ext>
            </a:extLst>
          </p:cNvPr>
          <p:cNvSpPr txBox="1"/>
          <p:nvPr/>
        </p:nvSpPr>
        <p:spPr>
          <a:xfrm>
            <a:off x="107004" y="911538"/>
            <a:ext cx="6559421" cy="2862322"/>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5552" y="3872519"/>
            <a:ext cx="6559420" cy="2585323"/>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r>
              <a:rPr lang="en-US" b="0" i="0" dirty="0">
                <a:effectLst/>
                <a:latin typeface="Century" panose="02040604050505020304" pitchFamily="18" charset="0"/>
              </a:rPr>
              <a:t>.</a:t>
            </a:r>
          </a:p>
        </p:txBody>
      </p:sp>
      <p:pic>
        <p:nvPicPr>
          <p:cNvPr id="4" name="Picture 3">
            <a:extLst>
              <a:ext uri="{FF2B5EF4-FFF2-40B4-BE49-F238E27FC236}">
                <a16:creationId xmlns:a16="http://schemas.microsoft.com/office/drawing/2014/main" id="{90C484AE-BF69-DC89-5F6A-186B72864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72" y="911539"/>
            <a:ext cx="5510024" cy="2862322"/>
          </a:xfrm>
          <a:prstGeom prst="rect">
            <a:avLst/>
          </a:prstGeom>
        </p:spPr>
      </p:pic>
      <p:pic>
        <p:nvPicPr>
          <p:cNvPr id="6" name="Picture 5">
            <a:extLst>
              <a:ext uri="{FF2B5EF4-FFF2-40B4-BE49-F238E27FC236}">
                <a16:creationId xmlns:a16="http://schemas.microsoft.com/office/drawing/2014/main" id="{4F498F13-D4AA-E914-26BE-086881945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972" y="3886393"/>
            <a:ext cx="5510024" cy="2571450"/>
          </a:xfrm>
          <a:prstGeom prst="rect">
            <a:avLst/>
          </a:prstGeom>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286232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031325"/>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So from the plot we can say that whenever the user takes the maximum loan amount of 6, then only some users may not pay back the loan amount.</a:t>
            </a:r>
          </a:p>
        </p:txBody>
      </p:sp>
      <p:pic>
        <p:nvPicPr>
          <p:cNvPr id="4" name="Picture 3">
            <a:extLst>
              <a:ext uri="{FF2B5EF4-FFF2-40B4-BE49-F238E27FC236}">
                <a16:creationId xmlns:a16="http://schemas.microsoft.com/office/drawing/2014/main" id="{6F7653CD-F683-F9F7-7CF2-6117C122E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61" y="678081"/>
            <a:ext cx="5701764" cy="2750919"/>
          </a:xfrm>
          <a:prstGeom prst="rect">
            <a:avLst/>
          </a:prstGeom>
        </p:spPr>
      </p:pic>
      <p:pic>
        <p:nvPicPr>
          <p:cNvPr id="6" name="Picture 5">
            <a:extLst>
              <a:ext uri="{FF2B5EF4-FFF2-40B4-BE49-F238E27FC236}">
                <a16:creationId xmlns:a16="http://schemas.microsoft.com/office/drawing/2014/main" id="{44AB2D69-4920-447B-B930-9A4A78614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77" y="678082"/>
            <a:ext cx="5778758" cy="2680938"/>
          </a:xfrm>
          <a:prstGeom prst="rect">
            <a:avLst/>
          </a:prstGeom>
        </p:spPr>
      </p:pic>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rgbClr val="002060"/>
                </a:solidFill>
                <a:latin typeface="Bookman Old Style" panose="02050604050505020204" pitchFamily="18" charset="0"/>
              </a:rPr>
              <a:t>Visualizations: </a:t>
            </a:r>
            <a:r>
              <a:rPr lang="en-IN" sz="3200" u="sng" dirty="0">
                <a:solidFill>
                  <a:srgbClr val="002060"/>
                </a:solidFill>
                <a:effectLst/>
                <a:latin typeface="Bookman Old Style" panose="02050604050505020204" pitchFamily="18" charset="0"/>
                <a:ea typeface="Times New Roman" panose="02020603050405020304" pitchFamily="18" charset="0"/>
              </a:rPr>
              <a:t>Bivariate Analysis</a:t>
            </a:r>
            <a:endParaRPr lang="en-IN" sz="3200" u="sng" dirty="0">
              <a:solidFill>
                <a:srgbClr val="002060"/>
              </a:solidFill>
              <a:latin typeface="Bookman Old Style" panose="02050604050505020204" pitchFamily="18" charset="0"/>
            </a:endParaRPr>
          </a:p>
        </p:txBody>
      </p:sp>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139321"/>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is seen from the plot that when an average payback time is below 3 days over last 30 &amp; 90 days, then defaulters' rate is high.</a:t>
            </a:r>
          </a:p>
        </p:txBody>
      </p:sp>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 users who have taken loans in the month of august, they seem paying back their loan within 5 days.</a:t>
            </a:r>
          </a:p>
        </p:txBody>
      </p:sp>
      <p:pic>
        <p:nvPicPr>
          <p:cNvPr id="4" name="Picture 3">
            <a:extLst>
              <a:ext uri="{FF2B5EF4-FFF2-40B4-BE49-F238E27FC236}">
                <a16:creationId xmlns:a16="http://schemas.microsoft.com/office/drawing/2014/main" id="{2BCEB9DD-DF60-79EF-5753-1928A45C6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157" y="811763"/>
            <a:ext cx="6956749" cy="2962470"/>
          </a:xfrm>
          <a:prstGeom prst="rect">
            <a:avLst/>
          </a:prstGeom>
        </p:spPr>
      </p:pic>
      <p:pic>
        <p:nvPicPr>
          <p:cNvPr id="6" name="Picture 5">
            <a:extLst>
              <a:ext uri="{FF2B5EF4-FFF2-40B4-BE49-F238E27FC236}">
                <a16:creationId xmlns:a16="http://schemas.microsoft.com/office/drawing/2014/main" id="{BC15A487-4167-ADDC-ABA7-C4BA36C34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157" y="4012163"/>
            <a:ext cx="6956749" cy="2649894"/>
          </a:xfrm>
          <a:prstGeom prst="rect">
            <a:avLst/>
          </a:prstGeom>
        </p:spPr>
      </p:pic>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What Is Microcredit Loan?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Benefits of Microfinance Institutions and Microcredit Loans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 Building Flowchart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 Steps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 and Crating Final Model</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ROC-AUC Curve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Identifying the outliers using box plot</a:t>
            </a:r>
            <a:endParaRPr lang="en-IN" sz="3200" u="sng" dirty="0">
              <a:solidFill>
                <a:srgbClr val="002060"/>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4524315"/>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50</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and 75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percentiles.</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From the box plot we can notice the outliers present in all the features except Day and Month columns. </a:t>
            </a:r>
            <a:r>
              <a:rPr lang="en-US" dirty="0">
                <a:solidFill>
                  <a:srgbClr val="000000"/>
                </a:solidFill>
                <a:latin typeface="Times New Roman" panose="02020603050405020304" pitchFamily="18" charset="0"/>
                <a:cs typeface="Times New Roman" panose="02020603050405020304" pitchFamily="18" charset="0"/>
              </a:rPr>
              <a:t>I have r</a:t>
            </a:r>
            <a:r>
              <a:rPr lang="en-US" b="0" i="0" dirty="0">
                <a:solidFill>
                  <a:srgbClr val="000000"/>
                </a:solidFill>
                <a:effectLst/>
                <a:latin typeface="Times New Roman" panose="02020603050405020304" pitchFamily="18" charset="0"/>
                <a:cs typeface="Times New Roman" panose="02020603050405020304" pitchFamily="18" charset="0"/>
              </a:rPr>
              <a:t>emoved the outliers in these columns using percentile method except Day, Month and label. Since label is our target columns we should not loose any data by removing outliers in this column.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013766-BA9F-15C3-2839-6989AFDB4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11" y="1145218"/>
            <a:ext cx="4962617" cy="5264913"/>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1445D-B41D-4AF7-B2E4-A10A3235F93C}"/>
              </a:ext>
            </a:extLst>
          </p:cNvPr>
          <p:cNvSpPr txBox="1"/>
          <p:nvPr/>
        </p:nvSpPr>
        <p:spPr>
          <a:xfrm>
            <a:off x="384185" y="6071482"/>
            <a:ext cx="11585359"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is the data after removing outliers and skewness using percentile method and power transformations methods respectively. The data looks almost normal and outliers level also reduced.</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After Removing Skewness and Outliers</a:t>
            </a:r>
            <a:endParaRPr lang="en-IN" sz="3200" u="sng" dirty="0">
              <a:solidFill>
                <a:srgbClr val="00206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238B28D5-7272-9E18-8C5C-F564885EB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 y="698205"/>
            <a:ext cx="6070333" cy="5258256"/>
          </a:xfrm>
          <a:prstGeom prst="rect">
            <a:avLst/>
          </a:prstGeom>
        </p:spPr>
      </p:pic>
      <p:pic>
        <p:nvPicPr>
          <p:cNvPr id="7" name="Picture 6">
            <a:extLst>
              <a:ext uri="{FF2B5EF4-FFF2-40B4-BE49-F238E27FC236}">
                <a16:creationId xmlns:a16="http://schemas.microsoft.com/office/drawing/2014/main" id="{6FFE30D4-A44B-5F6A-E01D-68D924347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139" y="698205"/>
            <a:ext cx="5703329" cy="5258256"/>
          </a:xfrm>
          <a:prstGeom prst="rect">
            <a:avLst/>
          </a:prstGeom>
        </p:spPr>
      </p:pic>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65087"/>
            <a:ext cx="11084768" cy="584775"/>
          </a:xfrm>
          <a:prstGeom prst="rect">
            <a:avLst/>
          </a:prstGeom>
          <a:noFill/>
        </p:spPr>
        <p:txBody>
          <a:bodyPr wrap="square">
            <a:spAutoFit/>
          </a:bodyPr>
          <a:lstStyle/>
          <a:p>
            <a:pPr algn="ctr"/>
            <a:r>
              <a:rPr lang="en-US" sz="3200" dirty="0">
                <a:solidFill>
                  <a:srgbClr val="002060"/>
                </a:solidFill>
                <a:latin typeface="Bookman Old Style" panose="02050604050505020204" pitchFamily="18" charset="0"/>
              </a:rPr>
              <a:t>Correlation Between Features and Label</a:t>
            </a:r>
            <a:endParaRPr lang="en-IN" sz="3200"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DF1952D1-18B8-D483-18D3-3B88EB812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11" y="718457"/>
            <a:ext cx="8789437" cy="4316793"/>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780661" y="373224"/>
            <a:ext cx="1063067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Data Balancing</a:t>
            </a:r>
            <a:endParaRPr lang="en-IN" sz="3200" u="sng"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17F8B3-212C-09FE-535D-694DBB2D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47" y="1850515"/>
            <a:ext cx="5281608" cy="4083754"/>
          </a:xfrm>
          <a:prstGeom prst="rect">
            <a:avLst/>
          </a:prstGeom>
        </p:spPr>
      </p:pic>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r>
              <a:rPr lang="en-US" sz="3200" u="sng" dirty="0">
                <a:solidFill>
                  <a:srgbClr val="002060"/>
                </a:solidFill>
                <a:latin typeface="Century" panose="02040604050505020304" pitchFamily="18" charset="0"/>
              </a:rPr>
              <a:t>Data Analysis Steps done</a:t>
            </a:r>
            <a:endParaRPr lang="en-IN" sz="3200" u="sng" dirty="0">
              <a:solidFill>
                <a:srgbClr val="002060"/>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outliers using boxplots and removed outliers using percentile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dirty="0" err="1">
                <a:latin typeface="Times New Roman" panose="02020603050405020304" pitchFamily="18" charset="0"/>
                <a:cs typeface="Times New Roman" panose="02020603050405020304" pitchFamily="18" charset="0"/>
              </a:rPr>
              <a:t>johnson</a:t>
            </a:r>
            <a:r>
              <a:rPr lang="en-US" dirty="0">
                <a:latin typeface="Times New Roman" panose="02020603050405020304" pitchFamily="18" charset="0"/>
                <a:cs typeface="Times New Roman" panose="02020603050405020304" pitchFamily="18" charset="0"/>
              </a:rPr>
              <a:t>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used </a:t>
            </a:r>
            <a:r>
              <a:rPr lang="en-US" dirty="0" err="1">
                <a:latin typeface="Times New Roman" panose="02020603050405020304" pitchFamily="18" charset="0"/>
                <a:cs typeface="Times New Roman" panose="02020603050405020304" pitchFamily="18" charset="0"/>
              </a:rPr>
              <a:t>MinMaxScalar</a:t>
            </a:r>
            <a:r>
              <a:rPr lang="en-US" dirty="0">
                <a:latin typeface="Times New Roman" panose="02020603050405020304" pitchFamily="18" charset="0"/>
                <a:cs typeface="Times New Roman" panose="02020603050405020304" pitchFamily="18" charset="0"/>
              </a:rPr>
              <a:t> method to scale the data to o</a:t>
            </a:r>
            <a:r>
              <a:rPr lang="en-US" b="0" i="0" dirty="0">
                <a:effectLst/>
                <a:latin typeface="Times New Roman" panose="02020603050405020304" pitchFamily="18" charset="0"/>
                <a:cs typeface="Times New Roman" panose="02020603050405020304" pitchFamily="18" charset="0"/>
              </a:rPr>
              <a:t>vercome with the issue of data biasness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Balanced the data using SMOTE oversampling mechanism.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30791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u="sng" dirty="0">
                <a:solidFill>
                  <a:srgbClr val="002060"/>
                </a:solidFill>
                <a:latin typeface="Bookman Old Style" panose="02050604050505020204" pitchFamily="18" charset="0"/>
              </a:rPr>
              <a:t>Model Building:</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585166"/>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problem </a:t>
            </a:r>
            <a:r>
              <a:rPr lang="en-IN" dirty="0">
                <a:latin typeface="Times New Roman" panose="02020603050405020304" pitchFamily="18" charset="0"/>
                <a:ea typeface="Calibri" panose="020F0502020204030204" pitchFamily="34" charset="0"/>
                <a:cs typeface="Times New Roman" panose="02020603050405020304" pitchFamily="18" charset="0"/>
              </a:rPr>
              <a:t>label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target variable which is categorical in nature that </a:t>
            </a:r>
            <a:r>
              <a:rPr lang="en-IN" dirty="0">
                <a:latin typeface="Times New Roman" panose="02020603050405020304" pitchFamily="18" charset="0"/>
                <a:ea typeface="Calibri" panose="020F0502020204030204" pitchFamily="34" charset="0"/>
                <a:cs typeface="Times New Roman" panose="02020603050405020304" pitchFamily="18" charset="0"/>
              </a:rPr>
              <a:t>is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Label ‘1’ indicates that the loan has been paid i.e., “non-defaulter”, while, Label ‘0’ indicates that the loan has not been paid i.e., “defaulter”. From this I can conclude that it is a </a:t>
            </a:r>
            <a:r>
              <a:rPr lang="en-IN"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27 columns including target and with the help of feature importance bar graph I used these independent features for model building and prediction. The algorithms used on training the data are as follows:</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Extra Trees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Classifier (XGB)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Bagging Classifier</a:t>
            </a: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rgbClr val="002060"/>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Created Decision Tree Classifier model and checked for its evaluation metrics and it is giving accuracy as 91.37%.</a:t>
            </a:r>
          </a:p>
          <a:p>
            <a:pPr algn="ctr"/>
            <a:endParaRPr lang="en-IN" dirty="0">
              <a:solidFill>
                <a:schemeClr val="bg1"/>
              </a:solidFill>
              <a:latin typeface="Century" panose="02040604050505020304" pitchFamily="18" charset="0"/>
            </a:endParaRPr>
          </a:p>
        </p:txBody>
      </p:sp>
      <p:pic>
        <p:nvPicPr>
          <p:cNvPr id="9" name="Picture 8">
            <a:extLst>
              <a:ext uri="{FF2B5EF4-FFF2-40B4-BE49-F238E27FC236}">
                <a16:creationId xmlns:a16="http://schemas.microsoft.com/office/drawing/2014/main" id="{85DED834-CC47-D91A-D5A7-4FFF3D892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61" y="756639"/>
            <a:ext cx="5743948" cy="2939143"/>
          </a:xfrm>
          <a:prstGeom prst="rect">
            <a:avLst/>
          </a:prstGeom>
        </p:spPr>
      </p:pic>
      <p:pic>
        <p:nvPicPr>
          <p:cNvPr id="13" name="Picture 12">
            <a:extLst>
              <a:ext uri="{FF2B5EF4-FFF2-40B4-BE49-F238E27FC236}">
                <a16:creationId xmlns:a16="http://schemas.microsoft.com/office/drawing/2014/main" id="{533F03AD-72B6-2A4E-FC79-B47A7DA05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61" y="3853543"/>
            <a:ext cx="5743948" cy="2704088"/>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48299">
              <a:schemeClr val="bg1"/>
            </a:gs>
            <a:gs pos="14973">
              <a:schemeClr val="bg1"/>
            </a:gs>
            <a:gs pos="33333">
              <a:schemeClr val="bg1"/>
            </a:gs>
            <a:gs pos="23000">
              <a:schemeClr val="bg1"/>
            </a:gs>
            <a:gs pos="0">
              <a:schemeClr val="bg1"/>
            </a:gs>
            <a:gs pos="0">
              <a:schemeClr val="accent4">
                <a:lumMod val="60000"/>
                <a:lumOff val="40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002060"/>
                </a:solidFill>
                <a:latin typeface="Century" panose="02040604050505020304" pitchFamily="18" charset="0"/>
              </a:rPr>
              <a:t>ii. Random Forest Classifier:</a:t>
            </a:r>
          </a:p>
        </p:txBody>
      </p:sp>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Random Forest Classifier model and checked for its evaluation metrics. The model giving accuracy as 95.23%</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BC346FB-035B-1C0D-7C9C-2F319CF4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6" y="662598"/>
            <a:ext cx="5731510" cy="2766402"/>
          </a:xfrm>
          <a:prstGeom prst="rect">
            <a:avLst/>
          </a:prstGeom>
        </p:spPr>
      </p:pic>
      <p:pic>
        <p:nvPicPr>
          <p:cNvPr id="6" name="Picture 5">
            <a:extLst>
              <a:ext uri="{FF2B5EF4-FFF2-40B4-BE49-F238E27FC236}">
                <a16:creationId xmlns:a16="http://schemas.microsoft.com/office/drawing/2014/main" id="{FB07FD59-7825-ECDA-FA2D-8D7BD6A61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76" y="3592286"/>
            <a:ext cx="5731510" cy="2967134"/>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002060"/>
                </a:solidFill>
                <a:latin typeface="Bookman Old Style" panose="02050604050505020204" pitchFamily="18" charset="0"/>
              </a:rPr>
              <a:t>iii. Extra Trees Classifier: </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Extra Trees Classifier model and checked for its evaluation metrics. The model giving accuracy as 95.96%</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0CE19CE-EFC0-E6A3-ED88-27E9F3DA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60" y="661969"/>
            <a:ext cx="5690680" cy="2767031"/>
          </a:xfrm>
          <a:prstGeom prst="rect">
            <a:avLst/>
          </a:prstGeom>
        </p:spPr>
      </p:pic>
      <p:pic>
        <p:nvPicPr>
          <p:cNvPr id="13" name="Picture 12">
            <a:extLst>
              <a:ext uri="{FF2B5EF4-FFF2-40B4-BE49-F238E27FC236}">
                <a16:creationId xmlns:a16="http://schemas.microsoft.com/office/drawing/2014/main" id="{8100CE8A-A2A7-A6EA-0AE5-5EAE61EEF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60" y="3560323"/>
            <a:ext cx="5690680" cy="2999097"/>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341262"/>
            <a:ext cx="11118715" cy="707886"/>
          </a:xfrm>
          <a:prstGeom prst="rect">
            <a:avLst/>
          </a:prstGeom>
          <a:noFill/>
        </p:spPr>
        <p:txBody>
          <a:bodyPr wrap="square" rtlCol="0">
            <a:spAutoFit/>
          </a:bodyPr>
          <a:lstStyle/>
          <a:p>
            <a:pPr algn="ctr"/>
            <a:r>
              <a:rPr lang="en-US" sz="4000" u="sng" dirty="0">
                <a:solidFill>
                  <a:srgbClr val="002060"/>
                </a:solidFill>
                <a:latin typeface="Bookman Old Style" panose="02050604050505020204" pitchFamily="18" charset="0"/>
              </a:rPr>
              <a:t>Introduction</a:t>
            </a:r>
            <a:endParaRPr lang="en-IN" sz="40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iv. Gradient Boosting Classifier:</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Gradient Boosting Classifier model and checked for its evaluation metrics. The model giving accuracy as 89.97%</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B528058-7025-2FED-2E45-BBA585D4A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66" y="714010"/>
            <a:ext cx="5631652" cy="2931037"/>
          </a:xfrm>
          <a:prstGeom prst="rect">
            <a:avLst/>
          </a:prstGeom>
        </p:spPr>
      </p:pic>
      <p:pic>
        <p:nvPicPr>
          <p:cNvPr id="9" name="Picture 8">
            <a:extLst>
              <a:ext uri="{FF2B5EF4-FFF2-40B4-BE49-F238E27FC236}">
                <a16:creationId xmlns:a16="http://schemas.microsoft.com/office/drawing/2014/main" id="{A4A1898D-66EC-9637-A56B-D521F571F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67" y="3793787"/>
            <a:ext cx="5631652" cy="2765633"/>
          </a:xfrm>
          <a:prstGeom prst="rect">
            <a:avLst/>
          </a:prstGeom>
        </p:spPr>
      </p:pic>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 Extreme Gradient Boosting Classifier (XGB):</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Extreme Gradient Boosting Classifier model and checked for its evaluation metrics. The model giving accuracy as 94.98%</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ACA4CAF-583E-3C00-D019-F3FE1EA66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662596"/>
            <a:ext cx="5731510" cy="2836448"/>
          </a:xfrm>
          <a:prstGeom prst="rect">
            <a:avLst/>
          </a:prstGeom>
        </p:spPr>
      </p:pic>
      <p:pic>
        <p:nvPicPr>
          <p:cNvPr id="9" name="Picture 8">
            <a:extLst>
              <a:ext uri="{FF2B5EF4-FFF2-40B4-BE49-F238E27FC236}">
                <a16:creationId xmlns:a16="http://schemas.microsoft.com/office/drawing/2014/main" id="{B410875A-2B0A-62AB-DE02-BD15C6835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3" y="3557833"/>
            <a:ext cx="5731510" cy="3001587"/>
          </a:xfrm>
          <a:prstGeom prst="rect">
            <a:avLst/>
          </a:prstGeom>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vi. Bagging Classifier:</a:t>
            </a:r>
            <a:endParaRPr lang="en-IN" sz="3200" u="sng" dirty="0">
              <a:solidFill>
                <a:srgbClr val="00206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Bagging Classifier model and checked for its evaluation metrics. The model giving accuracy as 94.21%</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FCE7307-4722-629C-975D-D8770CD3D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39" y="632622"/>
            <a:ext cx="5731510" cy="2870323"/>
          </a:xfrm>
          <a:prstGeom prst="rect">
            <a:avLst/>
          </a:prstGeom>
        </p:spPr>
      </p:pic>
      <p:pic>
        <p:nvPicPr>
          <p:cNvPr id="9" name="Picture 8">
            <a:extLst>
              <a:ext uri="{FF2B5EF4-FFF2-40B4-BE49-F238E27FC236}">
                <a16:creationId xmlns:a16="http://schemas.microsoft.com/office/drawing/2014/main" id="{C6FB8909-1BB3-27DD-B3F0-3B1F7625A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39" y="3657762"/>
            <a:ext cx="5731510" cy="2715506"/>
          </a:xfrm>
          <a:prstGeom prst="rect">
            <a:avLst/>
          </a:prstGeom>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endParaRPr lang="en-IN" sz="14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580891" y="1728151"/>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have used RandomizedSearchCV to get the best parameters of Gradient Boosting Classifier. And used all the obtained best parameters to create the accuracy of final model.</a:t>
            </a:r>
          </a:p>
        </p:txBody>
      </p:sp>
      <p:pic>
        <p:nvPicPr>
          <p:cNvPr id="4" name="Picture 3">
            <a:extLst>
              <a:ext uri="{FF2B5EF4-FFF2-40B4-BE49-F238E27FC236}">
                <a16:creationId xmlns:a16="http://schemas.microsoft.com/office/drawing/2014/main" id="{73AB8F7E-BC19-FECE-131C-9887BCB7D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12" y="1644613"/>
            <a:ext cx="5470188" cy="486319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Creating Final Model After Tuning:</a:t>
            </a:r>
            <a:endParaRPr lang="en-IN" sz="3200" u="sng" dirty="0">
              <a:solidFill>
                <a:srgbClr val="002060"/>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I have successfully incorporated the hyper parameter tuning using best parameters of Gradient Boosting Classifier and the accuracy of the model has increased after hyperparameter tuning and received the accuracy score as 94.97%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19463E2-E6E8-0A27-B5C5-63757015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92" y="866877"/>
            <a:ext cx="5646908" cy="1889924"/>
          </a:xfrm>
          <a:prstGeom prst="rect">
            <a:avLst/>
          </a:prstGeom>
        </p:spPr>
      </p:pic>
      <p:pic>
        <p:nvPicPr>
          <p:cNvPr id="6" name="Picture 5">
            <a:extLst>
              <a:ext uri="{FF2B5EF4-FFF2-40B4-BE49-F238E27FC236}">
                <a16:creationId xmlns:a16="http://schemas.microsoft.com/office/drawing/2014/main" id="{FAED5836-F718-C956-F702-4984BDD5B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2" y="2894971"/>
            <a:ext cx="4453647" cy="3478297"/>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204281" y="214009"/>
            <a:ext cx="11987719" cy="584775"/>
          </a:xfrm>
          <a:prstGeom prst="rect">
            <a:avLst/>
          </a:prstGeom>
          <a:noFill/>
        </p:spPr>
        <p:txBody>
          <a:bodyPr wrap="square" rtlCol="0">
            <a:spAutoFit/>
          </a:bodyPr>
          <a:lstStyle/>
          <a:p>
            <a:r>
              <a:rPr lang="en-IN" sz="3200" u="sng" dirty="0">
                <a:solidFill>
                  <a:srgbClr val="00206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002060"/>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all the models</a:t>
            </a:r>
            <a:endParaRPr lang="en-IN" dirty="0">
              <a:highlight>
                <a:srgbClr val="FFFF00"/>
              </a:highligh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final model</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generated the ROC Curve for all the models and for the best model and compared </a:t>
            </a:r>
            <a:r>
              <a:rPr lang="en-IN" dirty="0">
                <a:latin typeface="Times New Roman" panose="02020603050405020304" pitchFamily="18" charset="0"/>
                <a:ea typeface="Calibri" panose="020F0502020204030204" pitchFamily="34" charset="0"/>
                <a:cs typeface="Times New Roman" panose="02020603050405020304" pitchFamily="18" charset="0"/>
              </a:rPr>
              <a:t>with AUC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AUC score for my final model to be of 99% which is increased after tuning the model as it can be observed from the curves.</a:t>
            </a:r>
          </a:p>
          <a:p>
            <a:endParaRPr lang="en-IN" dirty="0"/>
          </a:p>
        </p:txBody>
      </p:sp>
      <p:pic>
        <p:nvPicPr>
          <p:cNvPr id="5" name="Picture 4">
            <a:extLst>
              <a:ext uri="{FF2B5EF4-FFF2-40B4-BE49-F238E27FC236}">
                <a16:creationId xmlns:a16="http://schemas.microsoft.com/office/drawing/2014/main" id="{DC41827B-3287-C067-77BD-4E9BAE80C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44" y="798784"/>
            <a:ext cx="4649822" cy="3549479"/>
          </a:xfrm>
          <a:prstGeom prst="rect">
            <a:avLst/>
          </a:prstGeom>
        </p:spPr>
      </p:pic>
      <p:pic>
        <p:nvPicPr>
          <p:cNvPr id="8" name="Picture 7">
            <a:extLst>
              <a:ext uri="{FF2B5EF4-FFF2-40B4-BE49-F238E27FC236}">
                <a16:creationId xmlns:a16="http://schemas.microsoft.com/office/drawing/2014/main" id="{6E0C782A-6ABE-19F4-09A2-93B2B7BBF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98784"/>
            <a:ext cx="5090809" cy="3549478"/>
          </a:xfrm>
          <a:prstGeom prst="rect">
            <a:avLst/>
          </a:prstGeom>
        </p:spPr>
      </p:pic>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Saving The Final Model And Predictions From Saved Model</a:t>
            </a:r>
            <a:endParaRPr lang="en-IN" sz="3200" u="sng" dirty="0">
              <a:solidFill>
                <a:srgbClr val="002060"/>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155341"/>
            <a:ext cx="10733827" cy="923330"/>
          </a:xfrm>
          <a:prstGeom prst="rect">
            <a:avLst/>
          </a:prstGeom>
          <a:noFill/>
        </p:spPr>
        <p:txBody>
          <a:bodyPr wrap="square">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Using classification model, we have got the predicted values for micro credit loans for defaulters and non-defaulters. From the predictions we can notice both actual values and predicted values are almost same.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B01BA44-5909-DC63-306C-B974A382B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917536"/>
            <a:ext cx="10237718" cy="4099596"/>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5">
                    <a:lumMod val="50000"/>
                  </a:schemeClr>
                </a:solidFill>
                <a:latin typeface="Bookman Old Style" panose="02050604050505020204" pitchFamily="18" charset="0"/>
              </a:rPr>
              <a:t>Conclusion:</a:t>
            </a:r>
            <a:endParaRPr lang="en-IN" sz="3200" u="sng" dirty="0">
              <a:solidFill>
                <a:schemeClr val="accent5">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First, we loaded the dataset and have done data cleaning and EDA process and pre-processing techniques like checking outliers, skewness, correlation, scaling data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Then we did the model training, building the model and finding out the best model on the basis of different metrices like Accuracy Score, Cross Validation Score, roc_auc_score, precision, recall, f1score etc. We tried ensemble techniques like Random Forest Classifier, Extra Trees Classifier, Gradient Boosting Classifier, Bagging Classifier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622570" y="2355912"/>
            <a:ext cx="10914433"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0000" dirty="0">
                <a:ln w="0"/>
                <a:solidFill>
                  <a:srgbClr val="FF000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584775"/>
          </a:xfrm>
          <a:prstGeom prst="rect">
            <a:avLst/>
          </a:prstGeom>
          <a:noFill/>
        </p:spPr>
        <p:txBody>
          <a:bodyPr wrap="square" rtlCol="0">
            <a:spAutoFit/>
          </a:bodyPr>
          <a:lstStyle/>
          <a:p>
            <a:pPr algn="ctr"/>
            <a:r>
              <a:rPr lang="en-US" sz="3200" u="sng" dirty="0">
                <a:latin typeface="Bookman Old Style" panose="02050604050505020204" pitchFamily="18" charset="0"/>
              </a:rPr>
              <a:t>Problem Statement</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584775"/>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Problem Understanding</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4606774"/>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images.jfif"/>
          <p:cNvPicPr>
            <a:picLocks noChangeAspect="1"/>
          </p:cNvPicPr>
          <p:nvPr/>
        </p:nvPicPr>
        <p:blipFill>
          <a:blip r:embed="rId2"/>
          <a:stretch>
            <a:fillRect/>
          </a:stretch>
        </p:blipFill>
        <p:spPr>
          <a:xfrm>
            <a:off x="8495439" y="1594520"/>
            <a:ext cx="2714625" cy="363849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What is Microcredit Loan?</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Microcredit is a common form of microfinance that involves </a:t>
            </a:r>
            <a:r>
              <a:rPr lang="en-US" b="1" i="0" dirty="0">
                <a:effectLst/>
                <a:latin typeface="Times New Roman" panose="02020603050405020304" pitchFamily="18" charset="0"/>
                <a:cs typeface="Times New Roman" panose="02020603050405020304" pitchFamily="18" charset="0"/>
              </a:rPr>
              <a:t>an extremely small loan given to an individual to help them become self-employed or grow a small business</a:t>
            </a:r>
            <a:r>
              <a:rPr lang="en-US" b="0" i="0" dirty="0">
                <a:effectLst/>
                <a:latin typeface="Times New Roman" panose="02020603050405020304" pitchFamily="18" charset="0"/>
                <a:cs typeface="Times New Roman" panose="02020603050405020304" pitchFamily="18" charset="0"/>
              </a:rPr>
              <a:t>. These borrowers tend to be low-income individuals, especially from less developed countries (LDCs). Microcredit is also known as </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microlending” or “microloan</a:t>
            </a:r>
            <a:r>
              <a:rPr lang="en-US"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417" y="1226020"/>
            <a:ext cx="3344582" cy="2695985"/>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4773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Defaulting on Loans: </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3DB418-DC72-CEFA-5E27-4FE7E44EB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58" y="4560892"/>
            <a:ext cx="3623389" cy="1839907"/>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Benefits of Microfinance Institutions and Microcredit loans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01" y="4421334"/>
            <a:ext cx="4760146" cy="202348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rgbClr val="002060"/>
                </a:solidFill>
                <a:latin typeface="Bookman Old Style" panose="02050604050505020204" pitchFamily="18" charset="0"/>
              </a:rPr>
              <a:t>Data Analysis and Model Building Flowchart</a:t>
            </a:r>
            <a:endParaRPr lang="en-IN" sz="3200" u="sng" dirty="0">
              <a:solidFill>
                <a:srgbClr val="002060"/>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r>
              <a:rPr lang="en-US" sz="3200" u="sng" dirty="0">
                <a:solidFill>
                  <a:srgbClr val="002060"/>
                </a:solidFill>
                <a:latin typeface="Bookman Old Style" panose="02050604050505020204" pitchFamily="18" charset="0"/>
              </a:rPr>
              <a:t>Exploratory Data Analysis (EDA) Steps</a:t>
            </a:r>
            <a:endParaRPr lang="en-IN" sz="3200" u="sng" dirty="0">
              <a:solidFill>
                <a:srgbClr val="002060"/>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50860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Importing necessary libraries and importing dataset as a data frame.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Dataset was free from null values that is I found no missing values.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Extracted Day, Month and Year features from </a:t>
            </a:r>
            <a:r>
              <a:rPr lang="en-IN" dirty="0" err="1">
                <a:latin typeface="Times New Roman" panose="02020603050405020304" pitchFamily="18" charset="0"/>
                <a:cs typeface="Times New Roman" panose="02020603050405020304" pitchFamily="18" charset="0"/>
              </a:rPr>
              <a:t>pdate</a:t>
            </a:r>
            <a:r>
              <a:rPr lang="en-IN" dirty="0">
                <a:latin typeface="Times New Roman" panose="02020603050405020304" pitchFamily="18" charset="0"/>
                <a:cs typeface="Times New Roman" panose="02020603050405020304" pitchFamily="18" charset="0"/>
              </a:rPr>
              <a:t> column.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8277</TotalTime>
  <Words>4094</Words>
  <Application>Microsoft Office PowerPoint</Application>
  <PresentationFormat>Widescreen</PresentationFormat>
  <Paragraphs>199</Paragraphs>
  <Slides>38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Bookman Old Style</vt:lpstr>
      <vt:lpstr>Calibri</vt:lpstr>
      <vt:lpstr>Calibri Light</vt:lpstr>
      <vt:lpstr>Century</vt:lpstr>
      <vt:lpstr>Courier New</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Pritam Sangle</cp:lastModifiedBy>
  <cp:revision>86</cp:revision>
  <dcterms:created xsi:type="dcterms:W3CDTF">2021-10-24T08:35:25Z</dcterms:created>
  <dcterms:modified xsi:type="dcterms:W3CDTF">2022-09-07T17:58:05Z</dcterms:modified>
</cp:coreProperties>
</file>