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73" r:id="rId3"/>
    <p:sldId id="257" r:id="rId4"/>
    <p:sldId id="258" r:id="rId5"/>
    <p:sldId id="259" r:id="rId6"/>
    <p:sldId id="260" r:id="rId7"/>
    <p:sldId id="261" r:id="rId8"/>
    <p:sldId id="264" r:id="rId9"/>
    <p:sldId id="272" r:id="rId10"/>
    <p:sldId id="263" r:id="rId11"/>
    <p:sldId id="265" r:id="rId12"/>
    <p:sldId id="266" r:id="rId13"/>
    <p:sldId id="267" r:id="rId14"/>
    <p:sldId id="268" r:id="rId15"/>
    <p:sldId id="262" r:id="rId16"/>
    <p:sldId id="269" r:id="rId17"/>
    <p:sldId id="270" r:id="rId18"/>
    <p:sldId id="271"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1111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9857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4784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10/28/2022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4642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8453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620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3853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3795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338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949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3389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3132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7253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10/28/2022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2906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10/28/2022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1621453"/>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web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RATINGS PREDICTION PROJECT</a:t>
            </a:r>
            <a:endParaRPr lang="en-IN" dirty="0"/>
          </a:p>
        </p:txBody>
      </p:sp>
      <p:sp>
        <p:nvSpPr>
          <p:cNvPr id="3" name="Subtitle 2"/>
          <p:cNvSpPr>
            <a:spLocks noGrp="1"/>
          </p:cNvSpPr>
          <p:nvPr>
            <p:ph type="subTitle" idx="1"/>
          </p:nvPr>
        </p:nvSpPr>
        <p:spPr>
          <a:xfrm>
            <a:off x="810001" y="5280847"/>
            <a:ext cx="10572000" cy="1027188"/>
          </a:xfrm>
        </p:spPr>
        <p:txBody>
          <a:bodyPr>
            <a:normAutofit/>
          </a:bodyPr>
          <a:lstStyle/>
          <a:p>
            <a:r>
              <a:rPr lang="en-US" dirty="0"/>
              <a:t>Submitted by:</a:t>
            </a:r>
          </a:p>
          <a:p>
            <a:r>
              <a:rPr lang="en-US" dirty="0"/>
              <a:t>Pritam Sangle</a:t>
            </a:r>
            <a:endParaRPr lang="en-IN" dirty="0"/>
          </a:p>
        </p:txBody>
      </p:sp>
    </p:spTree>
    <p:extLst>
      <p:ext uri="{BB962C8B-B14F-4D97-AF65-F5344CB8AC3E}">
        <p14:creationId xmlns:p14="http://schemas.microsoft.com/office/powerpoint/2010/main" val="2780950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We observe for reviews with Rating 1- the most used words are </a:t>
            </a:r>
            <a:r>
              <a:rPr lang="en-US" sz="2000" dirty="0" err="1"/>
              <a:t>numbr</a:t>
            </a:r>
            <a:r>
              <a:rPr lang="en-US" sz="2000" dirty="0"/>
              <a:t>, </a:t>
            </a:r>
            <a:r>
              <a:rPr lang="en-US" sz="2000" dirty="0" err="1"/>
              <a:t>memori</a:t>
            </a:r>
            <a:r>
              <a:rPr lang="en-US" sz="2000" dirty="0"/>
              <a:t>, card, </a:t>
            </a:r>
            <a:r>
              <a:rPr lang="en-US" sz="2000" dirty="0" err="1"/>
              <a:t>nikon</a:t>
            </a:r>
            <a:r>
              <a:rPr lang="en-US" sz="2000" dirty="0"/>
              <a:t>, etc.</a:t>
            </a:r>
            <a:endParaRPr lang="en-IN" sz="2000" dirty="0"/>
          </a:p>
        </p:txBody>
      </p:sp>
      <p:pic>
        <p:nvPicPr>
          <p:cNvPr id="4" name="Content Placeholder 3"/>
          <p:cNvPicPr>
            <a:picLocks noGrp="1" noChangeAspect="1"/>
          </p:cNvPicPr>
          <p:nvPr>
            <p:ph idx="1"/>
          </p:nvPr>
        </p:nvPicPr>
        <p:blipFill>
          <a:blip r:embed="rId2"/>
          <a:stretch>
            <a:fillRect/>
          </a:stretch>
        </p:blipFill>
        <p:spPr>
          <a:xfrm>
            <a:off x="3163208" y="2376887"/>
            <a:ext cx="5017443" cy="3487214"/>
          </a:xfrm>
          <a:prstGeom prst="rect">
            <a:avLst/>
          </a:prstGeom>
        </p:spPr>
      </p:pic>
    </p:spTree>
    <p:extLst>
      <p:ext uri="{BB962C8B-B14F-4D97-AF65-F5344CB8AC3E}">
        <p14:creationId xmlns:p14="http://schemas.microsoft.com/office/powerpoint/2010/main" val="2690531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We observe for reviews with Rating 2- the most used words are return, product, </a:t>
            </a:r>
            <a:r>
              <a:rPr lang="en-US" sz="2000" dirty="0" err="1"/>
              <a:t>numbr</a:t>
            </a:r>
            <a:r>
              <a:rPr lang="en-US" sz="2000" dirty="0"/>
              <a:t>, </a:t>
            </a:r>
            <a:r>
              <a:rPr lang="en-US" sz="2000" dirty="0" err="1"/>
              <a:t>realli</a:t>
            </a:r>
            <a:r>
              <a:rPr lang="en-US" sz="2000" dirty="0"/>
              <a:t>, month, etc.</a:t>
            </a:r>
            <a:endParaRPr lang="en-IN" sz="2000" dirty="0"/>
          </a:p>
        </p:txBody>
      </p:sp>
      <p:pic>
        <p:nvPicPr>
          <p:cNvPr id="4" name="Content Placeholder 3"/>
          <p:cNvPicPr>
            <a:picLocks noGrp="1" noChangeAspect="1"/>
          </p:cNvPicPr>
          <p:nvPr>
            <p:ph idx="1"/>
          </p:nvPr>
        </p:nvPicPr>
        <p:blipFill>
          <a:blip r:embed="rId2"/>
          <a:stretch>
            <a:fillRect/>
          </a:stretch>
        </p:blipFill>
        <p:spPr>
          <a:xfrm>
            <a:off x="3359531" y="2606813"/>
            <a:ext cx="5234397" cy="3636963"/>
          </a:xfrm>
          <a:prstGeom prst="rect">
            <a:avLst/>
          </a:prstGeom>
        </p:spPr>
      </p:pic>
    </p:spTree>
    <p:extLst>
      <p:ext uri="{BB962C8B-B14F-4D97-AF65-F5344CB8AC3E}">
        <p14:creationId xmlns:p14="http://schemas.microsoft.com/office/powerpoint/2010/main" val="3164897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We observe for reviews with Rating 3- the most used words are boat, </a:t>
            </a:r>
            <a:r>
              <a:rPr lang="en-US" sz="2000" dirty="0" err="1"/>
              <a:t>xtend</a:t>
            </a:r>
            <a:r>
              <a:rPr lang="en-US" sz="2000" dirty="0"/>
              <a:t>, </a:t>
            </a:r>
            <a:r>
              <a:rPr lang="en-US" sz="2000" dirty="0" err="1"/>
              <a:t>batteri</a:t>
            </a:r>
            <a:r>
              <a:rPr lang="en-US" sz="2000" dirty="0"/>
              <a:t>, life, color, scheme, etc.</a:t>
            </a:r>
            <a:endParaRPr lang="en-IN" sz="2000" dirty="0"/>
          </a:p>
        </p:txBody>
      </p:sp>
      <p:pic>
        <p:nvPicPr>
          <p:cNvPr id="4" name="Content Placeholder 3"/>
          <p:cNvPicPr>
            <a:picLocks noGrp="1" noChangeAspect="1"/>
          </p:cNvPicPr>
          <p:nvPr>
            <p:ph idx="1"/>
          </p:nvPr>
        </p:nvPicPr>
        <p:blipFill>
          <a:blip r:embed="rId2"/>
          <a:stretch>
            <a:fillRect/>
          </a:stretch>
        </p:blipFill>
        <p:spPr>
          <a:xfrm>
            <a:off x="3225945" y="2500795"/>
            <a:ext cx="5236526" cy="3636963"/>
          </a:xfrm>
          <a:prstGeom prst="rect">
            <a:avLst/>
          </a:prstGeom>
        </p:spPr>
      </p:pic>
    </p:spTree>
    <p:extLst>
      <p:ext uri="{BB962C8B-B14F-4D97-AF65-F5344CB8AC3E}">
        <p14:creationId xmlns:p14="http://schemas.microsoft.com/office/powerpoint/2010/main" val="227600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We observe for reviews with Rating 4- the most used words are </a:t>
            </a:r>
            <a:r>
              <a:rPr lang="en-US" sz="2000" dirty="0" err="1"/>
              <a:t>numbr</a:t>
            </a:r>
            <a:r>
              <a:rPr lang="en-US" sz="2000" dirty="0"/>
              <a:t>, day, price, rang, </a:t>
            </a:r>
            <a:r>
              <a:rPr lang="en-US" sz="2000" dirty="0" err="1"/>
              <a:t>batteri</a:t>
            </a:r>
            <a:r>
              <a:rPr lang="en-US" sz="2000" dirty="0"/>
              <a:t> life, etc.</a:t>
            </a:r>
            <a:endParaRPr lang="en-IN" sz="2000" dirty="0"/>
          </a:p>
        </p:txBody>
      </p:sp>
      <p:pic>
        <p:nvPicPr>
          <p:cNvPr id="4" name="Content Placeholder 3"/>
          <p:cNvPicPr>
            <a:picLocks noGrp="1" noChangeAspect="1"/>
          </p:cNvPicPr>
          <p:nvPr>
            <p:ph idx="1"/>
          </p:nvPr>
        </p:nvPicPr>
        <p:blipFill>
          <a:blip r:embed="rId2"/>
          <a:stretch>
            <a:fillRect/>
          </a:stretch>
        </p:blipFill>
        <p:spPr>
          <a:xfrm>
            <a:off x="3489734" y="2230312"/>
            <a:ext cx="5212532" cy="3621338"/>
          </a:xfrm>
          <a:prstGeom prst="rect">
            <a:avLst/>
          </a:prstGeom>
        </p:spPr>
      </p:pic>
    </p:spTree>
    <p:extLst>
      <p:ext uri="{BB962C8B-B14F-4D97-AF65-F5344CB8AC3E}">
        <p14:creationId xmlns:p14="http://schemas.microsoft.com/office/powerpoint/2010/main" val="4069559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We observe for reviews with Rating 5- the most used words are </a:t>
            </a:r>
            <a:r>
              <a:rPr lang="en-US" sz="2000" dirty="0" err="1"/>
              <a:t>numbr</a:t>
            </a:r>
            <a:r>
              <a:rPr lang="en-US" sz="2000" dirty="0"/>
              <a:t>, </a:t>
            </a:r>
            <a:r>
              <a:rPr lang="en-US" sz="2000" dirty="0" err="1"/>
              <a:t>vivobook</a:t>
            </a:r>
            <a:r>
              <a:rPr lang="en-US" sz="2000" dirty="0"/>
              <a:t>, </a:t>
            </a:r>
            <a:r>
              <a:rPr lang="en-US" sz="2000" dirty="0" err="1"/>
              <a:t>usb</a:t>
            </a:r>
            <a:r>
              <a:rPr lang="en-US" sz="2000" dirty="0"/>
              <a:t> type, etc.</a:t>
            </a:r>
            <a:endParaRPr lang="en-IN" sz="2000" dirty="0"/>
          </a:p>
        </p:txBody>
      </p:sp>
      <p:pic>
        <p:nvPicPr>
          <p:cNvPr id="4" name="Content Placeholder 3"/>
          <p:cNvPicPr>
            <a:picLocks noGrp="1" noChangeAspect="1"/>
          </p:cNvPicPr>
          <p:nvPr>
            <p:ph idx="1"/>
          </p:nvPr>
        </p:nvPicPr>
        <p:blipFill>
          <a:blip r:embed="rId2"/>
          <a:stretch>
            <a:fillRect/>
          </a:stretch>
        </p:blipFill>
        <p:spPr>
          <a:xfrm>
            <a:off x="3514120" y="2245554"/>
            <a:ext cx="5163760" cy="3590855"/>
          </a:xfrm>
          <a:prstGeom prst="rect">
            <a:avLst/>
          </a:prstGeom>
        </p:spPr>
      </p:pic>
    </p:spTree>
    <p:extLst>
      <p:ext uri="{BB962C8B-B14F-4D97-AF65-F5344CB8AC3E}">
        <p14:creationId xmlns:p14="http://schemas.microsoft.com/office/powerpoint/2010/main" val="3235289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251791"/>
            <a:ext cx="10571998" cy="1165847"/>
          </a:xfrm>
        </p:spPr>
        <p:txBody>
          <a:bodyPr/>
          <a:lstStyle/>
          <a:p>
            <a:r>
              <a:rPr lang="en-IN" dirty="0"/>
              <a:t>TESTING OF IDENTIFIED APPROACHES (ALGORITHMS)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9833743"/>
              </p:ext>
            </p:extLst>
          </p:nvPr>
        </p:nvGraphicFramePr>
        <p:xfrm>
          <a:off x="1908312" y="2928728"/>
          <a:ext cx="8070574" cy="2478159"/>
        </p:xfrm>
        <a:graphic>
          <a:graphicData uri="http://schemas.openxmlformats.org/drawingml/2006/table">
            <a:tbl>
              <a:tblPr firstRow="1" firstCol="1" bandRow="1">
                <a:tableStyleId>{5C22544A-7EE6-4342-B048-85BDC9FD1C3A}</a:tableStyleId>
              </a:tblPr>
              <a:tblGrid>
                <a:gridCol w="4035287">
                  <a:extLst>
                    <a:ext uri="{9D8B030D-6E8A-4147-A177-3AD203B41FA5}">
                      <a16:colId xmlns:a16="http://schemas.microsoft.com/office/drawing/2014/main" val="2146203005"/>
                    </a:ext>
                  </a:extLst>
                </a:gridCol>
                <a:gridCol w="4035287">
                  <a:extLst>
                    <a:ext uri="{9D8B030D-6E8A-4147-A177-3AD203B41FA5}">
                      <a16:colId xmlns:a16="http://schemas.microsoft.com/office/drawing/2014/main" val="4010112454"/>
                    </a:ext>
                  </a:extLst>
                </a:gridCol>
              </a:tblGrid>
              <a:tr h="412824">
                <a:tc>
                  <a:txBody>
                    <a:bodyPr/>
                    <a:lstStyle/>
                    <a:p>
                      <a:pPr algn="ctr">
                        <a:lnSpc>
                          <a:spcPct val="107000"/>
                        </a:lnSpc>
                        <a:spcAft>
                          <a:spcPts val="0"/>
                        </a:spcAft>
                      </a:pPr>
                      <a:r>
                        <a:rPr lang="en-IN" sz="1400">
                          <a:effectLst/>
                        </a:rPr>
                        <a:t>Models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IN" sz="1400" dirty="0">
                          <a:effectLst/>
                        </a:rPr>
                        <a:t>Accuracy Score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6694146"/>
                  </a:ext>
                </a:extLst>
              </a:tr>
              <a:tr h="413067">
                <a:tc>
                  <a:txBody>
                    <a:bodyPr/>
                    <a:lstStyle/>
                    <a:p>
                      <a:pPr algn="just">
                        <a:lnSpc>
                          <a:spcPct val="107000"/>
                        </a:lnSpc>
                        <a:spcAft>
                          <a:spcPts val="0"/>
                        </a:spcAft>
                      </a:pPr>
                      <a:r>
                        <a:rPr lang="en-IN" sz="1400">
                          <a:effectLst/>
                        </a:rPr>
                        <a:t>Logistic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ctr">
                        <a:lnSpc>
                          <a:spcPct val="107000"/>
                        </a:lnSpc>
                        <a:spcAft>
                          <a:spcPts val="0"/>
                        </a:spcAft>
                        <a:buFont typeface="Symbol" panose="05050102010706020507" pitchFamily="18" charset="2"/>
                        <a:buNone/>
                      </a:pPr>
                      <a:r>
                        <a:rPr lang="en-IN" sz="1400" dirty="0">
                          <a:effectLst/>
                        </a:rPr>
                        <a:t>= 85.31%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4855393"/>
                  </a:ext>
                </a:extLst>
              </a:tr>
              <a:tr h="413067">
                <a:tc>
                  <a:txBody>
                    <a:bodyPr/>
                    <a:lstStyle/>
                    <a:p>
                      <a:pPr marL="0" lvl="0" indent="0" algn="just">
                        <a:lnSpc>
                          <a:spcPct val="107000"/>
                        </a:lnSpc>
                        <a:spcAft>
                          <a:spcPts val="0"/>
                        </a:spcAft>
                        <a:buFont typeface="Symbol" panose="05050102010706020507" pitchFamily="18" charset="2"/>
                        <a:buNone/>
                      </a:pPr>
                      <a:r>
                        <a:rPr lang="en-IN" sz="1400" dirty="0">
                          <a:effectLst/>
                        </a:rPr>
                        <a:t>Decision Tree Classifier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 85.96%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4506810"/>
                  </a:ext>
                </a:extLst>
              </a:tr>
              <a:tr h="413067">
                <a:tc>
                  <a:txBody>
                    <a:bodyPr/>
                    <a:lstStyle/>
                    <a:p>
                      <a:pPr marL="0" lvl="0" indent="0" algn="just">
                        <a:lnSpc>
                          <a:spcPct val="107000"/>
                        </a:lnSpc>
                        <a:spcAft>
                          <a:spcPts val="0"/>
                        </a:spcAft>
                        <a:buFont typeface="Symbol" panose="05050102010706020507" pitchFamily="18" charset="2"/>
                        <a:buNone/>
                      </a:pPr>
                      <a:r>
                        <a:rPr lang="en-IN" sz="1400" dirty="0">
                          <a:effectLst/>
                        </a:rPr>
                        <a:t>Random Forest Classifier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 85.98%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4116618"/>
                  </a:ext>
                </a:extLst>
              </a:tr>
              <a:tr h="413067">
                <a:tc>
                  <a:txBody>
                    <a:bodyPr/>
                    <a:lstStyle/>
                    <a:p>
                      <a:pPr marL="0" lvl="0" indent="0" algn="just">
                        <a:lnSpc>
                          <a:spcPct val="107000"/>
                        </a:lnSpc>
                        <a:spcAft>
                          <a:spcPts val="0"/>
                        </a:spcAft>
                        <a:buFont typeface="Symbol" panose="05050102010706020507" pitchFamily="18" charset="2"/>
                        <a:buNone/>
                      </a:pPr>
                      <a:r>
                        <a:rPr lang="en-IN" sz="1400" dirty="0">
                          <a:effectLst/>
                        </a:rPr>
                        <a:t>Ada Boost Classifier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 63.44%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3756968"/>
                  </a:ext>
                </a:extLst>
              </a:tr>
              <a:tr h="413067">
                <a:tc>
                  <a:txBody>
                    <a:bodyPr/>
                    <a:lstStyle/>
                    <a:p>
                      <a:pPr algn="just">
                        <a:lnSpc>
                          <a:spcPct val="107000"/>
                        </a:lnSpc>
                        <a:spcAft>
                          <a:spcPts val="0"/>
                        </a:spcAft>
                      </a:pPr>
                      <a:r>
                        <a:rPr lang="en-IN" sz="1400">
                          <a:effectLst/>
                        </a:rPr>
                        <a:t>Gradient Boosting 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ctr">
                        <a:lnSpc>
                          <a:spcPct val="107000"/>
                        </a:lnSpc>
                        <a:spcAft>
                          <a:spcPts val="0"/>
                        </a:spcAft>
                        <a:buFont typeface="Symbol" panose="05050102010706020507" pitchFamily="18" charset="2"/>
                        <a:buNone/>
                      </a:pPr>
                      <a:r>
                        <a:rPr lang="en-IN" sz="1400" dirty="0">
                          <a:effectLst/>
                        </a:rPr>
                        <a:t>= 83.80%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4691716"/>
                  </a:ext>
                </a:extLst>
              </a:tr>
            </a:tbl>
          </a:graphicData>
        </a:graphic>
      </p:graphicFrame>
      <p:sp>
        <p:nvSpPr>
          <p:cNvPr id="5" name="TextBox 4"/>
          <p:cNvSpPr txBox="1"/>
          <p:nvPr/>
        </p:nvSpPr>
        <p:spPr>
          <a:xfrm>
            <a:off x="1908312" y="5777948"/>
            <a:ext cx="8070574" cy="369332"/>
          </a:xfrm>
          <a:prstGeom prst="rect">
            <a:avLst/>
          </a:prstGeom>
          <a:noFill/>
        </p:spPr>
        <p:txBody>
          <a:bodyPr wrap="square" rtlCol="0">
            <a:spAutoFit/>
          </a:bodyPr>
          <a:lstStyle/>
          <a:p>
            <a:r>
              <a:rPr lang="en-US" dirty="0"/>
              <a:t>Best Model:- Random Forest Classifier</a:t>
            </a:r>
            <a:endParaRPr lang="en-IN" dirty="0"/>
          </a:p>
        </p:txBody>
      </p:sp>
    </p:spTree>
    <p:extLst>
      <p:ext uri="{BB962C8B-B14F-4D97-AF65-F5344CB8AC3E}">
        <p14:creationId xmlns:p14="http://schemas.microsoft.com/office/powerpoint/2010/main" val="3924661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 OF RESULTS</a:t>
            </a:r>
            <a:endParaRPr lang="en-IN" dirty="0"/>
          </a:p>
        </p:txBody>
      </p:sp>
      <p:sp>
        <p:nvSpPr>
          <p:cNvPr id="3" name="Content Placeholder 2"/>
          <p:cNvSpPr>
            <a:spLocks noGrp="1"/>
          </p:cNvSpPr>
          <p:nvPr>
            <p:ph idx="1"/>
          </p:nvPr>
        </p:nvSpPr>
        <p:spPr/>
        <p:txBody>
          <a:bodyPr/>
          <a:lstStyle/>
          <a:p>
            <a:r>
              <a:rPr lang="en-US" dirty="0"/>
              <a:t>	The data is imbalanced.</a:t>
            </a:r>
          </a:p>
          <a:p>
            <a:r>
              <a:rPr lang="en-US" dirty="0"/>
              <a:t>	The dataset reveals that most of the people who reviewed have given 4-star rating. </a:t>
            </a:r>
          </a:p>
          <a:p>
            <a:r>
              <a:rPr lang="en-US" dirty="0"/>
              <a:t>	After preprocessing we are able to build models for testing. </a:t>
            </a:r>
          </a:p>
          <a:p>
            <a:r>
              <a:rPr lang="en-US" dirty="0"/>
              <a:t>	We achieved </a:t>
            </a:r>
            <a:r>
              <a:rPr lang="en-IN" dirty="0"/>
              <a:t>85.98%.</a:t>
            </a:r>
            <a:r>
              <a:rPr lang="en-US" dirty="0"/>
              <a:t> accuracy and hence we can say that with advanced techniques the results can be more accurate. </a:t>
            </a:r>
          </a:p>
          <a:p>
            <a:endParaRPr lang="en-IN" dirty="0"/>
          </a:p>
        </p:txBody>
      </p:sp>
    </p:spTree>
    <p:extLst>
      <p:ext uri="{BB962C8B-B14F-4D97-AF65-F5344CB8AC3E}">
        <p14:creationId xmlns:p14="http://schemas.microsoft.com/office/powerpoint/2010/main" val="852363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lstStyle/>
          <a:p>
            <a:r>
              <a:rPr lang="en-US" dirty="0"/>
              <a:t>Random Forest Classifier performs better with Accuracy Score: 85.98992389323614%. </a:t>
            </a:r>
          </a:p>
          <a:p>
            <a:r>
              <a:rPr lang="en-US" dirty="0"/>
              <a:t>Final Model (</a:t>
            </a:r>
            <a:r>
              <a:rPr lang="en-US" dirty="0" err="1"/>
              <a:t>Hyperparameter</a:t>
            </a:r>
            <a:r>
              <a:rPr lang="en-US" dirty="0"/>
              <a:t> Tuning) is giving us Accuracy score of 86.11% which is slightly improved compare to earlier Accuracy score of 85.98%.</a:t>
            </a:r>
          </a:p>
          <a:p>
            <a:r>
              <a:rPr lang="en-US" dirty="0"/>
              <a:t>Here Random forest classifier is the most accurate algorithm as compared to others.</a:t>
            </a:r>
          </a:p>
          <a:p>
            <a:endParaRPr lang="en-IN" dirty="0"/>
          </a:p>
        </p:txBody>
      </p:sp>
    </p:spTree>
    <p:extLst>
      <p:ext uri="{BB962C8B-B14F-4D97-AF65-F5344CB8AC3E}">
        <p14:creationId xmlns:p14="http://schemas.microsoft.com/office/powerpoint/2010/main" val="2666171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&amp; SCOPE FOR FUTURE WORK</a:t>
            </a:r>
            <a:endParaRPr lang="en-IN" dirty="0"/>
          </a:p>
        </p:txBody>
      </p:sp>
      <p:sp>
        <p:nvSpPr>
          <p:cNvPr id="3" name="Content Placeholder 2"/>
          <p:cNvSpPr>
            <a:spLocks noGrp="1"/>
          </p:cNvSpPr>
          <p:nvPr>
            <p:ph idx="1"/>
          </p:nvPr>
        </p:nvSpPr>
        <p:spPr/>
        <p:txBody>
          <a:bodyPr/>
          <a:lstStyle/>
          <a:p>
            <a:r>
              <a:rPr lang="en-US" dirty="0"/>
              <a:t>The data is imbalanced but we couldn’t apply balancing techniques due to computational limitations. </a:t>
            </a:r>
          </a:p>
          <a:p>
            <a:r>
              <a:rPr lang="en-US" dirty="0"/>
              <a:t>Deep learning CNN, ANN can be used to build more accurate models.</a:t>
            </a:r>
          </a:p>
          <a:p>
            <a:endParaRPr lang="en-IN" dirty="0"/>
          </a:p>
        </p:txBody>
      </p:sp>
    </p:spTree>
    <p:extLst>
      <p:ext uri="{BB962C8B-B14F-4D97-AF65-F5344CB8AC3E}">
        <p14:creationId xmlns:p14="http://schemas.microsoft.com/office/powerpoint/2010/main" val="230766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B63929-F8DF-E910-9934-59F77C43ED83}"/>
              </a:ext>
            </a:extLst>
          </p:cNvPr>
          <p:cNvPicPr>
            <a:picLocks noGrp="1" noChangeAspect="1"/>
          </p:cNvPicPr>
          <p:nvPr>
            <p:ph idx="1"/>
          </p:nvPr>
        </p:nvPicPr>
        <p:blipFill>
          <a:blip r:embed="rId2"/>
          <a:stretch>
            <a:fillRect/>
          </a:stretch>
        </p:blipFill>
        <p:spPr>
          <a:xfrm>
            <a:off x="914400" y="2734322"/>
            <a:ext cx="10360241" cy="3391269"/>
          </a:xfrm>
        </p:spPr>
      </p:pic>
    </p:spTree>
    <p:extLst>
      <p:ext uri="{BB962C8B-B14F-4D97-AF65-F5344CB8AC3E}">
        <p14:creationId xmlns:p14="http://schemas.microsoft.com/office/powerpoint/2010/main" val="15476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endParaRPr lang="en-IN" dirty="0"/>
          </a:p>
        </p:txBody>
      </p:sp>
      <p:sp>
        <p:nvSpPr>
          <p:cNvPr id="3" name="Content Placeholder 2"/>
          <p:cNvSpPr>
            <a:spLocks noGrp="1"/>
          </p:cNvSpPr>
          <p:nvPr>
            <p:ph idx="1"/>
          </p:nvPr>
        </p:nvSpPr>
        <p:spPr/>
        <p:txBody>
          <a:bodyPr>
            <a:normAutofit/>
          </a:bodyPr>
          <a:lstStyle/>
          <a:p>
            <a:r>
              <a:rPr lang="en-US" dirty="0"/>
              <a:t>Business Problem Framing</a:t>
            </a:r>
          </a:p>
          <a:p>
            <a:r>
              <a:rPr lang="en-US" dirty="0"/>
              <a:t>Conceptual background of the Domain Problem</a:t>
            </a:r>
          </a:p>
          <a:p>
            <a:r>
              <a:rPr lang="en-US" dirty="0"/>
              <a:t>Data Sources &amp; Formats</a:t>
            </a:r>
          </a:p>
          <a:p>
            <a:r>
              <a:rPr lang="en-US" dirty="0"/>
              <a:t>EDA</a:t>
            </a:r>
          </a:p>
          <a:p>
            <a:r>
              <a:rPr lang="en-US" dirty="0"/>
              <a:t>Data Preprocessing</a:t>
            </a:r>
          </a:p>
          <a:p>
            <a:r>
              <a:rPr lang="en-US" dirty="0"/>
              <a:t>Data Visualization</a:t>
            </a:r>
          </a:p>
          <a:p>
            <a:r>
              <a:rPr lang="en-US" dirty="0"/>
              <a:t>Testing of Identified Approaches</a:t>
            </a:r>
          </a:p>
          <a:p>
            <a:r>
              <a:rPr lang="en-US" dirty="0"/>
              <a:t>Interpretation of Results</a:t>
            </a:r>
          </a:p>
          <a:p>
            <a:r>
              <a:rPr lang="en-US" dirty="0"/>
              <a:t>Limitations &amp; Scope for Future Work</a:t>
            </a:r>
          </a:p>
        </p:txBody>
      </p:sp>
    </p:spTree>
    <p:extLst>
      <p:ext uri="{BB962C8B-B14F-4D97-AF65-F5344CB8AC3E}">
        <p14:creationId xmlns:p14="http://schemas.microsoft.com/office/powerpoint/2010/main" val="235528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PROBLEM FRAMING</a:t>
            </a:r>
            <a:endParaRPr lang="en-IN" dirty="0"/>
          </a:p>
        </p:txBody>
      </p:sp>
      <p:sp>
        <p:nvSpPr>
          <p:cNvPr id="3" name="Content Placeholder 2"/>
          <p:cNvSpPr>
            <a:spLocks noGrp="1"/>
          </p:cNvSpPr>
          <p:nvPr>
            <p:ph idx="1"/>
          </p:nvPr>
        </p:nvSpPr>
        <p:spPr/>
        <p:txBody>
          <a:bodyPr/>
          <a:lstStyle/>
          <a:p>
            <a:r>
              <a:rPr lang="en-IN" dirty="0"/>
              <a:t>The proliferation of social media enables people to express their opinions widely online. However, it is a review of a product or service where it reflects the opinions and experiences of a customer purchasing a product or service. For customers, online reviews and testimonials are all about building trust. And that’s especially true for ecommerce sales when shoppers can’t ask store associates for product information before buying.</a:t>
            </a:r>
          </a:p>
          <a:p>
            <a:r>
              <a:rPr lang="en-IN" dirty="0"/>
              <a:t>We have a client who has a website where people write different reviews for technical products. Now they are adding a new feature to their website i.e. the reviewer will have to add stars (rating)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p>
          <a:p>
            <a:pPr marL="0" indent="0">
              <a:buNone/>
            </a:pPr>
            <a:endParaRPr lang="en-IN" dirty="0"/>
          </a:p>
        </p:txBody>
      </p:sp>
    </p:spTree>
    <p:extLst>
      <p:ext uri="{BB962C8B-B14F-4D97-AF65-F5344CB8AC3E}">
        <p14:creationId xmlns:p14="http://schemas.microsoft.com/office/powerpoint/2010/main" val="1269274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7"/>
            <a:ext cx="10571998" cy="1288847"/>
          </a:xfrm>
        </p:spPr>
        <p:txBody>
          <a:bodyPr/>
          <a:lstStyle/>
          <a:p>
            <a:r>
              <a:rPr lang="en-US" dirty="0"/>
              <a:t>CONCEPTUAL BACKGROUND OF THE DOMAIN PROBLEM</a:t>
            </a:r>
            <a:endParaRPr lang="en-IN" dirty="0"/>
          </a:p>
        </p:txBody>
      </p:sp>
      <p:sp>
        <p:nvSpPr>
          <p:cNvPr id="3" name="Content Placeholder 2"/>
          <p:cNvSpPr>
            <a:spLocks noGrp="1"/>
          </p:cNvSpPr>
          <p:nvPr>
            <p:ph idx="1"/>
          </p:nvPr>
        </p:nvSpPr>
        <p:spPr/>
        <p:txBody>
          <a:bodyPr>
            <a:normAutofit fontScale="92500"/>
          </a:bodyPr>
          <a:lstStyle/>
          <a:p>
            <a:r>
              <a:rPr lang="en-IN" dirty="0"/>
              <a:t>Online reviews build brand trust among the audience. If potential customers know that other people had positive experiences with a brand, they’re more likely to trust the brand. Reviews build brand credibility and increase the likelihood that consumers will purchase from that brand.</a:t>
            </a:r>
          </a:p>
          <a:p>
            <a:r>
              <a:rPr lang="en-IN" dirty="0"/>
              <a:t>Online reviews also validate the company’s expertise in the eyes of prospective customers. They prove that the brand/company has successfully helped other people overcome a specific challenge or accomplish a particular goal.</a:t>
            </a:r>
          </a:p>
          <a:p>
            <a:r>
              <a:rPr lang="en-IN" dirty="0"/>
              <a:t>Anyone can make claims about how amazing their product or service is, but that doesn’t mean those claims are true. By providing evidence of success through online reviews, brands can demonstrate their expertise and authority.</a:t>
            </a:r>
          </a:p>
          <a:p>
            <a:r>
              <a:rPr lang="en-IN" dirty="0"/>
              <a:t>Most consumers trust online reviews by their peers more than the claims made by a company. Consumers are less likely to believe a claim if there isn’t any third-party supporting evidence. Good reviews are a great way to back up any claims made by a company.</a:t>
            </a:r>
          </a:p>
        </p:txBody>
      </p:sp>
    </p:spTree>
    <p:extLst>
      <p:ext uri="{BB962C8B-B14F-4D97-AF65-F5344CB8AC3E}">
        <p14:creationId xmlns:p14="http://schemas.microsoft.com/office/powerpoint/2010/main" val="1380778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 &amp; FORMATS</a:t>
            </a:r>
            <a:endParaRPr lang="en-IN" dirty="0"/>
          </a:p>
        </p:txBody>
      </p:sp>
      <p:sp>
        <p:nvSpPr>
          <p:cNvPr id="3" name="Content Placeholder 2"/>
          <p:cNvSpPr>
            <a:spLocks noGrp="1"/>
          </p:cNvSpPr>
          <p:nvPr>
            <p:ph idx="1"/>
          </p:nvPr>
        </p:nvSpPr>
        <p:spPr>
          <a:xfrm>
            <a:off x="818711" y="2199861"/>
            <a:ext cx="4561671" cy="4267200"/>
          </a:xfrm>
        </p:spPr>
        <p:txBody>
          <a:bodyPr>
            <a:normAutofit/>
          </a:bodyPr>
          <a:lstStyle/>
          <a:p>
            <a:r>
              <a:rPr lang="en-IN" dirty="0"/>
              <a:t>The data set is scrapped from online shopping websites like Amazon and Flipkart. The dataset contains 31095 rows and 3 columns. These are enclosed in CSV format. All the data samples contain 3 fields which includes ‘Unnamed:0, ‘</a:t>
            </a:r>
            <a:r>
              <a:rPr lang="en-IN" dirty="0" err="1"/>
              <a:t>Product_Review</a:t>
            </a:r>
            <a:r>
              <a:rPr lang="en-IN" dirty="0"/>
              <a:t>’ and ‘Ratings’. </a:t>
            </a:r>
          </a:p>
          <a:p>
            <a:r>
              <a:rPr lang="en-IN" dirty="0"/>
              <a:t>Here, </a:t>
            </a:r>
            <a:r>
              <a:rPr lang="en-IN" sz="1600" dirty="0"/>
              <a:t>1 = Poor. </a:t>
            </a:r>
          </a:p>
          <a:p>
            <a:pPr marL="0" lvl="0" indent="0">
              <a:buNone/>
            </a:pPr>
            <a:r>
              <a:rPr lang="en-IN" sz="1600" dirty="0"/>
              <a:t>                2 = Fair.</a:t>
            </a:r>
          </a:p>
          <a:p>
            <a:pPr marL="0" lvl="0" indent="0">
              <a:buNone/>
            </a:pPr>
            <a:r>
              <a:rPr lang="en-IN" sz="1600" dirty="0"/>
              <a:t>                3 = Good.</a:t>
            </a:r>
          </a:p>
          <a:p>
            <a:pPr marL="0" lvl="0" indent="0">
              <a:buNone/>
            </a:pPr>
            <a:r>
              <a:rPr lang="en-IN" sz="1600" dirty="0"/>
              <a:t>                4 = Very Good.</a:t>
            </a:r>
          </a:p>
          <a:p>
            <a:pPr marL="0" lvl="0" indent="0">
              <a:buNone/>
            </a:pPr>
            <a:r>
              <a:rPr lang="en-IN" sz="1600" dirty="0"/>
              <a:t>                5 = Excellent.</a:t>
            </a:r>
          </a:p>
        </p:txBody>
      </p:sp>
      <p:pic>
        <p:nvPicPr>
          <p:cNvPr id="4" name="Picture 3"/>
          <p:cNvPicPr>
            <a:picLocks noChangeAspect="1"/>
          </p:cNvPicPr>
          <p:nvPr/>
        </p:nvPicPr>
        <p:blipFill>
          <a:blip r:embed="rId2"/>
          <a:stretch>
            <a:fillRect/>
          </a:stretch>
        </p:blipFill>
        <p:spPr>
          <a:xfrm>
            <a:off x="6783739" y="3794557"/>
            <a:ext cx="4163929" cy="1627773"/>
          </a:xfrm>
          <a:prstGeom prst="rect">
            <a:avLst/>
          </a:prstGeom>
        </p:spPr>
      </p:pic>
      <p:pic>
        <p:nvPicPr>
          <p:cNvPr id="6" name="Picture 5"/>
          <p:cNvPicPr>
            <a:picLocks noChangeAspect="1"/>
          </p:cNvPicPr>
          <p:nvPr/>
        </p:nvPicPr>
        <p:blipFill>
          <a:blip r:embed="rId3"/>
          <a:stretch>
            <a:fillRect/>
          </a:stretch>
        </p:blipFill>
        <p:spPr>
          <a:xfrm>
            <a:off x="5761796" y="2222287"/>
            <a:ext cx="5730737" cy="1438781"/>
          </a:xfrm>
          <a:prstGeom prst="rect">
            <a:avLst/>
          </a:prstGeom>
        </p:spPr>
      </p:pic>
    </p:spTree>
    <p:extLst>
      <p:ext uri="{BB962C8B-B14F-4D97-AF65-F5344CB8AC3E}">
        <p14:creationId xmlns:p14="http://schemas.microsoft.com/office/powerpoint/2010/main" val="1579101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Exploratory Data Analysis (EDA)</a:t>
            </a:r>
          </a:p>
        </p:txBody>
      </p:sp>
      <p:sp>
        <p:nvSpPr>
          <p:cNvPr id="3" name="Content Placeholder 2"/>
          <p:cNvSpPr>
            <a:spLocks noGrp="1"/>
          </p:cNvSpPr>
          <p:nvPr>
            <p:ph idx="1"/>
          </p:nvPr>
        </p:nvSpPr>
        <p:spPr/>
        <p:txBody>
          <a:bodyPr/>
          <a:lstStyle/>
          <a:p>
            <a:r>
              <a:rPr lang="en-IN" dirty="0"/>
              <a:t>We dropped the ‘Unnamed: 0’ column because it was unnecessary for our prediction. </a:t>
            </a:r>
          </a:p>
          <a:p>
            <a:r>
              <a:rPr lang="en-IN" dirty="0"/>
              <a:t>We observe that the ‘Product_Review’ column is an object datatype &amp; the Ratings column is a float datatype. </a:t>
            </a:r>
          </a:p>
          <a:p>
            <a:r>
              <a:rPr lang="en-IN" dirty="0"/>
              <a:t>It also came to our notice that there were certain null values in the Product review column. </a:t>
            </a:r>
          </a:p>
          <a:p>
            <a:endParaRPr lang="en-IN" dirty="0"/>
          </a:p>
        </p:txBody>
      </p:sp>
    </p:spTree>
    <p:extLst>
      <p:ext uri="{BB962C8B-B14F-4D97-AF65-F5344CB8AC3E}">
        <p14:creationId xmlns:p14="http://schemas.microsoft.com/office/powerpoint/2010/main" val="3717660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endParaRPr lang="en-IN" dirty="0"/>
          </a:p>
        </p:txBody>
      </p:sp>
      <p:sp>
        <p:nvSpPr>
          <p:cNvPr id="3" name="Content Placeholder 2"/>
          <p:cNvSpPr>
            <a:spLocks noGrp="1"/>
          </p:cNvSpPr>
          <p:nvPr>
            <p:ph idx="1"/>
          </p:nvPr>
        </p:nvSpPr>
        <p:spPr>
          <a:xfrm>
            <a:off x="818712" y="2222287"/>
            <a:ext cx="3766540" cy="3636511"/>
          </a:xfrm>
        </p:spPr>
        <p:txBody>
          <a:bodyPr>
            <a:normAutofit fontScale="85000" lnSpcReduction="20000"/>
          </a:bodyPr>
          <a:lstStyle/>
          <a:p>
            <a:r>
              <a:rPr lang="en-IN" dirty="0"/>
              <a:t>We found missing reviews as illustrated by the </a:t>
            </a:r>
            <a:r>
              <a:rPr lang="en-IN" dirty="0" err="1"/>
              <a:t>heatmap</a:t>
            </a:r>
            <a:r>
              <a:rPr lang="en-IN" dirty="0"/>
              <a:t>. </a:t>
            </a:r>
          </a:p>
          <a:p>
            <a:r>
              <a:rPr lang="en-IN" dirty="0"/>
              <a:t>We replaced the missing values in product reviews with 'Review Not Available'. </a:t>
            </a:r>
          </a:p>
          <a:p>
            <a:r>
              <a:rPr lang="en-IN" dirty="0"/>
              <a:t>We also applied the following steps as a part of text mining:</a:t>
            </a:r>
          </a:p>
          <a:p>
            <a:pPr marL="0" lvl="0" indent="0">
              <a:buNone/>
            </a:pPr>
            <a:r>
              <a:rPr lang="en-IN" dirty="0">
                <a:sym typeface="Wingdings" panose="05000000000000000000" pitchFamily="2" charset="2"/>
              </a:rPr>
              <a:t></a:t>
            </a:r>
            <a:r>
              <a:rPr lang="en-IN" dirty="0"/>
              <a:t>Removing Punctuations and other special characters</a:t>
            </a:r>
          </a:p>
          <a:p>
            <a:pPr marL="0" lvl="0" indent="0">
              <a:buNone/>
            </a:pPr>
            <a:r>
              <a:rPr lang="en-IN" dirty="0">
                <a:sym typeface="Wingdings" panose="05000000000000000000" pitchFamily="2" charset="2"/>
              </a:rPr>
              <a:t></a:t>
            </a:r>
            <a:r>
              <a:rPr lang="en-IN" dirty="0"/>
              <a:t>Word </a:t>
            </a:r>
            <a:r>
              <a:rPr lang="en-IN" dirty="0" err="1"/>
              <a:t>Tokenzation</a:t>
            </a:r>
            <a:endParaRPr lang="en-IN" dirty="0"/>
          </a:p>
          <a:p>
            <a:pPr marL="0" lvl="0" indent="0">
              <a:buNone/>
            </a:pPr>
            <a:r>
              <a:rPr lang="en-IN" dirty="0">
                <a:sym typeface="Wingdings" panose="05000000000000000000" pitchFamily="2" charset="2"/>
              </a:rPr>
              <a:t></a:t>
            </a:r>
            <a:r>
              <a:rPr lang="en-IN" dirty="0"/>
              <a:t>Removing Stop Words</a:t>
            </a:r>
          </a:p>
          <a:p>
            <a:pPr marL="0" lvl="0" indent="0">
              <a:buNone/>
            </a:pPr>
            <a:r>
              <a:rPr lang="en-IN" dirty="0">
                <a:sym typeface="Wingdings" panose="05000000000000000000" pitchFamily="2" charset="2"/>
              </a:rPr>
              <a:t></a:t>
            </a:r>
            <a:r>
              <a:rPr lang="en-IN" dirty="0"/>
              <a:t>Stemming and Lemmatising</a:t>
            </a:r>
          </a:p>
          <a:p>
            <a:pPr marL="0" lvl="0" indent="0">
              <a:buNone/>
            </a:pPr>
            <a:r>
              <a:rPr lang="en-IN" dirty="0">
                <a:sym typeface="Wingdings" panose="05000000000000000000" pitchFamily="2" charset="2"/>
              </a:rPr>
              <a:t></a:t>
            </a:r>
            <a:r>
              <a:rPr lang="en-IN" dirty="0"/>
              <a:t>Applying Count </a:t>
            </a:r>
            <a:r>
              <a:rPr lang="en-IN" dirty="0" err="1"/>
              <a:t>Vectorizer</a:t>
            </a:r>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5814805" y="2030416"/>
            <a:ext cx="5025473" cy="2999245"/>
          </a:xfrm>
          <a:prstGeom prst="rect">
            <a:avLst/>
          </a:prstGeom>
        </p:spPr>
      </p:pic>
      <p:pic>
        <p:nvPicPr>
          <p:cNvPr id="5" name="Picture 4"/>
          <p:cNvPicPr>
            <a:picLocks noChangeAspect="1"/>
          </p:cNvPicPr>
          <p:nvPr/>
        </p:nvPicPr>
        <p:blipFill>
          <a:blip r:embed="rId3"/>
          <a:stretch>
            <a:fillRect/>
          </a:stretch>
        </p:blipFill>
        <p:spPr>
          <a:xfrm>
            <a:off x="5814804" y="5387244"/>
            <a:ext cx="5025473" cy="943107"/>
          </a:xfrm>
          <a:prstGeom prst="rect">
            <a:avLst/>
          </a:prstGeom>
        </p:spPr>
      </p:pic>
    </p:spTree>
    <p:extLst>
      <p:ext uri="{BB962C8B-B14F-4D97-AF65-F5344CB8AC3E}">
        <p14:creationId xmlns:p14="http://schemas.microsoft.com/office/powerpoint/2010/main" val="3769624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531" y="3044614"/>
            <a:ext cx="10571998" cy="970450"/>
          </a:xfrm>
        </p:spPr>
        <p:txBody>
          <a:bodyPr/>
          <a:lstStyle/>
          <a:p>
            <a:pPr algn="ctr"/>
            <a:r>
              <a:rPr lang="en-US" dirty="0"/>
              <a:t>DATA VISUALIZATION</a:t>
            </a:r>
            <a:endParaRPr lang="en-IN" dirty="0"/>
          </a:p>
        </p:txBody>
      </p:sp>
    </p:spTree>
    <p:extLst>
      <p:ext uri="{BB962C8B-B14F-4D97-AF65-F5344CB8AC3E}">
        <p14:creationId xmlns:p14="http://schemas.microsoft.com/office/powerpoint/2010/main" val="288468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0" dirty="0"/>
              <a:t>We can see that Rating 4 has the highest count followed by Rating 5, 3, 1, 2.</a:t>
            </a:r>
            <a:endParaRPr lang="en-IN" sz="2000" dirty="0"/>
          </a:p>
        </p:txBody>
      </p:sp>
      <p:pic>
        <p:nvPicPr>
          <p:cNvPr id="4" name="Content Placeholder 3"/>
          <p:cNvPicPr>
            <a:picLocks noGrp="1" noChangeAspect="1"/>
          </p:cNvPicPr>
          <p:nvPr>
            <p:ph idx="1"/>
          </p:nvPr>
        </p:nvPicPr>
        <p:blipFill>
          <a:blip r:embed="rId2"/>
          <a:stretch>
            <a:fillRect/>
          </a:stretch>
        </p:blipFill>
        <p:spPr>
          <a:xfrm>
            <a:off x="2341716" y="2222500"/>
            <a:ext cx="7508568" cy="3636963"/>
          </a:xfrm>
          <a:prstGeom prst="rect">
            <a:avLst/>
          </a:prstGeom>
        </p:spPr>
      </p:pic>
      <p:sp>
        <p:nvSpPr>
          <p:cNvPr id="5" name="TextBox 4"/>
          <p:cNvSpPr txBox="1"/>
          <p:nvPr/>
        </p:nvSpPr>
        <p:spPr>
          <a:xfrm>
            <a:off x="662609" y="2769704"/>
            <a:ext cx="2676939" cy="2031325"/>
          </a:xfrm>
          <a:prstGeom prst="rect">
            <a:avLst/>
          </a:prstGeom>
          <a:noFill/>
        </p:spPr>
        <p:txBody>
          <a:bodyPr wrap="square" rtlCol="0">
            <a:spAutoFit/>
          </a:bodyPr>
          <a:lstStyle/>
          <a:p>
            <a:r>
              <a:rPr lang="en-US" dirty="0"/>
              <a:t>Value Counts of Rating:</a:t>
            </a:r>
          </a:p>
          <a:p>
            <a:r>
              <a:rPr lang="en-US" dirty="0"/>
              <a:t>4.0    19556</a:t>
            </a:r>
          </a:p>
          <a:p>
            <a:r>
              <a:rPr lang="en-US" dirty="0"/>
              <a:t>5.0     8167</a:t>
            </a:r>
          </a:p>
          <a:p>
            <a:r>
              <a:rPr lang="en-US" dirty="0"/>
              <a:t>3.0     2250</a:t>
            </a:r>
          </a:p>
          <a:p>
            <a:r>
              <a:rPr lang="en-US" dirty="0"/>
              <a:t>1.0      622</a:t>
            </a:r>
          </a:p>
          <a:p>
            <a:r>
              <a:rPr lang="en-US" dirty="0"/>
              <a:t>2.0      500</a:t>
            </a:r>
            <a:endParaRPr lang="en-IN" dirty="0"/>
          </a:p>
        </p:txBody>
      </p:sp>
    </p:spTree>
    <p:extLst>
      <p:ext uri="{BB962C8B-B14F-4D97-AF65-F5344CB8AC3E}">
        <p14:creationId xmlns:p14="http://schemas.microsoft.com/office/powerpoint/2010/main" val="58981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Quotable</Template>
  <TotalTime>101</TotalTime>
  <Words>964</Words>
  <Application>Microsoft Office PowerPoint</Application>
  <PresentationFormat>Widescreen</PresentationFormat>
  <Paragraphs>80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Century Gothic</vt:lpstr>
      <vt:lpstr>Symbol</vt:lpstr>
      <vt:lpstr>Wingdings 2</vt:lpstr>
      <vt:lpstr>Quotable</vt:lpstr>
      <vt:lpstr>RATINGS PREDICTION PROJECT</vt:lpstr>
      <vt:lpstr>PROJECT OVERVIEW</vt:lpstr>
      <vt:lpstr>BUSINESS PROBLEM FRAMING</vt:lpstr>
      <vt:lpstr>CONCEPTUAL BACKGROUND OF THE DOMAIN PROBLEM</vt:lpstr>
      <vt:lpstr>DATA SOURCES &amp; FORMATS</vt:lpstr>
      <vt:lpstr>Exploratory Data Analysis (EDA)</vt:lpstr>
      <vt:lpstr>DATA PREPROCESSING</vt:lpstr>
      <vt:lpstr>DATA VISUALIZATION</vt:lpstr>
      <vt:lpstr>We can see that Rating 4 has the highest count followed by Rating 5, 3, 1, 2.</vt:lpstr>
      <vt:lpstr>We observe for reviews with Rating 1- the most used words are numbr, memori, card, nikon, etc.</vt:lpstr>
      <vt:lpstr>We observe for reviews with Rating 2- the most used words are return, product, numbr, realli, month, etc.</vt:lpstr>
      <vt:lpstr>We observe for reviews with Rating 3- the most used words are boat, xtend, batteri, life, color, scheme, etc.</vt:lpstr>
      <vt:lpstr>We observe for reviews with Rating 4- the most used words are numbr, day, price, rang, batteri life, etc.</vt:lpstr>
      <vt:lpstr>We observe for reviews with Rating 5- the most used words are numbr, vivobook, usb type, etc.</vt:lpstr>
      <vt:lpstr>TESTING OF IDENTIFIED APPROACHES (ALGORITHMS)</vt:lpstr>
      <vt:lpstr>INTERPRETATION OF RESULTS</vt:lpstr>
      <vt:lpstr>CONCLUSION</vt:lpstr>
      <vt:lpstr>LIMITATIONS &amp; SCOPE FOR FUTURE WORK</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dc:title>
  <dc:creator>HP</dc:creator>
  <cp:lastModifiedBy>Pritam Sangle</cp:lastModifiedBy>
  <cp:revision>10</cp:revision>
  <dcterms:created xsi:type="dcterms:W3CDTF">2022-10-26T11:04:16Z</dcterms:created>
  <dcterms:modified xsi:type="dcterms:W3CDTF">2022-10-28T06:33:26Z</dcterms:modified>
</cp:coreProperties>
</file>