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723"/>
    <a:srgbClr val="4472C4"/>
    <a:srgbClr val="669E40"/>
    <a:srgbClr val="4B752F"/>
    <a:srgbClr val="416529"/>
    <a:srgbClr val="62983E"/>
    <a:srgbClr val="49702E"/>
    <a:srgbClr val="70AD47"/>
    <a:srgbClr val="304A1E"/>
    <a:srgbClr val="456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1836" y="7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F4C2-3E0A-466F-86F6-BB4460FA3CF7}" type="datetimeFigureOut">
              <a:rPr lang="zh-TW" altLang="en-US" smtClean="0"/>
              <a:t>2022/1/13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B9E7-F2BC-44D9-BF03-DBDA28F2FA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0545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F4C2-3E0A-466F-86F6-BB4460FA3CF7}" type="datetimeFigureOut">
              <a:rPr lang="zh-TW" altLang="en-US" smtClean="0"/>
              <a:t>2022/1/13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B9E7-F2BC-44D9-BF03-DBDA28F2FA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387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F4C2-3E0A-466F-86F6-BB4460FA3CF7}" type="datetimeFigureOut">
              <a:rPr lang="zh-TW" altLang="en-US" smtClean="0"/>
              <a:t>2022/1/13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B9E7-F2BC-44D9-BF03-DBDA28F2FA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493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F4C2-3E0A-466F-86F6-BB4460FA3CF7}" type="datetimeFigureOut">
              <a:rPr lang="zh-TW" altLang="en-US" smtClean="0"/>
              <a:t>2022/1/13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B9E7-F2BC-44D9-BF03-DBDA28F2FA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452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F4C2-3E0A-466F-86F6-BB4460FA3CF7}" type="datetimeFigureOut">
              <a:rPr lang="zh-TW" altLang="en-US" smtClean="0"/>
              <a:t>2022/1/13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B9E7-F2BC-44D9-BF03-DBDA28F2FA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4966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F4C2-3E0A-466F-86F6-BB4460FA3CF7}" type="datetimeFigureOut">
              <a:rPr lang="zh-TW" altLang="en-US" smtClean="0"/>
              <a:t>2022/1/13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B9E7-F2BC-44D9-BF03-DBDA28F2FA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5054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F4C2-3E0A-466F-86F6-BB4460FA3CF7}" type="datetimeFigureOut">
              <a:rPr lang="zh-TW" altLang="en-US" smtClean="0"/>
              <a:t>2022/1/13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B9E7-F2BC-44D9-BF03-DBDA28F2FA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9313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F4C2-3E0A-466F-86F6-BB4460FA3CF7}" type="datetimeFigureOut">
              <a:rPr lang="zh-TW" altLang="en-US" smtClean="0"/>
              <a:t>2022/1/13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B9E7-F2BC-44D9-BF03-DBDA28F2FA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7474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F4C2-3E0A-466F-86F6-BB4460FA3CF7}" type="datetimeFigureOut">
              <a:rPr lang="zh-TW" altLang="en-US" smtClean="0"/>
              <a:t>2022/1/13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B9E7-F2BC-44D9-BF03-DBDA28F2FA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625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F4C2-3E0A-466F-86F6-BB4460FA3CF7}" type="datetimeFigureOut">
              <a:rPr lang="zh-TW" altLang="en-US" smtClean="0"/>
              <a:t>2022/1/13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B9E7-F2BC-44D9-BF03-DBDA28F2FA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9601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7F4C2-3E0A-466F-86F6-BB4460FA3CF7}" type="datetimeFigureOut">
              <a:rPr lang="zh-TW" altLang="en-US" smtClean="0"/>
              <a:t>2022/1/13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B9E7-F2BC-44D9-BF03-DBDA28F2FA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40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7F4C2-3E0A-466F-86F6-BB4460FA3CF7}" type="datetimeFigureOut">
              <a:rPr lang="zh-TW" altLang="en-US" smtClean="0"/>
              <a:t>2022/1/13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3B9E7-F2BC-44D9-BF03-DBDA28F2FA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765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群組 57"/>
          <p:cNvGrpSpPr/>
          <p:nvPr/>
        </p:nvGrpSpPr>
        <p:grpSpPr>
          <a:xfrm>
            <a:off x="942861" y="533103"/>
            <a:ext cx="10083278" cy="5626245"/>
            <a:chOff x="942861" y="533103"/>
            <a:chExt cx="10083278" cy="5626245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7421" y="768061"/>
              <a:ext cx="8175445" cy="804742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1999133" y="955548"/>
              <a:ext cx="1265275" cy="48006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5673473" y="583395"/>
              <a:ext cx="37792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2A69A2"/>
                  </a:solidFill>
                </a:rPr>
                <a:t>1 second * 16k Hz = 16000 data points</a:t>
              </a:r>
              <a:endParaRPr lang="zh-TW" altLang="en-US" dirty="0">
                <a:solidFill>
                  <a:srgbClr val="2A69A2"/>
                </a:solidFill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927690" y="533103"/>
              <a:ext cx="3005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window size = 320 data points</a:t>
              </a:r>
              <a:endParaRPr lang="zh-TW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2607604" y="955548"/>
              <a:ext cx="1265275" cy="48006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向右箭號 14"/>
            <p:cNvSpPr/>
            <p:nvPr/>
          </p:nvSpPr>
          <p:spPr>
            <a:xfrm>
              <a:off x="4008330" y="1099566"/>
              <a:ext cx="256032" cy="19202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3962610" y="1388137"/>
              <a:ext cx="2656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step size = 160 data points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直線單箭頭接點 17"/>
            <p:cNvCxnSpPr/>
            <p:nvPr/>
          </p:nvCxnSpPr>
          <p:spPr>
            <a:xfrm>
              <a:off x="2432304" y="1645920"/>
              <a:ext cx="0" cy="5303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/>
            <p:cNvSpPr txBox="1"/>
            <p:nvPr/>
          </p:nvSpPr>
          <p:spPr>
            <a:xfrm>
              <a:off x="2432304" y="1660566"/>
              <a:ext cx="624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 smtClean="0"/>
                <a:t>conv</a:t>
              </a:r>
              <a:endParaRPr lang="zh-TW" altLang="en-US" dirty="0"/>
            </a:p>
          </p:txBody>
        </p:sp>
        <p:cxnSp>
          <p:nvCxnSpPr>
            <p:cNvPr id="23" name="直線單箭頭接點 22"/>
            <p:cNvCxnSpPr/>
            <p:nvPr/>
          </p:nvCxnSpPr>
          <p:spPr>
            <a:xfrm flipV="1">
              <a:off x="942861" y="3316510"/>
              <a:ext cx="0" cy="411480"/>
            </a:xfrm>
            <a:prstGeom prst="straightConnector1">
              <a:avLst/>
            </a:prstGeom>
            <a:ln>
              <a:solidFill>
                <a:srgbClr val="38572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/>
            <p:nvPr/>
          </p:nvCxnSpPr>
          <p:spPr>
            <a:xfrm>
              <a:off x="942861" y="3727990"/>
              <a:ext cx="718199" cy="0"/>
            </a:xfrm>
            <a:prstGeom prst="straightConnector1">
              <a:avLst/>
            </a:prstGeom>
            <a:ln>
              <a:solidFill>
                <a:srgbClr val="38572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/>
            <p:cNvCxnSpPr/>
            <p:nvPr/>
          </p:nvCxnSpPr>
          <p:spPr>
            <a:xfrm flipV="1">
              <a:off x="942861" y="2044544"/>
              <a:ext cx="2297380" cy="1683447"/>
            </a:xfrm>
            <a:prstGeom prst="straightConnector1">
              <a:avLst/>
            </a:prstGeom>
            <a:ln>
              <a:solidFill>
                <a:srgbClr val="38572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橢圓 30"/>
            <p:cNvSpPr/>
            <p:nvPr/>
          </p:nvSpPr>
          <p:spPr>
            <a:xfrm>
              <a:off x="3364992" y="2276856"/>
              <a:ext cx="210312" cy="210312"/>
            </a:xfrm>
            <a:prstGeom prst="ellipse">
              <a:avLst/>
            </a:prstGeom>
            <a:ln>
              <a:solidFill>
                <a:srgbClr val="456B2B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/>
            <p:cNvSpPr/>
            <p:nvPr/>
          </p:nvSpPr>
          <p:spPr>
            <a:xfrm>
              <a:off x="3125413" y="2431234"/>
              <a:ext cx="210312" cy="210312"/>
            </a:xfrm>
            <a:prstGeom prst="ellipse">
              <a:avLst/>
            </a:prstGeom>
            <a:ln>
              <a:solidFill>
                <a:srgbClr val="456B2B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/>
            <p:cNvSpPr/>
            <p:nvPr/>
          </p:nvSpPr>
          <p:spPr>
            <a:xfrm>
              <a:off x="2915101" y="2587751"/>
              <a:ext cx="210312" cy="210312"/>
            </a:xfrm>
            <a:prstGeom prst="ellipse">
              <a:avLst/>
            </a:prstGeom>
            <a:ln>
              <a:solidFill>
                <a:srgbClr val="456B2B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34" name="橢圓 33"/>
            <p:cNvSpPr/>
            <p:nvPr/>
          </p:nvSpPr>
          <p:spPr>
            <a:xfrm>
              <a:off x="1726522" y="3406858"/>
              <a:ext cx="210312" cy="210312"/>
            </a:xfrm>
            <a:prstGeom prst="ellipse">
              <a:avLst/>
            </a:prstGeom>
            <a:ln>
              <a:solidFill>
                <a:srgbClr val="456B2B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/>
            <p:cNvSpPr/>
            <p:nvPr/>
          </p:nvSpPr>
          <p:spPr>
            <a:xfrm>
              <a:off x="2449145" y="2919757"/>
              <a:ext cx="210312" cy="210312"/>
            </a:xfrm>
            <a:prstGeom prst="ellipse">
              <a:avLst/>
            </a:prstGeom>
            <a:ln>
              <a:solidFill>
                <a:srgbClr val="456B2B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橢圓 35"/>
            <p:cNvSpPr/>
            <p:nvPr/>
          </p:nvSpPr>
          <p:spPr>
            <a:xfrm>
              <a:off x="2211400" y="3073489"/>
              <a:ext cx="210312" cy="210312"/>
            </a:xfrm>
            <a:prstGeom prst="ellipse">
              <a:avLst/>
            </a:prstGeom>
            <a:ln>
              <a:solidFill>
                <a:srgbClr val="456B2B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橢圓 36"/>
            <p:cNvSpPr/>
            <p:nvPr/>
          </p:nvSpPr>
          <p:spPr>
            <a:xfrm>
              <a:off x="1965960" y="3248976"/>
              <a:ext cx="210312" cy="210312"/>
            </a:xfrm>
            <a:prstGeom prst="ellipse">
              <a:avLst/>
            </a:prstGeom>
            <a:ln>
              <a:solidFill>
                <a:srgbClr val="456B2B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41" name="文字方塊 40"/>
            <p:cNvSpPr txBox="1"/>
            <p:nvPr/>
          </p:nvSpPr>
          <p:spPr>
            <a:xfrm rot="19409022">
              <a:off x="2571981" y="2587943"/>
              <a:ext cx="466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rgbClr val="62983E"/>
                  </a:solidFill>
                </a:rPr>
                <a:t>…</a:t>
              </a:r>
              <a:endParaRPr lang="zh-TW" altLang="en-US" dirty="0">
                <a:solidFill>
                  <a:srgbClr val="62983E"/>
                </a:solidFill>
              </a:endParaRPr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3386093" y="2520941"/>
              <a:ext cx="2260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62983E"/>
                  </a:solidFill>
                </a:rPr>
                <a:t>161 complex numbers</a:t>
              </a:r>
              <a:endParaRPr lang="zh-TW" altLang="en-US" dirty="0">
                <a:solidFill>
                  <a:srgbClr val="62983E"/>
                </a:solidFill>
              </a:endParaRPr>
            </a:p>
          </p:txBody>
        </p:sp>
        <p:grpSp>
          <p:nvGrpSpPr>
            <p:cNvPr id="46" name="群組 45"/>
            <p:cNvGrpSpPr/>
            <p:nvPr/>
          </p:nvGrpSpPr>
          <p:grpSpPr>
            <a:xfrm>
              <a:off x="5782057" y="2476954"/>
              <a:ext cx="4352544" cy="2689406"/>
              <a:chOff x="4700017" y="2431234"/>
              <a:chExt cx="4352544" cy="2689406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4700017" y="2431234"/>
                <a:ext cx="4352544" cy="2689406"/>
              </a:xfrm>
              <a:prstGeom prst="rect">
                <a:avLst/>
              </a:prstGeom>
              <a:noFill/>
              <a:ln w="38100">
                <a:solidFill>
                  <a:srgbClr val="669E4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zh-TW" altLang="en-US" dirty="0"/>
              </a:p>
            </p:txBody>
          </p:sp>
          <p:sp>
            <p:nvSpPr>
              <p:cNvPr id="45" name="文字方塊 44"/>
              <p:cNvSpPr txBox="1"/>
              <p:nvPr/>
            </p:nvSpPr>
            <p:spPr>
              <a:xfrm>
                <a:off x="4825979" y="2487203"/>
                <a:ext cx="4127521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62983E"/>
                    </a:solidFill>
                  </a:rPr>
                  <a:t>161 complex numbers = 161 real part +</a:t>
                </a:r>
              </a:p>
              <a:p>
                <a:r>
                  <a:rPr lang="en-US" altLang="zh-TW" dirty="0" smtClean="0">
                    <a:solidFill>
                      <a:schemeClr val="bg1"/>
                    </a:solidFill>
                  </a:rPr>
                  <a:t>161 complex numbers = </a:t>
                </a:r>
                <a:r>
                  <a:rPr lang="en-US" altLang="zh-TW" dirty="0" smtClean="0">
                    <a:solidFill>
                      <a:srgbClr val="62983E"/>
                    </a:solidFill>
                  </a:rPr>
                  <a:t>161 image part</a:t>
                </a:r>
              </a:p>
              <a:p>
                <a:endParaRPr lang="en-US" altLang="zh-TW" dirty="0" smtClean="0">
                  <a:solidFill>
                    <a:srgbClr val="62983E"/>
                  </a:solidFill>
                </a:endParaRPr>
              </a:p>
              <a:p>
                <a:r>
                  <a:rPr lang="en-US" altLang="zh-TW" dirty="0" smtClean="0">
                    <a:solidFill>
                      <a:srgbClr val="62983E"/>
                    </a:solidFill>
                  </a:rPr>
                  <a:t>161 complex numbers can be converted:</a:t>
                </a:r>
              </a:p>
              <a:p>
                <a:pPr marL="342900" indent="-342900">
                  <a:buAutoNum type="arabicParenBoth"/>
                </a:pPr>
                <a:r>
                  <a:rPr lang="en-US" altLang="zh-TW" dirty="0" smtClean="0">
                    <a:solidFill>
                      <a:srgbClr val="62983E"/>
                    </a:solidFill>
                  </a:rPr>
                  <a:t>161 magnitude values</a:t>
                </a:r>
              </a:p>
              <a:p>
                <a:pPr marL="342900" indent="-342900">
                  <a:buAutoNum type="arabicParenBoth"/>
                </a:pPr>
                <a:r>
                  <a:rPr lang="en-US" altLang="zh-TW" dirty="0" smtClean="0">
                    <a:solidFill>
                      <a:srgbClr val="62983E"/>
                    </a:solidFill>
                  </a:rPr>
                  <a:t>161 phase values</a:t>
                </a:r>
              </a:p>
              <a:p>
                <a:endParaRPr lang="en-US" altLang="zh-TW" dirty="0">
                  <a:solidFill>
                    <a:srgbClr val="62983E"/>
                  </a:solidFill>
                </a:endParaRPr>
              </a:p>
              <a:p>
                <a:r>
                  <a:rPr lang="en-US" altLang="zh-TW" dirty="0" smtClean="0">
                    <a:solidFill>
                      <a:srgbClr val="62983E"/>
                    </a:solidFill>
                  </a:rPr>
                  <a:t>total energy:</a:t>
                </a:r>
              </a:p>
              <a:p>
                <a:r>
                  <a:rPr lang="en-US" altLang="zh-TW" dirty="0" smtClean="0">
                    <a:solidFill>
                      <a:srgbClr val="62983E"/>
                    </a:solidFill>
                  </a:rPr>
                  <a:t>sum of 161 magnitude values</a:t>
                </a:r>
              </a:p>
            </p:txBody>
          </p:sp>
        </p:grpSp>
        <p:sp>
          <p:nvSpPr>
            <p:cNvPr id="54" name="右彎箭號 53"/>
            <p:cNvSpPr/>
            <p:nvPr/>
          </p:nvSpPr>
          <p:spPr>
            <a:xfrm rot="10800000">
              <a:off x="5562364" y="1291590"/>
              <a:ext cx="5463775" cy="4814416"/>
            </a:xfrm>
            <a:prstGeom prst="bentArrow">
              <a:avLst>
                <a:gd name="adj1" fmla="val 1456"/>
                <a:gd name="adj2" fmla="val 2222"/>
                <a:gd name="adj3" fmla="val 3307"/>
                <a:gd name="adj4" fmla="val 19059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grpSp>
          <p:nvGrpSpPr>
            <p:cNvPr id="55" name="群組 54"/>
            <p:cNvGrpSpPr/>
            <p:nvPr/>
          </p:nvGrpSpPr>
          <p:grpSpPr>
            <a:xfrm>
              <a:off x="1063969" y="4576680"/>
              <a:ext cx="4352544" cy="1582668"/>
              <a:chOff x="4700017" y="2381864"/>
              <a:chExt cx="4352544" cy="1582668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4700017" y="2381864"/>
                <a:ext cx="4352544" cy="1582668"/>
              </a:xfrm>
              <a:prstGeom prst="rect">
                <a:avLst/>
              </a:prstGeom>
              <a:noFill/>
              <a:ln w="38100">
                <a:solidFill>
                  <a:srgbClr val="4472C4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zh-TW" altLang="en-US" dirty="0">
                  <a:solidFill>
                    <a:srgbClr val="4472C4"/>
                  </a:solidFill>
                </a:endParaRPr>
              </a:p>
            </p:txBody>
          </p:sp>
          <p:sp>
            <p:nvSpPr>
              <p:cNvPr id="57" name="文字方塊 56"/>
              <p:cNvSpPr txBox="1"/>
              <p:nvPr/>
            </p:nvSpPr>
            <p:spPr>
              <a:xfrm>
                <a:off x="4810739" y="2433863"/>
                <a:ext cx="412752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4472C4"/>
                    </a:solidFill>
                  </a:rPr>
                  <a:t>final size in total energy (w/o padding):</a:t>
                </a:r>
              </a:p>
              <a:p>
                <a:r>
                  <a:rPr lang="en-US" altLang="zh-TW" dirty="0" smtClean="0">
                    <a:solidFill>
                      <a:srgbClr val="4472C4"/>
                    </a:solidFill>
                  </a:rPr>
                  <a:t>((16000-160)/160)+1=100</a:t>
                </a:r>
              </a:p>
              <a:p>
                <a:endParaRPr lang="en-US" altLang="zh-TW" dirty="0">
                  <a:solidFill>
                    <a:srgbClr val="4472C4"/>
                  </a:solidFill>
                </a:endParaRPr>
              </a:p>
              <a:p>
                <a:r>
                  <a:rPr lang="en-US" altLang="zh-TW" dirty="0" smtClean="0">
                    <a:solidFill>
                      <a:srgbClr val="4472C4"/>
                    </a:solidFill>
                  </a:rPr>
                  <a:t>final size in complex form (w/o padding):</a:t>
                </a:r>
              </a:p>
              <a:p>
                <a:r>
                  <a:rPr lang="en-US" altLang="zh-TW" dirty="0" smtClean="0">
                    <a:solidFill>
                      <a:srgbClr val="4472C4"/>
                    </a:solidFill>
                  </a:rPr>
                  <a:t>100x161 or 100x(161+161)</a:t>
                </a:r>
                <a:endParaRPr lang="en-US" altLang="zh-TW" dirty="0" smtClean="0">
                  <a:solidFill>
                    <a:srgbClr val="4472C4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5012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90</Words>
  <Application>Microsoft Office PowerPoint</Application>
  <PresentationFormat>寬螢幕</PresentationFormat>
  <Paragraphs>20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博文 施</dc:creator>
  <cp:lastModifiedBy>博文 施</cp:lastModifiedBy>
  <cp:revision>72</cp:revision>
  <dcterms:created xsi:type="dcterms:W3CDTF">2022-01-13T10:42:06Z</dcterms:created>
  <dcterms:modified xsi:type="dcterms:W3CDTF">2022-01-13T11:43:50Z</dcterms:modified>
</cp:coreProperties>
</file>