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73EAAE-6EB4-E5F1-F6EB-5F764490C856}" v="101" dt="2025-03-24T00:48:25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Diaz Jr." userId="b43ce7fb2c019af2" providerId="Windows Live" clId="Web-{E373EAAE-6EB4-E5F1-F6EB-5F764490C856}"/>
    <pc:docChg chg="modSld">
      <pc:chgData name="Julio Diaz Jr." userId="b43ce7fb2c019af2" providerId="Windows Live" clId="Web-{E373EAAE-6EB4-E5F1-F6EB-5F764490C856}" dt="2025-03-24T00:48:25.599" v="100" actId="20577"/>
      <pc:docMkLst>
        <pc:docMk/>
      </pc:docMkLst>
      <pc:sldChg chg="modSp">
        <pc:chgData name="Julio Diaz Jr." userId="b43ce7fb2c019af2" providerId="Windows Live" clId="Web-{E373EAAE-6EB4-E5F1-F6EB-5F764490C856}" dt="2025-03-24T00:47:24.753" v="99" actId="20577"/>
        <pc:sldMkLst>
          <pc:docMk/>
          <pc:sldMk cId="0" sldId="257"/>
        </pc:sldMkLst>
        <pc:spChg chg="mod">
          <ac:chgData name="Julio Diaz Jr." userId="b43ce7fb2c019af2" providerId="Windows Live" clId="Web-{E373EAAE-6EB4-E5F1-F6EB-5F764490C856}" dt="2025-03-24T00:47:24.753" v="9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Julio Diaz Jr." userId="b43ce7fb2c019af2" providerId="Windows Live" clId="Web-{E373EAAE-6EB4-E5F1-F6EB-5F764490C856}" dt="2025-03-24T00:43:39.700" v="19" actId="20577"/>
        <pc:sldMkLst>
          <pc:docMk/>
          <pc:sldMk cId="0" sldId="258"/>
        </pc:sldMkLst>
        <pc:spChg chg="mod">
          <ac:chgData name="Julio Diaz Jr." userId="b43ce7fb2c019af2" providerId="Windows Live" clId="Web-{E373EAAE-6EB4-E5F1-F6EB-5F764490C856}" dt="2025-03-24T00:43:39.700" v="1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ulio Diaz Jr." userId="b43ce7fb2c019af2" providerId="Windows Live" clId="Web-{E373EAAE-6EB4-E5F1-F6EB-5F764490C856}" dt="2025-03-24T00:48:25.599" v="100" actId="20577"/>
        <pc:sldMkLst>
          <pc:docMk/>
          <pc:sldMk cId="0" sldId="259"/>
        </pc:sldMkLst>
        <pc:spChg chg="mod">
          <ac:chgData name="Julio Diaz Jr." userId="b43ce7fb2c019af2" providerId="Windows Live" clId="Web-{E373EAAE-6EB4-E5F1-F6EB-5F764490C856}" dt="2025-03-24T00:48:25.599" v="10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Julio Diaz Jr." userId="b43ce7fb2c019af2" providerId="Windows Live" clId="Web-{E373EAAE-6EB4-E5F1-F6EB-5F764490C856}" dt="2025-03-24T00:45:23.766" v="66" actId="20577"/>
        <pc:sldMkLst>
          <pc:docMk/>
          <pc:sldMk cId="0" sldId="260"/>
        </pc:sldMkLst>
        <pc:spChg chg="mod">
          <ac:chgData name="Julio Diaz Jr." userId="b43ce7fb2c019af2" providerId="Windows Live" clId="Web-{E373EAAE-6EB4-E5F1-F6EB-5F764490C856}" dt="2025-03-24T00:45:23.766" v="66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Julio Diaz Jr." userId="b43ce7fb2c019af2" providerId="Windows Live" clId="Web-{E373EAAE-6EB4-E5F1-F6EB-5F764490C856}" dt="2025-03-24T00:45:46.704" v="73" actId="20577"/>
        <pc:sldMkLst>
          <pc:docMk/>
          <pc:sldMk cId="0" sldId="261"/>
        </pc:sldMkLst>
        <pc:spChg chg="mod">
          <ac:chgData name="Julio Diaz Jr." userId="b43ce7fb2c019af2" providerId="Windows Live" clId="Web-{E373EAAE-6EB4-E5F1-F6EB-5F764490C856}" dt="2025-03-24T00:45:46.704" v="73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Julio Diaz Jr." userId="b43ce7fb2c019af2" providerId="Windows Live" clId="Web-{E373EAAE-6EB4-E5F1-F6EB-5F764490C856}" dt="2025-03-24T00:46:18.002" v="90" actId="20577"/>
        <pc:sldMkLst>
          <pc:docMk/>
          <pc:sldMk cId="0" sldId="262"/>
        </pc:sldMkLst>
        <pc:spChg chg="mod">
          <ac:chgData name="Julio Diaz Jr." userId="b43ce7fb2c019af2" providerId="Windows Live" clId="Web-{E373EAAE-6EB4-E5F1-F6EB-5F764490C856}" dt="2025-03-24T00:46:18.002" v="90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View Spaces: A Smart Data Preparation Layer for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Solving performance and capacity challenges in long-range analytical 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dirty="0"/>
              <a:t>Power BI model holds only two days of in-memory data due to capacity constraints.</a:t>
            </a: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Historical or high-granularity queries fall back to </a:t>
            </a:r>
            <a:r>
              <a:rPr lang="en-US" dirty="0"/>
              <a:t>Direct Query</a:t>
            </a:r>
            <a:r>
              <a:rPr dirty="0"/>
              <a:t>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Slow performance, Excel instability, and high compute pressure on</a:t>
            </a:r>
            <a:r>
              <a:rPr lang="en-US" dirty="0"/>
              <a:t> both</a:t>
            </a:r>
            <a:r>
              <a:rPr dirty="0"/>
              <a:t> </a:t>
            </a:r>
            <a:r>
              <a:rPr lang="en-US" dirty="0"/>
              <a:t>Power BI and </a:t>
            </a:r>
            <a:r>
              <a:rPr dirty="0"/>
              <a:t>Databricks.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No mechanism for users to pre-run and consume long-range queries efficiently.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sz="2000" dirty="0"/>
              <a:t>Introduce 'View Spaces': user-defined containers for long-running queries.</a:t>
            </a:r>
            <a:br>
              <a:rPr lang="en-US" sz="2000" dirty="0"/>
            </a:br>
            <a:endParaRPr lang="en-US" sz="2000">
              <a:ea typeface="Calibri"/>
              <a:cs typeface="Calibri"/>
            </a:endParaRPr>
          </a:p>
          <a:p>
            <a:pPr>
              <a:defRPr sz="2400"/>
            </a:pPr>
            <a:r>
              <a:rPr sz="2000" dirty="0"/>
              <a:t>Users define Analytical Views with attributes, filters, and execution timing.</a:t>
            </a:r>
            <a:br>
              <a:rPr lang="en-US" sz="2000" dirty="0"/>
            </a:br>
            <a:endParaRPr sz="2000">
              <a:ea typeface="Calibri"/>
              <a:cs typeface="Calibri"/>
            </a:endParaRPr>
          </a:p>
          <a:p>
            <a:pPr>
              <a:defRPr sz="2400"/>
            </a:pPr>
            <a:r>
              <a:rPr sz="2000" dirty="0"/>
              <a:t>Service creates tables in Databricks and links them in Power BI using </a:t>
            </a:r>
            <a:r>
              <a:rPr lang="en-US" sz="2000" dirty="0"/>
              <a:t>Direct Query</a:t>
            </a:r>
            <a:r>
              <a:rPr sz="2000" dirty="0"/>
              <a:t>.</a:t>
            </a:r>
            <a:br>
              <a:rPr lang="en-US" sz="2000" dirty="0"/>
            </a:br>
            <a:endParaRPr sz="2000">
              <a:ea typeface="Calibri"/>
              <a:cs typeface="Calibri"/>
            </a:endParaRPr>
          </a:p>
          <a:p>
            <a:pPr>
              <a:defRPr sz="2400"/>
            </a:pPr>
            <a:r>
              <a:rPr sz="2000" dirty="0"/>
              <a:t>Scheduled execution loads data into Databricks, ready for fast consumption.</a:t>
            </a:r>
            <a:br>
              <a:rPr lang="en-US" sz="2000" dirty="0"/>
            </a:br>
            <a:endParaRPr sz="2000">
              <a:ea typeface="Calibri"/>
              <a:cs typeface="Calibri"/>
            </a:endParaRPr>
          </a:p>
          <a:p>
            <a:pPr>
              <a:defRPr sz="2400"/>
            </a:pPr>
            <a:r>
              <a:rPr sz="2000" dirty="0"/>
              <a:t>Users can choose to accumulate data daily, weekly, or monthly.</a:t>
            </a:r>
            <a:br>
              <a:rPr lang="en-US" sz="2000" dirty="0"/>
            </a:br>
            <a:endParaRPr sz="2000">
              <a:ea typeface="Calibri"/>
              <a:cs typeface="Calibri"/>
            </a:endParaRPr>
          </a:p>
          <a:p>
            <a:pPr>
              <a:defRPr sz="2400"/>
            </a:pPr>
            <a:r>
              <a:rPr sz="2000" dirty="0"/>
              <a:t>Retention policy resets data after a specified time window (e.g., 1 year).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defRPr sz="2400"/>
            </a:pPr>
            <a:r>
              <a:rPr dirty="0"/>
              <a:t>Support for data accumulation and retention policies.</a:t>
            </a:r>
            <a:br>
              <a:rPr lang="en-US" dirty="0"/>
            </a:br>
            <a:endParaRPr lang="en-US"/>
          </a:p>
          <a:p>
            <a:pPr>
              <a:defRPr sz="2400"/>
            </a:pPr>
            <a:r>
              <a:rPr dirty="0"/>
              <a:t>Self-service creation of View Spaces and Analytical Views.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Support for scheduled and event-driven query execution.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Metadata stored in PostgreSQL for traceability.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Dynamic creation of </a:t>
            </a:r>
            <a:r>
              <a:rPr lang="en-US" dirty="0"/>
              <a:t>Direct Query</a:t>
            </a:r>
            <a:r>
              <a:rPr dirty="0"/>
              <a:t> tables and Power BI </a:t>
            </a:r>
            <a:r>
              <a:t>perspectives</a:t>
            </a:r>
            <a:r>
              <a:rPr lang="en-US"/>
              <a:t>..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Notifications when queries complete and data is available.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AutoNum type="arabicPeriod"/>
              <a:defRPr sz="2400"/>
            </a:pPr>
            <a:r>
              <a:rPr dirty="0"/>
              <a:t>User creates a View Space and adds Analytical Views.</a:t>
            </a:r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pPr marL="457200" indent="-457200">
              <a:buAutoNum type="arabicPeriod"/>
              <a:defRPr sz="2400"/>
            </a:pPr>
            <a:r>
              <a:rPr dirty="0"/>
              <a:t>Service creates Databricks and Power BI </a:t>
            </a:r>
            <a:r>
              <a:rPr lang="en-US" dirty="0"/>
              <a:t>Direct Query</a:t>
            </a:r>
            <a:r>
              <a:rPr dirty="0"/>
              <a:t> tables.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 marL="457200" indent="-457200">
              <a:buAutoNum type="arabicPeriod"/>
              <a:defRPr sz="2400"/>
            </a:pPr>
            <a:r>
              <a:rPr dirty="0"/>
              <a:t>A perspective is created in Power BI for each View Space.</a:t>
            </a:r>
            <a:br>
              <a:rPr lang="en-US" dirty="0"/>
            </a:br>
            <a:endParaRPr>
              <a:ea typeface="Calibri"/>
              <a:cs typeface="Calibri"/>
            </a:endParaRPr>
          </a:p>
          <a:p>
            <a:pPr marL="457200" indent="-457200">
              <a:buAutoNum type="arabicPeriod"/>
              <a:defRPr sz="2400"/>
            </a:pPr>
            <a:r>
              <a:rPr dirty="0"/>
              <a:t>Queries run on schedule and populate the Databricks tables.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 marL="457200" indent="-457200">
              <a:buAutoNum type="arabicPeriod"/>
              <a:defRPr sz="2400"/>
            </a:pPr>
            <a:r>
              <a:rPr dirty="0"/>
              <a:t>Views accumulate data daily, weekly, or monthly.</a:t>
            </a:r>
            <a:br>
              <a:rPr lang="en-US" dirty="0"/>
            </a:br>
            <a:endParaRPr>
              <a:ea typeface="Calibri"/>
              <a:cs typeface="Calibri"/>
            </a:endParaRPr>
          </a:p>
          <a:p>
            <a:pPr marL="457200" indent="-457200">
              <a:buAutoNum type="arabicPeriod"/>
              <a:defRPr sz="2400"/>
            </a:pPr>
            <a:r>
              <a:rPr dirty="0"/>
              <a:t>Data is invalidated and resets after retention period.</a:t>
            </a:r>
            <a:br>
              <a:rPr lang="en-US" dirty="0"/>
            </a:br>
            <a:endParaRPr>
              <a:ea typeface="Calibri"/>
              <a:cs typeface="Calibri"/>
            </a:endParaRPr>
          </a:p>
          <a:p>
            <a:pPr marL="457200" indent="-457200">
              <a:buAutoNum type="arabicPeriod"/>
              <a:defRPr sz="2400"/>
            </a:pPr>
            <a:r>
              <a:t>Users are notified and access data via Power BI or Excel.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dirty="0"/>
              <a:t>Improved performance for historical and granular queries.</a:t>
            </a:r>
            <a:br>
              <a:rPr lang="en-US" dirty="0"/>
            </a:br>
            <a:endParaRPr lang="en-US"/>
          </a:p>
          <a:p>
            <a:pPr>
              <a:defRPr sz="2400"/>
            </a:pPr>
            <a:r>
              <a:rPr dirty="0"/>
              <a:t>Enhanced Excel experience without crashes.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Reduced runtime load on Databricks and Power BI.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Empowers users with scheduling and self-service.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Storage-efficient historical data handling.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Seamless integration with existing Power BI models.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dirty="0"/>
              <a:t>Query previews.</a:t>
            </a:r>
            <a:br>
              <a:rPr lang="en-US" dirty="0"/>
            </a:br>
            <a:endParaRPr lang="en-US"/>
          </a:p>
          <a:p>
            <a:pPr>
              <a:defRPr sz="2400"/>
            </a:pPr>
            <a:r>
              <a:rPr dirty="0"/>
              <a:t>Support for dependent or chained query execution.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Automatic expiration of stale data.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Secure sharing of View Spaces across teams.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Analytics on usage and performance trends.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View Spaces: A Smart Data Preparation Layer for Power BI</vt:lpstr>
      <vt:lpstr>Problem Statement</vt:lpstr>
      <vt:lpstr>Proposed Solution</vt:lpstr>
      <vt:lpstr>Key Features</vt:lpstr>
      <vt:lpstr>How It Works</vt:lpstr>
      <vt:lpstr>Benefits</vt:lpstr>
      <vt:lpstr>Future Potential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36</cp:revision>
  <dcterms:created xsi:type="dcterms:W3CDTF">2013-01-27T09:14:16Z</dcterms:created>
  <dcterms:modified xsi:type="dcterms:W3CDTF">2025-03-24T00:48:26Z</dcterms:modified>
  <cp:category/>
</cp:coreProperties>
</file>