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5" r:id="rId2"/>
    <p:sldId id="331" r:id="rId3"/>
    <p:sldId id="361" r:id="rId4"/>
    <p:sldId id="365" r:id="rId5"/>
    <p:sldId id="375" r:id="rId6"/>
    <p:sldId id="362" r:id="rId7"/>
    <p:sldId id="372" r:id="rId8"/>
    <p:sldId id="374" r:id="rId9"/>
    <p:sldId id="367" r:id="rId10"/>
    <p:sldId id="368" r:id="rId11"/>
    <p:sldId id="380" r:id="rId12"/>
    <p:sldId id="381" r:id="rId13"/>
    <p:sldId id="383" r:id="rId14"/>
    <p:sldId id="382" r:id="rId15"/>
    <p:sldId id="387" r:id="rId16"/>
    <p:sldId id="373" r:id="rId17"/>
    <p:sldId id="378" r:id="rId18"/>
    <p:sldId id="379" r:id="rId19"/>
    <p:sldId id="385" r:id="rId20"/>
    <p:sldId id="386" r:id="rId21"/>
    <p:sldId id="389" r:id="rId22"/>
    <p:sldId id="388" r:id="rId23"/>
    <p:sldId id="390" r:id="rId24"/>
    <p:sldId id="369" r:id="rId25"/>
    <p:sldId id="391" r:id="rId26"/>
    <p:sldId id="376" r:id="rId27"/>
    <p:sldId id="364" r:id="rId28"/>
    <p:sldId id="351" r:id="rId29"/>
  </p:sldIdLst>
  <p:sldSz cx="9144000" cy="6858000" type="screen4x3"/>
  <p:notesSz cx="6858000" cy="97234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6860A"/>
    <a:srgbClr val="F35F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079" autoAdjust="0"/>
    <p:restoredTop sz="95982" autoAdjust="0"/>
  </p:normalViewPr>
  <p:slideViewPr>
    <p:cSldViewPr>
      <p:cViewPr>
        <p:scale>
          <a:sx n="70" d="100"/>
          <a:sy n="70" d="100"/>
        </p:scale>
        <p:origin x="-2808" y="-12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68" y="-114"/>
      </p:cViewPr>
      <p:guideLst>
        <p:guide orient="horz" pos="3062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D64F125-F033-4AE6-9E27-3C1873D7CC03}" type="datetimeFigureOut">
              <a:rPr lang="en-US"/>
              <a:pPr>
                <a:defRPr/>
              </a:pPr>
              <a:t>4/21/2009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36075"/>
            <a:ext cx="2971800" cy="485775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236075"/>
            <a:ext cx="2971800" cy="485775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3C1EE37-2904-438E-9471-A93175D40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1B52A6-5D43-4D08-8A82-96D33E1EE500}" type="datetimeFigureOut">
              <a:rPr lang="da-DK"/>
              <a:pPr>
                <a:defRPr/>
              </a:pPr>
              <a:t>21-04-2009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728663"/>
            <a:ext cx="4862512" cy="364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da-DK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18038"/>
            <a:ext cx="5486400" cy="4376737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da-DK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36075"/>
            <a:ext cx="2971800" cy="485775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36075"/>
            <a:ext cx="2971800" cy="485775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8B76F2-118F-4C69-8011-8CC620EAE5A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B605FD-9C47-4CD5-91DD-6DE125A609FD}" type="slidenum">
              <a:rPr lang="da-DK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a-D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12</a:t>
            </a:fld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13</a:t>
            </a:fld>
            <a:endParaRPr lang="da-D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14</a:t>
            </a:fld>
            <a:endParaRPr lang="da-D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15</a:t>
            </a:fld>
            <a:endParaRPr lang="da-D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16</a:t>
            </a:fld>
            <a:endParaRPr lang="da-D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17</a:t>
            </a:fld>
            <a:endParaRPr lang="da-D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18</a:t>
            </a:fld>
            <a:endParaRPr lang="da-D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19</a:t>
            </a:fld>
            <a:endParaRPr lang="da-D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20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21</a:t>
            </a:fld>
            <a:endParaRPr lang="da-D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22</a:t>
            </a:fld>
            <a:endParaRPr lang="da-D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23</a:t>
            </a:fld>
            <a:endParaRPr lang="da-D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24</a:t>
            </a:fld>
            <a:endParaRPr lang="da-D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25</a:t>
            </a:fld>
            <a:endParaRPr lang="da-D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26</a:t>
            </a:fld>
            <a:endParaRPr lang="da-D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27</a:t>
            </a:fld>
            <a:endParaRPr lang="da-D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77C41-610B-4532-A7B7-83DFD4CEDAA9}" type="slidenum">
              <a:rPr lang="da-DK" smtClean="0"/>
              <a:pPr>
                <a:defRPr/>
              </a:pPr>
              <a:t>28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B76F2-118F-4C69-8011-8CC620EAE5A8}" type="slidenum">
              <a:rPr lang="da-DK" smtClean="0"/>
              <a:pPr>
                <a:defRPr/>
              </a:pPr>
              <a:t>10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4A980-1A51-40A1-9D3D-74D1CD30FAAE}" type="datetimeFigureOut">
              <a:rPr lang="da-DK"/>
              <a:pPr>
                <a:defRPr/>
              </a:pPr>
              <a:t>21-04-2009</a:t>
            </a:fld>
            <a:endParaRPr lang="da-DK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6B0ED-4624-4BCB-A504-E36AD4FF5B7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19225"/>
            <a:ext cx="4114800" cy="22145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da-DK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19225"/>
            <a:ext cx="4116388" cy="22145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da-DK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da-DK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86E55-935E-4003-B405-A6F9F6E11859}" type="datetimeFigureOut">
              <a:rPr lang="da-DK"/>
              <a:pPr>
                <a:defRPr/>
              </a:pPr>
              <a:t>21-04-2009</a:t>
            </a:fld>
            <a:endParaRPr lang="da-DK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B5757-DCB0-4A80-BFF9-6F5EFB955BA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01FEF-8889-49BE-A1C2-D29576181187}" type="datetimeFigureOut">
              <a:rPr lang="da-DK"/>
              <a:pPr>
                <a:defRPr/>
              </a:pPr>
              <a:t>21-04-2009</a:t>
            </a:fld>
            <a:endParaRPr lang="da-DK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DB0E9-1152-4F7B-9AA7-AD63610700C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da-DK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da-DK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8924C-290F-4B94-A41D-A0D0E98E55D0}" type="datetimeFigureOut">
              <a:rPr lang="da-DK"/>
              <a:pPr>
                <a:defRPr/>
              </a:pPr>
              <a:t>21-04-2009</a:t>
            </a:fld>
            <a:endParaRPr lang="da-DK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20E03-3029-4B0E-956E-2917C80B9DE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da-DK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da-DK"/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da-DK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45249-DA53-4897-8D53-1A7EA991364E}" type="datetimeFigureOut">
              <a:rPr lang="da-DK"/>
              <a:pPr>
                <a:defRPr/>
              </a:pPr>
              <a:t>21-04-2009</a:t>
            </a:fld>
            <a:endParaRPr lang="da-DK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52B3D-42C5-4853-A462-1F6D931DC1E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095B4-729C-4466-B218-82A27C3B84A1}" type="datetimeFigureOut">
              <a:rPr lang="da-DK"/>
              <a:pPr>
                <a:defRPr/>
              </a:pPr>
              <a:t>21-04-2009</a:t>
            </a:fld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04FED-3470-456E-8F3D-1EEB6EB656D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AE6E-BC21-4A8E-A8AD-3187879BA2E3}" type="datetimeFigureOut">
              <a:rPr lang="da-DK"/>
              <a:pPr>
                <a:defRPr/>
              </a:pPr>
              <a:t>21-04-2009</a:t>
            </a:fld>
            <a:endParaRPr lang="da-DK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5D962-FEAA-4DE3-B403-09788C58B2E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da-DK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da-DK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1974E-04A0-45B9-B221-F52DB0CCBF14}" type="datetimeFigureOut">
              <a:rPr lang="da-DK"/>
              <a:pPr>
                <a:defRPr/>
              </a:pPr>
              <a:t>21-04-2009</a:t>
            </a:fld>
            <a:endParaRPr lang="da-DK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009CC-F8E4-4617-8862-C53D3F930350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da-DK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B720B-7968-4B97-91BA-089D649064D7}" type="datetimeFigureOut">
              <a:rPr lang="da-DK"/>
              <a:pPr>
                <a:defRPr/>
              </a:pPr>
              <a:t>21-04-2009</a:t>
            </a:fld>
            <a:endParaRPr lang="da-DK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FE017-D104-4178-A290-3BEDD7AA8BA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a-DK" smtClean="0"/>
          </a:p>
        </p:txBody>
      </p:sp>
      <p:sp>
        <p:nvSpPr>
          <p:cNvPr id="2051" name="Rectangl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  <a:endParaRPr lang="da-DK" smtClean="0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3A9BBF1-BD39-4CC7-BEA7-9A8D8952FAA5}" type="datetimeFigureOut">
              <a:rPr lang="da-DK"/>
              <a:pPr>
                <a:defRPr/>
              </a:pPr>
              <a:t>21-04-2009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C500E7-3C71-41E0-91E4-F319B7B3662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da-DK" sz="3600" dirty="0" smtClean="0"/>
              <a:t>Using Transactional NTFS (TxF) in .NET</a:t>
            </a:r>
          </a:p>
        </p:txBody>
      </p:sp>
      <p:sp>
        <p:nvSpPr>
          <p:cNvPr id="4099" name="Shape 2"/>
          <p:cNvSpPr>
            <a:spLocks noGrp="1"/>
          </p:cNvSpPr>
          <p:nvPr>
            <p:ph type="subTitle" idx="1"/>
          </p:nvPr>
        </p:nvSpPr>
        <p:spPr>
          <a:xfrm>
            <a:off x="796925" y="5143512"/>
            <a:ext cx="2917825" cy="1412863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da-DK" sz="2000" dirty="0" smtClean="0">
                <a:solidFill>
                  <a:srgbClr val="FFFFFF"/>
                </a:solidFill>
              </a:rPr>
              <a:t>Mark S. Rasmussen</a:t>
            </a:r>
          </a:p>
          <a:p>
            <a:pPr algn="l" eaLnBrk="1" hangingPunct="1">
              <a:lnSpc>
                <a:spcPct val="80000"/>
              </a:lnSpc>
            </a:pPr>
            <a:r>
              <a:rPr lang="da-DK" sz="2000" dirty="0" smtClean="0">
                <a:solidFill>
                  <a:srgbClr val="FFFFFF"/>
                </a:solidFill>
              </a:rPr>
              <a:t>iPaper ApS</a:t>
            </a:r>
          </a:p>
          <a:p>
            <a:pPr algn="l" eaLnBrk="1" hangingPunct="1">
              <a:lnSpc>
                <a:spcPct val="80000"/>
              </a:lnSpc>
            </a:pPr>
            <a:r>
              <a:rPr lang="da-DK" sz="2000" dirty="0" smtClean="0">
                <a:solidFill>
                  <a:srgbClr val="7CCA62"/>
                </a:solidFill>
              </a:rPr>
              <a:t>improve.dk</a:t>
            </a:r>
            <a:endParaRPr lang="da-DK" sz="20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DTC / KTM samarbejde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dirty="0" smtClean="0"/>
              <a:t>DTC håndterer sammenspillet mellem flere </a:t>
            </a:r>
            <a:r>
              <a:rPr lang="da-DK" dirty="0" smtClean="0"/>
              <a:t>distribuerede transaktioner</a:t>
            </a:r>
            <a:endParaRPr lang="da-DK" dirty="0" smtClean="0"/>
          </a:p>
          <a:p>
            <a:pPr>
              <a:lnSpc>
                <a:spcPct val="90000"/>
              </a:lnSpc>
            </a:pPr>
            <a:r>
              <a:rPr lang="da-DK" dirty="0" smtClean="0"/>
              <a:t>Både lokalt, remote og kombinationer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KTM transaktion eskaleres til DTC efter behov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KTM eksponerer API for </a:t>
            </a:r>
            <a:r>
              <a:rPr lang="da-DK" dirty="0" err="1" smtClean="0"/>
              <a:t>transaction</a:t>
            </a:r>
            <a:r>
              <a:rPr lang="da-DK" dirty="0" smtClean="0"/>
              <a:t> </a:t>
            </a:r>
            <a:r>
              <a:rPr lang="da-DK" dirty="0" smtClean="0"/>
              <a:t>controllere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DTC kender til KTM, men ikke </a:t>
            </a:r>
            <a:r>
              <a:rPr lang="da-DK" dirty="0" smtClean="0"/>
              <a:t>omvendt</a:t>
            </a:r>
            <a:endParaRPr lang="da-DK" dirty="0" smtClean="0"/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457200" y="4395788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DTC / KTM samarbejde</a:t>
            </a:r>
            <a:endParaRPr lang="en-US" dirty="0" smtClean="0"/>
          </a:p>
        </p:txBody>
      </p:sp>
      <p:pic>
        <p:nvPicPr>
          <p:cNvPr id="3074" name="Picture 2" descr="http://i.msdn.microsoft.com/cc163388.fig02_L(en-us)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7949" y="1571612"/>
            <a:ext cx="6708102" cy="4915861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DTC / KTM samarbejde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dirty="0" smtClean="0"/>
              <a:t>Direkte til KTM</a:t>
            </a:r>
          </a:p>
          <a:p>
            <a:pPr lvl="1">
              <a:lnSpc>
                <a:spcPct val="90000"/>
              </a:lnSpc>
            </a:pPr>
            <a:r>
              <a:rPr lang="da-DK" dirty="0" smtClean="0"/>
              <a:t>Begrænset til kun </a:t>
            </a:r>
            <a:r>
              <a:rPr lang="da-DK" dirty="0" err="1" smtClean="0"/>
              <a:t>KRMs</a:t>
            </a:r>
            <a:r>
              <a:rPr lang="da-DK" dirty="0" smtClean="0"/>
              <a:t> indenfor samme </a:t>
            </a:r>
            <a:r>
              <a:rPr lang="da-DK" dirty="0" err="1" smtClean="0"/>
              <a:t>appdomain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smtClean="0"/>
              <a:t>Kun én durable </a:t>
            </a:r>
            <a:r>
              <a:rPr lang="da-DK" dirty="0" err="1" smtClean="0"/>
              <a:t>transaction</a:t>
            </a:r>
            <a:endParaRPr lang="da-DK" dirty="0" smtClean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430" y="3551500"/>
            <a:ext cx="7693141" cy="294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DTC / KTM samarbejde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dirty="0" smtClean="0"/>
              <a:t>KTM, via DTC</a:t>
            </a:r>
          </a:p>
          <a:p>
            <a:pPr lvl="1">
              <a:lnSpc>
                <a:spcPct val="90000"/>
              </a:lnSpc>
            </a:pPr>
            <a:r>
              <a:rPr lang="da-DK" dirty="0" smtClean="0"/>
              <a:t>DTC skaffer et transaktions handle fra KTM til os</a:t>
            </a:r>
          </a:p>
          <a:p>
            <a:pPr lvl="1">
              <a:lnSpc>
                <a:spcPct val="90000"/>
              </a:lnSpc>
            </a:pPr>
            <a:r>
              <a:rPr lang="da-DK" dirty="0" smtClean="0"/>
              <a:t>Ingen begrænsninger</a:t>
            </a:r>
            <a:endParaRPr lang="da-DK" dirty="0" smtClean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4424" y="3143248"/>
            <a:ext cx="511515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DTC / KTM samarbejde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dirty="0" err="1" smtClean="0"/>
              <a:t>System.Transactions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smtClean="0"/>
              <a:t>Samme funktionalitet &amp; fremgangsmåde som KTM via DTC, blot med </a:t>
            </a:r>
            <a:r>
              <a:rPr lang="da-DK" dirty="0" err="1" smtClean="0"/>
              <a:t>managed</a:t>
            </a:r>
            <a:r>
              <a:rPr lang="da-DK" dirty="0" smtClean="0"/>
              <a:t> interfaces</a:t>
            </a:r>
            <a:endParaRPr lang="da-DK" dirty="0" smtClean="0"/>
          </a:p>
        </p:txBody>
      </p:sp>
      <p:pic>
        <p:nvPicPr>
          <p:cNvPr id="61442" name="Picture 2" descr="http://i.msdn.microsoft.com/cc163388.fig05(en-us)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8714" y="3143248"/>
            <a:ext cx="4486573" cy="342902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DTC / KTM samarbejde</a:t>
            </a:r>
            <a:endParaRPr lang="en-US" dirty="0" smtClean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857496"/>
            <a:ext cx="915014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://i.msdn.microsoft.com/cc163388.fig05(en-us)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36149" y="1202686"/>
            <a:ext cx="2071702" cy="158337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Win32 fil operationer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dirty="0" err="1" smtClean="0"/>
              <a:t>Non-transacted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err="1" smtClean="0"/>
              <a:t>CreateFile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err="1" smtClean="0"/>
              <a:t>CopyFile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err="1" smtClean="0"/>
              <a:t>MoveFile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err="1" smtClean="0"/>
              <a:t>DeleteFile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err="1" smtClean="0"/>
              <a:t>CreateHardLink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err="1" smtClean="0"/>
              <a:t>CreateSymbolicLink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err="1" smtClean="0"/>
              <a:t>CreateDirectory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err="1" smtClean="0"/>
              <a:t>RemoveDirectory</a:t>
            </a:r>
            <a:endParaRPr lang="da-DK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457200" y="4395788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Win32 fil operationer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dirty="0" err="1" smtClean="0"/>
              <a:t>Transacted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err="1" smtClean="0"/>
              <a:t>CreateFileTransacted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err="1" smtClean="0"/>
              <a:t>CopyFileTransacted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err="1" smtClean="0"/>
              <a:t>MoveFileTransacted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err="1" smtClean="0"/>
              <a:t>DeleteFileTransacted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err="1" smtClean="0"/>
              <a:t>CreateHardLinkTransacted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err="1" smtClean="0"/>
              <a:t>CreateSymbolicLinkTransacted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err="1" smtClean="0"/>
              <a:t>CreateDirectoryTransacted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err="1" smtClean="0"/>
              <a:t>RemoveDirectoryTransacted</a:t>
            </a:r>
            <a:endParaRPr lang="da-DK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457200" y="4395788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CreateFile</a:t>
            </a:r>
            <a:endParaRPr lang="en-US" dirty="0" smtClean="0"/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457200" y="4395788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 smtClean="0">
              <a:latin typeface="+mn-lt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7298"/>
            <a:ext cx="660858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841" y="3640668"/>
            <a:ext cx="6559365" cy="284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TransactedFile.Open</a:t>
            </a:r>
            <a:endParaRPr lang="en-US" dirty="0" smtClean="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571612"/>
            <a:ext cx="914406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Whois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Technical Lead @ </a:t>
            </a:r>
            <a:r>
              <a:rPr lang="en-US" dirty="0" err="1" smtClean="0"/>
              <a:t>iPaper</a:t>
            </a:r>
            <a:r>
              <a:rPr lang="en-US" dirty="0" smtClean="0"/>
              <a:t> </a:t>
            </a:r>
            <a:r>
              <a:rPr lang="en-US" dirty="0" err="1" smtClean="0"/>
              <a:t>ApS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Udvikler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DBA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Sysadmin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Projektleder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</a:t>
            </a:r>
            <a:r>
              <a:rPr lang="en-US" sz="1400" dirty="0" smtClean="0"/>
              <a:t>icrosoft</a:t>
            </a:r>
            <a:r>
              <a:rPr lang="en-US" dirty="0" smtClean="0"/>
              <a:t> D</a:t>
            </a:r>
            <a:r>
              <a:rPr lang="en-US" sz="1400" dirty="0" smtClean="0"/>
              <a:t>esignated</a:t>
            </a:r>
            <a:r>
              <a:rPr lang="en-US" dirty="0" smtClean="0"/>
              <a:t> I</a:t>
            </a:r>
            <a:r>
              <a:rPr lang="en-US" sz="1400" dirty="0" smtClean="0"/>
              <a:t>nformation </a:t>
            </a:r>
            <a:r>
              <a:rPr lang="en-US" dirty="0" smtClean="0"/>
              <a:t>P</a:t>
            </a:r>
            <a:r>
              <a:rPr lang="en-US" sz="1400" dirty="0" smtClean="0"/>
              <a:t>rovider</a:t>
            </a:r>
            <a:endParaRPr lang="en-US" dirty="0" smtClean="0"/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457200" y="4395788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>
              <a:latin typeface="+mn-lt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3004" y="2428867"/>
            <a:ext cx="171622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9930" y="2428867"/>
            <a:ext cx="156096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3004" y="4000503"/>
            <a:ext cx="171451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6" y="4000504"/>
            <a:ext cx="157163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TransactedFile.WriteAllText</a:t>
            </a:r>
            <a:endParaRPr lang="en-US" dirty="0" smtClean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070" y="1500174"/>
            <a:ext cx="7815861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43469"/>
            <a:ext cx="91440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Locking</a:t>
            </a:r>
            <a:r>
              <a:rPr lang="da-DK" dirty="0" smtClean="0"/>
              <a:t> </a:t>
            </a:r>
            <a:r>
              <a:rPr lang="da-DK" dirty="0" smtClean="0"/>
              <a:t>/ </a:t>
            </a:r>
            <a:r>
              <a:rPr lang="da-DK" dirty="0" smtClean="0"/>
              <a:t>isolation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800" dirty="0" smtClean="0"/>
              <a:t>Read committed</a:t>
            </a:r>
          </a:p>
          <a:p>
            <a:pPr>
              <a:lnSpc>
                <a:spcPct val="90000"/>
              </a:lnSpc>
            </a:pPr>
            <a:r>
              <a:rPr lang="da-DK" sz="2800" dirty="0" err="1" smtClean="0"/>
              <a:t>Non-transacted</a:t>
            </a:r>
            <a:r>
              <a:rPr lang="da-DK" sz="2800" dirty="0" smtClean="0"/>
              <a:t> </a:t>
            </a:r>
            <a:r>
              <a:rPr lang="da-DK" sz="2800" dirty="0" smtClean="0"/>
              <a:t>writers altid blokeret</a:t>
            </a:r>
          </a:p>
          <a:p>
            <a:pPr lvl="1">
              <a:lnSpc>
                <a:spcPct val="90000"/>
              </a:lnSpc>
            </a:pPr>
            <a:r>
              <a:rPr lang="da-DK" sz="2400" dirty="0" smtClean="0"/>
              <a:t>Også selvom åbnet med shared-write</a:t>
            </a:r>
          </a:p>
          <a:p>
            <a:pPr lvl="2">
              <a:lnSpc>
                <a:spcPct val="90000"/>
              </a:lnSpc>
            </a:pPr>
            <a:endParaRPr lang="da-DK" sz="1200" dirty="0" smtClean="0"/>
          </a:p>
          <a:p>
            <a:pPr>
              <a:lnSpc>
                <a:spcPct val="90000"/>
              </a:lnSpc>
            </a:pPr>
            <a:r>
              <a:rPr lang="da-DK" sz="2800" dirty="0" smtClean="0"/>
              <a:t>Transacted reader</a:t>
            </a:r>
          </a:p>
          <a:p>
            <a:pPr lvl="1">
              <a:lnSpc>
                <a:spcPct val="90000"/>
              </a:lnSpc>
            </a:pPr>
            <a:r>
              <a:rPr lang="da-DK" sz="2400" dirty="0" smtClean="0"/>
              <a:t>Ser committed version fra reader handle blev åbnet</a:t>
            </a:r>
          </a:p>
          <a:p>
            <a:pPr lvl="1">
              <a:lnSpc>
                <a:spcPct val="90000"/>
              </a:lnSpc>
            </a:pPr>
            <a:r>
              <a:rPr lang="da-DK" sz="2400" dirty="0" smtClean="0"/>
              <a:t>Blokerer </a:t>
            </a:r>
            <a:r>
              <a:rPr lang="da-DK" sz="2400" dirty="0" err="1" smtClean="0"/>
              <a:t>non-transacted</a:t>
            </a:r>
            <a:r>
              <a:rPr lang="da-DK" sz="2400" dirty="0" smtClean="0"/>
              <a:t> </a:t>
            </a:r>
            <a:r>
              <a:rPr lang="da-DK" sz="2400" dirty="0" err="1" smtClean="0"/>
              <a:t>writers</a:t>
            </a:r>
            <a:r>
              <a:rPr lang="da-DK" sz="2400" dirty="0" smtClean="0"/>
              <a:t> – men kun så længe handle er åbent!</a:t>
            </a:r>
          </a:p>
          <a:p>
            <a:pPr lvl="1">
              <a:lnSpc>
                <a:spcPct val="90000"/>
              </a:lnSpc>
            </a:pPr>
            <a:endParaRPr lang="da-DK" sz="1200" dirty="0" smtClean="0"/>
          </a:p>
          <a:p>
            <a:pPr>
              <a:lnSpc>
                <a:spcPct val="90000"/>
              </a:lnSpc>
            </a:pPr>
            <a:r>
              <a:rPr lang="da-DK" sz="2800" dirty="0" err="1" smtClean="0"/>
              <a:t>Non-transacted</a:t>
            </a:r>
            <a:r>
              <a:rPr lang="da-DK" sz="2800" dirty="0" smtClean="0"/>
              <a:t> </a:t>
            </a:r>
            <a:r>
              <a:rPr lang="da-DK" sz="2800" dirty="0" err="1" smtClean="0"/>
              <a:t>writer</a:t>
            </a:r>
            <a:r>
              <a:rPr lang="da-DK" sz="2800" dirty="0" smtClean="0"/>
              <a:t> blokerer </a:t>
            </a:r>
            <a:r>
              <a:rPr lang="da-DK" sz="2800" dirty="0" err="1" smtClean="0"/>
              <a:t>transacted</a:t>
            </a:r>
            <a:r>
              <a:rPr lang="da-DK" sz="2800" dirty="0" smtClean="0"/>
              <a:t> </a:t>
            </a:r>
            <a:r>
              <a:rPr lang="da-DK" sz="2800" dirty="0" err="1" smtClean="0"/>
              <a:t>reader/writer</a:t>
            </a:r>
            <a:endParaRPr lang="da-DK" sz="2800" dirty="0" smtClean="0"/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457200" y="4395788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Locking</a:t>
            </a:r>
            <a:r>
              <a:rPr lang="da-DK" dirty="0" smtClean="0"/>
              <a:t> / isolation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dirty="0" err="1" smtClean="0"/>
              <a:t>Filniveau</a:t>
            </a:r>
            <a:endParaRPr lang="da-DK" dirty="0" smtClean="0"/>
          </a:p>
          <a:p>
            <a:pPr>
              <a:lnSpc>
                <a:spcPct val="90000"/>
              </a:lnSpc>
            </a:pPr>
            <a:r>
              <a:rPr lang="da-DK" dirty="0" smtClean="0"/>
              <a:t>ERROR_SHARING_VIOLATION, ERROR_TRANSACTIONAL_CONFLICT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Én gang åbnet for write – altid åbnet som write</a:t>
            </a:r>
          </a:p>
          <a:p>
            <a:pPr lvl="1">
              <a:lnSpc>
                <a:spcPct val="90000"/>
              </a:lnSpc>
            </a:pPr>
            <a:r>
              <a:rPr lang="da-DK" dirty="0" smtClean="0"/>
              <a:t>Indenfor transaktion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Performance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dirty="0" smtClean="0"/>
              <a:t>Koster kun når vi benytter </a:t>
            </a:r>
            <a:r>
              <a:rPr lang="da-DK" dirty="0" err="1" smtClean="0"/>
              <a:t>transacted</a:t>
            </a:r>
            <a:r>
              <a:rPr lang="da-DK" dirty="0" smtClean="0"/>
              <a:t> operationer</a:t>
            </a:r>
            <a:endParaRPr lang="da-DK" dirty="0" smtClean="0"/>
          </a:p>
          <a:p>
            <a:pPr>
              <a:lnSpc>
                <a:spcPct val="90000"/>
              </a:lnSpc>
            </a:pPr>
            <a:r>
              <a:rPr lang="da-DK" dirty="0" smtClean="0"/>
              <a:t>Optimeret for </a:t>
            </a:r>
            <a:r>
              <a:rPr lang="da-DK" dirty="0" err="1" smtClean="0"/>
              <a:t>commits</a:t>
            </a:r>
            <a:endParaRPr lang="da-DK" dirty="0" smtClean="0"/>
          </a:p>
          <a:p>
            <a:pPr>
              <a:lnSpc>
                <a:spcPct val="90000"/>
              </a:lnSpc>
            </a:pPr>
            <a:r>
              <a:rPr lang="da-DK" dirty="0" smtClean="0"/>
              <a:t>Modifikation af eksisterende data = 2 x IO,</a:t>
            </a:r>
          </a:p>
          <a:p>
            <a:pPr lvl="1">
              <a:lnSpc>
                <a:spcPct val="90000"/>
              </a:lnSpc>
            </a:pPr>
            <a:r>
              <a:rPr lang="da-DK" dirty="0" smtClean="0"/>
              <a:t>$TOPS</a:t>
            </a:r>
            <a:endParaRPr lang="da-DK" dirty="0" smtClean="0"/>
          </a:p>
          <a:p>
            <a:pPr>
              <a:lnSpc>
                <a:spcPct val="90000"/>
              </a:lnSpc>
            </a:pPr>
            <a:r>
              <a:rPr lang="da-DK" dirty="0" smtClean="0"/>
              <a:t>Metadata operationer, nyt data, slet </a:t>
            </a:r>
            <a:r>
              <a:rPr lang="da-DK" dirty="0" err="1" smtClean="0"/>
              <a:t>etc</a:t>
            </a:r>
            <a:r>
              <a:rPr lang="da-DK" dirty="0" smtClean="0"/>
              <a:t> – meget lavt overhead (1-2%)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Pas på </a:t>
            </a:r>
            <a:r>
              <a:rPr lang="da-DK" dirty="0" err="1" smtClean="0"/>
              <a:t>recovery</a:t>
            </a:r>
            <a:r>
              <a:rPr lang="da-DK" dirty="0" smtClean="0"/>
              <a:t> tider ved distribuerede transaktioner! Afhængigheder kan låse filer.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Sikkerhed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dirty="0" smtClean="0"/>
              <a:t>TxF wrapper via </a:t>
            </a:r>
            <a:r>
              <a:rPr lang="da-DK" dirty="0" err="1" smtClean="0"/>
              <a:t>P/Invoke</a:t>
            </a:r>
            <a:endParaRPr lang="da-DK" dirty="0" smtClean="0"/>
          </a:p>
          <a:p>
            <a:pPr>
              <a:lnSpc>
                <a:spcPct val="150000"/>
              </a:lnSpc>
            </a:pPr>
            <a:r>
              <a:rPr lang="da-DK" dirty="0" smtClean="0"/>
              <a:t>P/Invoke = implicit FullTrust LinkDemand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FullTrust ofte problematisk i webapps</a:t>
            </a:r>
          </a:p>
          <a:p>
            <a:pPr>
              <a:lnSpc>
                <a:spcPct val="150000"/>
              </a:lnSpc>
            </a:pPr>
            <a:r>
              <a:rPr lang="da-DK" dirty="0" err="1" smtClean="0"/>
              <a:t>Gateway</a:t>
            </a:r>
            <a:r>
              <a:rPr lang="da-DK" dirty="0" smtClean="0"/>
              <a:t> </a:t>
            </a:r>
            <a:r>
              <a:rPr lang="da-DK" dirty="0" err="1" smtClean="0"/>
              <a:t>assemblies</a:t>
            </a:r>
            <a:r>
              <a:rPr lang="da-DK" dirty="0" smtClean="0"/>
              <a:t> med APTCA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da-DK" dirty="0" smtClean="0"/>
              <a:t>Demo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TxF</a:t>
            </a:r>
            <a:r>
              <a:rPr lang="da-DK" dirty="0" smtClean="0"/>
              <a:t> i produktion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800" dirty="0" smtClean="0"/>
              <a:t>Nej – vi bruger det ikke... Endnu</a:t>
            </a:r>
          </a:p>
          <a:p>
            <a:pPr lvl="1">
              <a:lnSpc>
                <a:spcPct val="90000"/>
              </a:lnSpc>
            </a:pPr>
            <a:r>
              <a:rPr lang="da-DK" sz="2400" dirty="0" smtClean="0"/>
              <a:t>SAN </a:t>
            </a:r>
            <a:r>
              <a:rPr lang="da-DK" sz="2400" dirty="0" err="1" smtClean="0"/>
              <a:t>storage</a:t>
            </a:r>
            <a:r>
              <a:rPr lang="da-DK" sz="2400" dirty="0" smtClean="0"/>
              <a:t> via CIFS</a:t>
            </a:r>
          </a:p>
          <a:p>
            <a:pPr lvl="1">
              <a:lnSpc>
                <a:spcPct val="90000"/>
              </a:lnSpc>
            </a:pPr>
            <a:endParaRPr lang="da-DK" sz="1200" dirty="0" smtClean="0"/>
          </a:p>
          <a:p>
            <a:pPr>
              <a:lnSpc>
                <a:spcPct val="90000"/>
              </a:lnSpc>
            </a:pPr>
            <a:r>
              <a:rPr lang="da-DK" sz="2800" dirty="0" smtClean="0"/>
              <a:t>På vej - </a:t>
            </a:r>
            <a:r>
              <a:rPr lang="da-DK" sz="2800" dirty="0" err="1" smtClean="0"/>
              <a:t>deployment</a:t>
            </a:r>
            <a:r>
              <a:rPr lang="da-DK" sz="2800" dirty="0" smtClean="0"/>
              <a:t> af nye website versioner</a:t>
            </a:r>
          </a:p>
          <a:p>
            <a:pPr lvl="1">
              <a:lnSpc>
                <a:spcPct val="90000"/>
              </a:lnSpc>
            </a:pPr>
            <a:r>
              <a:rPr lang="da-DK" sz="2400" dirty="0" err="1" smtClean="0"/>
              <a:t>Interruptions</a:t>
            </a:r>
            <a:r>
              <a:rPr lang="da-DK" sz="2400" dirty="0" smtClean="0"/>
              <a:t> under overskrivelse</a:t>
            </a:r>
          </a:p>
          <a:p>
            <a:pPr lvl="1">
              <a:lnSpc>
                <a:spcPct val="90000"/>
              </a:lnSpc>
            </a:pPr>
            <a:r>
              <a:rPr lang="da-DK" sz="2400" dirty="0" smtClean="0"/>
              <a:t>Flere sites samtidigt</a:t>
            </a:r>
          </a:p>
          <a:p>
            <a:pPr lvl="1">
              <a:lnSpc>
                <a:spcPct val="90000"/>
              </a:lnSpc>
            </a:pPr>
            <a:endParaRPr lang="da-DK" sz="1200" dirty="0" smtClean="0"/>
          </a:p>
          <a:p>
            <a:pPr>
              <a:lnSpc>
                <a:spcPct val="90000"/>
              </a:lnSpc>
            </a:pPr>
            <a:r>
              <a:rPr lang="da-DK" sz="2800" dirty="0" smtClean="0"/>
              <a:t>Microsoft bruger det</a:t>
            </a:r>
          </a:p>
          <a:p>
            <a:pPr lvl="1">
              <a:lnSpc>
                <a:spcPct val="90000"/>
              </a:lnSpc>
            </a:pPr>
            <a:r>
              <a:rPr lang="da-DK" sz="2400" dirty="0" smtClean="0"/>
              <a:t>Windows </a:t>
            </a:r>
            <a:r>
              <a:rPr lang="da-DK" sz="2400" dirty="0" err="1" smtClean="0"/>
              <a:t>Update</a:t>
            </a:r>
            <a:endParaRPr lang="da-DK" sz="2400" dirty="0" smtClean="0"/>
          </a:p>
          <a:p>
            <a:pPr lvl="1">
              <a:lnSpc>
                <a:spcPct val="90000"/>
              </a:lnSpc>
            </a:pPr>
            <a:r>
              <a:rPr lang="da-DK" sz="2400" dirty="0" smtClean="0"/>
              <a:t>System </a:t>
            </a:r>
            <a:r>
              <a:rPr lang="da-DK" sz="2400" dirty="0" err="1" smtClean="0"/>
              <a:t>Restore</a:t>
            </a:r>
            <a:endParaRPr lang="da-DK" sz="2400" dirty="0" smtClean="0"/>
          </a:p>
          <a:p>
            <a:pPr lvl="1">
              <a:lnSpc>
                <a:spcPct val="90000"/>
              </a:lnSpc>
            </a:pPr>
            <a:r>
              <a:rPr lang="da-DK" sz="2400" dirty="0" err="1" smtClean="0"/>
              <a:t>Task</a:t>
            </a:r>
            <a:r>
              <a:rPr lang="da-DK" sz="2400" dirty="0" smtClean="0"/>
              <a:t> </a:t>
            </a:r>
            <a:r>
              <a:rPr lang="da-DK" sz="2400" dirty="0" err="1" smtClean="0"/>
              <a:t>Scheduler</a:t>
            </a:r>
            <a:endParaRPr lang="da-DK" sz="2400" dirty="0" smtClean="0"/>
          </a:p>
          <a:p>
            <a:pPr lvl="1">
              <a:lnSpc>
                <a:spcPct val="90000"/>
              </a:lnSpc>
            </a:pPr>
            <a:r>
              <a:rPr lang="da-DK" sz="2400" dirty="0" smtClean="0"/>
              <a:t>Web </a:t>
            </a:r>
            <a:r>
              <a:rPr lang="da-DK" sz="2400" dirty="0" err="1" smtClean="0"/>
              <a:t>Deployment</a:t>
            </a:r>
            <a:r>
              <a:rPr lang="da-DK" sz="2400" dirty="0" smtClean="0"/>
              <a:t> </a:t>
            </a:r>
            <a:r>
              <a:rPr lang="da-DK" sz="2400" dirty="0" err="1" smtClean="0"/>
              <a:t>Tool</a:t>
            </a:r>
            <a:endParaRPr lang="da-DK" sz="2400" dirty="0" smtClean="0"/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457200" y="4395788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Transactional registry (TxR)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dirty="0" smtClean="0"/>
              <a:t>Lignende funktionalitet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KTM / DTC integration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TxR + TxF = nem installer rollback</a:t>
            </a:r>
            <a:endParaRPr lang="en-US" dirty="0" smtClean="0"/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457200" y="4395788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/>
          </p:cNvSpPr>
          <p:nvPr>
            <p:ph type="body" idx="1"/>
          </p:nvPr>
        </p:nvSpPr>
        <p:spPr>
          <a:xfrm>
            <a:off x="457200" y="3162300"/>
            <a:ext cx="8229600" cy="533400"/>
          </a:xfrm>
        </p:spPr>
        <p:txBody>
          <a:bodyPr/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sz="4000" dirty="0" smtClean="0">
                <a:solidFill>
                  <a:srgbClr val="92D050"/>
                </a:solidFill>
              </a:rPr>
              <a:t>improve.dk</a:t>
            </a:r>
          </a:p>
          <a:p>
            <a:pPr algn="ctr">
              <a:lnSpc>
                <a:spcPct val="90000"/>
              </a:lnSpc>
              <a:buFont typeface="Arial" charset="0"/>
              <a:buNone/>
            </a:pPr>
            <a:endParaRPr lang="da-DK" sz="2400" dirty="0" smtClean="0"/>
          </a:p>
          <a:p>
            <a:pPr algn="ctr">
              <a:lnSpc>
                <a:spcPct val="90000"/>
              </a:lnSpc>
              <a:buFont typeface="Arial" charset="0"/>
              <a:buNone/>
            </a:pPr>
            <a:endParaRPr lang="da-DK" sz="2400" dirty="0" smtClean="0"/>
          </a:p>
          <a:p>
            <a:pPr algn="ctr">
              <a:lnSpc>
                <a:spcPct val="90000"/>
              </a:lnSpc>
              <a:buFont typeface="Arial" charset="0"/>
              <a:buNone/>
            </a:pPr>
            <a:endParaRPr lang="da-DK" sz="2400" dirty="0" smtClean="0"/>
          </a:p>
          <a:p>
            <a:pPr algn="ctr">
              <a:lnSpc>
                <a:spcPct val="90000"/>
              </a:lnSpc>
              <a:buFont typeface="Arial" charset="0"/>
              <a:buNone/>
            </a:pPr>
            <a:endParaRPr lang="da-DK" sz="2400" dirty="0" smtClean="0"/>
          </a:p>
        </p:txBody>
      </p:sp>
      <p:sp>
        <p:nvSpPr>
          <p:cNvPr id="2560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Agenda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dirty="0" smtClean="0"/>
              <a:t>Overblik</a:t>
            </a:r>
            <a:endParaRPr lang="da-DK" dirty="0" smtClean="0"/>
          </a:p>
          <a:p>
            <a:pPr>
              <a:lnSpc>
                <a:spcPct val="90000"/>
              </a:lnSpc>
            </a:pPr>
            <a:r>
              <a:rPr lang="da-DK" dirty="0" err="1" smtClean="0"/>
              <a:t>Resource</a:t>
            </a:r>
            <a:r>
              <a:rPr lang="da-DK" dirty="0" smtClean="0"/>
              <a:t> managers</a:t>
            </a:r>
            <a:endParaRPr lang="da-DK" dirty="0" smtClean="0"/>
          </a:p>
          <a:p>
            <a:pPr>
              <a:lnSpc>
                <a:spcPct val="90000"/>
              </a:lnSpc>
            </a:pPr>
            <a:r>
              <a:rPr lang="da-DK" dirty="0" err="1" smtClean="0"/>
              <a:t>Transaction</a:t>
            </a:r>
            <a:r>
              <a:rPr lang="da-DK" dirty="0" smtClean="0"/>
              <a:t> managers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Win32 </a:t>
            </a:r>
            <a:r>
              <a:rPr lang="da-DK" dirty="0" smtClean="0"/>
              <a:t>API</a:t>
            </a:r>
            <a:endParaRPr lang="da-DK" dirty="0" smtClean="0"/>
          </a:p>
          <a:p>
            <a:pPr>
              <a:lnSpc>
                <a:spcPct val="90000"/>
              </a:lnSpc>
            </a:pPr>
            <a:r>
              <a:rPr lang="da-DK" dirty="0" err="1" smtClean="0"/>
              <a:t>Locking</a:t>
            </a:r>
            <a:r>
              <a:rPr lang="da-DK" dirty="0" smtClean="0"/>
              <a:t> </a:t>
            </a:r>
            <a:r>
              <a:rPr lang="da-DK" dirty="0" smtClean="0"/>
              <a:t>/ isolation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Performance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Sikkerhed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I produktion</a:t>
            </a:r>
          </a:p>
          <a:p>
            <a:pPr>
              <a:lnSpc>
                <a:spcPct val="90000"/>
              </a:lnSpc>
            </a:pPr>
            <a:r>
              <a:rPr lang="da-DK" dirty="0" err="1" smtClean="0"/>
              <a:t>TxR</a:t>
            </a:r>
            <a:endParaRPr lang="da-DK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Overblik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dirty="0" err="1" smtClean="0"/>
              <a:t>Transaktionel</a:t>
            </a:r>
            <a:r>
              <a:rPr lang="da-DK" dirty="0" smtClean="0"/>
              <a:t> understøttelse af alle fil operationer</a:t>
            </a:r>
          </a:p>
          <a:p>
            <a:pPr lvl="1">
              <a:lnSpc>
                <a:spcPct val="90000"/>
              </a:lnSpc>
            </a:pPr>
            <a:r>
              <a:rPr lang="da-DK" dirty="0" err="1" smtClean="0"/>
              <a:t>Reads</a:t>
            </a:r>
            <a:r>
              <a:rPr lang="da-DK" dirty="0" smtClean="0"/>
              <a:t>, </a:t>
            </a:r>
            <a:r>
              <a:rPr lang="da-DK" dirty="0" err="1" smtClean="0"/>
              <a:t>writes</a:t>
            </a:r>
            <a:r>
              <a:rPr lang="da-DK" dirty="0" smtClean="0"/>
              <a:t>, </a:t>
            </a:r>
            <a:r>
              <a:rPr lang="da-DK" dirty="0" err="1" smtClean="0"/>
              <a:t>rename</a:t>
            </a:r>
            <a:r>
              <a:rPr lang="da-DK" dirty="0" smtClean="0"/>
              <a:t>, </a:t>
            </a:r>
            <a:r>
              <a:rPr lang="da-DK" dirty="0" err="1" smtClean="0"/>
              <a:t>move</a:t>
            </a:r>
            <a:r>
              <a:rPr lang="da-DK" dirty="0" smtClean="0"/>
              <a:t>, etc.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smtClean="0"/>
              <a:t>ACID</a:t>
            </a:r>
            <a:endParaRPr lang="da-DK" dirty="0" smtClean="0"/>
          </a:p>
          <a:p>
            <a:pPr>
              <a:lnSpc>
                <a:spcPct val="90000"/>
              </a:lnSpc>
            </a:pPr>
            <a:endParaRPr lang="da-DK" sz="2400" dirty="0" smtClean="0"/>
          </a:p>
          <a:p>
            <a:pPr>
              <a:lnSpc>
                <a:spcPct val="90000"/>
              </a:lnSpc>
            </a:pPr>
            <a:r>
              <a:rPr lang="da-DK" dirty="0" smtClean="0"/>
              <a:t>Hvad gjorde vi før?</a:t>
            </a:r>
          </a:p>
          <a:p>
            <a:pPr lvl="1">
              <a:lnSpc>
                <a:spcPct val="90000"/>
              </a:lnSpc>
            </a:pPr>
            <a:r>
              <a:rPr lang="da-DK" dirty="0" smtClean="0"/>
              <a:t>Skriv, 2 x rename, slet</a:t>
            </a:r>
          </a:p>
          <a:p>
            <a:pPr lvl="1">
              <a:lnSpc>
                <a:spcPct val="90000"/>
              </a:lnSpc>
            </a:pPr>
            <a:r>
              <a:rPr lang="da-DK" dirty="0" smtClean="0"/>
              <a:t>Fejlhåndtering</a:t>
            </a:r>
            <a:endParaRPr lang="da-DK" dirty="0" smtClean="0"/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457200" y="4395788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Overblik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dirty="0" smtClean="0"/>
              <a:t>Hvornår </a:t>
            </a:r>
            <a:r>
              <a:rPr lang="da-DK" dirty="0" smtClean="0"/>
              <a:t>giver </a:t>
            </a:r>
            <a:r>
              <a:rPr lang="da-DK" dirty="0" err="1" smtClean="0"/>
              <a:t>TxF</a:t>
            </a:r>
            <a:r>
              <a:rPr lang="da-DK" dirty="0" smtClean="0"/>
              <a:t> mening?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da-DK" dirty="0" smtClean="0"/>
              <a:t>Ændring af fil</a:t>
            </a:r>
          </a:p>
          <a:p>
            <a:pPr lvl="1">
              <a:lnSpc>
                <a:spcPct val="90000"/>
              </a:lnSpc>
            </a:pPr>
            <a:r>
              <a:rPr lang="da-DK" dirty="0" smtClean="0"/>
              <a:t>Ændring af flere filer</a:t>
            </a:r>
          </a:p>
          <a:p>
            <a:pPr lvl="1">
              <a:lnSpc>
                <a:spcPct val="90000"/>
              </a:lnSpc>
            </a:pPr>
            <a:r>
              <a:rPr lang="da-DK" dirty="0" smtClean="0"/>
              <a:t>Konsistente </a:t>
            </a:r>
            <a:r>
              <a:rPr lang="da-DK" dirty="0" smtClean="0"/>
              <a:t>samtidige </a:t>
            </a:r>
            <a:r>
              <a:rPr lang="da-DK" dirty="0" smtClean="0"/>
              <a:t>opdateringer</a:t>
            </a:r>
          </a:p>
          <a:p>
            <a:pPr lvl="1">
              <a:lnSpc>
                <a:spcPct val="90000"/>
              </a:lnSpc>
            </a:pPr>
            <a:r>
              <a:rPr lang="da-DK" dirty="0" smtClean="0"/>
              <a:t>Konsistente ændringer på tværs af systemer (fil / DB)</a:t>
            </a:r>
          </a:p>
          <a:p>
            <a:pPr lvl="1">
              <a:lnSpc>
                <a:spcPct val="90000"/>
              </a:lnSpc>
            </a:pPr>
            <a:r>
              <a:rPr lang="da-DK" dirty="0" smtClean="0"/>
              <a:t>Tests</a:t>
            </a:r>
          </a:p>
          <a:p>
            <a:pPr lvl="1">
              <a:lnSpc>
                <a:spcPct val="90000"/>
              </a:lnSpc>
            </a:pPr>
            <a:endParaRPr lang="da-DK" sz="1400" dirty="0" smtClean="0"/>
          </a:p>
          <a:p>
            <a:pPr>
              <a:lnSpc>
                <a:spcPct val="90000"/>
              </a:lnSpc>
            </a:pPr>
            <a:r>
              <a:rPr lang="da-DK" dirty="0" smtClean="0"/>
              <a:t>Krav</a:t>
            </a:r>
          </a:p>
          <a:p>
            <a:pPr lvl="1">
              <a:lnSpc>
                <a:spcPct val="90000"/>
              </a:lnSpc>
            </a:pPr>
            <a:r>
              <a:rPr lang="da-DK" dirty="0" smtClean="0"/>
              <a:t>NTFS</a:t>
            </a:r>
          </a:p>
          <a:p>
            <a:pPr lvl="1">
              <a:lnSpc>
                <a:spcPct val="90000"/>
              </a:lnSpc>
            </a:pPr>
            <a:r>
              <a:rPr lang="da-DK" dirty="0" smtClean="0"/>
              <a:t>Vista SP1 / Server 2008</a:t>
            </a:r>
            <a:endParaRPr lang="da-DK" dirty="0" smtClean="0"/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457200" y="4395788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TxF Begrænsninger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dirty="0" smtClean="0"/>
              <a:t>Network </a:t>
            </a:r>
            <a:r>
              <a:rPr lang="da-DK" dirty="0" err="1" smtClean="0"/>
              <a:t>shares</a:t>
            </a:r>
            <a:r>
              <a:rPr lang="da-DK" dirty="0" smtClean="0"/>
              <a:t> </a:t>
            </a:r>
            <a:r>
              <a:rPr lang="da-DK" dirty="0" smtClean="0"/>
              <a:t>– CIFS/SMB</a:t>
            </a:r>
          </a:p>
          <a:p>
            <a:pPr>
              <a:lnSpc>
                <a:spcPct val="90000"/>
              </a:lnSpc>
            </a:pPr>
            <a:r>
              <a:rPr lang="da-DK" dirty="0" err="1" smtClean="0"/>
              <a:t>Cached</a:t>
            </a:r>
            <a:r>
              <a:rPr lang="da-DK" dirty="0" smtClean="0"/>
              <a:t> filer</a:t>
            </a:r>
            <a:endParaRPr lang="da-DK" dirty="0" smtClean="0"/>
          </a:p>
          <a:p>
            <a:pPr>
              <a:lnSpc>
                <a:spcPct val="90000"/>
              </a:lnSpc>
            </a:pPr>
            <a:r>
              <a:rPr lang="da-DK" dirty="0" smtClean="0"/>
              <a:t>Multiple writers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Krypterede filer</a:t>
            </a:r>
          </a:p>
          <a:p>
            <a:pPr lvl="1">
              <a:lnSpc>
                <a:spcPct val="90000"/>
              </a:lnSpc>
            </a:pPr>
            <a:r>
              <a:rPr lang="da-DK" dirty="0" smtClean="0"/>
              <a:t>Og dog </a:t>
            </a:r>
            <a:r>
              <a:rPr lang="da-DK" dirty="0" smtClean="0"/>
              <a:t>– </a:t>
            </a:r>
            <a:r>
              <a:rPr lang="da-DK" dirty="0" smtClean="0"/>
              <a:t>non transaktionel operation, med begrænsninger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Langtidsvarige </a:t>
            </a:r>
            <a:r>
              <a:rPr lang="da-DK" dirty="0" smtClean="0"/>
              <a:t>transaktioner (relativ)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Resource managers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dirty="0" smtClean="0"/>
              <a:t>Har ansvaret for ændringen af </a:t>
            </a:r>
            <a:r>
              <a:rPr lang="da-DK" dirty="0" smtClean="0"/>
              <a:t>en ressource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Typisk brugte durable </a:t>
            </a:r>
            <a:r>
              <a:rPr lang="da-DK" dirty="0" err="1" smtClean="0"/>
              <a:t>RMs</a:t>
            </a:r>
            <a:r>
              <a:rPr lang="da-DK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da-DK" dirty="0" err="1" smtClean="0"/>
              <a:t>SqlConnection</a:t>
            </a:r>
            <a:endParaRPr lang="da-DK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NTFS volumes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Registry hive</a:t>
            </a:r>
            <a:endParaRPr lang="da-DK" dirty="0" smtClean="0"/>
          </a:p>
          <a:p>
            <a:pPr>
              <a:lnSpc>
                <a:spcPct val="90000"/>
              </a:lnSpc>
            </a:pPr>
            <a:r>
              <a:rPr lang="da-DK" dirty="0" smtClean="0"/>
              <a:t>Samarbejder med </a:t>
            </a:r>
            <a:r>
              <a:rPr lang="da-DK" dirty="0" err="1" smtClean="0"/>
              <a:t>Transaction</a:t>
            </a:r>
            <a:r>
              <a:rPr lang="da-DK" dirty="0" smtClean="0"/>
              <a:t> Managers (MSDTC / KTM / LTM)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To typer</a:t>
            </a:r>
          </a:p>
          <a:p>
            <a:pPr lvl="1">
              <a:lnSpc>
                <a:spcPct val="90000"/>
              </a:lnSpc>
            </a:pPr>
            <a:r>
              <a:rPr lang="da-DK" dirty="0" smtClean="0"/>
              <a:t>Durable</a:t>
            </a:r>
          </a:p>
          <a:p>
            <a:pPr lvl="1">
              <a:lnSpc>
                <a:spcPct val="90000"/>
              </a:lnSpc>
            </a:pPr>
            <a:r>
              <a:rPr lang="da-DK" dirty="0" err="1" smtClean="0"/>
              <a:t>Volatile</a:t>
            </a:r>
            <a:endParaRPr lang="da-DK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Resource managers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Flere</a:t>
            </a:r>
            <a:r>
              <a:rPr lang="en-US" dirty="0" smtClean="0"/>
              <a:t> </a:t>
            </a:r>
            <a:r>
              <a:rPr lang="en-US" dirty="0" err="1" smtClean="0"/>
              <a:t>måder</a:t>
            </a:r>
            <a:r>
              <a:rPr lang="en-US" dirty="0" smtClean="0"/>
              <a:t> en RM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deltage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en 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håndteret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en TM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Transaction.EnlistDurable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Transaction.EnlistVolatile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Transaction.EnlistPromotableSinglePhase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PSPE for performance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Kernel Transaction Manager</a:t>
            </a:r>
            <a:endParaRPr lang="en-US" dirty="0" smtClean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dirty="0" smtClean="0"/>
              <a:t>Både </a:t>
            </a:r>
            <a:r>
              <a:rPr lang="da-DK" dirty="0" err="1" smtClean="0"/>
              <a:t>kernel</a:t>
            </a:r>
            <a:r>
              <a:rPr lang="da-DK" dirty="0" smtClean="0"/>
              <a:t> og user mode services</a:t>
            </a:r>
            <a:endParaRPr lang="da-DK" dirty="0" smtClean="0"/>
          </a:p>
          <a:p>
            <a:pPr>
              <a:lnSpc>
                <a:spcPct val="90000"/>
              </a:lnSpc>
            </a:pPr>
            <a:r>
              <a:rPr lang="da-DK" dirty="0" err="1" smtClean="0"/>
              <a:t>System.Transactions</a:t>
            </a:r>
            <a:endParaRPr lang="da-DK" dirty="0" smtClean="0"/>
          </a:p>
          <a:p>
            <a:pPr>
              <a:lnSpc>
                <a:spcPct val="90000"/>
              </a:lnSpc>
            </a:pPr>
            <a:r>
              <a:rPr lang="da-DK" dirty="0" smtClean="0"/>
              <a:t>Eksplicit / Implicit</a:t>
            </a:r>
          </a:p>
          <a:p>
            <a:pPr lvl="1">
              <a:lnSpc>
                <a:spcPct val="90000"/>
              </a:lnSpc>
            </a:pPr>
            <a:r>
              <a:rPr lang="da-DK" dirty="0" smtClean="0"/>
              <a:t>Transaction</a:t>
            </a:r>
          </a:p>
          <a:p>
            <a:pPr lvl="1">
              <a:lnSpc>
                <a:spcPct val="90000"/>
              </a:lnSpc>
            </a:pPr>
            <a:r>
              <a:rPr lang="da-DK" dirty="0" err="1" smtClean="0"/>
              <a:t>TransactionScope</a:t>
            </a:r>
            <a:endParaRPr lang="da-DK" dirty="0" smtClean="0"/>
          </a:p>
          <a:p>
            <a:pPr>
              <a:lnSpc>
                <a:spcPct val="90000"/>
              </a:lnSpc>
            </a:pPr>
            <a:r>
              <a:rPr lang="da-DK" dirty="0" smtClean="0"/>
              <a:t>Hurtig </a:t>
            </a:r>
            <a:r>
              <a:rPr lang="da-DK" dirty="0" err="1" smtClean="0"/>
              <a:t>two</a:t>
            </a:r>
            <a:r>
              <a:rPr lang="da-DK" dirty="0" smtClean="0"/>
              <a:t> </a:t>
            </a:r>
            <a:r>
              <a:rPr lang="da-DK" dirty="0" err="1" smtClean="0"/>
              <a:t>phase</a:t>
            </a:r>
            <a:r>
              <a:rPr lang="da-DK" dirty="0" smtClean="0"/>
              <a:t> </a:t>
            </a:r>
            <a:r>
              <a:rPr lang="da-DK" dirty="0" err="1" smtClean="0"/>
              <a:t>commit</a:t>
            </a:r>
            <a:r>
              <a:rPr lang="da-DK" dirty="0" smtClean="0"/>
              <a:t> </a:t>
            </a:r>
            <a:r>
              <a:rPr lang="da-DK" dirty="0" smtClean="0"/>
              <a:t>indenfor samme maskine</a:t>
            </a:r>
          </a:p>
          <a:p>
            <a:pPr>
              <a:lnSpc>
                <a:spcPct val="90000"/>
              </a:lnSpc>
            </a:pPr>
            <a:r>
              <a:rPr lang="da-DK" dirty="0" smtClean="0"/>
              <a:t>Win32/COM og </a:t>
            </a:r>
            <a:r>
              <a:rPr lang="da-DK" dirty="0" err="1" smtClean="0"/>
              <a:t>System.Transactions</a:t>
            </a:r>
            <a:r>
              <a:rPr lang="da-DK" dirty="0" smtClean="0"/>
              <a:t> interfaces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F9800"/>
      </a:hlink>
      <a:folHlink>
        <a:srgbClr val="F4551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564</Words>
  <Application/>
  <PresentationFormat>On-screen Show (4:3)</PresentationFormat>
  <Paragraphs>189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Using Transactional NTFS (TxF) in .NET</vt:lpstr>
      <vt:lpstr>Whois</vt:lpstr>
      <vt:lpstr>Agenda</vt:lpstr>
      <vt:lpstr>Overblik</vt:lpstr>
      <vt:lpstr>Overblik</vt:lpstr>
      <vt:lpstr>TxF Begrænsninger</vt:lpstr>
      <vt:lpstr>Resource managers</vt:lpstr>
      <vt:lpstr>Resource managers</vt:lpstr>
      <vt:lpstr>Kernel Transaction Manager</vt:lpstr>
      <vt:lpstr>DTC / KTM samarbejde</vt:lpstr>
      <vt:lpstr>DTC / KTM samarbejde</vt:lpstr>
      <vt:lpstr>DTC / KTM samarbejde</vt:lpstr>
      <vt:lpstr>DTC / KTM samarbejde</vt:lpstr>
      <vt:lpstr>DTC / KTM samarbejde</vt:lpstr>
      <vt:lpstr>DTC / KTM samarbejde</vt:lpstr>
      <vt:lpstr>Win32 fil operationer</vt:lpstr>
      <vt:lpstr>Win32 fil operationer</vt:lpstr>
      <vt:lpstr>CreateFile</vt:lpstr>
      <vt:lpstr>TransactedFile.Open</vt:lpstr>
      <vt:lpstr>TransactedFile.WriteAllText</vt:lpstr>
      <vt:lpstr>Locking / isolation</vt:lpstr>
      <vt:lpstr>Locking / isolation</vt:lpstr>
      <vt:lpstr>Performance</vt:lpstr>
      <vt:lpstr>Sikkerhed</vt:lpstr>
      <vt:lpstr>Demo</vt:lpstr>
      <vt:lpstr>TxF i produktion</vt:lpstr>
      <vt:lpstr>Transactional registry (TxR)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3.0</dc:title>
  <dc:creator/>
  <cp:lastModifiedBy/>
  <cp:revision>33</cp:revision>
  <dcterms:created xsi:type="dcterms:W3CDTF">1900-12-31T22:00:00Z</dcterms:created>
  <dcterms:modified xsi:type="dcterms:W3CDTF">2009-04-23T14:01:45Z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0x010100A81FBB504F946141BDB2ABBF9F02F726</vt:lpwstr>
  </property>
</Properties>
</file>