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8" r:id="rId3"/>
    <p:sldId id="261" r:id="rId4"/>
    <p:sldId id="262" r:id="rId5"/>
    <p:sldId id="263" r:id="rId6"/>
    <p:sldId id="264" r:id="rId7"/>
    <p:sldId id="295" r:id="rId8"/>
    <p:sldId id="260" r:id="rId9"/>
    <p:sldId id="317" r:id="rId10"/>
    <p:sldId id="296"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31208-33BB-4FC1-858D-619B198DB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A22AC6-181E-413B-BBB5-F56DA3E094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A01983-C216-4D3A-A50B-6BDD5CACDA0E}"/>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5" name="Footer Placeholder 4">
            <a:extLst>
              <a:ext uri="{FF2B5EF4-FFF2-40B4-BE49-F238E27FC236}">
                <a16:creationId xmlns:a16="http://schemas.microsoft.com/office/drawing/2014/main" id="{78B4BF42-99A1-468F-BD15-A38E99BC4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08DEC1-4441-4E84-B943-C4EB77FE2515}"/>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199565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A844A-F192-4CB7-963B-AAD1D88433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9439FA-CD66-4B2E-B8A0-C4557DA501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D4C196-BBF4-417B-AA6E-955E54A100ED}"/>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5" name="Footer Placeholder 4">
            <a:extLst>
              <a:ext uri="{FF2B5EF4-FFF2-40B4-BE49-F238E27FC236}">
                <a16:creationId xmlns:a16="http://schemas.microsoft.com/office/drawing/2014/main" id="{BF9E1221-D8F6-4408-97DE-2F832870AD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6C119-77F7-4FCE-B65D-C6B5D3902B18}"/>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2411482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815C3-087F-48E6-9D24-6BE40577EB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13C7FC-A450-4C16-831D-E74AD3A04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DFC772-21D0-4007-A16D-40032BB3A13A}"/>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5" name="Footer Placeholder 4">
            <a:extLst>
              <a:ext uri="{FF2B5EF4-FFF2-40B4-BE49-F238E27FC236}">
                <a16:creationId xmlns:a16="http://schemas.microsoft.com/office/drawing/2014/main" id="{753EF6A8-AAE7-4754-B4C2-8E5CCF21B8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4A8B2-4F96-4DDD-AA0F-39B56CF98144}"/>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3436183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163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80928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3038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499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2422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9061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2171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07457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D1C8B-216E-439A-AA05-843C32F7D0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C06171-62B6-4521-9674-B7ABBEC42B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74478-D3A4-4FF4-B94D-9652FA025DE0}"/>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5" name="Footer Placeholder 4">
            <a:extLst>
              <a:ext uri="{FF2B5EF4-FFF2-40B4-BE49-F238E27FC236}">
                <a16:creationId xmlns:a16="http://schemas.microsoft.com/office/drawing/2014/main" id="{11936682-62C2-4104-BE74-A3656CF15F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33BD5-A8AB-4512-ADA3-0D1BEC3B84F9}"/>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36740589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6/8/2021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5053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395348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68077122"/>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793788"/>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178085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602505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218818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10952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6F26-A1DB-4C08-815C-01005C3BA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8A6F06-62B8-4F04-B513-1C6B737FB0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8D96B-A05A-4A41-BD8F-4173C59AB94D}"/>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5" name="Footer Placeholder 4">
            <a:extLst>
              <a:ext uri="{FF2B5EF4-FFF2-40B4-BE49-F238E27FC236}">
                <a16:creationId xmlns:a16="http://schemas.microsoft.com/office/drawing/2014/main" id="{66668FD5-A635-405B-A262-4CD0C72C1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6D79D-93F3-489C-AB1B-D5E99A927995}"/>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2932248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F1125-BAF9-43B8-9ED2-3F01154B6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CC34E-5BFA-4DE6-BFB4-732EDC10FB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86A7A9-056F-4E29-846D-4ADAF330D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53E9C5-C47F-4434-A48C-E325A1FD3102}"/>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6" name="Footer Placeholder 5">
            <a:extLst>
              <a:ext uri="{FF2B5EF4-FFF2-40B4-BE49-F238E27FC236}">
                <a16:creationId xmlns:a16="http://schemas.microsoft.com/office/drawing/2014/main" id="{EDE10479-0B60-41CB-B207-09E4DC1FD4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DA62F8-0156-44CF-988B-7C35338BE996}"/>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949149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9DE8-401C-4718-976E-6012A6B7F9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64EA6-AEA5-4968-9433-8F9E4F3F2F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E7F90-1B8F-40BC-9F6F-BCBDCB497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941A88-8441-4AB1-971D-DCD0708C7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9CEDCF-C11A-4CD2-98FB-CCB90B0971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A58E92-434D-43FD-ACF8-73BD3A7995AB}"/>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8" name="Footer Placeholder 7">
            <a:extLst>
              <a:ext uri="{FF2B5EF4-FFF2-40B4-BE49-F238E27FC236}">
                <a16:creationId xmlns:a16="http://schemas.microsoft.com/office/drawing/2014/main" id="{EA7E1F07-04AE-4345-AD72-4785B4D4D6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5A2FFB-AE4A-4BC2-BB7F-7EF11AFE88F4}"/>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3764747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5967-8677-4905-A22A-7CB10040FF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1CD4E8-4162-4035-8DFE-4D73410C03AB}"/>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4" name="Footer Placeholder 3">
            <a:extLst>
              <a:ext uri="{FF2B5EF4-FFF2-40B4-BE49-F238E27FC236}">
                <a16:creationId xmlns:a16="http://schemas.microsoft.com/office/drawing/2014/main" id="{E22F8450-7295-4BDA-8AD4-4E49325291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EA8A1D-0276-4775-8F44-75A491120D08}"/>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3763813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B2486-B196-4547-8FFF-25B2CB67A96D}"/>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3" name="Footer Placeholder 2">
            <a:extLst>
              <a:ext uri="{FF2B5EF4-FFF2-40B4-BE49-F238E27FC236}">
                <a16:creationId xmlns:a16="http://schemas.microsoft.com/office/drawing/2014/main" id="{56C077B9-907E-4BE9-86A1-1BB48A61DA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8445E1-52C0-44C4-A393-B188483BE578}"/>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392469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9576D-D016-4609-B657-0AE19357D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C85176-706A-43D9-8AFB-7E32CC6EA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7EB991-2D6A-4320-90C6-C105D74A4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30FAE-673A-4E4E-A6E8-8D292FAF65F1}"/>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6" name="Footer Placeholder 5">
            <a:extLst>
              <a:ext uri="{FF2B5EF4-FFF2-40B4-BE49-F238E27FC236}">
                <a16:creationId xmlns:a16="http://schemas.microsoft.com/office/drawing/2014/main" id="{ED855352-99AC-4F90-98D6-0652D9A833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38D733-F1A1-4C18-962C-4B7A479C20B9}"/>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216823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9E31-7178-4FDB-BCA9-85C16870A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DF5B1A-FC6B-4EFE-855E-0EBE05CA3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891370-51E9-44C6-AD9E-7A6AA6B60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CAD27-8633-45F3-AE3F-D9210E1C6228}"/>
              </a:ext>
            </a:extLst>
          </p:cNvPr>
          <p:cNvSpPr>
            <a:spLocks noGrp="1"/>
          </p:cNvSpPr>
          <p:nvPr>
            <p:ph type="dt" sz="half" idx="10"/>
          </p:nvPr>
        </p:nvSpPr>
        <p:spPr/>
        <p:txBody>
          <a:bodyPr/>
          <a:lstStyle/>
          <a:p>
            <a:fld id="{CC7F03C3-893A-4A06-B703-44F0131872B3}" type="datetimeFigureOut">
              <a:rPr lang="en-IN" smtClean="0"/>
              <a:t>08-06-2021</a:t>
            </a:fld>
            <a:endParaRPr lang="en-IN"/>
          </a:p>
        </p:txBody>
      </p:sp>
      <p:sp>
        <p:nvSpPr>
          <p:cNvPr id="6" name="Footer Placeholder 5">
            <a:extLst>
              <a:ext uri="{FF2B5EF4-FFF2-40B4-BE49-F238E27FC236}">
                <a16:creationId xmlns:a16="http://schemas.microsoft.com/office/drawing/2014/main" id="{4B4C56CF-4A0D-4B2F-8FE8-107CD950C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B70515-A4F9-4229-AC2D-EB65654C35B3}"/>
              </a:ext>
            </a:extLst>
          </p:cNvPr>
          <p:cNvSpPr>
            <a:spLocks noGrp="1"/>
          </p:cNvSpPr>
          <p:nvPr>
            <p:ph type="sldNum" sz="quarter" idx="12"/>
          </p:nvPr>
        </p:nvSpPr>
        <p:spPr/>
        <p:txBody>
          <a:bodyPr/>
          <a:lstStyle/>
          <a:p>
            <a:fld id="{B9ADAF10-8445-4076-90CA-D6060FBC50C0}" type="slidenum">
              <a:rPr lang="en-IN" smtClean="0"/>
              <a:t>‹#›</a:t>
            </a:fld>
            <a:endParaRPr lang="en-IN"/>
          </a:p>
        </p:txBody>
      </p:sp>
    </p:spTree>
    <p:extLst>
      <p:ext uri="{BB962C8B-B14F-4D97-AF65-F5344CB8AC3E}">
        <p14:creationId xmlns:p14="http://schemas.microsoft.com/office/powerpoint/2010/main" val="328211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14643B-547A-4A10-8AE5-EBDECFF667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AD1370-9F92-48C6-AF1C-DAE689D6D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D8AFA-F4CC-41CF-A65C-FA1C1F77E3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F03C3-893A-4A06-B703-44F0131872B3}" type="datetimeFigureOut">
              <a:rPr lang="en-IN" smtClean="0"/>
              <a:t>08-06-2021</a:t>
            </a:fld>
            <a:endParaRPr lang="en-IN"/>
          </a:p>
        </p:txBody>
      </p:sp>
      <p:sp>
        <p:nvSpPr>
          <p:cNvPr id="5" name="Footer Placeholder 4">
            <a:extLst>
              <a:ext uri="{FF2B5EF4-FFF2-40B4-BE49-F238E27FC236}">
                <a16:creationId xmlns:a16="http://schemas.microsoft.com/office/drawing/2014/main" id="{E28794D4-5B76-4FD2-82BC-B6B27C998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C6C80D-7FE5-4DF6-BB67-BFA914F22D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DAF10-8445-4076-90CA-D6060FBC50C0}" type="slidenum">
              <a:rPr lang="en-IN" smtClean="0"/>
              <a:t>‹#›</a:t>
            </a:fld>
            <a:endParaRPr lang="en-IN"/>
          </a:p>
        </p:txBody>
      </p:sp>
    </p:spTree>
    <p:extLst>
      <p:ext uri="{BB962C8B-B14F-4D97-AF65-F5344CB8AC3E}">
        <p14:creationId xmlns:p14="http://schemas.microsoft.com/office/powerpoint/2010/main" val="840344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6/8/2021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77389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linuxuprising.com/2019/09/install-oracle-java-13-on-ubuntu-linux.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webp"/><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1">
                <a:lumMod val="5000"/>
                <a:lumOff val="95000"/>
              </a:schemeClr>
            </a:gs>
            <a:gs pos="99000">
              <a:schemeClr val="accent1">
                <a:lumMod val="45000"/>
                <a:lumOff val="55000"/>
              </a:schemeClr>
            </a:gs>
            <a:gs pos="14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7B5-9A5B-41A2-AC04-420AFDC75ABC}"/>
              </a:ext>
            </a:extLst>
          </p:cNvPr>
          <p:cNvSpPr>
            <a:spLocks noGrp="1"/>
          </p:cNvSpPr>
          <p:nvPr>
            <p:ph type="ctrTitle"/>
          </p:nvPr>
        </p:nvSpPr>
        <p:spPr>
          <a:xfrm>
            <a:off x="250480" y="3680267"/>
            <a:ext cx="7863840" cy="1005840"/>
          </a:xfrm>
        </p:spPr>
        <p:txBody>
          <a:bodyPr>
            <a:normAutofit/>
          </a:bodyPr>
          <a:lstStyle/>
          <a:p>
            <a:r>
              <a:rPr lang="en-US" dirty="0">
                <a:ln w="0"/>
                <a:effectLst>
                  <a:outerShdw blurRad="38100" dist="19050" dir="2700000" algn="tl" rotWithShape="0">
                    <a:schemeClr val="dk1">
                      <a:alpha val="40000"/>
                    </a:schemeClr>
                  </a:outerShdw>
                </a:effectLst>
                <a:latin typeface="Baskerville Old Face" panose="02020602080505020303" pitchFamily="18" charset="0"/>
              </a:rPr>
              <a:t>E</a:t>
            </a:r>
            <a:r>
              <a:rPr lang="en-IN" dirty="0">
                <a:ln w="0"/>
                <a:effectLst>
                  <a:outerShdw blurRad="38100" dist="19050" dir="2700000" algn="tl" rotWithShape="0">
                    <a:schemeClr val="dk1">
                      <a:alpha val="40000"/>
                    </a:schemeClr>
                  </a:outerShdw>
                </a:effectLst>
                <a:latin typeface="Baskerville Old Face" panose="02020602080505020303" pitchFamily="18" charset="0"/>
              </a:rPr>
              <a:t>lementary Concepts of </a:t>
            </a:r>
          </a:p>
        </p:txBody>
      </p:sp>
      <p:pic>
        <p:nvPicPr>
          <p:cNvPr id="13" name="Picture 12">
            <a:extLst>
              <a:ext uri="{FF2B5EF4-FFF2-40B4-BE49-F238E27FC236}">
                <a16:creationId xmlns:a16="http://schemas.microsoft.com/office/drawing/2014/main" id="{8F3E23E5-8C50-4BD8-B7A0-70A87D2928F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26360" y="1431104"/>
            <a:ext cx="6939280" cy="1347271"/>
          </a:xfrm>
          <a:prstGeom prst="rect">
            <a:avLst/>
          </a:prstGeom>
        </p:spPr>
      </p:pic>
      <p:pic>
        <p:nvPicPr>
          <p:cNvPr id="7" name="Picture 6">
            <a:extLst>
              <a:ext uri="{FF2B5EF4-FFF2-40B4-BE49-F238E27FC236}">
                <a16:creationId xmlns:a16="http://schemas.microsoft.com/office/drawing/2014/main" id="{120A1723-72ED-4DD8-8E44-551279A63C6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09601" y="2778375"/>
            <a:ext cx="3813117" cy="2403225"/>
          </a:xfrm>
          <a:prstGeom prst="rect">
            <a:avLst/>
          </a:prstGeom>
          <a:scene3d>
            <a:camera prst="orthographicFront">
              <a:rot lat="597693" lon="904604" rev="52827"/>
            </a:camera>
            <a:lightRig rig="threePt" dir="t"/>
          </a:scene3d>
          <a:sp3d>
            <a:bevelT prst="angle"/>
            <a:bevelB w="101600" prst="riblet"/>
          </a:sp3d>
        </p:spPr>
      </p:pic>
    </p:spTree>
    <p:extLst>
      <p:ext uri="{BB962C8B-B14F-4D97-AF65-F5344CB8AC3E}">
        <p14:creationId xmlns:p14="http://schemas.microsoft.com/office/powerpoint/2010/main" val="1066457893"/>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44000">
              <a:schemeClr val="bg1">
                <a:lumMod val="95000"/>
              </a:schemeClr>
            </a:gs>
            <a:gs pos="100000">
              <a:schemeClr val="bg2">
                <a:shade val="98000"/>
                <a:satMod val="120000"/>
                <a:lumMod val="98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64B24F-309F-4667-A7EA-1AD4870A0D4B}"/>
              </a:ext>
            </a:extLst>
          </p:cNvPr>
          <p:cNvSpPr txBox="1">
            <a:spLocks/>
          </p:cNvSpPr>
          <p:nvPr/>
        </p:nvSpPr>
        <p:spPr>
          <a:xfrm>
            <a:off x="3734665" y="978842"/>
            <a:ext cx="4999760" cy="1973907"/>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rgbClr val="FFFFFF"/>
                </a:solidFill>
                <a:effectLst/>
                <a:uLnTx/>
                <a:uFillTx/>
                <a:latin typeface="Algerian" panose="04020705040A02060702" pitchFamily="82" charset="0"/>
                <a:ea typeface="+mj-ea"/>
                <a:cs typeface="+mj-cs"/>
              </a:rPr>
              <a:t>            </a:t>
            </a:r>
            <a:br>
              <a:rPr kumimoji="0" lang="en-IN" sz="3200" b="1" i="0" u="none" strike="noStrike" kern="1200" cap="none" spc="0" normalizeH="0" baseline="0" noProof="0" dirty="0">
                <a:ln>
                  <a:noFill/>
                </a:ln>
                <a:solidFill>
                  <a:srgbClr val="FFFFFF"/>
                </a:solidFill>
                <a:effectLst/>
                <a:uLnTx/>
                <a:uFillTx/>
                <a:latin typeface="Algerian" panose="04020705040A02060702" pitchFamily="82" charset="0"/>
                <a:ea typeface="+mj-ea"/>
                <a:cs typeface="+mj-cs"/>
              </a:rPr>
            </a:br>
            <a:br>
              <a:rPr kumimoji="0" lang="en-IN" sz="3200" b="1" i="0" u="none" strike="noStrike" kern="1200" cap="none" spc="0" normalizeH="0" baseline="0" noProof="0" dirty="0">
                <a:ln>
                  <a:noFill/>
                </a:ln>
                <a:solidFill>
                  <a:srgbClr val="FFFFFF"/>
                </a:solidFill>
                <a:effectLst/>
                <a:uLnTx/>
                <a:uFillTx/>
                <a:latin typeface="Algerian" panose="04020705040A02060702" pitchFamily="82" charset="0"/>
                <a:ea typeface="+mj-ea"/>
                <a:cs typeface="+mj-cs"/>
              </a:rPr>
            </a:br>
            <a:r>
              <a:rPr kumimoji="0" lang="en-IN" sz="3200" b="1" i="0" u="none" strike="noStrike" kern="1200" cap="none" spc="0" normalizeH="0" baseline="0" noProof="0" dirty="0">
                <a:ln>
                  <a:noFill/>
                </a:ln>
                <a:solidFill>
                  <a:srgbClr val="FFFFFF"/>
                </a:solidFill>
                <a:effectLst/>
                <a:uLnTx/>
                <a:uFillTx/>
                <a:latin typeface="Arial Rounded MT Bold" panose="020F0704030504030204" pitchFamily="34" charset="0"/>
                <a:ea typeface="+mj-ea"/>
                <a:cs typeface="+mj-cs"/>
              </a:rPr>
              <a:t>  </a:t>
            </a:r>
            <a:r>
              <a:rPr kumimoji="0" lang="en-IN" sz="3200" b="1" i="0" u="none" strike="noStrike" kern="1200" cap="none" spc="0" normalizeH="0" baseline="0" noProof="0" dirty="0">
                <a:ln>
                  <a:noFill/>
                </a:ln>
                <a:solidFill>
                  <a:prstClr val="black"/>
                </a:solidFill>
                <a:effectLst/>
                <a:uLnTx/>
                <a:uFillTx/>
                <a:latin typeface="Arial Rounded MT Bold" panose="020F0704030504030204" pitchFamily="34" charset="0"/>
                <a:ea typeface="+mj-ea"/>
                <a:cs typeface="+mj-cs"/>
              </a:rPr>
              <a:t> </a:t>
            </a:r>
            <a:r>
              <a:rPr kumimoji="0" lang="en-IN" sz="6200" b="1" i="0" u="sng" strike="noStrike" kern="1200" cap="none" spc="0" normalizeH="0" baseline="0" noProof="0" dirty="0">
                <a:ln>
                  <a:noFill/>
                </a:ln>
                <a:solidFill>
                  <a:prstClr val="black"/>
                </a:solidFill>
                <a:effectLst/>
                <a:uLnTx/>
                <a:uFillTx/>
                <a:latin typeface="Arial Rounded MT Bold" panose="020F0704030504030204" pitchFamily="34" charset="0"/>
                <a:ea typeface="+mj-ea"/>
                <a:cs typeface="+mj-cs"/>
              </a:rPr>
              <a:t>Happy Learning!!</a:t>
            </a:r>
            <a:r>
              <a:rPr kumimoji="0" lang="en-IN" sz="6200" b="1" i="0" u="sng" strike="noStrike" kern="1200" cap="none" spc="0" normalizeH="0" baseline="0" noProof="0" dirty="0">
                <a:ln>
                  <a:noFill/>
                </a:ln>
                <a:solidFill>
                  <a:prstClr val="black"/>
                </a:solidFill>
                <a:effectLst/>
                <a:uLnTx/>
                <a:uFillTx/>
                <a:latin typeface="Algerian" panose="04020705040A02060702" pitchFamily="82" charset="0"/>
                <a:ea typeface="+mj-ea"/>
                <a:cs typeface="+mj-cs"/>
              </a:rPr>
              <a:t> </a:t>
            </a:r>
            <a:br>
              <a:rPr kumimoji="0" lang="en-IN" sz="6200" b="1" i="0" u="sng" strike="noStrike" kern="1200" cap="none" spc="0" normalizeH="0" baseline="0" noProof="0" dirty="0">
                <a:ln>
                  <a:noFill/>
                </a:ln>
                <a:solidFill>
                  <a:srgbClr val="FFFFFF"/>
                </a:solidFill>
                <a:effectLst/>
                <a:uLnTx/>
                <a:uFillTx/>
                <a:latin typeface="Algerian" panose="04020705040A02060702" pitchFamily="82" charset="0"/>
                <a:ea typeface="+mj-ea"/>
                <a:cs typeface="+mj-cs"/>
              </a:rPr>
            </a:br>
            <a:endParaRPr kumimoji="0" lang="en-IN" sz="6200" b="1" i="0" u="sng" strike="noStrike" kern="1200" cap="none" spc="0" normalizeH="0" baseline="0" noProof="0" dirty="0">
              <a:ln>
                <a:noFill/>
              </a:ln>
              <a:solidFill>
                <a:srgbClr val="FFFFFF"/>
              </a:solidFill>
              <a:effectLst/>
              <a:uLnTx/>
              <a:uFillTx/>
              <a:latin typeface="Algerian" panose="04020705040A02060702" pitchFamily="82" charset="0"/>
              <a:ea typeface="+mj-ea"/>
              <a:cs typeface="+mj-cs"/>
            </a:endParaRPr>
          </a:p>
        </p:txBody>
      </p:sp>
      <p:pic>
        <p:nvPicPr>
          <p:cNvPr id="10" name="Picture 9">
            <a:extLst>
              <a:ext uri="{FF2B5EF4-FFF2-40B4-BE49-F238E27FC236}">
                <a16:creationId xmlns:a16="http://schemas.microsoft.com/office/drawing/2014/main" id="{D339DF63-FF6A-4FE2-A33A-854394308A16}"/>
              </a:ext>
            </a:extLst>
          </p:cNvPr>
          <p:cNvPicPr>
            <a:picLocks noChangeAspect="1"/>
          </p:cNvPicPr>
          <p:nvPr/>
        </p:nvPicPr>
        <p:blipFill rotWithShape="1">
          <a:blip r:embed="rId2">
            <a:extLst>
              <a:ext uri="{28A0092B-C50C-407E-A947-70E740481C1C}">
                <a14:useLocalDpi xmlns:a14="http://schemas.microsoft.com/office/drawing/2010/main" val="0"/>
              </a:ext>
            </a:extLst>
          </a:blip>
          <a:srcRect l="17500" t="9445" r="18750" b="12639"/>
          <a:stretch/>
        </p:blipFill>
        <p:spPr>
          <a:xfrm>
            <a:off x="1762990" y="3286125"/>
            <a:ext cx="3131126" cy="2152650"/>
          </a:xfrm>
          <a:prstGeom prst="rect">
            <a:avLst/>
          </a:prstGeom>
        </p:spPr>
      </p:pic>
      <p:pic>
        <p:nvPicPr>
          <p:cNvPr id="11" name="Picture 10">
            <a:extLst>
              <a:ext uri="{FF2B5EF4-FFF2-40B4-BE49-F238E27FC236}">
                <a16:creationId xmlns:a16="http://schemas.microsoft.com/office/drawing/2014/main" id="{A61D0A41-F246-4D5F-887C-8BB89527053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46566" y="3905251"/>
            <a:ext cx="5343798" cy="1095374"/>
          </a:xfrm>
          <a:prstGeom prst="rect">
            <a:avLst/>
          </a:prstGeom>
        </p:spPr>
      </p:pic>
    </p:spTree>
    <p:extLst>
      <p:ext uri="{BB962C8B-B14F-4D97-AF65-F5344CB8AC3E}">
        <p14:creationId xmlns:p14="http://schemas.microsoft.com/office/powerpoint/2010/main" val="34896975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FC0E-A3C8-4637-8846-B526BAAF8491}"/>
              </a:ext>
            </a:extLst>
          </p:cNvPr>
          <p:cNvSpPr>
            <a:spLocks noGrp="1"/>
          </p:cNvSpPr>
          <p:nvPr>
            <p:ph type="title"/>
          </p:nvPr>
        </p:nvSpPr>
        <p:spPr>
          <a:xfrm>
            <a:off x="3467100" y="220746"/>
            <a:ext cx="5257800" cy="915035"/>
          </a:xfrm>
        </p:spPr>
        <p:txBody>
          <a:bodyPr/>
          <a:lstStyle/>
          <a:p>
            <a:r>
              <a:rPr lang="en-IN" b="1" u="sng" dirty="0">
                <a:latin typeface="Times New Roman" panose="02020603050405020304" pitchFamily="18" charset="0"/>
                <a:cs typeface="Times New Roman" panose="02020603050405020304" pitchFamily="18" charset="0"/>
              </a:rPr>
              <a:t>What Is An Object??</a:t>
            </a:r>
          </a:p>
        </p:txBody>
      </p:sp>
      <p:sp>
        <p:nvSpPr>
          <p:cNvPr id="4" name="Content Placeholder 3">
            <a:extLst>
              <a:ext uri="{FF2B5EF4-FFF2-40B4-BE49-F238E27FC236}">
                <a16:creationId xmlns:a16="http://schemas.microsoft.com/office/drawing/2014/main" id="{A745A0E7-8AB2-4F28-905B-56FF2AF10367}"/>
              </a:ext>
            </a:extLst>
          </p:cNvPr>
          <p:cNvSpPr>
            <a:spLocks noGrp="1"/>
          </p:cNvSpPr>
          <p:nvPr>
            <p:ph idx="1"/>
          </p:nvPr>
        </p:nvSpPr>
        <p:spPr>
          <a:xfrm>
            <a:off x="812799" y="1402080"/>
            <a:ext cx="11049268" cy="1442720"/>
          </a:xfrm>
        </p:spPr>
        <p:txBody>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object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the name of any person, place, things or entity. Every object has the following inbuilt characteristics: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Identity, State and Behaviour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br>
              <a:rPr lang="en-IN" sz="1800" dirty="0">
                <a:effectLst/>
                <a:latin typeface="Arial" panose="020B0604020202020204" pitchFamily="34" charset="0"/>
                <a:ea typeface="Calibri" panose="020F0502020204030204" pitchFamily="34" charset="0"/>
              </a:rPr>
            </a:br>
            <a:endParaRPr lang="en-IN" dirty="0"/>
          </a:p>
        </p:txBody>
      </p:sp>
      <p:pic>
        <p:nvPicPr>
          <p:cNvPr id="4100" name="Picture 4" descr="Object in Java | Class in Java - javatpoint">
            <a:extLst>
              <a:ext uri="{FF2B5EF4-FFF2-40B4-BE49-F238E27FC236}">
                <a16:creationId xmlns:a16="http://schemas.microsoft.com/office/drawing/2014/main" id="{DDCDB34A-E8E8-4832-B12E-C86DFC7ED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300" y="2251740"/>
            <a:ext cx="5397767" cy="4162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AECB40-9F74-4B9E-8A18-A9B5203A981B}"/>
              </a:ext>
            </a:extLst>
          </p:cNvPr>
          <p:cNvSpPr txBox="1"/>
          <p:nvPr/>
        </p:nvSpPr>
        <p:spPr>
          <a:xfrm>
            <a:off x="812799" y="2119661"/>
            <a:ext cx="5283201" cy="5293757"/>
          </a:xfrm>
          <a:prstGeom prst="rect">
            <a:avLst/>
          </a:prstGeom>
          <a:noFill/>
        </p:spPr>
        <p:txBody>
          <a:bodyPr wrap="square" rtlCol="0">
            <a:spAutoFit/>
          </a:bodyPr>
          <a:lstStyle/>
          <a:p>
            <a:pPr marL="285750" indent="-285750">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Identity:</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It is the name by which an object is recognized. For example: TV, box, etc.</a:t>
            </a:r>
          </a:p>
          <a:p>
            <a:pPr marL="285750" indent="-285750">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State: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object may be in any state i.e. either processed or unprocessed. For example:</a:t>
            </a:r>
          </a:p>
          <a:p>
            <a:pPr marL="800100" lvl="1" indent="-342900">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ON state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OFF state			</a:t>
            </a:r>
          </a:p>
          <a:p>
            <a:pPr marL="800100" lvl="1" indent="-342900">
              <a:buFont typeface="+mj-lt"/>
              <a:buAutoNum type="arabicPeriod"/>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Out of order state.</a:t>
            </a:r>
          </a:p>
          <a:p>
            <a:pPr marL="285750" indent="-285750">
              <a:buFont typeface="Arial" panose="020B0604020202020204" pitchFamily="34" charset="0"/>
              <a:buChar char="•"/>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Behaviour:</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This refers that what an object is capable of doing.</a:t>
            </a:r>
          </a:p>
          <a:p>
            <a:pPr marL="285750" indent="-285750">
              <a:buFont typeface="Arial" panose="020B0604020202020204" pitchFamily="34" charset="0"/>
              <a:buChar char="•"/>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Thus an object is an identifiable entity with some characteristics and behaviour of the object can be described by defining common states and behaviour of all the objects of a particular type in the form of a class.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br>
              <a:rPr lang="en-IN" dirty="0">
                <a:effectLst/>
                <a:latin typeface="Arial" panose="020B0604020202020204" pitchFamily="34" charset="0"/>
                <a:ea typeface="Calibri" panose="020F0502020204030204" pitchFamily="34"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5600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p:cTn id="18"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9"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100"/>
                                        </p:tgtEl>
                                        <p:attrNameLst>
                                          <p:attrName>style.visibility</p:attrName>
                                        </p:attrNameLst>
                                      </p:cBhvr>
                                      <p:to>
                                        <p:strVal val="visible"/>
                                      </p:to>
                                    </p:set>
                                    <p:animEffect transition="in" filter="fade">
                                      <p:cBhvr>
                                        <p:cTn id="25" dur="500"/>
                                        <p:tgtEl>
                                          <p:spTgt spid="410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824A-B1F7-4360-A8C4-69A82BE91F2A}"/>
              </a:ext>
            </a:extLst>
          </p:cNvPr>
          <p:cNvSpPr>
            <a:spLocks noGrp="1"/>
          </p:cNvSpPr>
          <p:nvPr>
            <p:ph type="title"/>
          </p:nvPr>
        </p:nvSpPr>
        <p:spPr>
          <a:xfrm>
            <a:off x="2057400" y="355601"/>
            <a:ext cx="8077200" cy="873124"/>
          </a:xfrm>
        </p:spPr>
        <p:txBody>
          <a:bodyPr/>
          <a:lstStyle/>
          <a:p>
            <a:r>
              <a:rPr lang="en-US" b="1" dirty="0">
                <a:latin typeface="Arial Rounded MT Bold" panose="020F0704030504030204" pitchFamily="34" charset="0"/>
              </a:rPr>
              <a:t>Classes And Objects In JAVA</a:t>
            </a:r>
            <a:endParaRPr lang="en-IN"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521C277E-A80F-4F63-A75E-28495CD6D852}"/>
              </a:ext>
            </a:extLst>
          </p:cNvPr>
          <p:cNvSpPr>
            <a:spLocks noGrp="1"/>
          </p:cNvSpPr>
          <p:nvPr>
            <p:ph idx="1"/>
          </p:nvPr>
        </p:nvSpPr>
        <p:spPr>
          <a:xfrm>
            <a:off x="790575" y="1762125"/>
            <a:ext cx="10610850" cy="4124325"/>
          </a:xfrm>
        </p:spPr>
        <p:txBody>
          <a:bodyPr>
            <a:normAutofit/>
          </a:bodyPr>
          <a:lstStyle/>
          <a:p>
            <a:pPr marL="0" indent="0">
              <a:buNone/>
            </a:pPr>
            <a:r>
              <a:rPr lang="en-US" sz="2400" b="0" i="0" dirty="0">
                <a:solidFill>
                  <a:srgbClr val="40424E"/>
                </a:solidFill>
                <a:effectLst/>
                <a:latin typeface="Times New Roman" panose="02020603050405020304" pitchFamily="18" charset="0"/>
                <a:cs typeface="Times New Roman" panose="02020603050405020304" pitchFamily="18" charset="0"/>
              </a:rPr>
              <a:t>Classes and Objects are basic concepts of Object Oriented Programming which revolve around the real life entities.</a:t>
            </a:r>
          </a:p>
          <a:p>
            <a:pPr marL="0" indent="0" algn="ctr">
              <a:buNone/>
            </a:pPr>
            <a:r>
              <a:rPr lang="en-US" sz="2400" b="1" dirty="0">
                <a:solidFill>
                  <a:srgbClr val="40424E"/>
                </a:solidFill>
                <a:latin typeface="Times New Roman" panose="02020603050405020304" pitchFamily="18" charset="0"/>
                <a:cs typeface="Times New Roman" panose="02020603050405020304" pitchFamily="18" charset="0"/>
              </a:rPr>
              <a:t>CLASS</a:t>
            </a:r>
          </a:p>
          <a:p>
            <a:r>
              <a:rPr lang="en-US" sz="2000" b="0" i="0" dirty="0">
                <a:solidFill>
                  <a:srgbClr val="40424E"/>
                </a:solidFill>
                <a:effectLst/>
                <a:latin typeface="Times New Roman" panose="02020603050405020304" pitchFamily="18" charset="0"/>
                <a:cs typeface="Times New Roman" panose="02020603050405020304" pitchFamily="18" charset="0"/>
              </a:rPr>
              <a:t>A class is a user defined blueprint or prototype from which objects are created.</a:t>
            </a:r>
          </a:p>
          <a:p>
            <a:r>
              <a:rPr lang="en-US" sz="2000" b="0" i="0" dirty="0">
                <a:solidFill>
                  <a:srgbClr val="40424E"/>
                </a:solidFill>
                <a:effectLst/>
                <a:latin typeface="Times New Roman" panose="02020603050405020304" pitchFamily="18" charset="0"/>
                <a:cs typeface="Times New Roman" panose="02020603050405020304" pitchFamily="18" charset="0"/>
              </a:rPr>
              <a:t> It represents the set of properties or methods that are common to all objects of one type. </a:t>
            </a:r>
            <a:endParaRPr lang="en-US" sz="2000" dirty="0">
              <a:solidFill>
                <a:srgbClr val="40424E"/>
              </a:solidFill>
              <a:latin typeface="Times New Roman" panose="02020603050405020304" pitchFamily="18" charset="0"/>
              <a:cs typeface="Times New Roman" panose="02020603050405020304" pitchFamily="18" charset="0"/>
            </a:endParaRPr>
          </a:p>
          <a:p>
            <a:r>
              <a:rPr lang="en-US" sz="2000" dirty="0">
                <a:solidFill>
                  <a:srgbClr val="40424E"/>
                </a:solidFill>
                <a:latin typeface="Times New Roman" panose="02020603050405020304" pitchFamily="18" charset="0"/>
                <a:cs typeface="Times New Roman" panose="02020603050405020304" pitchFamily="18" charset="0"/>
              </a:rPr>
              <a:t>Class declaration includes class keyword, class name, body of class surrounded by braces. </a:t>
            </a:r>
          </a:p>
          <a:p>
            <a:r>
              <a:rPr lang="en-US" sz="2000" dirty="0">
                <a:solidFill>
                  <a:srgbClr val="40424E"/>
                </a:solidFill>
                <a:latin typeface="Times New Roman" panose="02020603050405020304" pitchFamily="18" charset="0"/>
                <a:cs typeface="Times New Roman" panose="02020603050405020304" pitchFamily="18" charset="0"/>
              </a:rPr>
              <a:t>A class is also considered as an </a:t>
            </a:r>
            <a:r>
              <a:rPr lang="en-US" sz="2000" b="1" dirty="0">
                <a:solidFill>
                  <a:srgbClr val="40424E"/>
                </a:solidFill>
                <a:latin typeface="Times New Roman" panose="02020603050405020304" pitchFamily="18" charset="0"/>
                <a:cs typeface="Times New Roman" panose="02020603050405020304" pitchFamily="18" charset="0"/>
              </a:rPr>
              <a:t>object factory </a:t>
            </a:r>
            <a:r>
              <a:rPr lang="en-IN" sz="2000" dirty="0">
                <a:solidFill>
                  <a:srgbClr val="40424E"/>
                </a:solidFill>
                <a:latin typeface="Times New Roman" panose="02020603050405020304" pitchFamily="18" charset="0"/>
                <a:cs typeface="Times New Roman" panose="02020603050405020304" pitchFamily="18" charset="0"/>
              </a:rPr>
              <a:t>because the class is basically an object maker. </a:t>
            </a:r>
          </a:p>
          <a:p>
            <a:r>
              <a:rPr lang="en-IN" sz="2000" dirty="0">
                <a:solidFill>
                  <a:srgbClr val="40424E"/>
                </a:solidFill>
                <a:latin typeface="Times New Roman" panose="02020603050405020304" pitchFamily="18" charset="0"/>
                <a:cs typeface="Times New Roman" panose="02020603050405020304" pitchFamily="18" charset="0"/>
              </a:rPr>
              <a:t>It contains all the attributes (data members and member functions) to create an object and the statements that describe the operations that the object is going to perform.</a:t>
            </a:r>
          </a:p>
          <a:p>
            <a:endParaRPr lang="en-IN" sz="2000" dirty="0">
              <a:solidFill>
                <a:srgbClr val="40424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88728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10EA-8E7E-47EA-92D6-E7DBF76B6D46}"/>
              </a:ext>
            </a:extLst>
          </p:cNvPr>
          <p:cNvSpPr>
            <a:spLocks noGrp="1"/>
          </p:cNvSpPr>
          <p:nvPr>
            <p:ph type="title"/>
          </p:nvPr>
        </p:nvSpPr>
        <p:spPr>
          <a:xfrm>
            <a:off x="838200" y="317501"/>
            <a:ext cx="10515600" cy="1092200"/>
          </a:xfrm>
        </p:spPr>
        <p:txBody>
          <a:bodyPr/>
          <a:lstStyle/>
          <a:p>
            <a:r>
              <a:rPr lang="en-US" b="1" dirty="0">
                <a:latin typeface="Arial Rounded MT Bold" panose="020F0704030504030204" pitchFamily="34" charset="0"/>
              </a:rPr>
              <a:t>Classes And Objects are </a:t>
            </a:r>
            <a:r>
              <a:rPr lang="en-US" b="1" dirty="0" err="1">
                <a:latin typeface="Arial Rounded MT Bold" panose="020F0704030504030204" pitchFamily="34" charset="0"/>
              </a:rPr>
              <a:t>interretable</a:t>
            </a:r>
            <a:endParaRPr lang="en-IN"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E557DAD0-4DE8-4C68-97BA-A6C287A2F237}"/>
              </a:ext>
            </a:extLst>
          </p:cNvPr>
          <p:cNvSpPr>
            <a:spLocks noGrp="1"/>
          </p:cNvSpPr>
          <p:nvPr>
            <p:ph idx="1"/>
          </p:nvPr>
        </p:nvSpPr>
        <p:spPr>
          <a:xfrm>
            <a:off x="838200" y="1549400"/>
            <a:ext cx="6238875" cy="4991099"/>
          </a:xfrm>
        </p:spPr>
        <p:txBody>
          <a:bodyPr>
            <a:norm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A class is the blueprint for an object, whereas an object is an instance of a class. Thus, classes and objects are interrelated.</a:t>
            </a:r>
          </a:p>
          <a:p>
            <a:r>
              <a:rPr lang="en-US" sz="2400" b="0" i="0" dirty="0">
                <a:solidFill>
                  <a:srgbClr val="000000"/>
                </a:solidFill>
                <a:effectLst/>
                <a:latin typeface="Times New Roman" panose="02020603050405020304" pitchFamily="18" charset="0"/>
                <a:cs typeface="Times New Roman" panose="02020603050405020304" pitchFamily="18" charset="0"/>
              </a:rPr>
              <a:t>With one class, we can create several objects of similar kinds. Thus, a class is also referred to as an object factory.</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 Class is a structure of an object, meaning, all the necessary elements (data members + member functions) of the class are present in the object. That’s why it is known as instance of class.</a:t>
            </a:r>
          </a:p>
          <a:p>
            <a:r>
              <a:rPr lang="en-US" sz="2400" b="0" i="0" dirty="0">
                <a:solidFill>
                  <a:srgbClr val="3C3C3C"/>
                </a:solidFill>
                <a:effectLst/>
                <a:latin typeface="Times New Roman" panose="02020603050405020304" pitchFamily="18" charset="0"/>
                <a:cs typeface="Times New Roman" panose="02020603050405020304" pitchFamily="18" charset="0"/>
              </a:rPr>
              <a:t>Objects are also termed as class tags or </a:t>
            </a:r>
            <a:r>
              <a:rPr lang="en-US" sz="2400" b="1" i="1" dirty="0">
                <a:solidFill>
                  <a:srgbClr val="3C3C3C"/>
                </a:solidFill>
                <a:effectLst/>
                <a:latin typeface="Times New Roman" panose="02020603050405020304" pitchFamily="18" charset="0"/>
                <a:cs typeface="Times New Roman" panose="02020603050405020304" pitchFamily="18" charset="0"/>
              </a:rPr>
              <a:t>entities</a:t>
            </a:r>
            <a:r>
              <a:rPr lang="en-US" sz="2400" b="0" i="0" dirty="0">
                <a:solidFill>
                  <a:srgbClr val="3C3C3C"/>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955EE50-29D7-40B6-9033-953F12F4F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039" y="2133600"/>
            <a:ext cx="4568800" cy="2924175"/>
          </a:xfrm>
          <a:prstGeom prst="rect">
            <a:avLst/>
          </a:prstGeom>
        </p:spPr>
      </p:pic>
    </p:spTree>
    <p:extLst>
      <p:ext uri="{BB962C8B-B14F-4D97-AF65-F5344CB8AC3E}">
        <p14:creationId xmlns:p14="http://schemas.microsoft.com/office/powerpoint/2010/main" val="19230855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82A6C3-155B-4532-882D-BFC029390E0B}"/>
              </a:ext>
            </a:extLst>
          </p:cNvPr>
          <p:cNvSpPr>
            <a:spLocks noGrp="1"/>
          </p:cNvSpPr>
          <p:nvPr>
            <p:ph idx="1"/>
          </p:nvPr>
        </p:nvSpPr>
        <p:spPr>
          <a:xfrm>
            <a:off x="600075" y="1381125"/>
            <a:ext cx="10753725" cy="4795837"/>
          </a:xfrm>
        </p:spPr>
        <p:txBody>
          <a:bodyPr>
            <a:normAutofit lnSpcReduction="10000"/>
          </a:bodyPr>
          <a:lstStyle/>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Comments are text notes added to the program to provide explanatory information about the source code.</a:t>
            </a: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They are used in a programming language to document the program and remind programmers of what tricky things they just did with the code and also helps the later generation for understanding and maintenance of code. </a:t>
            </a:r>
            <a:endPar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compiler considers these as non-executable statements.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These are of two types: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lvl="1"/>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Single-line Comments: -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comments in single line are called single-line comments. These are written like: -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//comments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IN" sz="2000" b="1" dirty="0">
                <a:latin typeface="Times New Roman" panose="02020603050405020304" pitchFamily="18" charset="0"/>
                <a:cs typeface="Times New Roman" panose="02020603050405020304" pitchFamily="18" charset="0"/>
              </a:rPr>
              <a:t>Multi-line Comments: - </a:t>
            </a:r>
            <a:r>
              <a:rPr lang="en-IN" sz="2000" dirty="0">
                <a:latin typeface="Times New Roman" panose="02020603050405020304" pitchFamily="18" charset="0"/>
                <a:cs typeface="Times New Roman" panose="02020603050405020304" pitchFamily="18" charset="0"/>
              </a:rPr>
              <a:t>The comments in multi-line are called multi-line comments. These are written like: - </a:t>
            </a:r>
          </a:p>
          <a:p>
            <a:pPr marL="457200" lvl="1" indent="0">
              <a:lnSpc>
                <a:spcPct val="115000"/>
              </a:lnSpc>
              <a:buNone/>
            </a:pPr>
            <a:r>
              <a:rPr lang="en-IN" sz="2000" b="1" dirty="0">
                <a:latin typeface="Times New Roman" panose="02020603050405020304" pitchFamily="18" charset="0"/>
                <a:cs typeface="Times New Roman" panose="02020603050405020304" pitchFamily="18" charset="0"/>
              </a:rPr>
              <a:t>      /* Comments</a:t>
            </a:r>
          </a:p>
          <a:p>
            <a:pPr indent="0">
              <a:lnSpc>
                <a:spcPct val="115000"/>
              </a:lnSpc>
              <a:buNone/>
            </a:pPr>
            <a:r>
              <a:rPr lang="en-IN" sz="2000" b="1" dirty="0">
                <a:latin typeface="Times New Roman" panose="02020603050405020304" pitchFamily="18" charset="0"/>
                <a:cs typeface="Times New Roman" panose="02020603050405020304" pitchFamily="18" charset="0"/>
              </a:rPr>
              <a:t>               -----------</a:t>
            </a:r>
          </a:p>
          <a:p>
            <a:pPr indent="0">
              <a:lnSpc>
                <a:spcPct val="115000"/>
              </a:lnSpc>
              <a:spcAft>
                <a:spcPts val="1000"/>
              </a:spcAft>
              <a:buNone/>
            </a:pPr>
            <a:r>
              <a:rPr lang="en-IN" sz="2000" b="1" dirty="0">
                <a:latin typeface="Times New Roman" panose="02020603050405020304" pitchFamily="18" charset="0"/>
                <a:cs typeface="Times New Roman" panose="02020603050405020304" pitchFamily="18" charset="0"/>
              </a:rPr>
              <a:t>           Comments*/</a:t>
            </a:r>
            <a:endParaRPr lang="en-IN" sz="18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A1DF93EF-C6F0-4E21-860D-200F12D612EE}"/>
              </a:ext>
            </a:extLst>
          </p:cNvPr>
          <p:cNvSpPr>
            <a:spLocks noGrp="1"/>
          </p:cNvSpPr>
          <p:nvPr>
            <p:ph type="title"/>
          </p:nvPr>
        </p:nvSpPr>
        <p:spPr>
          <a:xfrm>
            <a:off x="3433762" y="234951"/>
            <a:ext cx="5324475" cy="892174"/>
          </a:xfrm>
        </p:spPr>
        <p:txBody>
          <a:bodyPr/>
          <a:lstStyle/>
          <a:p>
            <a:r>
              <a:rPr lang="en-IN" b="1" dirty="0">
                <a:latin typeface="Arial Rounded MT Bold" panose="020F0704030504030204" pitchFamily="34" charset="0"/>
              </a:rPr>
              <a:t>Comments In Java</a:t>
            </a:r>
          </a:p>
        </p:txBody>
      </p:sp>
    </p:spTree>
    <p:extLst>
      <p:ext uri="{BB962C8B-B14F-4D97-AF65-F5344CB8AC3E}">
        <p14:creationId xmlns:p14="http://schemas.microsoft.com/office/powerpoint/2010/main" val="3544080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 calcmode="lin" valueType="num">
                                      <p:cBhvr additive="base">
                                        <p:cTn id="5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6133-211D-4B41-8D59-021E2834637C}"/>
              </a:ext>
            </a:extLst>
          </p:cNvPr>
          <p:cNvSpPr>
            <a:spLocks noGrp="1"/>
          </p:cNvSpPr>
          <p:nvPr>
            <p:ph type="title"/>
          </p:nvPr>
        </p:nvSpPr>
        <p:spPr>
          <a:xfrm>
            <a:off x="838200" y="365126"/>
            <a:ext cx="10239375" cy="787400"/>
          </a:xfrm>
        </p:spPr>
        <p:txBody>
          <a:bodyPr/>
          <a:lstStyle/>
          <a:p>
            <a:pPr algn="ctr"/>
            <a:r>
              <a:rPr lang="en-US" b="1" u="sng" dirty="0">
                <a:latin typeface="Baskerville Old Face" panose="02020602080505020303" pitchFamily="18" charset="0"/>
              </a:rPr>
              <a:t>Exceptions and its types</a:t>
            </a:r>
            <a:endParaRPr lang="en-IN" b="1" u="sng"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B72E99EB-57BB-40E6-BB40-5A13DE01FB76}"/>
              </a:ext>
            </a:extLst>
          </p:cNvPr>
          <p:cNvSpPr>
            <a:spLocks noGrp="1"/>
          </p:cNvSpPr>
          <p:nvPr>
            <p:ph idx="1"/>
          </p:nvPr>
        </p:nvSpPr>
        <p:spPr>
          <a:xfrm>
            <a:off x="742950" y="1466850"/>
            <a:ext cx="10610850" cy="4710113"/>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When the program does not give the desired output, then we see it contains error. The unexpected situation which occurs during the execution of the program is called exception or error. There are three types of error: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Compile time error</a:t>
            </a:r>
            <a:r>
              <a:rPr lang="en-IN" sz="1800" dirty="0">
                <a:effectLst/>
                <a:latin typeface="Arial" panose="020B0604020202020204" pitchFamily="34" charset="0"/>
                <a:ea typeface="Calibri" panose="020F0502020204030204" pitchFamily="34" charset="0"/>
                <a:cs typeface="Times New Roman" panose="02020603050405020304" pitchFamily="18" charset="0"/>
              </a:rPr>
              <a:t>- The error which occurs during the compilation of the program, is called the Compile time error.</a:t>
            </a:r>
            <a:br>
              <a:rPr lang="en-IN" sz="1800" dirty="0">
                <a:effectLst/>
                <a:latin typeface="Arial" panose="020B0604020202020204" pitchFamily="34" charset="0"/>
                <a:ea typeface="Calibri" panose="020F0502020204030204" pitchFamily="34" charset="0"/>
                <a:cs typeface="Times New Roman" panose="02020603050405020304" pitchFamily="18" charset="0"/>
              </a:rPr>
            </a:br>
            <a:r>
              <a:rPr lang="en-IN" sz="1800" b="1" dirty="0" err="1">
                <a:effectLst/>
                <a:latin typeface="Arial" panose="020B0604020202020204" pitchFamily="34" charset="0"/>
                <a:ea typeface="Calibri" panose="020F0502020204030204" pitchFamily="34" charset="0"/>
                <a:cs typeface="Times New Roman" panose="02020603050405020304" pitchFamily="18" charset="0"/>
              </a:rPr>
              <a:t>Eg</a:t>
            </a:r>
            <a:r>
              <a:rPr lang="en-IN" sz="1800" b="1" dirty="0">
                <a:effectLst/>
                <a:latin typeface="Arial" panose="020B0604020202020204" pitchFamily="34" charset="0"/>
                <a:ea typeface="Calibri" panose="020F0502020204030204" pitchFamily="34" charset="0"/>
                <a:cs typeface="Times New Roman" panose="02020603050405020304" pitchFamily="18" charset="0"/>
              </a:rPr>
              <a:t>:</a:t>
            </a:r>
            <a:r>
              <a:rPr lang="en-IN" sz="1800" dirty="0">
                <a:effectLst/>
                <a:latin typeface="Arial" panose="020B0604020202020204" pitchFamily="34" charset="0"/>
                <a:ea typeface="Calibri" panose="020F0502020204030204" pitchFamily="34" charset="0"/>
                <a:cs typeface="Times New Roman" panose="02020603050405020304" pitchFamily="18" charset="0"/>
              </a:rPr>
              <a:t> Syntax error, means the error which occurs when we violate the syntaxial rule of a programming language. i.e., missing semicolons, undeclared variable, mis-match curly braces,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LcPeriod"/>
            </a:pPr>
            <a:r>
              <a:rPr lang="en-IN" sz="1800" b="1" u="sng" dirty="0">
                <a:effectLst/>
                <a:latin typeface="Arial" panose="020B0604020202020204" pitchFamily="34" charset="0"/>
                <a:ea typeface="Calibri" panose="020F0502020204030204" pitchFamily="34" charset="0"/>
                <a:cs typeface="Times New Roman" panose="02020603050405020304" pitchFamily="18" charset="0"/>
              </a:rPr>
              <a:t>Semantic error</a:t>
            </a:r>
            <a:r>
              <a:rPr lang="en-IN" sz="1800" dirty="0">
                <a:effectLst/>
                <a:latin typeface="Arial" panose="020B0604020202020204" pitchFamily="34" charset="0"/>
                <a:ea typeface="Calibri" panose="020F0502020204030204" pitchFamily="34" charset="0"/>
                <a:cs typeface="Times New Roman" panose="02020603050405020304" pitchFamily="18" charset="0"/>
              </a:rPr>
              <a:t>- The error which occurs when we issue some meaningless statements is called semantic error. Its types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Logical Errors: The errors which occurs due to wrong implementation of logic is called logical errors.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Eg</a:t>
            </a:r>
            <a:r>
              <a:rPr lang="en-IN" sz="1800" dirty="0">
                <a:effectLst/>
                <a:latin typeface="Arial" panose="020B0604020202020204" pitchFamily="34" charset="0"/>
                <a:ea typeface="Calibri" panose="020F0502020204030204" pitchFamily="34" charset="0"/>
                <a:cs typeface="Times New Roman" panose="02020603050405020304" pitchFamily="18" charset="0"/>
              </a:rPr>
              <a:t>: Infinite loop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Run-Time Errors: The error which occurs due to the execution of the program is called run-time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3317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F4E60-B97D-4BB1-9F2B-481280CEF888}"/>
              </a:ext>
            </a:extLst>
          </p:cNvPr>
          <p:cNvSpPr>
            <a:spLocks noGrp="1"/>
          </p:cNvSpPr>
          <p:nvPr>
            <p:ph type="title"/>
          </p:nvPr>
        </p:nvSpPr>
        <p:spPr>
          <a:xfrm>
            <a:off x="4099159" y="295709"/>
            <a:ext cx="3993682" cy="770656"/>
          </a:xfrm>
        </p:spPr>
        <p:txBody>
          <a:bodyPr/>
          <a:lstStyle/>
          <a:p>
            <a:r>
              <a:rPr lang="en-US" b="1" u="sng" dirty="0">
                <a:latin typeface="Baskerville Old Face" panose="02020602080505020303" pitchFamily="18" charset="0"/>
              </a:rPr>
              <a:t>Print Statements</a:t>
            </a:r>
            <a:endParaRPr lang="en-IN" b="1" u="sng"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208D9E14-A8E1-4C27-B84F-F43DFFD65C1D}"/>
              </a:ext>
            </a:extLst>
          </p:cNvPr>
          <p:cNvSpPr>
            <a:spLocks noGrp="1"/>
          </p:cNvSpPr>
          <p:nvPr>
            <p:ph idx="1"/>
          </p:nvPr>
        </p:nvSpPr>
        <p:spPr>
          <a:xfrm>
            <a:off x="683394" y="1241659"/>
            <a:ext cx="10943923" cy="5082139"/>
          </a:xfrm>
        </p:spPr>
        <p:txBody>
          <a:bodyPr>
            <a:normAutofit lnSpcReduction="10000"/>
          </a:bodyPr>
          <a:lstStyle/>
          <a:p>
            <a:pPr marL="0" indent="0">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Java, there are two statements in Java to print something: -</a:t>
            </a:r>
          </a:p>
          <a:p>
            <a:pPr marL="342900" lvl="0" indent="-342900">
              <a:lnSpc>
                <a:spcPct val="115000"/>
              </a:lnSpc>
              <a:buFont typeface="Symbol" panose="05050102010706020507" pitchFamily="18" charset="2"/>
              <a:buChar char=""/>
            </a:pP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System.out.print</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statement is used to print contents in same line.    </a:t>
            </a:r>
          </a:p>
          <a:p>
            <a:pPr indent="0">
              <a:lnSpc>
                <a:spcPct val="115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For Example: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System.out.print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(“Hello”);</a:t>
            </a:r>
          </a:p>
          <a:p>
            <a:pPr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out.print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(“World”);</a:t>
            </a:r>
          </a:p>
          <a:p>
            <a:pPr marL="0" indent="0">
              <a:lnSpc>
                <a:spcPct val="115000"/>
              </a:lnSpc>
              <a:spcAft>
                <a:spcPts val="10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Output: - Hello World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statement is used to print contents in different line.    </a:t>
            </a:r>
          </a:p>
          <a:p>
            <a:pPr indent="0">
              <a:lnSpc>
                <a:spcPct val="115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For Example: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(“Hello”);</a:t>
            </a:r>
          </a:p>
          <a:p>
            <a:pPr indent="0">
              <a:lnSpc>
                <a:spcPct val="115000"/>
              </a:lnSpc>
              <a:spcAft>
                <a:spcPts val="10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System</a:t>
            </a: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out.println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(“World”);</a:t>
            </a:r>
          </a:p>
          <a:p>
            <a:pPr marL="0" indent="0">
              <a:lnSpc>
                <a:spcPct val="115000"/>
              </a:lnSpc>
              <a:spcAft>
                <a:spcPts val="10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Output: - Hello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World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43412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additive="base">
                                        <p:cTn id="4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 calcmode="lin" valueType="num">
                                      <p:cBhvr additive="base">
                                        <p:cTn id="5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 calcmode="lin" valueType="num">
                                      <p:cBhvr additive="base">
                                        <p:cTn id="6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 calcmode="lin" valueType="num">
                                      <p:cBhvr additive="base">
                                        <p:cTn id="6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A6968-F054-49C1-8E0F-70B800769FAF}"/>
              </a:ext>
            </a:extLst>
          </p:cNvPr>
          <p:cNvSpPr>
            <a:spLocks noGrp="1"/>
          </p:cNvSpPr>
          <p:nvPr>
            <p:ph type="title"/>
          </p:nvPr>
        </p:nvSpPr>
        <p:spPr>
          <a:xfrm>
            <a:off x="2667000" y="277812"/>
            <a:ext cx="6858000" cy="806450"/>
          </a:xfrm>
        </p:spPr>
        <p:txBody>
          <a:bodyPr/>
          <a:lstStyle/>
          <a:p>
            <a:r>
              <a:rPr lang="en-IN" b="1" dirty="0">
                <a:latin typeface="Arial Rounded MT Bold" panose="020F0704030504030204" pitchFamily="34" charset="0"/>
              </a:rPr>
              <a:t>Syntax Of Java Program</a:t>
            </a:r>
          </a:p>
        </p:txBody>
      </p:sp>
      <p:sp>
        <p:nvSpPr>
          <p:cNvPr id="4" name="Content Placeholder 2">
            <a:extLst>
              <a:ext uri="{FF2B5EF4-FFF2-40B4-BE49-F238E27FC236}">
                <a16:creationId xmlns:a16="http://schemas.microsoft.com/office/drawing/2014/main" id="{94ADF3B3-326E-4596-9C2C-94A663724D75}"/>
              </a:ext>
            </a:extLst>
          </p:cNvPr>
          <p:cNvSpPr txBox="1">
            <a:spLocks/>
          </p:cNvSpPr>
          <p:nvPr/>
        </p:nvSpPr>
        <p:spPr>
          <a:xfrm>
            <a:off x="180975" y="1385049"/>
            <a:ext cx="5133975" cy="2813356"/>
          </a:xfrm>
          <a:prstGeom prst="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None/>
            </a:pPr>
            <a:r>
              <a:rPr lang="en-IN" sz="2400" b="1" u="sng"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Program (Source Code)</a:t>
            </a:r>
          </a:p>
          <a:p>
            <a:pPr marL="0" indent="0" algn="ctr">
              <a:buFont typeface="Arial" panose="020B0604020202020204" pitchFamily="34" charset="0"/>
              <a:buNone/>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class </a:t>
            </a:r>
            <a:r>
              <a:rPr lang="en-IN" sz="2400" b="1" dirty="0" err="1">
                <a:latin typeface="Times New Roman" panose="02020603050405020304" pitchFamily="18" charset="0"/>
                <a:ea typeface="Calibri" panose="020F0502020204030204" pitchFamily="34" charset="0"/>
                <a:cs typeface="Times New Roman" panose="02020603050405020304" pitchFamily="18" charset="0"/>
              </a:rPr>
              <a:t>MyClass</a:t>
            </a: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p>
          <a:p>
            <a:pPr marL="0" indent="0">
              <a:buFont typeface="Arial" panose="020B0604020202020204" pitchFamily="34" charse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IN" sz="2400" b="1" dirty="0" err="1">
                <a:latin typeface="Times New Roman" panose="02020603050405020304" pitchFamily="18" charset="0"/>
                <a:ea typeface="Calibri" panose="020F0502020204030204" pitchFamily="34" charset="0"/>
                <a:cs typeface="Times New Roman" panose="02020603050405020304" pitchFamily="18" charset="0"/>
              </a:rPr>
              <a:t>args</a:t>
            </a: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p>
          <a:p>
            <a:pPr marL="0" indent="0">
              <a:buFont typeface="Arial" panose="020B0604020202020204" pitchFamily="34" charse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err="1">
                <a:latin typeface="Times New Roman" panose="02020603050405020304" pitchFamily="18" charset="0"/>
                <a:ea typeface="Calibri" panose="020F0502020204030204" pitchFamily="34" charset="0"/>
                <a:cs typeface="Times New Roman" panose="02020603050405020304" pitchFamily="18" charset="0"/>
              </a:rPr>
              <a:t>System.out.println</a:t>
            </a:r>
            <a:r>
              <a:rPr lang="en-IN" sz="2400" b="1" dirty="0">
                <a:latin typeface="Times New Roman" panose="02020603050405020304" pitchFamily="18" charset="0"/>
                <a:ea typeface="Calibri" panose="020F0502020204030204" pitchFamily="34" charset="0"/>
                <a:cs typeface="Times New Roman" panose="02020603050405020304" pitchFamily="18" charset="0"/>
              </a:rPr>
              <a:t>("Hello World");</a:t>
            </a:r>
          </a:p>
          <a:p>
            <a:pPr marL="0" indent="0">
              <a:buFont typeface="Arial" panose="020B0604020202020204" pitchFamily="34" charse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  }</a:t>
            </a:r>
          </a:p>
          <a:p>
            <a:pPr marL="0" indent="0">
              <a:buFont typeface="Arial" panose="020B0604020202020204" pitchFamily="34" charset="0"/>
              <a:buNone/>
            </a:pPr>
            <a:r>
              <a:rPr lang="en-IN" sz="2400" b="1" dirty="0">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7" name="TextBox 6">
            <a:extLst>
              <a:ext uri="{FF2B5EF4-FFF2-40B4-BE49-F238E27FC236}">
                <a16:creationId xmlns:a16="http://schemas.microsoft.com/office/drawing/2014/main" id="{B8B415AB-1919-4194-A219-E871215F8F18}"/>
              </a:ext>
            </a:extLst>
          </p:cNvPr>
          <p:cNvSpPr txBox="1"/>
          <p:nvPr/>
        </p:nvSpPr>
        <p:spPr>
          <a:xfrm>
            <a:off x="5886449" y="1390650"/>
            <a:ext cx="6048375" cy="535531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0" indent="0" algn="ctr">
              <a:buNone/>
            </a:pPr>
            <a:r>
              <a:rPr lang="en-IN" sz="1800" b="1" u="sng"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Explanation Of Code</a:t>
            </a:r>
          </a:p>
          <a:p>
            <a:pPr marL="285750" indent="-285750">
              <a:buFont typeface="Arial" panose="020B0604020202020204" pitchFamily="34" charset="0"/>
              <a:buChar char="•"/>
            </a:pPr>
            <a:endParaRPr lang="en-US" sz="1800"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Every line of code that runs in Java must be inside a class.</a:t>
            </a:r>
          </a:p>
          <a:p>
            <a:pPr marL="285750" indent="-285750">
              <a:buFont typeface="Arial" panose="020B0604020202020204" pitchFamily="34" charset="0"/>
              <a:buChar char="•"/>
            </a:pP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In our example, we named the class </a:t>
            </a:r>
            <a:r>
              <a:rPr lang="en-US" b="1" dirty="0" err="1">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MyClass</a:t>
            </a: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ln w="0"/>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Note: Java is case-sensitive: "</a:t>
            </a:r>
            <a:r>
              <a:rPr lang="en-US" dirty="0" err="1">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MyClass</a:t>
            </a: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and "</a:t>
            </a:r>
            <a:r>
              <a:rPr lang="en-US" dirty="0" err="1">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myclass</a:t>
            </a: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has different meaning.</a:t>
            </a:r>
          </a:p>
          <a:p>
            <a:pPr marL="285750" indent="-285750">
              <a:buFont typeface="Arial" panose="020B0604020202020204" pitchFamily="34" charset="0"/>
              <a:buChar char="•"/>
            </a:pPr>
            <a:r>
              <a:rPr lang="en-US"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name of the java file </a:t>
            </a:r>
            <a:r>
              <a:rPr lang="en-US"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must match </a:t>
            </a:r>
            <a:r>
              <a:rPr lang="en-US"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class name</a:t>
            </a:r>
            <a:r>
              <a:rPr lang="en-US" b="0" i="0" dirty="0">
                <a:solidFill>
                  <a:srgbClr val="000000"/>
                </a:solidFill>
                <a:effectLst/>
                <a:latin typeface="Verdana" panose="020B0604030504040204" pitchFamily="34" charset="0"/>
              </a:rPr>
              <a:t>.</a:t>
            </a:r>
          </a:p>
          <a:p>
            <a:pPr marL="285750" indent="-285750">
              <a:buFont typeface="Arial" panose="020B0604020202020204" pitchFamily="34" charset="0"/>
              <a:buChar char="•"/>
            </a:pPr>
            <a:endParaRPr lang="en-US" dirty="0">
              <a:ln w="0"/>
              <a:solidFill>
                <a:srgbClr val="000000"/>
              </a:solidFill>
              <a:latin typeface="Verdana" panose="020B060403050404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The main() method is required and you will see it in every Java program: public static void main(String[] </a:t>
            </a:r>
            <a:r>
              <a:rPr lang="en-US" dirty="0" err="1">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args</a:t>
            </a: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code inside the main() method will be executed.</a:t>
            </a:r>
          </a:p>
          <a:p>
            <a:pPr marL="285750" indent="-285750">
              <a:buFont typeface="Arial" panose="020B0604020202020204" pitchFamily="34" charset="0"/>
              <a:buChar char="•"/>
            </a:pPr>
            <a:r>
              <a:rPr lang="en-US"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For now, just remember that every Java program has a class name which must match the filename, and that every program must contain the main() method.</a:t>
            </a:r>
          </a:p>
          <a:p>
            <a:pPr marL="285750" indent="-285750">
              <a:buFont typeface="Arial" panose="020B0604020202020204" pitchFamily="34" charset="0"/>
              <a:buChar char="•"/>
            </a:pPr>
            <a:endParaRPr lang="en-IN"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Inside the main() method, we can use the </a:t>
            </a:r>
            <a:r>
              <a:rPr lang="en-US" sz="1800" dirty="0" err="1">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println</a:t>
            </a:r>
            <a:r>
              <a:rPr lang="en-US" sz="18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method to print a line of text to the screen: </a:t>
            </a:r>
            <a:r>
              <a:rPr lang="en-US" sz="1800" b="1" dirty="0" err="1">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System.out.println</a:t>
            </a:r>
            <a:r>
              <a:rPr lang="en-US" sz="18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("Hello World");</a:t>
            </a:r>
            <a:endParaRPr lang="en-IN" sz="18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EE7346DA-821E-4E0A-A286-18400158F291}"/>
              </a:ext>
            </a:extLst>
          </p:cNvPr>
          <p:cNvSpPr txBox="1"/>
          <p:nvPr/>
        </p:nvSpPr>
        <p:spPr>
          <a:xfrm>
            <a:off x="447675" y="4349566"/>
            <a:ext cx="474345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0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Note: </a:t>
            </a:r>
          </a:p>
          <a:p>
            <a:endParaRPr lang="en-US" sz="20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curly braces {} marks the beginning and the end of a block of code.</a:t>
            </a:r>
          </a:p>
          <a:p>
            <a:pPr marL="342900" indent="-342900">
              <a:buFont typeface="Arial" panose="020B0604020202020204" pitchFamily="34" charset="0"/>
              <a:buChar char="•"/>
            </a:pPr>
            <a:r>
              <a:rPr lang="en-US" sz="20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Each code statement must end with a semicolon.</a:t>
            </a:r>
            <a:endParaRPr lang="en-IN" sz="2000" b="1"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7322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1)">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698D-F109-42BC-829D-72B6F1C297B5}"/>
              </a:ext>
            </a:extLst>
          </p:cNvPr>
          <p:cNvSpPr>
            <a:spLocks noGrp="1"/>
          </p:cNvSpPr>
          <p:nvPr>
            <p:ph type="title"/>
          </p:nvPr>
        </p:nvSpPr>
        <p:spPr>
          <a:xfrm>
            <a:off x="3309887" y="182246"/>
            <a:ext cx="5572225" cy="751406"/>
          </a:xfrm>
        </p:spPr>
        <p:txBody>
          <a:bodyPr/>
          <a:lstStyle/>
          <a:p>
            <a:r>
              <a:rPr lang="en-US" b="1" u="sng" dirty="0">
                <a:latin typeface="Baskerville Old Face" panose="02020602080505020303" pitchFamily="18" charset="0"/>
              </a:rPr>
              <a:t>A Sample Java Program</a:t>
            </a:r>
            <a:endParaRPr lang="en-IN" b="1" u="sng"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E2BE0840-A5CD-4C33-A4CA-498840B0C246}"/>
              </a:ext>
            </a:extLst>
          </p:cNvPr>
          <p:cNvSpPr>
            <a:spLocks noGrp="1"/>
          </p:cNvSpPr>
          <p:nvPr>
            <p:ph idx="1"/>
          </p:nvPr>
        </p:nvSpPr>
        <p:spPr>
          <a:xfrm>
            <a:off x="438150" y="1876221"/>
            <a:ext cx="7620000" cy="4400754"/>
          </a:xfr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marL="0" indent="0">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Program (Source Code)</a:t>
            </a:r>
          </a:p>
          <a:p>
            <a:pPr marL="0" indent="0">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public class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hello_world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class declared</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Args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 </a:t>
            </a:r>
            <a:r>
              <a:rPr lang="en-IN" sz="1800" b="1" dirty="0">
                <a:latin typeface="Times New Roman" panose="02020603050405020304" pitchFamily="18" charset="0"/>
                <a:ea typeface="Calibri" panose="020F0502020204030204" pitchFamily="34" charset="0"/>
                <a:cs typeface="Times New Roman" panose="02020603050405020304" pitchFamily="18" charset="0"/>
              </a:rPr>
              <a:t>F</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unction prototype</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 </a:t>
            </a:r>
            <a:r>
              <a:rPr lang="en-IN" sz="1800" b="1" dirty="0">
                <a:latin typeface="Times New Roman" panose="02020603050405020304" pitchFamily="18" charset="0"/>
                <a:ea typeface="Calibri" panose="020F0502020204030204" pitchFamily="34" charset="0"/>
                <a:cs typeface="Times New Roman" panose="02020603050405020304" pitchFamily="18" charset="0"/>
              </a:rPr>
              <a:t>F</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unction starts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System.out.print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("Hello, ");   //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Simple Print Statement</a:t>
            </a:r>
          </a:p>
          <a:p>
            <a:pPr marL="0" indent="0">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System.out.print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 name is Aman");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//Semicolon is important</a:t>
            </a:r>
          </a:p>
          <a:p>
            <a:pPr marL="0" indent="0">
              <a:buNone/>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b="1" dirty="0">
                <a:latin typeface="Times New Roman" panose="02020603050405020304" pitchFamily="18" charset="0"/>
                <a:ea typeface="Calibri" panose="020F0502020204030204" pitchFamily="34" charset="0"/>
                <a:cs typeface="Times New Roman" panose="02020603050405020304" pitchFamily="18" charset="0"/>
              </a:rPr>
              <a:t>(“Hi ”); // </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Println</a:t>
            </a:r>
            <a:r>
              <a:rPr lang="en-IN" sz="1800" b="1" dirty="0">
                <a:latin typeface="Times New Roman" panose="02020603050405020304" pitchFamily="18" charset="0"/>
                <a:ea typeface="Calibri" panose="020F0502020204030204" pitchFamily="34" charset="0"/>
                <a:cs typeface="Times New Roman" panose="02020603050405020304" pitchFamily="18" charset="0"/>
              </a:rPr>
              <a:t> Statement</a:t>
            </a:r>
          </a:p>
          <a:p>
            <a:pPr marL="0" indent="0">
              <a:buNone/>
            </a:pPr>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b="1" dirty="0">
                <a:latin typeface="Times New Roman" panose="02020603050405020304" pitchFamily="18" charset="0"/>
                <a:ea typeface="Calibri" panose="020F0502020204030204" pitchFamily="34" charset="0"/>
                <a:cs typeface="Times New Roman" panose="02020603050405020304" pitchFamily="18" charset="0"/>
              </a:rPr>
              <a:t>(“ Code”);  // Semicolon terminates the line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Function stops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Class Ends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7D5FA86F-3366-4A39-AEE4-8DC4F30B22E5}"/>
              </a:ext>
            </a:extLst>
          </p:cNvPr>
          <p:cNvSpPr txBox="1"/>
          <p:nvPr/>
        </p:nvSpPr>
        <p:spPr>
          <a:xfrm>
            <a:off x="8315325" y="1904898"/>
            <a:ext cx="3438525" cy="221599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2400" b="1" u="sng" dirty="0">
                <a:ln w="0"/>
                <a:solidFill>
                  <a:schemeClr val="tx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Output</a:t>
            </a:r>
          </a:p>
          <a:p>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ln w="0"/>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Hello, My name is Aman </a:t>
            </a:r>
          </a:p>
          <a:p>
            <a:r>
              <a:rPr lang="en-IN" sz="2400" dirty="0">
                <a:ln w="0"/>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Hi</a:t>
            </a:r>
          </a:p>
          <a:p>
            <a:r>
              <a:rPr lang="en-IN" sz="2400" dirty="0">
                <a:ln w="0"/>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	Code</a:t>
            </a:r>
          </a:p>
          <a:p>
            <a:endParaRPr lang="en-IN" dirty="0"/>
          </a:p>
        </p:txBody>
      </p:sp>
    </p:spTree>
    <p:extLst>
      <p:ext uri="{BB962C8B-B14F-4D97-AF65-F5344CB8AC3E}">
        <p14:creationId xmlns:p14="http://schemas.microsoft.com/office/powerpoint/2010/main" val="206549789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 calcmode="lin" valueType="num">
                                      <p:cBhvr>
                                        <p:cTn id="12" dur="500" fill="hold"/>
                                        <p:tgtEl>
                                          <p:spTgt spid="3">
                                            <p:bg/>
                                          </p:spTgt>
                                        </p:tgtEl>
                                        <p:attrNameLst>
                                          <p:attrName>ppt_w</p:attrName>
                                        </p:attrNameLst>
                                      </p:cBhvr>
                                      <p:tavLst>
                                        <p:tav tm="0">
                                          <p:val>
                                            <p:fltVal val="0"/>
                                          </p:val>
                                        </p:tav>
                                        <p:tav tm="100000">
                                          <p:val>
                                            <p:strVal val="#ppt_w"/>
                                          </p:val>
                                        </p:tav>
                                      </p:tavLst>
                                    </p:anim>
                                    <p:anim calcmode="lin" valueType="num">
                                      <p:cBhvr>
                                        <p:cTn id="13" dur="500" fill="hold"/>
                                        <p:tgtEl>
                                          <p:spTgt spid="3">
                                            <p:bg/>
                                          </p:spTgt>
                                        </p:tgtEl>
                                        <p:attrNameLst>
                                          <p:attrName>ppt_h</p:attrName>
                                        </p:attrNameLst>
                                      </p:cBhvr>
                                      <p:tavLst>
                                        <p:tav tm="0">
                                          <p:val>
                                            <p:fltVal val="0"/>
                                          </p:val>
                                        </p:tav>
                                        <p:tav tm="100000">
                                          <p:val>
                                            <p:strVal val="#ppt_h"/>
                                          </p:val>
                                        </p:tav>
                                      </p:tavLst>
                                    </p:anim>
                                    <p:animEffect transition="in" filter="fade">
                                      <p:cBhvr>
                                        <p:cTn id="14" dur="5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3">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 calcmode="lin" valueType="num">
                                      <p:cBhvr>
                                        <p:cTn id="54"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p:cTn id="6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3">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 calcmode="lin" valueType="num">
                                      <p:cBhvr>
                                        <p:cTn id="68"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3">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5"/>
                                        </p:tgtEl>
                                        <p:attrNameLst>
                                          <p:attrName>style.visibility</p:attrName>
                                        </p:attrNameLst>
                                      </p:cBhvr>
                                      <p:to>
                                        <p:strVal val="visible"/>
                                      </p:to>
                                    </p:set>
                                    <p:animEffect transition="in" filter="wheel(1)">
                                      <p:cBhvr>
                                        <p:cTn id="7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otalTime>109</TotalTime>
  <Words>1143</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vt:i4>
      </vt:variant>
    </vt:vector>
  </HeadingPairs>
  <TitlesOfParts>
    <vt:vector size="24" baseType="lpstr">
      <vt:lpstr>Algerian</vt:lpstr>
      <vt:lpstr>Arial</vt:lpstr>
      <vt:lpstr>Arial Rounded MT Bold</vt:lpstr>
      <vt:lpstr>Baskerville Old Face</vt:lpstr>
      <vt:lpstr>Calibri</vt:lpstr>
      <vt:lpstr>Calibri Light</vt:lpstr>
      <vt:lpstr>Century Gothic</vt:lpstr>
      <vt:lpstr>Symbol</vt:lpstr>
      <vt:lpstr>Times New Roman</vt:lpstr>
      <vt:lpstr>Verdana</vt:lpstr>
      <vt:lpstr>Wingdings</vt:lpstr>
      <vt:lpstr>Wingdings 3</vt:lpstr>
      <vt:lpstr>Office Theme</vt:lpstr>
      <vt:lpstr>Wisp</vt:lpstr>
      <vt:lpstr>Elementary Concepts of </vt:lpstr>
      <vt:lpstr>What Is An Object??</vt:lpstr>
      <vt:lpstr>Classes And Objects In JAVA</vt:lpstr>
      <vt:lpstr>Classes And Objects are interretable</vt:lpstr>
      <vt:lpstr>Comments In Java</vt:lpstr>
      <vt:lpstr>Exceptions and its types</vt:lpstr>
      <vt:lpstr>Print Statements</vt:lpstr>
      <vt:lpstr>Syntax Of Java Program</vt:lpstr>
      <vt:lpstr>A Sample Java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Concepts of JAVA</dc:title>
  <dc:creator>PRAGATI SAHU</dc:creator>
  <cp:lastModifiedBy>PRAGATI SAHU</cp:lastModifiedBy>
  <cp:revision>18</cp:revision>
  <dcterms:created xsi:type="dcterms:W3CDTF">2021-05-28T13:26:14Z</dcterms:created>
  <dcterms:modified xsi:type="dcterms:W3CDTF">2021-06-08T09:34:51Z</dcterms:modified>
</cp:coreProperties>
</file>