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79EB6A-5E72-4317-8136-7789B4F73DF7}">
  <a:tblStyle styleId="{5C79EB6A-5E72-4317-8136-7789B4F73D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dea73375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dea73375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dea73375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dea73375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dea73375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dea73375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df9a98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df9a98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df9a98a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df9a98a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df9a98a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df9a98a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f78fd715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f78fd715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df9a98a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df9a98a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df9a98aa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df9a98a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Times New Roman"/>
                <a:ea typeface="Times New Roman"/>
                <a:cs typeface="Times New Roman"/>
                <a:sym typeface="Times New Roman"/>
              </a:rPr>
              <a:t>Temps d’encriptació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>
                <a:latin typeface="Times New Roman"/>
                <a:ea typeface="Times New Roman"/>
                <a:cs typeface="Times New Roman"/>
                <a:sym typeface="Times New Roman"/>
              </a:rPr>
              <a:t>RSA v.s. AES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89000" y="4399475"/>
            <a:ext cx="20433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chemeClr val="dk1"/>
                </a:solidFill>
              </a:rPr>
              <a:t>Grup</a:t>
            </a:r>
            <a:r>
              <a:rPr lang="ca" sz="1100">
                <a:solidFill>
                  <a:schemeClr val="dk1"/>
                </a:solidFill>
              </a:rPr>
              <a:t>: Regla de 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chemeClr val="dk1"/>
                </a:solidFill>
              </a:rPr>
              <a:t>Integrants</a:t>
            </a:r>
            <a:r>
              <a:rPr lang="ca" sz="1100">
                <a:solidFill>
                  <a:schemeClr val="dk1"/>
                </a:solidFill>
              </a:rPr>
              <a:t>: Pau, Maria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075" y="1293600"/>
            <a:ext cx="4987850" cy="25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Índex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979300" y="1096350"/>
            <a:ext cx="31854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 sz="1800">
                <a:solidFill>
                  <a:schemeClr val="dk1"/>
                </a:solidFill>
              </a:rPr>
              <a:t>Introducció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 sz="1800">
                <a:solidFill>
                  <a:schemeClr val="dk1"/>
                </a:solidFill>
              </a:rPr>
              <a:t>Variables Recollides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 sz="1800">
                <a:solidFill>
                  <a:schemeClr val="dk1"/>
                </a:solidFill>
              </a:rPr>
              <a:t>Validació de Premisses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 sz="1800">
                <a:solidFill>
                  <a:schemeClr val="dk1"/>
                </a:solidFill>
              </a:rPr>
              <a:t>Interval de Confiança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 sz="1800">
                <a:solidFill>
                  <a:schemeClr val="dk1"/>
                </a:solidFill>
              </a:rPr>
              <a:t>Resultats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 sz="1800">
                <a:solidFill>
                  <a:schemeClr val="dk1"/>
                </a:solidFill>
              </a:rPr>
              <a:t>Gràfics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 sz="1800">
                <a:solidFill>
                  <a:schemeClr val="dk1"/>
                </a:solidFill>
              </a:rPr>
              <a:t>Recomanacions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Introducci</a:t>
            </a: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ó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388" y="1074813"/>
            <a:ext cx="3663224" cy="29938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500275" y="4068700"/>
            <a:ext cx="9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700">
                <a:solidFill>
                  <a:srgbClr val="666666"/>
                </a:solidFill>
              </a:rPr>
              <a:t>*img creada amb IA</a:t>
            </a:r>
            <a:endParaRPr i="1" sz="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Variables recollides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53900" y="1434425"/>
            <a:ext cx="7636200" cy="18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ca" sz="1500">
                <a:solidFill>
                  <a:schemeClr val="dk1"/>
                </a:solidFill>
              </a:rPr>
              <a:t>Resposta </a:t>
            </a:r>
            <a:r>
              <a:rPr lang="ca" sz="1500">
                <a:solidFill>
                  <a:schemeClr val="dk1"/>
                </a:solidFill>
              </a:rPr>
              <a:t>(</a:t>
            </a:r>
            <a:r>
              <a:rPr i="1" lang="ca" sz="1500">
                <a:solidFill>
                  <a:schemeClr val="dk1"/>
                </a:solidFill>
              </a:rPr>
              <a:t>T</a:t>
            </a:r>
            <a:r>
              <a:rPr lang="ca" sz="1500">
                <a:solidFill>
                  <a:schemeClr val="dk1"/>
                </a:solidFill>
              </a:rPr>
              <a:t>): </a:t>
            </a:r>
            <a:r>
              <a:rPr lang="ca" sz="1500"/>
              <a:t>Temps empleat en l’encriptació. Mesurat en segons.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ca" sz="1500">
                <a:solidFill>
                  <a:schemeClr val="dk1"/>
                </a:solidFill>
              </a:rPr>
              <a:t>Decisions </a:t>
            </a:r>
            <a:r>
              <a:rPr lang="ca" sz="1500">
                <a:solidFill>
                  <a:schemeClr val="dk1"/>
                </a:solidFill>
              </a:rPr>
              <a:t>(</a:t>
            </a:r>
            <a:r>
              <a:rPr i="1" lang="ca" sz="1500">
                <a:solidFill>
                  <a:schemeClr val="dk1"/>
                </a:solidFill>
              </a:rPr>
              <a:t>P</a:t>
            </a:r>
            <a:r>
              <a:rPr lang="ca" sz="1500">
                <a:solidFill>
                  <a:schemeClr val="dk1"/>
                </a:solidFill>
              </a:rPr>
              <a:t>): </a:t>
            </a:r>
            <a:r>
              <a:rPr lang="ca" sz="1500"/>
              <a:t>Protocol d’encriptació utilitzat.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ca" sz="1500">
                <a:solidFill>
                  <a:schemeClr val="dk1"/>
                </a:solidFill>
              </a:rPr>
              <a:t>P1: AES-256 </a:t>
            </a:r>
            <a:r>
              <a:rPr lang="ca" sz="1500"/>
              <a:t>(Advanced Encryption Standard)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ca" sz="1500">
                <a:solidFill>
                  <a:schemeClr val="dk1"/>
                </a:solidFill>
              </a:rPr>
              <a:t>P2: RSA-256 </a:t>
            </a:r>
            <a:r>
              <a:rPr lang="ca" sz="1500"/>
              <a:t>(Rivest-Shamir-Adleman)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ca" sz="1500">
                <a:solidFill>
                  <a:schemeClr val="dk1"/>
                </a:solidFill>
              </a:rPr>
              <a:t>Co-Variables</a:t>
            </a:r>
            <a:r>
              <a:rPr lang="ca" sz="1500">
                <a:solidFill>
                  <a:schemeClr val="dk1"/>
                </a:solidFill>
              </a:rPr>
              <a:t> (</a:t>
            </a:r>
            <a:r>
              <a:rPr i="1" lang="ca" sz="1500">
                <a:solidFill>
                  <a:schemeClr val="dk1"/>
                </a:solidFill>
              </a:rPr>
              <a:t>M</a:t>
            </a:r>
            <a:r>
              <a:rPr lang="ca" sz="1500">
                <a:solidFill>
                  <a:schemeClr val="dk1"/>
                </a:solidFill>
              </a:rPr>
              <a:t>): </a:t>
            </a:r>
            <a:r>
              <a:rPr lang="ca" sz="1500"/>
              <a:t>Mida del fitxer abans de la seva encriptació. Mesurat en MB.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1456650" y="331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{5C79EB6A-5E72-4317-8136-7789B4F73DF7}</a:tableStyleId>
              </a:tblPr>
              <a:tblGrid>
                <a:gridCol w="1881525"/>
                <a:gridCol w="1199225"/>
                <a:gridCol w="1540375"/>
                <a:gridCol w="1540375"/>
              </a:tblGrid>
              <a:tr h="447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solidFill>
                            <a:schemeClr val="accent2"/>
                          </a:solidFill>
                        </a:rPr>
                        <a:t>Mètode P</a:t>
                      </a:r>
                      <a:endParaRPr b="1" sz="1100">
                        <a:solidFill>
                          <a:schemeClr val="accen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solidFill>
                            <a:schemeClr val="accent2"/>
                          </a:solidFill>
                        </a:rPr>
                        <a:t>Mida M</a:t>
                      </a:r>
                      <a:endParaRPr b="1" sz="1100">
                        <a:solidFill>
                          <a:schemeClr val="accen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solidFill>
                            <a:schemeClr val="accent2"/>
                          </a:solidFill>
                        </a:rPr>
                        <a:t>Repetició</a:t>
                      </a:r>
                      <a:endParaRPr b="1" sz="1100">
                        <a:solidFill>
                          <a:schemeClr val="accen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solidFill>
                            <a:schemeClr val="accent2"/>
                          </a:solidFill>
                        </a:rPr>
                        <a:t>Temps T</a:t>
                      </a:r>
                      <a:endParaRPr b="1" sz="1100">
                        <a:solidFill>
                          <a:schemeClr val="accen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accent2"/>
                          </a:solidFill>
                        </a:rPr>
                        <a:t>{AES-256, RSA-256}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accent2"/>
                          </a:solidFill>
                        </a:rPr>
                        <a:t>MB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accent2"/>
                          </a:solidFill>
                        </a:rPr>
                        <a:t>[1,5] Natural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accent2"/>
                          </a:solidFill>
                        </a:rPr>
                        <a:t>Segons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Validaci</a:t>
            </a: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ó de les premisses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75" y="2192300"/>
            <a:ext cx="3291069" cy="23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575" y="2192300"/>
            <a:ext cx="3364675" cy="23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9175" y="352050"/>
            <a:ext cx="1741475" cy="14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Intervals de Confiança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1605600" y="1157175"/>
            <a:ext cx="5932800" cy="237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accent2"/>
                </a:solidFill>
              </a:rPr>
              <a:t>Paired t-test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accent2"/>
                </a:solidFill>
              </a:rPr>
              <a:t>data:  log(dades_parellades$`RSA-256`) and log(dades_parellades$`AES-256`)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188038"/>
                </a:solidFill>
              </a:rPr>
              <a:t>t</a:t>
            </a:r>
            <a:r>
              <a:rPr b="1" lang="ca" sz="1200"/>
              <a:t> </a:t>
            </a:r>
            <a:r>
              <a:rPr b="1" lang="ca" sz="1200">
                <a:solidFill>
                  <a:srgbClr val="188038"/>
                </a:solidFill>
              </a:rPr>
              <a:t>=</a:t>
            </a:r>
            <a:r>
              <a:rPr b="1" lang="ca" sz="1200"/>
              <a:t> </a:t>
            </a:r>
            <a:r>
              <a:rPr b="1" lang="ca" sz="1200">
                <a:solidFill>
                  <a:srgbClr val="188038"/>
                </a:solidFill>
              </a:rPr>
              <a:t>157.77</a:t>
            </a:r>
            <a:r>
              <a:rPr lang="ca" sz="1200">
                <a:solidFill>
                  <a:srgbClr val="188038"/>
                </a:solidFill>
              </a:rPr>
              <a:t>,</a:t>
            </a:r>
            <a:r>
              <a:rPr lang="ca" sz="1200"/>
              <a:t> </a:t>
            </a:r>
            <a:r>
              <a:rPr lang="ca" sz="1200">
                <a:solidFill>
                  <a:srgbClr val="188038"/>
                </a:solidFill>
              </a:rPr>
              <a:t>df</a:t>
            </a:r>
            <a:r>
              <a:rPr lang="ca" sz="1200"/>
              <a:t> </a:t>
            </a:r>
            <a:r>
              <a:rPr lang="ca" sz="1200">
                <a:solidFill>
                  <a:srgbClr val="188038"/>
                </a:solidFill>
              </a:rPr>
              <a:t>=</a:t>
            </a:r>
            <a:r>
              <a:rPr lang="ca" sz="1200"/>
              <a:t> </a:t>
            </a:r>
            <a:r>
              <a:rPr lang="ca" sz="1200">
                <a:solidFill>
                  <a:srgbClr val="188038"/>
                </a:solidFill>
              </a:rPr>
              <a:t>24,</a:t>
            </a:r>
            <a:r>
              <a:rPr lang="ca" sz="1200"/>
              <a:t> </a:t>
            </a:r>
            <a:r>
              <a:rPr b="1" lang="ca" sz="1200">
                <a:solidFill>
                  <a:srgbClr val="188038"/>
                </a:solidFill>
              </a:rPr>
              <a:t>p-value</a:t>
            </a:r>
            <a:r>
              <a:rPr b="1" lang="ca" sz="1200"/>
              <a:t> </a:t>
            </a:r>
            <a:r>
              <a:rPr b="1" lang="ca" sz="1200">
                <a:solidFill>
                  <a:srgbClr val="188038"/>
                </a:solidFill>
              </a:rPr>
              <a:t>&lt;</a:t>
            </a:r>
            <a:r>
              <a:rPr b="1" lang="ca" sz="1200"/>
              <a:t> </a:t>
            </a:r>
            <a:r>
              <a:rPr b="1" lang="ca" sz="1200">
                <a:solidFill>
                  <a:srgbClr val="188038"/>
                </a:solidFill>
              </a:rPr>
              <a:t>2.2e-16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accent2"/>
                </a:solidFill>
              </a:rPr>
              <a:t>alternative hypothesis: true mean difference is not equal to 0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accent2"/>
                </a:solidFill>
              </a:rPr>
              <a:t>95 percent confidence interval: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 </a:t>
            </a:r>
            <a:r>
              <a:rPr b="1" lang="ca" sz="1200">
                <a:solidFill>
                  <a:srgbClr val="188038"/>
                </a:solidFill>
              </a:rPr>
              <a:t>3.692480</a:t>
            </a:r>
            <a:r>
              <a:rPr b="1" lang="ca" sz="1200"/>
              <a:t> </a:t>
            </a:r>
            <a:r>
              <a:rPr b="1" lang="ca" sz="1200">
                <a:solidFill>
                  <a:srgbClr val="188038"/>
                </a:solidFill>
              </a:rPr>
              <a:t>3.790367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accent2"/>
                </a:solidFill>
              </a:rPr>
              <a:t>sample estimates: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accent2"/>
                </a:solidFill>
              </a:rPr>
              <a:t>mean difference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       </a:t>
            </a:r>
            <a:r>
              <a:rPr b="1" lang="ca" sz="1200">
                <a:solidFill>
                  <a:srgbClr val="188038"/>
                </a:solidFill>
              </a:rPr>
              <a:t>3.741424</a:t>
            </a:r>
            <a:endParaRPr sz="800"/>
          </a:p>
        </p:txBody>
      </p:sp>
      <p:sp>
        <p:nvSpPr>
          <p:cNvPr id="91" name="Google Shape;91;p18"/>
          <p:cNvSpPr/>
          <p:nvPr/>
        </p:nvSpPr>
        <p:spPr>
          <a:xfrm>
            <a:off x="2489700" y="3877350"/>
            <a:ext cx="4164600" cy="71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accent2"/>
                </a:solidFill>
              </a:rPr>
              <a:t>Mitjana del factor multiplicatiu (RSA/AES):</a:t>
            </a:r>
            <a:r>
              <a:rPr lang="ca" sz="1300">
                <a:solidFill>
                  <a:srgbClr val="188038"/>
                </a:solidFill>
              </a:rPr>
              <a:t> </a:t>
            </a:r>
            <a:r>
              <a:rPr b="1" lang="ca" sz="1300">
                <a:solidFill>
                  <a:srgbClr val="188038"/>
                </a:solidFill>
              </a:rPr>
              <a:t>42.15797</a:t>
            </a:r>
            <a:endParaRPr b="1" sz="13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accent2"/>
                </a:solidFill>
              </a:rPr>
              <a:t>IC(95%) del factor multiplicatiu:</a:t>
            </a:r>
            <a:r>
              <a:rPr lang="ca" sz="1300">
                <a:solidFill>
                  <a:srgbClr val="188038"/>
                </a:solidFill>
              </a:rPr>
              <a:t> </a:t>
            </a:r>
            <a:r>
              <a:rPr b="1" lang="ca" sz="1300">
                <a:solidFill>
                  <a:srgbClr val="188038"/>
                </a:solidFill>
              </a:rPr>
              <a:t>40.1443 44.27264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Resultats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900" y="901075"/>
            <a:ext cx="3092050" cy="405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825" y="901075"/>
            <a:ext cx="3055994" cy="40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1420850" y="4759150"/>
            <a:ext cx="6516900" cy="13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1420850" y="1097850"/>
            <a:ext cx="6516900" cy="13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1420850" y="1706725"/>
            <a:ext cx="6516900" cy="13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50" y="1662788"/>
            <a:ext cx="3236575" cy="23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683438" y="1113925"/>
            <a:ext cx="3509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Gràfic 1: Temps d'Encriptació vs. Grandària d'Arxiu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861975" y="1132825"/>
            <a:ext cx="350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Gràfic 2: Boxplot de Temps d'Encriptació per Mètode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25" y="1662800"/>
            <a:ext cx="2570300" cy="2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Recomanacions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413" y="1533213"/>
            <a:ext cx="1622098" cy="162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186" y="3797125"/>
            <a:ext cx="428575" cy="4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3403825" y="3894575"/>
            <a:ext cx="2033400" cy="23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3403750" y="2260750"/>
            <a:ext cx="2033400" cy="23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5790775" y="2118700"/>
            <a:ext cx="15660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</a:rPr>
              <a:t>AES-256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790775" y="3797050"/>
            <a:ext cx="118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</a:rPr>
              <a:t>RSA</a:t>
            </a:r>
            <a:r>
              <a:rPr lang="ca" sz="1800">
                <a:solidFill>
                  <a:schemeClr val="dk1"/>
                </a:solidFill>
              </a:rPr>
              <a:t>-256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