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8bb9ca58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8bb9ca58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8bb9ca5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8bb9ca5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8bb9ca5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8bb9ca5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8bb9ca58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8bb9ca58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8bb9ca58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8bb9ca58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8bb9ca58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8bb9ca58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8bb9ca58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8bb9ca5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34025"/>
            <a:ext cx="8520600" cy="15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Times New Roman"/>
                <a:ea typeface="Times New Roman"/>
                <a:cs typeface="Times New Roman"/>
                <a:sym typeface="Times New Roman"/>
              </a:rPr>
              <a:t>Díodes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004050" y="4528100"/>
            <a:ext cx="1816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</a:rPr>
              <a:t>Pau Bru Ribes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Índex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26850"/>
            <a:ext cx="8520600" cy="26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Objectius ………………………………………………………………………… diapo. 3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>
                <a:solidFill>
                  <a:schemeClr val="dk1"/>
                </a:solidFill>
              </a:rPr>
              <a:t>Corbes característiques …………………………………………………</a:t>
            </a:r>
            <a:r>
              <a:rPr lang="ca">
                <a:solidFill>
                  <a:schemeClr val="dk1"/>
                </a:solidFill>
              </a:rPr>
              <a:t>.. diapo. 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>
                <a:solidFill>
                  <a:schemeClr val="dk1"/>
                </a:solidFill>
              </a:rPr>
              <a:t>Rectificació d’ona ………………………….………………………………</a:t>
            </a:r>
            <a:r>
              <a:rPr lang="ca">
                <a:solidFill>
                  <a:schemeClr val="dk1"/>
                </a:solidFill>
              </a:rPr>
              <a:t> diapo. 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ca">
                <a:solidFill>
                  <a:schemeClr val="dk1"/>
                </a:solidFill>
              </a:rPr>
              <a:t>Limitador de tensió …………………………………………</a:t>
            </a:r>
            <a:r>
              <a:rPr lang="ca">
                <a:solidFill>
                  <a:schemeClr val="dk1"/>
                </a:solidFill>
              </a:rPr>
              <a:t>...</a:t>
            </a:r>
            <a:r>
              <a:rPr lang="ca">
                <a:solidFill>
                  <a:schemeClr val="dk1"/>
                </a:solidFill>
              </a:rPr>
              <a:t>……….…..</a:t>
            </a:r>
            <a:r>
              <a:rPr lang="ca">
                <a:solidFill>
                  <a:schemeClr val="dk1"/>
                </a:solidFill>
              </a:rPr>
              <a:t> diapo.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Resultats …………………………………………………………………………</a:t>
            </a:r>
            <a:r>
              <a:rPr lang="ca">
                <a:solidFill>
                  <a:schemeClr val="dk1"/>
                </a:solidFill>
              </a:rPr>
              <a:t> diapo. 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>
                <a:solidFill>
                  <a:schemeClr val="dk1"/>
                </a:solidFill>
              </a:rPr>
              <a:t>Conclusions ……………………………………………………………………...</a:t>
            </a:r>
            <a:r>
              <a:rPr lang="ca">
                <a:solidFill>
                  <a:schemeClr val="dk1"/>
                </a:solidFill>
              </a:rPr>
              <a:t> diapo. 8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Objectius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ca">
                <a:solidFill>
                  <a:schemeClr val="dk1"/>
                </a:solidFill>
              </a:rPr>
              <a:t>Corbes característiques</a:t>
            </a:r>
            <a:r>
              <a:rPr lang="ca">
                <a:solidFill>
                  <a:schemeClr val="dk1"/>
                </a:solidFill>
              </a:rPr>
              <a:t> d’un </a:t>
            </a:r>
            <a:r>
              <a:rPr b="1" lang="ca">
                <a:solidFill>
                  <a:schemeClr val="dk1"/>
                </a:solidFill>
              </a:rPr>
              <a:t>Díode d’unió</a:t>
            </a:r>
            <a:r>
              <a:rPr lang="ca">
                <a:solidFill>
                  <a:schemeClr val="dk1"/>
                </a:solidFill>
              </a:rPr>
              <a:t> i </a:t>
            </a:r>
            <a:r>
              <a:rPr b="1" lang="ca">
                <a:solidFill>
                  <a:schemeClr val="dk1"/>
                </a:solidFill>
              </a:rPr>
              <a:t>Díode Zener</a:t>
            </a:r>
            <a:r>
              <a:rPr lang="ca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ca">
                <a:solidFill>
                  <a:schemeClr val="dk1"/>
                </a:solidFill>
              </a:rPr>
              <a:t>Rectificació d’una ona</a:t>
            </a:r>
            <a:r>
              <a:rPr lang="ca">
                <a:solidFill>
                  <a:schemeClr val="dk1"/>
                </a:solidFill>
              </a:rPr>
              <a:t> amb </a:t>
            </a:r>
            <a:r>
              <a:rPr b="1" lang="ca">
                <a:solidFill>
                  <a:schemeClr val="dk1"/>
                </a:solidFill>
              </a:rPr>
              <a:t>Díode d’unió</a:t>
            </a:r>
            <a:r>
              <a:rPr lang="ca">
                <a:solidFill>
                  <a:schemeClr val="dk1"/>
                </a:solidFill>
              </a:rPr>
              <a:t> i un </a:t>
            </a:r>
            <a:r>
              <a:rPr b="1" lang="ca">
                <a:solidFill>
                  <a:schemeClr val="dk1"/>
                </a:solidFill>
              </a:rPr>
              <a:t>Pont de Díodes</a:t>
            </a:r>
            <a:r>
              <a:rPr lang="ca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ca">
                <a:solidFill>
                  <a:schemeClr val="dk1"/>
                </a:solidFill>
              </a:rPr>
              <a:t>Muntar circuit </a:t>
            </a:r>
            <a:r>
              <a:rPr b="1" lang="ca">
                <a:solidFill>
                  <a:schemeClr val="dk1"/>
                </a:solidFill>
              </a:rPr>
              <a:t>limitador de tensió</a:t>
            </a:r>
            <a:r>
              <a:rPr lang="ca">
                <a:solidFill>
                  <a:schemeClr val="dk1"/>
                </a:solidFill>
              </a:rPr>
              <a:t> amb </a:t>
            </a:r>
            <a:r>
              <a:rPr b="1" lang="ca">
                <a:solidFill>
                  <a:schemeClr val="dk1"/>
                </a:solidFill>
              </a:rPr>
              <a:t>Díode Zener</a:t>
            </a:r>
            <a:r>
              <a:rPr lang="ca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Corbes característiques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34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dk1"/>
                </a:solidFill>
              </a:rPr>
              <a:t>Entendre les </a:t>
            </a:r>
            <a:r>
              <a:rPr b="1" lang="ca" sz="1700">
                <a:solidFill>
                  <a:schemeClr val="dk1"/>
                </a:solidFill>
              </a:rPr>
              <a:t>propietats elèctriques</a:t>
            </a:r>
            <a:r>
              <a:rPr lang="ca" sz="1700">
                <a:solidFill>
                  <a:schemeClr val="dk1"/>
                </a:solidFill>
              </a:rPr>
              <a:t> dels </a:t>
            </a:r>
            <a:r>
              <a:rPr b="1" lang="ca" sz="1700">
                <a:solidFill>
                  <a:schemeClr val="dk1"/>
                </a:solidFill>
              </a:rPr>
              <a:t>díodes</a:t>
            </a:r>
            <a:r>
              <a:rPr b="1" lang="ca" sz="1700">
                <a:solidFill>
                  <a:schemeClr val="dk1"/>
                </a:solidFill>
              </a:rPr>
              <a:t> </a:t>
            </a:r>
            <a:r>
              <a:rPr lang="ca" sz="1700">
                <a:solidFill>
                  <a:schemeClr val="dk1"/>
                </a:solidFill>
              </a:rPr>
              <a:t>d’unió i els </a:t>
            </a:r>
            <a:r>
              <a:rPr lang="ca" sz="1700">
                <a:solidFill>
                  <a:schemeClr val="dk1"/>
                </a:solidFill>
              </a:rPr>
              <a:t>díodes</a:t>
            </a:r>
            <a:r>
              <a:rPr lang="ca" sz="1700">
                <a:solidFill>
                  <a:schemeClr val="dk1"/>
                </a:solidFill>
              </a:rPr>
              <a:t> Zener.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700">
                <a:solidFill>
                  <a:schemeClr val="dk1"/>
                </a:solidFill>
              </a:rPr>
              <a:t>Ús d’</a:t>
            </a:r>
            <a:r>
              <a:rPr lang="ca" sz="1700">
                <a:solidFill>
                  <a:schemeClr val="dk1"/>
                </a:solidFill>
              </a:rPr>
              <a:t>oscil·loscopi</a:t>
            </a:r>
            <a:r>
              <a:rPr lang="ca" sz="1700">
                <a:solidFill>
                  <a:schemeClr val="dk1"/>
                </a:solidFill>
              </a:rPr>
              <a:t> i generador de funcions per veure i </a:t>
            </a:r>
            <a:r>
              <a:rPr b="1" lang="ca" sz="1700">
                <a:solidFill>
                  <a:schemeClr val="dk1"/>
                </a:solidFill>
              </a:rPr>
              <a:t>analitzar </a:t>
            </a:r>
            <a:r>
              <a:rPr lang="ca" sz="1700">
                <a:solidFill>
                  <a:schemeClr val="dk1"/>
                </a:solidFill>
              </a:rPr>
              <a:t>el </a:t>
            </a:r>
            <a:r>
              <a:rPr b="1" lang="ca" sz="1700">
                <a:solidFill>
                  <a:schemeClr val="dk1"/>
                </a:solidFill>
              </a:rPr>
              <a:t>comportament </a:t>
            </a:r>
            <a:r>
              <a:rPr lang="ca" sz="1700">
                <a:solidFill>
                  <a:schemeClr val="dk1"/>
                </a:solidFill>
              </a:rPr>
              <a:t>en diferents </a:t>
            </a:r>
            <a:r>
              <a:rPr lang="ca" sz="1700">
                <a:solidFill>
                  <a:schemeClr val="dk1"/>
                </a:solidFill>
              </a:rPr>
              <a:t>voltatges</a:t>
            </a:r>
            <a:r>
              <a:rPr lang="ca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700">
                <a:solidFill>
                  <a:schemeClr val="dk1"/>
                </a:solidFill>
              </a:rPr>
              <a:t>La </a:t>
            </a:r>
            <a:r>
              <a:rPr b="1" lang="ca" sz="1700">
                <a:solidFill>
                  <a:schemeClr val="dk1"/>
                </a:solidFill>
              </a:rPr>
              <a:t>corba</a:t>
            </a:r>
            <a:r>
              <a:rPr b="1" lang="ca" sz="1700">
                <a:solidFill>
                  <a:schemeClr val="dk1"/>
                </a:solidFill>
              </a:rPr>
              <a:t> </a:t>
            </a:r>
            <a:r>
              <a:rPr lang="ca" sz="1700">
                <a:solidFill>
                  <a:schemeClr val="dk1"/>
                </a:solidFill>
              </a:rPr>
              <a:t>mostra la </a:t>
            </a:r>
            <a:r>
              <a:rPr b="1" lang="ca" sz="1700">
                <a:solidFill>
                  <a:schemeClr val="dk1"/>
                </a:solidFill>
              </a:rPr>
              <a:t>quantitat d’intensitat</a:t>
            </a:r>
            <a:r>
              <a:rPr lang="ca" sz="1700">
                <a:solidFill>
                  <a:schemeClr val="dk1"/>
                </a:solidFill>
              </a:rPr>
              <a:t> que circula en el circuit </a:t>
            </a:r>
            <a:r>
              <a:rPr b="1" lang="ca" sz="1700">
                <a:solidFill>
                  <a:schemeClr val="dk1"/>
                </a:solidFill>
              </a:rPr>
              <a:t>depenent </a:t>
            </a:r>
            <a:r>
              <a:rPr lang="ca" sz="1700">
                <a:solidFill>
                  <a:schemeClr val="dk1"/>
                </a:solidFill>
              </a:rPr>
              <a:t>de la </a:t>
            </a:r>
            <a:r>
              <a:rPr b="1" lang="ca" sz="1700">
                <a:solidFill>
                  <a:schemeClr val="dk1"/>
                </a:solidFill>
              </a:rPr>
              <a:t>tensió</a:t>
            </a:r>
            <a:r>
              <a:rPr b="1" lang="ca" sz="1700">
                <a:solidFill>
                  <a:schemeClr val="dk1"/>
                </a:solidFill>
              </a:rPr>
              <a:t> </a:t>
            </a:r>
            <a:r>
              <a:rPr lang="ca" sz="1700">
                <a:solidFill>
                  <a:schemeClr val="dk1"/>
                </a:solidFill>
              </a:rPr>
              <a:t>que caigui en el </a:t>
            </a:r>
            <a:r>
              <a:rPr lang="ca" sz="1700">
                <a:solidFill>
                  <a:schemeClr val="dk1"/>
                </a:solidFill>
              </a:rPr>
              <a:t>díode</a:t>
            </a:r>
            <a:r>
              <a:rPr lang="ca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9526" l="0" r="0" t="0"/>
          <a:stretch/>
        </p:blipFill>
        <p:spPr>
          <a:xfrm>
            <a:off x="5847800" y="445025"/>
            <a:ext cx="1895625" cy="17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225" y="2474375"/>
            <a:ext cx="1940275" cy="17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239088" y="4106650"/>
            <a:ext cx="1649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solidFill>
                  <a:schemeClr val="dk2"/>
                </a:solidFill>
              </a:rPr>
              <a:t>Corba característica Díode d’unió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570" y="2474375"/>
            <a:ext cx="1449780" cy="15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7182813" y="4106650"/>
            <a:ext cx="1649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solidFill>
                  <a:schemeClr val="dk2"/>
                </a:solidFill>
              </a:rPr>
              <a:t>Corba característica Díode Zener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422406" y="2170175"/>
            <a:ext cx="746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solidFill>
                  <a:schemeClr val="dk2"/>
                </a:solidFill>
              </a:rPr>
              <a:t>Circuit Muntat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2. Rectificació d’ona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0494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1"/>
                </a:solidFill>
              </a:rPr>
              <a:t>Tres aplicacions </a:t>
            </a:r>
            <a:r>
              <a:rPr lang="ca" sz="1300">
                <a:solidFill>
                  <a:schemeClr val="dk1"/>
                </a:solidFill>
              </a:rPr>
              <a:t>fonamentals</a:t>
            </a:r>
            <a:r>
              <a:rPr lang="ca" sz="1300">
                <a:solidFill>
                  <a:schemeClr val="dk1"/>
                </a:solidFill>
              </a:rPr>
              <a:t> dels </a:t>
            </a:r>
            <a:r>
              <a:rPr lang="ca" sz="1300">
                <a:solidFill>
                  <a:schemeClr val="dk1"/>
                </a:solidFill>
              </a:rPr>
              <a:t>díodes</a:t>
            </a:r>
            <a:r>
              <a:rPr lang="ca" sz="1300">
                <a:solidFill>
                  <a:schemeClr val="dk1"/>
                </a:solidFill>
              </a:rPr>
              <a:t>: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ca" sz="1300">
                <a:solidFill>
                  <a:schemeClr val="dk1"/>
                </a:solidFill>
              </a:rPr>
              <a:t>Rectificació de mitja ona.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ca" sz="1300">
                <a:solidFill>
                  <a:schemeClr val="dk1"/>
                </a:solidFill>
              </a:rPr>
              <a:t>Rectificació ona completa.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ca" sz="1300">
                <a:solidFill>
                  <a:schemeClr val="dk1"/>
                </a:solidFill>
              </a:rPr>
              <a:t>Estabilització de tensió.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150" y="511701"/>
            <a:ext cx="3518301" cy="94320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269263" y="1454888"/>
            <a:ext cx="1415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solidFill>
                  <a:schemeClr val="dk2"/>
                </a:solidFill>
              </a:rPr>
              <a:t>Circuit CA </a:t>
            </a:r>
            <a:r>
              <a:rPr lang="ca" sz="700">
                <a:solidFill>
                  <a:schemeClr val="dk2"/>
                </a:solidFill>
              </a:rPr>
              <a:t>rectificat</a:t>
            </a:r>
            <a:r>
              <a:rPr lang="ca" sz="700">
                <a:solidFill>
                  <a:schemeClr val="dk2"/>
                </a:solidFill>
              </a:rPr>
              <a:t> amb díode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150" y="2022575"/>
            <a:ext cx="3518301" cy="103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060175" y="2993275"/>
            <a:ext cx="18333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solidFill>
                  <a:schemeClr val="dk2"/>
                </a:solidFill>
              </a:rPr>
              <a:t>Circuit CA rectificat amb pont de díodes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150" y="3621275"/>
            <a:ext cx="3719149" cy="83784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743700" y="4459125"/>
            <a:ext cx="2257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solidFill>
                  <a:schemeClr val="dk2"/>
                </a:solidFill>
              </a:rPr>
              <a:t>Tensió no constant estabilitzada amb pont de díodes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2713600"/>
            <a:ext cx="45720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dk1"/>
                </a:solidFill>
              </a:rPr>
              <a:t>Rectificació Mitja Ona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1"/>
                </a:solidFill>
              </a:rPr>
              <a:t>Fer ús d’un díode per CA → CC </a:t>
            </a:r>
            <a:r>
              <a:rPr lang="ca" sz="1100">
                <a:solidFill>
                  <a:schemeClr val="dk1"/>
                </a:solidFill>
              </a:rPr>
              <a:t>(Meitat)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dk1"/>
                </a:solidFill>
              </a:rPr>
              <a:t>Rectificació Ona Completa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1"/>
                </a:solidFill>
              </a:rPr>
              <a:t>Fer ús de 4 díodes en configuració pont CA → CC </a:t>
            </a:r>
            <a:r>
              <a:rPr lang="ca" sz="1100">
                <a:solidFill>
                  <a:schemeClr val="dk1"/>
                </a:solidFill>
              </a:rPr>
              <a:t>(Complet)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dk1"/>
                </a:solidFill>
              </a:rPr>
              <a:t>Estabilització de Tensió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1"/>
                </a:solidFill>
              </a:rPr>
              <a:t>Afegir condensador per emmagatzemar energia i suavitzar fluctuacions de la CC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3. Limitador de tensió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1"/>
                </a:solidFill>
              </a:rPr>
              <a:t>Funcionament d’un limitador de </a:t>
            </a:r>
            <a:r>
              <a:rPr lang="ca" sz="1300">
                <a:solidFill>
                  <a:schemeClr val="dk1"/>
                </a:solidFill>
              </a:rPr>
              <a:t>tensió</a:t>
            </a:r>
            <a:r>
              <a:rPr lang="ca" sz="1300">
                <a:solidFill>
                  <a:schemeClr val="dk1"/>
                </a:solidFill>
              </a:rPr>
              <a:t> fent </a:t>
            </a:r>
            <a:r>
              <a:rPr lang="ca" sz="1300">
                <a:solidFill>
                  <a:schemeClr val="dk1"/>
                </a:solidFill>
              </a:rPr>
              <a:t>ús</a:t>
            </a:r>
            <a:r>
              <a:rPr lang="ca" sz="1300">
                <a:solidFill>
                  <a:schemeClr val="dk1"/>
                </a:solidFill>
              </a:rPr>
              <a:t> d’un Díode Zener.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1"/>
                </a:solidFill>
              </a:rPr>
              <a:t>Díode</a:t>
            </a:r>
            <a:r>
              <a:rPr lang="ca" sz="1300">
                <a:solidFill>
                  <a:schemeClr val="dk1"/>
                </a:solidFill>
              </a:rPr>
              <a:t> Zener </a:t>
            </a:r>
            <a:r>
              <a:rPr lang="ca" sz="1300">
                <a:solidFill>
                  <a:schemeClr val="dk1"/>
                </a:solidFill>
              </a:rPr>
              <a:t>només</a:t>
            </a:r>
            <a:r>
              <a:rPr lang="ca" sz="1300">
                <a:solidFill>
                  <a:schemeClr val="dk1"/>
                </a:solidFill>
              </a:rPr>
              <a:t> permet el pas de corrent quan hi ha més d’una tensió especifica (Vz).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ca" sz="1300">
                <a:solidFill>
                  <a:schemeClr val="dk1"/>
                </a:solidFill>
              </a:rPr>
              <a:t>Tensió</a:t>
            </a:r>
            <a:r>
              <a:rPr lang="ca" sz="1300">
                <a:solidFill>
                  <a:schemeClr val="dk1"/>
                </a:solidFill>
              </a:rPr>
              <a:t> </a:t>
            </a:r>
            <a:r>
              <a:rPr b="1" lang="ca" sz="1300">
                <a:solidFill>
                  <a:schemeClr val="dk1"/>
                </a:solidFill>
              </a:rPr>
              <a:t>inferior </a:t>
            </a:r>
            <a:r>
              <a:rPr lang="ca" sz="1300">
                <a:solidFill>
                  <a:schemeClr val="dk1"/>
                </a:solidFill>
              </a:rPr>
              <a:t>a Vz: Díode </a:t>
            </a:r>
            <a:r>
              <a:rPr b="1" lang="ca" sz="1300">
                <a:solidFill>
                  <a:schemeClr val="dk1"/>
                </a:solidFill>
              </a:rPr>
              <a:t>no condueix</a:t>
            </a:r>
            <a:r>
              <a:rPr lang="ca" sz="1300">
                <a:solidFill>
                  <a:schemeClr val="dk1"/>
                </a:solidFill>
              </a:rPr>
              <a:t>. No deixa passar corrent.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ca" sz="1300">
                <a:solidFill>
                  <a:schemeClr val="dk1"/>
                </a:solidFill>
              </a:rPr>
              <a:t>Tensió </a:t>
            </a:r>
            <a:r>
              <a:rPr b="1" lang="ca" sz="1300">
                <a:solidFill>
                  <a:schemeClr val="dk1"/>
                </a:solidFill>
              </a:rPr>
              <a:t>superior </a:t>
            </a:r>
            <a:r>
              <a:rPr lang="ca" sz="1300">
                <a:solidFill>
                  <a:schemeClr val="dk1"/>
                </a:solidFill>
              </a:rPr>
              <a:t>a Vz: </a:t>
            </a:r>
            <a:r>
              <a:rPr lang="ca" sz="1300">
                <a:solidFill>
                  <a:schemeClr val="dk1"/>
                </a:solidFill>
              </a:rPr>
              <a:t>Díode</a:t>
            </a:r>
            <a:r>
              <a:rPr lang="ca" sz="1300">
                <a:solidFill>
                  <a:schemeClr val="dk1"/>
                </a:solidFill>
              </a:rPr>
              <a:t> </a:t>
            </a:r>
            <a:r>
              <a:rPr b="1" lang="ca" sz="1300">
                <a:solidFill>
                  <a:schemeClr val="dk1"/>
                </a:solidFill>
              </a:rPr>
              <a:t>condueix</a:t>
            </a:r>
            <a:r>
              <a:rPr lang="ca" sz="1300">
                <a:solidFill>
                  <a:schemeClr val="dk1"/>
                </a:solidFill>
              </a:rPr>
              <a:t>, però</a:t>
            </a:r>
            <a:r>
              <a:rPr lang="ca" sz="1300">
                <a:solidFill>
                  <a:schemeClr val="dk1"/>
                </a:solidFill>
              </a:rPr>
              <a:t> </a:t>
            </a:r>
            <a:r>
              <a:rPr b="1" lang="ca" sz="1300">
                <a:solidFill>
                  <a:schemeClr val="dk1"/>
                </a:solidFill>
              </a:rPr>
              <a:t>manté</a:t>
            </a:r>
            <a:r>
              <a:rPr b="1" lang="ca" sz="1300">
                <a:solidFill>
                  <a:schemeClr val="dk1"/>
                </a:solidFill>
              </a:rPr>
              <a:t> </a:t>
            </a:r>
            <a:r>
              <a:rPr lang="ca" sz="1300">
                <a:solidFill>
                  <a:schemeClr val="dk1"/>
                </a:solidFill>
              </a:rPr>
              <a:t>la </a:t>
            </a:r>
            <a:r>
              <a:rPr b="1" lang="ca" sz="1300">
                <a:solidFill>
                  <a:schemeClr val="dk1"/>
                </a:solidFill>
              </a:rPr>
              <a:t>tensió </a:t>
            </a:r>
            <a:r>
              <a:rPr lang="ca" sz="1300">
                <a:solidFill>
                  <a:schemeClr val="dk1"/>
                </a:solidFill>
              </a:rPr>
              <a:t>de sortida.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300">
                <a:solidFill>
                  <a:schemeClr val="dk1"/>
                </a:solidFill>
              </a:rPr>
              <a:t>Això es fa servir per evitar que components sensibles a tensions altes s’espatllin donat que D</a:t>
            </a:r>
            <a:r>
              <a:rPr lang="ca" sz="1300">
                <a:solidFill>
                  <a:schemeClr val="dk1"/>
                </a:solidFill>
              </a:rPr>
              <a:t>íode</a:t>
            </a:r>
            <a:r>
              <a:rPr lang="ca" sz="1300">
                <a:solidFill>
                  <a:schemeClr val="dk1"/>
                </a:solidFill>
              </a:rPr>
              <a:t> Zener només deixa passar una certa tensió.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263" y="601775"/>
            <a:ext cx="1921325" cy="15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638" y="2627325"/>
            <a:ext cx="15525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225" y="3829925"/>
            <a:ext cx="22574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946175" y="2065675"/>
            <a:ext cx="2257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solidFill>
                  <a:schemeClr val="dk2"/>
                </a:solidFill>
              </a:rPr>
              <a:t>Circuit amb Díode Zener en paral·lel amb una R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114275" y="3158600"/>
            <a:ext cx="2257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solidFill>
                  <a:schemeClr val="dk2"/>
                </a:solidFill>
              </a:rPr>
              <a:t>Voltatge mínim perquè Díode comenci a conduir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298675" y="4105200"/>
            <a:ext cx="1552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00">
                <a:solidFill>
                  <a:schemeClr val="dk2"/>
                </a:solidFill>
              </a:rPr>
              <a:t>Potència dissipada per un díode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Resultats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11701" y="1183037"/>
            <a:ext cx="4070449" cy="305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724025" y="1188475"/>
            <a:ext cx="4056000" cy="30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613" y="1589850"/>
            <a:ext cx="6974774" cy="27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