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E3B5A5-42F8-45EB-AA5E-BC587528D3E4}">
  <a:tblStyle styleId="{04E3B5A5-42F8-45EB-AA5E-BC587528D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c7c964d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c7c964d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da5a49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da5a49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32105f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32105f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da5a45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da5a45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da5a450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da5a450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439bc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439bc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6b3b01f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6b3b01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71d706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71d706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c7c964d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c7c964d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da5a45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da5a45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e037c6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e037c6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6b3b01f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6b3b01f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6b3b01ff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6b3b01f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6b3b01ff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f6b3b01ff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c7c964d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c7c964d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2eb190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2eb190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52eb190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52eb190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6b3b01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6b3b01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2eb190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2eb190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f6b3b01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f6b3b01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2eb190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2eb190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c7c96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c7c96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René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5439bcb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5439bcb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71d706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f71d706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f71d706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f71d706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2eb190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2eb190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52eb190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52eb190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f6b3b01f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f6b3b01f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0f69bdc7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0f69bdc7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f69bdc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f69bdc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3er proyecto es consolidarnos como departamento de 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f69bdc7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f69bdc7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René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c7c964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c7c964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259c798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259c798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c7c964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c7c964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22222"/>
                </a:solidFill>
              </a:rPr>
              <a:t>Posibilidad de que se produzca un contratiempo o una desgracia, de que alguien o algo sufra perjuicio o daño.</a:t>
            </a:r>
            <a:endParaRPr sz="1000">
              <a:solidFill>
                <a:srgbClr val="222222"/>
              </a:solidFill>
            </a:endParaRPr>
          </a:p>
          <a:p>
            <a:pPr indent="0" lvl="0" marL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22222"/>
                </a:solidFill>
              </a:rPr>
              <a:t>CAMBIAR</a:t>
            </a:r>
            <a:endParaRPr sz="1000">
              <a:solidFill>
                <a:srgbClr val="22222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c7c964d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c7c964d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22222"/>
                </a:solidFill>
              </a:rPr>
              <a:t>Oposición o desacuerdo entre personas o cosas.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22222"/>
                </a:solidFill>
              </a:rPr>
              <a:t>**Reconocer que el miércoles todos estuvimos a tiempo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22222"/>
                </a:solidFill>
              </a:rPr>
              <a:t>CAMBIAR</a:t>
            </a:r>
            <a:endParaRPr sz="1000">
              <a:solidFill>
                <a:srgbClr val="22222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70b0b3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70b0b3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René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50" y="535400"/>
            <a:ext cx="4455699" cy="44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</a:t>
            </a:r>
            <a:r>
              <a:rPr lang="es"/>
              <a:t>Iteración 2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805500" y="590950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952500" y="202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Objetivo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Entregar un producto consumible para el fin de la iteración.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r>
                        <a:rPr lang="es"/>
                        <a:t>educir los riesgos que no pudieron ser mitigados durante la iteración pasada.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Optimizar la forma de trabajo para estabilizar la productividad del equipo.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 title="Burndown Iteracio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5" y="1057475"/>
            <a:ext cx="6603851" cy="40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136775" y="2037225"/>
            <a:ext cx="2575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Dónde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estamos?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Donde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deberíamos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estar?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805650" y="2043950"/>
            <a:ext cx="22794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Agregar el burndown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 es de inicio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agregar el burndown de del proyecto.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7039525" y="1842250"/>
            <a:ext cx="186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Retraso al dia: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039525" y="3043525"/>
            <a:ext cx="186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Retraso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 title="Velocidad de A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5" y="1075100"/>
            <a:ext cx="6579651" cy="40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884900" y="2723025"/>
            <a:ext cx="17010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Velocidad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 title="Burndown de horas de la iterac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1" y="1292275"/>
            <a:ext cx="6233249" cy="38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169900" y="2050675"/>
            <a:ext cx="25887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Gráfica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horas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Gráfica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velocidad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921625" y="2077575"/>
            <a:ext cx="29112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Que nos ha costado estar donde estamos?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656300" y="2729750"/>
            <a:ext cx="2091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Horas consumidas en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 title="Horas / Punto Semanal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5" y="1070925"/>
            <a:ext cx="6586374" cy="40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870950" y="1949825"/>
            <a:ext cx="3469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Porque estoy donde estoy?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Como llegue hasta aqui?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870950" y="1949825"/>
            <a:ext cx="3469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Defectos de 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iteración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(Defeclogs)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7" title="NUMERO DE DEFECTOS POR F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5" y="1070925"/>
            <a:ext cx="6586374" cy="40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005925" y="2797000"/>
            <a:ext cx="138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Errores sin corregir: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870950" y="1949825"/>
            <a:ext cx="3469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Defectos de la iteración (Defeclogs)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 title="Fase contra Nivel de Severid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69" y="1075100"/>
            <a:ext cx="6577964" cy="406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HORAS frente a Fases Detecc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025" y="1075100"/>
            <a:ext cx="6579651" cy="40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870950" y="1949825"/>
            <a:ext cx="3469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Defectos de la iteración (Defeclogs)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9" title="Fase contra Nivel de Severid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2" y="0"/>
            <a:ext cx="83161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56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805500" y="533450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729450" y="13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Riesgo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Acciones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</a:tr>
              <a:tr h="5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de motivación.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Realizar dinámicas.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Encuesta de motivación.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comienza a apreciar cierto retraso en relación a la estimación inicial.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eliminaron cuellos de botella.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Team Leader se integra al equipo que lo necesite.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Mejor distribución entre PO y Socio Formador.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Burocracia en procesos.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están cambiando las guías y procesos que lo ameriten.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la fase #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922925" y="1586750"/>
            <a:ext cx="32877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Evaluar patrones y antipatrones de la fase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anterior.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738900" y="422675"/>
            <a:ext cx="4194000" cy="43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Estado de proyectos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IMPULSE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Voyager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Vostok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la Iteración 1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874475" y="1613100"/>
            <a:ext cx="4036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Ausentes: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equipo puede demostrar incrementos del software al final de cada iteración.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Cualquier stakeholder puede llegar en cualquier momento al área de trabajo y pedir ver una demostración del software funcionando.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74600" y="1613100"/>
            <a:ext cx="414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Los miembros de equipo terminan sus tareas de manera adelantada a la planeación y se ofrece voluntariamente a apoyar a sus compañeros con sus tareas.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Las fechas de iteración nunca se mueven.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Antipatrones de la Iteración 1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661650" y="1347175"/>
            <a:ext cx="782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Falta de atención a la mitigación de riesgos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Durante la sesión de planeación de la iteración, el dueño del producto está tratando de decidir qué nuevos ítems deben agregarse o repriorizarse.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entrega algo distinto a lo planeado al final de la iteración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número de defectos se incrementa cada iteración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Un ítem de trabajo en la lista es demasiado grande para ser fácilmente gestionado y comprendido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No se finaliza un ítem de trabajo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Antipatrones de la Iteración 1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661650" y="1449975"/>
            <a:ext cx="78207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Ausentes: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Asumir que un enfoque iterativo por sí mismo asegura que se va a construir la solución adecuada de una manera efectiva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Durante la iteración perdimos algunas tareas que se planearon para la iteración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Durante la iteración nos dimos cuenta que faltó incluir un requerimiento del cual depende uno de nuestros requerimientos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Asumir que la arquitectura va a funcionar sin probarla con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VOSTOK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( Rescate I )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Iteración #</a:t>
            </a:r>
            <a:endParaRPr/>
          </a:p>
        </p:txBody>
      </p:sp>
      <p:graphicFrame>
        <p:nvGraphicFramePr>
          <p:cNvPr id="257" name="Google Shape;257;p3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Objetivo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Generar una solución consumible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progreso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6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3005425" y="3650875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27" y="1049725"/>
            <a:ext cx="6339348" cy="403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805650" y="2043950"/>
            <a:ext cx="22794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Agregar el burndown de la iteración.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 es de inicio de iteración agregar el burndown de del proyecto.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136775" y="2037225"/>
            <a:ext cx="2575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Dónde estamos?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Porque estamos donde estamos?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Velocidad de la Iteracion AP 	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275" name="Google Shape;275;p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5" y="1259525"/>
            <a:ext cx="5857531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600" y="1188050"/>
            <a:ext cx="6366326" cy="3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1169900" y="2050675"/>
            <a:ext cx="25887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Gráfica de horas de la iteración.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Gráfica de velocidad de la iteración.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065100" y="2050675"/>
            <a:ext cx="29112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Que nos ha costado estar donde estamos?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Colectiva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291" name="Google Shape;291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75" y="1327125"/>
            <a:ext cx="5631200" cy="34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298" name="Google Shape;298;p4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0" y="1287950"/>
            <a:ext cx="6224976" cy="38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IMPULSE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305" name="Google Shape;305;p4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25" y="1196425"/>
            <a:ext cx="6034893" cy="3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312" name="Google Shape;312;p4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50" y="1212225"/>
            <a:ext cx="6054612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Progreso de la Iteración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Vostok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319" name="Google Shape;319;p4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571925"/>
            <a:ext cx="8356248" cy="46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729450" y="56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sz="1000">
              <a:solidFill>
                <a:srgbClr val="CCCCCC"/>
              </a:solidFill>
            </a:endParaRPr>
          </a:p>
        </p:txBody>
      </p:sp>
      <p:graphicFrame>
        <p:nvGraphicFramePr>
          <p:cNvPr id="326" name="Google Shape;326;p45"/>
          <p:cNvGraphicFramePr/>
          <p:nvPr/>
        </p:nvGraphicFramePr>
        <p:xfrm>
          <a:off x="729450" y="16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Riesgo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Acciones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</a:tr>
              <a:tr h="5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Socio Formador ausente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Aplicando Acciones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Responsable sustituto asignado y canal de comunicación establecido con los responsables pertinentes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de conocimiento móvil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Aplicando Acciones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Investigación, </a:t>
                      </a:r>
                      <a:r>
                        <a:rPr lang="es"/>
                        <a:t>Workaround</a:t>
                      </a:r>
                      <a:r>
                        <a:rPr lang="es"/>
                        <a:t>,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Google Shape;327;p45"/>
          <p:cNvSpPr txBox="1"/>
          <p:nvPr/>
        </p:nvSpPr>
        <p:spPr>
          <a:xfrm>
            <a:off x="3005425" y="3650875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la fase anterior</a:t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4347475" y="203075"/>
            <a:ext cx="32877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Evaluar patrones y antipatrones de la fase anterior.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729450" y="1541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Las fechas de la iteración nunca se mueven.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miembros de equipo terminan sus tareas de manera adelantada a la planeación y se ofrecen voluntariamente a apoyar a sus compañeros con sus tareas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Cualquier stakeholder puede llegar en cualquier momento al área de trabajo y pedir ver una demostración del software funcionando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4914900" y="1964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Ausentes: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equipo puede demostrar incrementos del software al final de cada iteración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571500" y="57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</a:t>
            </a:r>
            <a:r>
              <a:rPr lang="es"/>
              <a:t>atrones de la fase previa</a:t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571500" y="1229575"/>
            <a:ext cx="336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Presentes: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Falta de atención a la mitigación de riesgos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Durante la iteración nos dimos cuenta que faltó incluir un requerimiento del cual depende uno de nuestros requerimiento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4572000" y="1071750"/>
            <a:ext cx="418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Ausentes: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número de defectos se incrementa cada iteración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Asumir que la arquitectura va a funcionar sin probarla con código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Asumir que un enfoque iterativo por sí mismo asegura que se va a construir la solución adecuada de una manera efectiva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Voyager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Comentarios y Preguntas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75" y="343900"/>
            <a:ext cx="4455699" cy="44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981250" y="512350"/>
            <a:ext cx="3756900" cy="3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Alcanzar el segundo nivel de madurez en CMMI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Alcanzar nivel Jedi en todas las competencias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s" sz="2200"/>
              <a:t>Alcanzar nivel Master Jedi en al menos dos competencias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58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Alcanzar el segundo nivel de madurez en CMMI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69500"/>
            <a:ext cx="6018759" cy="37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IMPULSE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22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Alcanzar nivel Jedi en todas las competencias y nivel Master Jedi en al menos dos competencias</a:t>
            </a:r>
            <a:endParaRPr sz="2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6" name="Google Shape;116;p18" title="Competencias de Impul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800" y="1221500"/>
            <a:ext cx="6219600" cy="3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IMPULSE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6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805500" y="533450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952500" y="17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Riesgo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Acciones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Ausencia de comprensión acerca de algunas áreas de CMMI.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Incentivar a los miembros a realizar lecturas.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Planes personales.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Cambio de fecha del SCAMPI.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 proceso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rehizo el mapa de procesos y se están actualizando los ya realizados.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19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IMPULSE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56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Conflictos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805500" y="533475"/>
            <a:ext cx="1533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LLenar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952500" y="14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{04E3B5A5-42F8-45EB-AA5E-BC587528D3E4}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Conflicto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Acciones correctivas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B56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Impuntualidad por parte de los miembros del equipo.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Registro de puntualidad.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Encuestas de motivación.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Actividades reflexivas.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Mala comunicación por parte de un 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Mejorar comunicación directa e indirectamente, según se presente el caso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definir las responsabilidades de cada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rol en el equipo.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Tabla de responsabilidades.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805650" y="203075"/>
            <a:ext cx="783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IMPULSE</a:t>
            </a:r>
            <a:endParaRPr b="1" sz="10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VOYAGER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( IFC 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