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4263" r:id="rId1"/>
  </p:sldMasterIdLst>
  <p:notesMasterIdLst>
    <p:notesMasterId r:id="rId16"/>
  </p:notesMasterIdLst>
  <p:sldIdLst>
    <p:sldId id="282" r:id="rId2"/>
    <p:sldId id="274" r:id="rId3"/>
    <p:sldId id="275" r:id="rId4"/>
    <p:sldId id="287" r:id="rId5"/>
    <p:sldId id="285" r:id="rId6"/>
    <p:sldId id="261" r:id="rId7"/>
    <p:sldId id="273" r:id="rId8"/>
    <p:sldId id="286" r:id="rId9"/>
    <p:sldId id="276" r:id="rId10"/>
    <p:sldId id="277" r:id="rId11"/>
    <p:sldId id="278" r:id="rId12"/>
    <p:sldId id="279" r:id="rId13"/>
    <p:sldId id="271" r:id="rId14"/>
    <p:sldId id="272" r:id="rId15"/>
  </p:sldIdLst>
  <p:sldSz cx="12192000" cy="6858000"/>
  <p:notesSz cx="6858000" cy="9144000"/>
  <p:embeddedFontLst>
    <p:embeddedFont>
      <p:font typeface="Arial Black" panose="020B0A04020102020204" pitchFamily="34" charset="0"/>
      <p:regular r:id="rId17"/>
      <p:bold r:id="rId18"/>
    </p:embeddedFon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Century Gothic" panose="020B0502020202090204" pitchFamily="34" charset="0"/>
      <p:regular r:id="rId23"/>
      <p:bold r:id="rId24"/>
      <p:italic r:id="rId25"/>
      <p:boldItalic r:id="rId26"/>
    </p:embeddedFont>
    <p:embeddedFont>
      <p:font typeface="Corbel" panose="020B0503020204020204" pitchFamily="34" charset="0"/>
      <p:regular r:id="rId27"/>
      <p:bold r:id="rId28"/>
      <p:italic r:id="rId29"/>
      <p:boldItalic r:id="rId30"/>
    </p:embeddedFont>
    <p:embeddedFont>
      <p:font typeface="Wingdings 3" panose="05040102010807070707" pitchFamily="18" charset="2"/>
      <p:regular r:id="rId31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5B1A938-948F-4BC0-B966-1124DA627011}">
  <a:tblStyle styleId="{45B1A938-948F-4BC0-B966-1124DA62701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font" Target="fonts/font1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16000" y="812520"/>
            <a:ext cx="7127280" cy="400896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5" name="Google Shape;5;n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" name="Google Shape;6;n"/>
          <p:cNvSpPr txBox="1">
            <a:spLocks noGrp="1"/>
          </p:cNvSpPr>
          <p:nvPr>
            <p:ph type="dt" idx="10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400" b="0" i="0" u="none" strike="noStrike" cap="none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 b="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042220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400" b="0" i="0" u="none" strike="noStrike" cap="none" smtClean="0">
                <a:latin typeface="Times New Roman"/>
                <a:ea typeface="Times New Roman"/>
                <a:cs typeface="Times New Roman"/>
                <a:sym typeface="Times New Roman"/>
              </a:rPr>
              <a:t>2</a:t>
            </a:fld>
            <a:endParaRPr lang="en-IN" sz="1400" b="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317659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6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7" name="Google Shape;23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2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333232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3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10800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4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671336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15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199405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8" name="Google Shape;348;p1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216000" lvl="0" indent="-216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0" strike="noStrike">
                <a:latin typeface="Arial"/>
                <a:ea typeface="Arial"/>
                <a:cs typeface="Arial"/>
                <a:sym typeface="Arial"/>
              </a:rPr>
              <a:t>S</a:t>
            </a: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17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0365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8981711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2183607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3285093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4708481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7248387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55768224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603309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472620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1_Title Slide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"/>
          <p:cNvSpPr txBox="1">
            <a:spLocks noGrp="1"/>
          </p:cNvSpPr>
          <p:nvPr>
            <p:ph type="subTitle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82891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6497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52863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868959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292727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527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46809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628732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65607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893206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64" r:id="rId1"/>
    <p:sldLayoutId id="2147484265" r:id="rId2"/>
    <p:sldLayoutId id="2147484266" r:id="rId3"/>
    <p:sldLayoutId id="2147484267" r:id="rId4"/>
    <p:sldLayoutId id="2147484268" r:id="rId5"/>
    <p:sldLayoutId id="2147484269" r:id="rId6"/>
    <p:sldLayoutId id="2147484270" r:id="rId7"/>
    <p:sldLayoutId id="2147484271" r:id="rId8"/>
    <p:sldLayoutId id="2147484272" r:id="rId9"/>
    <p:sldLayoutId id="2147484273" r:id="rId10"/>
    <p:sldLayoutId id="2147484274" r:id="rId11"/>
    <p:sldLayoutId id="2147484275" r:id="rId12"/>
    <p:sldLayoutId id="2147484276" r:id="rId13"/>
    <p:sldLayoutId id="2147484277" r:id="rId14"/>
    <p:sldLayoutId id="2147484278" r:id="rId15"/>
    <p:sldLayoutId id="2147484279" r:id="rId16"/>
    <p:sldLayoutId id="2147484280" r:id="rId17"/>
    <p:sldLayoutId id="2147484281" r:id="rId18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4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7" Type="http://schemas.openxmlformats.org/officeDocument/2006/relationships/image" Target="../media/image21.jpe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eg"/><Relationship Id="rId5" Type="http://schemas.openxmlformats.org/officeDocument/2006/relationships/image" Target="../media/image19.jpe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0"/>
          <p:cNvSpPr/>
          <p:nvPr/>
        </p:nvSpPr>
        <p:spPr>
          <a:xfrm>
            <a:off x="1127464" y="1531800"/>
            <a:ext cx="2665650" cy="3539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000" rIns="457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b="0" i="0" u="none" strike="noStrike" cap="none" dirty="0">
                <a:solidFill>
                  <a:srgbClr val="FFFF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Army Institute of Technology Pune</a:t>
            </a: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i="1" dirty="0">
                <a:solidFill>
                  <a:srgbClr val="FFFF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With</a:t>
            </a: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b="0" i="1" u="none" strike="noStrike" cap="none" dirty="0">
                <a:solidFill>
                  <a:srgbClr val="FFFF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Capgemini</a:t>
            </a:r>
            <a:r>
              <a:rPr lang="en-IN" sz="3200" b="0" i="0" u="none" strike="noStrike" cap="none" dirty="0">
                <a:solidFill>
                  <a:srgbClr val="FFFF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</a:t>
            </a:r>
            <a:endParaRPr sz="3200" b="0" i="0" u="none" strike="noStrike" cap="none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b="0" i="0" u="none" strike="noStrike" cap="none" dirty="0">
                <a:solidFill>
                  <a:srgbClr val="FFFF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Presents</a:t>
            </a:r>
            <a:endParaRPr b="0" i="0" u="none" strike="noStrike" cap="none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0" name="Google Shape;200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29400" y="-2520"/>
            <a:ext cx="8262360" cy="6860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4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4778280"/>
            <a:ext cx="10193040" cy="132264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40"/>
          <p:cNvSpPr/>
          <p:nvPr/>
        </p:nvSpPr>
        <p:spPr>
          <a:xfrm>
            <a:off x="733680" y="4355640"/>
            <a:ext cx="10757880" cy="1431000"/>
          </a:xfrm>
          <a:prstGeom prst="rect">
            <a:avLst/>
          </a:prstGeom>
          <a:noFill/>
          <a:ln>
            <a:noFill/>
          </a:ln>
          <a:effectLst>
            <a:outerShdw blurRad="50800" dist="38100" dir="8100000" rotWithShape="0">
              <a:srgbClr val="FFFFFF">
                <a:alpha val="40000"/>
              </a:srgbClr>
            </a:outerShdw>
            <a:reflection stA="50000" endPos="40000" sy="-100000" algn="bl" rotWithShape="0"/>
          </a:effectLst>
        </p:spPr>
        <p:txBody>
          <a:bodyPr spcFirstLastPara="1" wrap="square" lIns="45700" tIns="45000" rIns="45700" bIns="450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5400" b="1" i="0" u="none" strike="noStrike" cap="none" dirty="0">
                <a:solidFill>
                  <a:srgbClr val="EAF7FA"/>
                </a:solidFill>
                <a:latin typeface="Arial"/>
                <a:ea typeface="Arial"/>
                <a:cs typeface="Arial"/>
                <a:sym typeface="Arial"/>
              </a:rPr>
              <a:t>TECHNOFROLIX - 2020</a:t>
            </a:r>
            <a:r>
              <a:rPr lang="en-IN" sz="8800" b="1" i="0" u="none" strike="noStrike" cap="none" dirty="0">
                <a:solidFill>
                  <a:srgbClr val="EAF7FA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88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40"/>
          <p:cNvSpPr/>
          <p:nvPr/>
        </p:nvSpPr>
        <p:spPr>
          <a:xfrm>
            <a:off x="4612881" y="5648040"/>
            <a:ext cx="7228779" cy="516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000" rIns="457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4" name="Google Shape;204;p4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032120" y="206280"/>
            <a:ext cx="2159640" cy="1439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10" y="134810"/>
            <a:ext cx="1852390" cy="185239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448456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0" name="Google Shape;300;p52"/>
          <p:cNvGraphicFramePr/>
          <p:nvPr/>
        </p:nvGraphicFramePr>
        <p:xfrm>
          <a:off x="635760" y="1369440"/>
          <a:ext cx="10980025" cy="5079265"/>
        </p:xfrm>
        <a:graphic>
          <a:graphicData uri="http://schemas.openxmlformats.org/drawingml/2006/table">
            <a:tbl>
              <a:tblPr>
                <a:noFill/>
                <a:tableStyleId>{45B1A938-948F-4BC0-B966-1124DA627011}</a:tableStyleId>
              </a:tblPr>
              <a:tblGrid>
                <a:gridCol w="3660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1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38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21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38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88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1" u="none" strike="noStrike" cap="none" dirty="0">
                          <a:solidFill>
                            <a:srgbClr val="49BBD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    BENEFITS</a:t>
                      </a:r>
                      <a:endParaRPr sz="1600" b="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5" marR="45725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1" u="none" strike="noStrike" cap="none" dirty="0">
                          <a:solidFill>
                            <a:srgbClr val="49BBD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     TITLE</a:t>
                      </a:r>
                      <a:endParaRPr sz="1600" b="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1" u="none" strike="noStrike" cap="none" dirty="0">
                          <a:solidFill>
                            <a:srgbClr val="49BBD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    SPONSOR</a:t>
                      </a:r>
                      <a:endParaRPr sz="1600" b="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5" marR="45725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1" u="none" strike="noStrike" cap="none">
                          <a:solidFill>
                            <a:srgbClr val="49BBD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    POWER</a:t>
                      </a:r>
                      <a:endParaRPr sz="16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1" u="none" strike="noStrike" cap="none">
                          <a:solidFill>
                            <a:srgbClr val="49BBD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  SPONSOR</a:t>
                      </a:r>
                      <a:endParaRPr sz="16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5" marR="45725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1" u="none" strike="noStrike" cap="none">
                          <a:solidFill>
                            <a:srgbClr val="49BBD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  ASSOCIATE</a:t>
                      </a:r>
                      <a:endParaRPr sz="16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1" u="none" strike="noStrike" cap="none">
                          <a:solidFill>
                            <a:srgbClr val="49BBD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   SPONSOR</a:t>
                      </a:r>
                      <a:endParaRPr sz="16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5" marR="45725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1" u="none" strike="noStrike" cap="none">
                          <a:solidFill>
                            <a:srgbClr val="49BBD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   EVENT</a:t>
                      </a:r>
                      <a:endParaRPr sz="16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1" u="none" strike="noStrike" cap="none">
                          <a:solidFill>
                            <a:srgbClr val="49BBD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  SPONSOR</a:t>
                      </a:r>
                      <a:endParaRPr sz="16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5" marR="45725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51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1" u="none" strike="noStrike" cap="none" dirty="0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Name and logo on official invites/</a:t>
                      </a:r>
                      <a:endParaRPr sz="1800" b="0" strike="noStrik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1" strike="noStrike" dirty="0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Confirmation mails </a:t>
                      </a:r>
                      <a:endParaRPr sz="1800" b="0" strike="noStrik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5" marR="45725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48A9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48A9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48A9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48A9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48A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7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1" strike="noStrike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Online Space on official pages on Social Media Platforms 	</a:t>
                      </a:r>
                      <a:endParaRPr sz="1800" b="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5" marR="45725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2F6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2F6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2F6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2F6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2F6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8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1" strike="noStrike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Permission to put up stalls in fest area (6’x6’).	</a:t>
                      </a:r>
                      <a:endParaRPr sz="1800" b="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5" marR="45725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48A9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48A9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48A9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48A9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48A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2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1" strike="noStrike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Advertisement in Annual magazine “SRIJNA”</a:t>
                      </a:r>
                      <a:endParaRPr sz="1800" b="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5" marR="45725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2F6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2F6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2F6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2F6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2F6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23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1" strike="noStrike" dirty="0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Regular announcements about sponsor names during the event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1" strike="noStrike" dirty="0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On the Radio club of AIT 	</a:t>
                      </a:r>
                      <a:endParaRPr sz="1800" b="0" strike="noStrik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5" marR="45725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48A9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48A9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48A9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48A9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48A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01" name="Google Shape;301;p52"/>
          <p:cNvSpPr/>
          <p:nvPr/>
        </p:nvSpPr>
        <p:spPr>
          <a:xfrm>
            <a:off x="6858000" y="4814640"/>
            <a:ext cx="372240" cy="33840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FFC000"/>
          </a:solidFill>
          <a:ln w="12600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52"/>
          <p:cNvSpPr/>
          <p:nvPr/>
        </p:nvSpPr>
        <p:spPr>
          <a:xfrm>
            <a:off x="6858000" y="5660280"/>
            <a:ext cx="372240" cy="33840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FFC000"/>
          </a:solidFill>
          <a:ln w="12600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52"/>
          <p:cNvSpPr/>
          <p:nvPr/>
        </p:nvSpPr>
        <p:spPr>
          <a:xfrm>
            <a:off x="5113800" y="5640840"/>
            <a:ext cx="372240" cy="33840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FFC000"/>
          </a:solidFill>
          <a:ln w="12600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52"/>
          <p:cNvSpPr/>
          <p:nvPr/>
        </p:nvSpPr>
        <p:spPr>
          <a:xfrm>
            <a:off x="5113800" y="4814640"/>
            <a:ext cx="372240" cy="33840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FFC000"/>
          </a:solidFill>
          <a:ln w="12600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52"/>
          <p:cNvSpPr/>
          <p:nvPr/>
        </p:nvSpPr>
        <p:spPr>
          <a:xfrm>
            <a:off x="5113800" y="4004280"/>
            <a:ext cx="372240" cy="33840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FFC000"/>
          </a:solidFill>
          <a:ln w="12600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52"/>
          <p:cNvSpPr/>
          <p:nvPr/>
        </p:nvSpPr>
        <p:spPr>
          <a:xfrm>
            <a:off x="5113800" y="3238200"/>
            <a:ext cx="372240" cy="33840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FFC000"/>
          </a:solidFill>
          <a:ln w="12600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52"/>
          <p:cNvSpPr/>
          <p:nvPr/>
        </p:nvSpPr>
        <p:spPr>
          <a:xfrm>
            <a:off x="5113800" y="2302920"/>
            <a:ext cx="372240" cy="33840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FFC000"/>
          </a:solidFill>
          <a:ln w="12600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52"/>
          <p:cNvSpPr/>
          <p:nvPr/>
        </p:nvSpPr>
        <p:spPr>
          <a:xfrm>
            <a:off x="635760" y="295920"/>
            <a:ext cx="9770040" cy="638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000" rIns="457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 b="0" i="0" u="sng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SPONSORSHIP BENEFITS</a:t>
            </a:r>
            <a:endParaRPr sz="36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7276" y="5413616"/>
            <a:ext cx="1297524" cy="1097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2674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3" name="Google Shape;313;p53"/>
          <p:cNvGraphicFramePr/>
          <p:nvPr/>
        </p:nvGraphicFramePr>
        <p:xfrm>
          <a:off x="608760" y="249480"/>
          <a:ext cx="11324525" cy="5572745"/>
        </p:xfrm>
        <a:graphic>
          <a:graphicData uri="http://schemas.openxmlformats.org/drawingml/2006/table">
            <a:tbl>
              <a:tblPr>
                <a:noFill/>
                <a:tableStyleId>{45B1A938-948F-4BC0-B966-1124DA627011}</a:tableStyleId>
              </a:tblPr>
              <a:tblGrid>
                <a:gridCol w="3774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7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92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81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87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61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0" i="0" strike="noStrike" dirty="0">
                          <a:solidFill>
                            <a:srgbClr val="49BBD1"/>
                          </a:solidFill>
                          <a:latin typeface="Corbel" panose="020B0503020204020204" pitchFamily="34" charset="0"/>
                          <a:ea typeface="Century Gothic"/>
                          <a:cs typeface="Century Gothic"/>
                          <a:sym typeface="Century Gothic"/>
                        </a:rPr>
                        <a:t>    BENEFITS</a:t>
                      </a:r>
                      <a:endParaRPr sz="1600" b="0" i="0" strike="noStrike" dirty="0">
                        <a:latin typeface="Corbel" panose="020B0503020204020204" pitchFamily="34" charset="0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5" marR="45725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0" i="0" strike="noStrike" dirty="0">
                          <a:solidFill>
                            <a:srgbClr val="49BBD1"/>
                          </a:solidFill>
                          <a:latin typeface="Corbel" panose="020B0503020204020204" pitchFamily="34" charset="0"/>
                          <a:ea typeface="Corbel"/>
                          <a:cs typeface="Corbel"/>
                          <a:sym typeface="Corbel"/>
                        </a:rPr>
                        <a:t>  TITLE</a:t>
                      </a:r>
                      <a:endParaRPr sz="1600" b="0" i="0" strike="noStrike" dirty="0">
                        <a:latin typeface="Corbel" panose="020B0503020204020204" pitchFamily="34" charset="0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0" i="0" strike="noStrike" dirty="0">
                          <a:solidFill>
                            <a:srgbClr val="49BBD1"/>
                          </a:solidFill>
                          <a:latin typeface="Corbel" panose="020B0503020204020204" pitchFamily="34" charset="0"/>
                          <a:ea typeface="Corbel"/>
                          <a:cs typeface="Corbel"/>
                          <a:sym typeface="Corbel"/>
                        </a:rPr>
                        <a:t>  SPONSOR</a:t>
                      </a:r>
                      <a:endParaRPr sz="1600" b="0" i="0" strike="noStrike" dirty="0">
                        <a:latin typeface="Corbel" panose="020B0503020204020204" pitchFamily="34" charset="0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5" marR="45725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0" i="0" strike="noStrike">
                          <a:solidFill>
                            <a:srgbClr val="49BBD1"/>
                          </a:solidFill>
                          <a:latin typeface="Corbel" panose="020B0503020204020204" pitchFamily="34" charset="0"/>
                          <a:ea typeface="Corbel"/>
                          <a:cs typeface="Corbel"/>
                          <a:sym typeface="Corbel"/>
                        </a:rPr>
                        <a:t>    POWER</a:t>
                      </a:r>
                      <a:endParaRPr sz="1600" b="0" i="0" strike="noStrike">
                        <a:latin typeface="Corbel" panose="020B0503020204020204" pitchFamily="34" charset="0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0" i="0" strike="noStrike">
                          <a:solidFill>
                            <a:srgbClr val="49BBD1"/>
                          </a:solidFill>
                          <a:latin typeface="Corbel" panose="020B0503020204020204" pitchFamily="34" charset="0"/>
                          <a:ea typeface="Corbel"/>
                          <a:cs typeface="Corbel"/>
                          <a:sym typeface="Corbel"/>
                        </a:rPr>
                        <a:t>  SPONSOR</a:t>
                      </a:r>
                      <a:endParaRPr sz="1600" b="0" i="0" strike="noStrike">
                        <a:latin typeface="Corbel" panose="020B0503020204020204" pitchFamily="34" charset="0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5" marR="45725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0" i="0" strike="noStrike">
                          <a:solidFill>
                            <a:srgbClr val="49BBD1"/>
                          </a:solidFill>
                          <a:latin typeface="Corbel" panose="020B0503020204020204" pitchFamily="34" charset="0"/>
                          <a:ea typeface="Corbel"/>
                          <a:cs typeface="Corbel"/>
                          <a:sym typeface="Corbel"/>
                        </a:rPr>
                        <a:t>  ASSOCIATE</a:t>
                      </a:r>
                      <a:endParaRPr sz="1600" b="0" i="0" strike="noStrike">
                        <a:latin typeface="Corbel" panose="020B0503020204020204" pitchFamily="34" charset="0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0" i="0" strike="noStrike">
                          <a:solidFill>
                            <a:srgbClr val="49BBD1"/>
                          </a:solidFill>
                          <a:latin typeface="Corbel" panose="020B0503020204020204" pitchFamily="34" charset="0"/>
                          <a:ea typeface="Corbel"/>
                          <a:cs typeface="Corbel"/>
                          <a:sym typeface="Corbel"/>
                        </a:rPr>
                        <a:t>   SPONSOR</a:t>
                      </a:r>
                      <a:endParaRPr sz="1600" b="0" i="0" strike="noStrike">
                        <a:latin typeface="Corbel" panose="020B0503020204020204" pitchFamily="34" charset="0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5" marR="45725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0" i="0" strike="noStrike">
                          <a:solidFill>
                            <a:srgbClr val="49BBD1"/>
                          </a:solidFill>
                          <a:latin typeface="Corbel" panose="020B0503020204020204" pitchFamily="34" charset="0"/>
                          <a:ea typeface="Century Gothic"/>
                          <a:cs typeface="Century Gothic"/>
                          <a:sym typeface="Century Gothic"/>
                        </a:rPr>
                        <a:t>    EVENT</a:t>
                      </a:r>
                      <a:endParaRPr sz="1600" b="0" i="0" strike="noStrike">
                        <a:latin typeface="Corbel" panose="020B0503020204020204" pitchFamily="34" charset="0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0" i="0" strike="noStrike">
                          <a:solidFill>
                            <a:srgbClr val="49BBD1"/>
                          </a:solidFill>
                          <a:latin typeface="Corbel" panose="020B0503020204020204" pitchFamily="34" charset="0"/>
                          <a:ea typeface="Century Gothic"/>
                          <a:cs typeface="Century Gothic"/>
                          <a:sym typeface="Century Gothic"/>
                        </a:rPr>
                        <a:t>  SPONSOR</a:t>
                      </a:r>
                      <a:endParaRPr sz="1600" b="0" i="0" strike="noStrike">
                        <a:latin typeface="Corbel" panose="020B0503020204020204" pitchFamily="34" charset="0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5" marR="45725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2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i="0" strike="noStrike" dirty="0">
                        <a:latin typeface="Corbel" panose="020B0503020204020204" pitchFamily="34" charset="0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0" i="0" strike="noStrike" dirty="0">
                          <a:solidFill>
                            <a:srgbClr val="FFFFFF"/>
                          </a:solidFill>
                          <a:latin typeface="Corbel" panose="020B0503020204020204" pitchFamily="34" charset="0"/>
                          <a:ea typeface="Century Gothic"/>
                          <a:cs typeface="Century Gothic"/>
                          <a:sym typeface="Century Gothic"/>
                        </a:rPr>
                        <a:t>Media coverage</a:t>
                      </a:r>
                      <a:endParaRPr sz="1800" b="0" i="0" strike="noStrike" dirty="0">
                        <a:latin typeface="Corbel" panose="020B0503020204020204" pitchFamily="34" charset="0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5" marR="45725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48A9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i="0">
                        <a:latin typeface="Corbel" panose="020B0503020204020204" pitchFamily="34" charset="0"/>
                      </a:endParaRPr>
                    </a:p>
                  </a:txBody>
                  <a:tcPr marL="91425" marR="91425" marT="91425" marB="914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48A9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i="0">
                        <a:latin typeface="Corbel" panose="020B0503020204020204" pitchFamily="34" charset="0"/>
                      </a:endParaRPr>
                    </a:p>
                  </a:txBody>
                  <a:tcPr marL="91425" marR="91425" marT="91425" marB="914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48A9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i="0">
                        <a:latin typeface="Corbel" panose="020B0503020204020204" pitchFamily="34" charset="0"/>
                      </a:endParaRPr>
                    </a:p>
                  </a:txBody>
                  <a:tcPr marL="91425" marR="91425" marT="91425" marB="914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48A9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i="0">
                        <a:latin typeface="Corbel" panose="020B0503020204020204" pitchFamily="34" charset="0"/>
                      </a:endParaRPr>
                    </a:p>
                  </a:txBody>
                  <a:tcPr marL="91425" marR="91425" marT="91425" marB="914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48A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2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0" i="0" strike="noStrike" dirty="0">
                          <a:solidFill>
                            <a:srgbClr val="FFFFFF"/>
                          </a:solidFill>
                          <a:latin typeface="Corbel" panose="020B0503020204020204" pitchFamily="34" charset="0"/>
                          <a:ea typeface="Century Gothic"/>
                          <a:cs typeface="Century Gothic"/>
                          <a:sym typeface="Century Gothic"/>
                        </a:rPr>
                        <a:t>Logo on main posters and banners of festival</a:t>
                      </a:r>
                      <a:endParaRPr sz="1800" b="0" i="0" strike="noStrike" dirty="0">
                        <a:latin typeface="Corbel" panose="020B0503020204020204" pitchFamily="34" charset="0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5" marR="45725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2F6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i="0">
                        <a:latin typeface="Corbel" panose="020B0503020204020204" pitchFamily="34" charset="0"/>
                      </a:endParaRPr>
                    </a:p>
                  </a:txBody>
                  <a:tcPr marL="91425" marR="91425" marT="91425" marB="914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2F6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i="0">
                        <a:latin typeface="Corbel" panose="020B0503020204020204" pitchFamily="34" charset="0"/>
                      </a:endParaRPr>
                    </a:p>
                  </a:txBody>
                  <a:tcPr marL="91425" marR="91425" marT="91425" marB="914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2F6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i="0">
                        <a:latin typeface="Corbel" panose="020B0503020204020204" pitchFamily="34" charset="0"/>
                      </a:endParaRPr>
                    </a:p>
                  </a:txBody>
                  <a:tcPr marL="91425" marR="91425" marT="91425" marB="914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2F6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i="0">
                        <a:latin typeface="Corbel" panose="020B0503020204020204" pitchFamily="34" charset="0"/>
                      </a:endParaRPr>
                    </a:p>
                  </a:txBody>
                  <a:tcPr marL="91425" marR="91425" marT="91425" marB="914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2F6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2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0" i="0" strike="noStrike" dirty="0">
                          <a:solidFill>
                            <a:srgbClr val="FFFFFF"/>
                          </a:solidFill>
                          <a:latin typeface="Corbel" panose="020B0503020204020204" pitchFamily="34" charset="0"/>
                          <a:ea typeface="Century Gothic"/>
                          <a:cs typeface="Century Gothic"/>
                          <a:sym typeface="Century Gothic"/>
                        </a:rPr>
                        <a:t>Permission to put up promotional banners. </a:t>
                      </a:r>
                      <a:endParaRPr sz="1800" b="0" i="0" strike="noStrike" dirty="0">
                        <a:latin typeface="Corbel" panose="020B0503020204020204" pitchFamily="34" charset="0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5" marR="45725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48A9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i="0">
                        <a:latin typeface="Corbel" panose="020B0503020204020204" pitchFamily="34" charset="0"/>
                      </a:endParaRPr>
                    </a:p>
                  </a:txBody>
                  <a:tcPr marL="91425" marR="91425" marT="91425" marB="914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48A9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i="0">
                        <a:latin typeface="Corbel" panose="020B0503020204020204" pitchFamily="34" charset="0"/>
                      </a:endParaRPr>
                    </a:p>
                  </a:txBody>
                  <a:tcPr marL="91425" marR="91425" marT="91425" marB="914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48A9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i="0">
                        <a:latin typeface="Corbel" panose="020B0503020204020204" pitchFamily="34" charset="0"/>
                      </a:endParaRPr>
                    </a:p>
                  </a:txBody>
                  <a:tcPr marL="91425" marR="91425" marT="91425" marB="914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48A9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i="0">
                        <a:latin typeface="Corbel" panose="020B0503020204020204" pitchFamily="34" charset="0"/>
                      </a:endParaRPr>
                    </a:p>
                  </a:txBody>
                  <a:tcPr marL="91425" marR="91425" marT="91425" marB="914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48A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7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0" i="0" strike="noStrike" dirty="0">
                          <a:solidFill>
                            <a:srgbClr val="FFFFFF"/>
                          </a:solidFill>
                          <a:latin typeface="Corbel" panose="020B0503020204020204" pitchFamily="34" charset="0"/>
                          <a:ea typeface="Century Gothic"/>
                          <a:cs typeface="Century Gothic"/>
                          <a:sym typeface="Century Gothic"/>
                        </a:rPr>
                        <a:t>Logo and name on webpage</a:t>
                      </a:r>
                      <a:endParaRPr sz="1800" b="0" i="0" strike="noStrike" dirty="0">
                        <a:latin typeface="Corbel" panose="020B0503020204020204" pitchFamily="34" charset="0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i="0" strike="noStrike" dirty="0">
                        <a:latin typeface="Corbel" panose="020B0503020204020204" pitchFamily="34" charset="0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5" marR="45725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2F6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i="0">
                        <a:latin typeface="Corbel" panose="020B0503020204020204" pitchFamily="34" charset="0"/>
                      </a:endParaRPr>
                    </a:p>
                  </a:txBody>
                  <a:tcPr marL="91425" marR="91425" marT="91425" marB="914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2F6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i="0">
                        <a:latin typeface="Corbel" panose="020B0503020204020204" pitchFamily="34" charset="0"/>
                      </a:endParaRPr>
                    </a:p>
                  </a:txBody>
                  <a:tcPr marL="91425" marR="91425" marT="91425" marB="914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2F6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i="0">
                        <a:latin typeface="Corbel" panose="020B0503020204020204" pitchFamily="34" charset="0"/>
                      </a:endParaRPr>
                    </a:p>
                  </a:txBody>
                  <a:tcPr marL="91425" marR="91425" marT="91425" marB="914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2F6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i="0">
                        <a:latin typeface="Corbel" panose="020B0503020204020204" pitchFamily="34" charset="0"/>
                      </a:endParaRPr>
                    </a:p>
                  </a:txBody>
                  <a:tcPr marL="91425" marR="91425" marT="91425" marB="914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2F6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530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0" i="0" strike="noStrike" dirty="0">
                          <a:solidFill>
                            <a:srgbClr val="FFFFFF"/>
                          </a:solidFill>
                          <a:latin typeface="Corbel" panose="020B0503020204020204" pitchFamily="34" charset="0"/>
                          <a:ea typeface="Century Gothic"/>
                          <a:cs typeface="Century Gothic"/>
                          <a:sym typeface="Century Gothic"/>
                        </a:rPr>
                        <a:t>Promotions through flyers, flexes,</a:t>
                      </a:r>
                      <a:endParaRPr sz="1800" b="0" i="0" strike="noStrike" dirty="0">
                        <a:latin typeface="Corbel" panose="020B0503020204020204" pitchFamily="34" charset="0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0" i="0" strike="noStrike" dirty="0">
                          <a:solidFill>
                            <a:srgbClr val="FFFFFF"/>
                          </a:solidFill>
                          <a:latin typeface="Corbel" panose="020B0503020204020204" pitchFamily="34" charset="0"/>
                          <a:ea typeface="Century Gothic"/>
                          <a:cs typeface="Century Gothic"/>
                          <a:sym typeface="Century Gothic"/>
                        </a:rPr>
                        <a:t>social networking sites, SMS campaigns, etc.) 	</a:t>
                      </a:r>
                      <a:endParaRPr sz="1800" b="0" i="0" strike="noStrike" dirty="0">
                        <a:latin typeface="Corbel" panose="020B0503020204020204" pitchFamily="34" charset="0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5" marR="45725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48A9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i="0">
                        <a:latin typeface="Corbel" panose="020B0503020204020204" pitchFamily="34" charset="0"/>
                      </a:endParaRPr>
                    </a:p>
                  </a:txBody>
                  <a:tcPr marL="91425" marR="91425" marT="91425" marB="914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48A9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i="0">
                        <a:latin typeface="Corbel" panose="020B0503020204020204" pitchFamily="34" charset="0"/>
                      </a:endParaRPr>
                    </a:p>
                  </a:txBody>
                  <a:tcPr marL="91425" marR="91425" marT="91425" marB="914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48A9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i="0">
                        <a:latin typeface="Corbel" panose="020B0503020204020204" pitchFamily="34" charset="0"/>
                      </a:endParaRPr>
                    </a:p>
                  </a:txBody>
                  <a:tcPr marL="91425" marR="91425" marT="91425" marB="914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48A9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i="0">
                        <a:latin typeface="Corbel" panose="020B0503020204020204" pitchFamily="34" charset="0"/>
                      </a:endParaRPr>
                    </a:p>
                  </a:txBody>
                  <a:tcPr marL="91425" marR="91425" marT="91425" marB="914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48A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22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0" i="0" strike="noStrike" dirty="0">
                          <a:solidFill>
                            <a:srgbClr val="FFFFFF"/>
                          </a:solidFill>
                          <a:latin typeface="Corbel" panose="020B0503020204020204" pitchFamily="34" charset="0"/>
                          <a:ea typeface="Century Gothic"/>
                          <a:cs typeface="Century Gothic"/>
                          <a:sym typeface="Century Gothic"/>
                        </a:rPr>
                        <a:t>Logo and name on event specific posters</a:t>
                      </a:r>
                      <a:endParaRPr sz="1800" b="0" i="0" strike="noStrike" dirty="0">
                        <a:latin typeface="Corbel" panose="020B0503020204020204" pitchFamily="34" charset="0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5" marR="45725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2F6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i="0">
                        <a:latin typeface="Corbel" panose="020B0503020204020204" pitchFamily="34" charset="0"/>
                      </a:endParaRPr>
                    </a:p>
                  </a:txBody>
                  <a:tcPr marL="91425" marR="91425" marT="91425" marB="914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2F6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i="0">
                        <a:latin typeface="Corbel" panose="020B0503020204020204" pitchFamily="34" charset="0"/>
                      </a:endParaRPr>
                    </a:p>
                  </a:txBody>
                  <a:tcPr marL="91425" marR="91425" marT="91425" marB="914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2F6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i="0">
                        <a:latin typeface="Corbel" panose="020B0503020204020204" pitchFamily="34" charset="0"/>
                      </a:endParaRPr>
                    </a:p>
                  </a:txBody>
                  <a:tcPr marL="91425" marR="91425" marT="91425" marB="914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2F6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i="0">
                        <a:latin typeface="Corbel" panose="020B0503020204020204" pitchFamily="34" charset="0"/>
                      </a:endParaRPr>
                    </a:p>
                  </a:txBody>
                  <a:tcPr marL="91425" marR="91425" marT="91425" marB="914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2F6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7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0" i="0" strike="noStrike" dirty="0">
                          <a:solidFill>
                            <a:srgbClr val="FFFFFF"/>
                          </a:solidFill>
                          <a:latin typeface="Corbel" panose="020B0503020204020204" pitchFamily="34" charset="0"/>
                          <a:ea typeface="Century Gothic"/>
                          <a:cs typeface="Century Gothic"/>
                          <a:sym typeface="Century Gothic"/>
                        </a:rPr>
                        <a:t>Name and logo on certificates 	</a:t>
                      </a:r>
                      <a:endParaRPr sz="1800" b="0" i="0" strike="noStrike" dirty="0">
                        <a:latin typeface="Corbel" panose="020B0503020204020204" pitchFamily="34" charset="0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i="0" strike="noStrike" dirty="0">
                        <a:latin typeface="Corbel" panose="020B0503020204020204" pitchFamily="34" charset="0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5" marR="45725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48A9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i="0">
                        <a:latin typeface="Corbel" panose="020B0503020204020204" pitchFamily="34" charset="0"/>
                      </a:endParaRPr>
                    </a:p>
                  </a:txBody>
                  <a:tcPr marL="91425" marR="91425" marT="91425" marB="914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48A9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i="0">
                        <a:latin typeface="Corbel" panose="020B0503020204020204" pitchFamily="34" charset="0"/>
                      </a:endParaRPr>
                    </a:p>
                  </a:txBody>
                  <a:tcPr marL="91425" marR="91425" marT="91425" marB="914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48A9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i="0">
                        <a:latin typeface="Corbel" panose="020B0503020204020204" pitchFamily="34" charset="0"/>
                      </a:endParaRPr>
                    </a:p>
                  </a:txBody>
                  <a:tcPr marL="91425" marR="91425" marT="91425" marB="914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48A9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i="0" dirty="0">
                        <a:latin typeface="Corbel" panose="020B0503020204020204" pitchFamily="34" charset="0"/>
                      </a:endParaRPr>
                    </a:p>
                  </a:txBody>
                  <a:tcPr marL="91425" marR="91425" marT="91425" marB="914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48A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14" name="Google Shape;314;p53"/>
          <p:cNvSpPr/>
          <p:nvPr/>
        </p:nvSpPr>
        <p:spPr>
          <a:xfrm>
            <a:off x="5027760" y="936000"/>
            <a:ext cx="372240" cy="33840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FFC000"/>
          </a:solidFill>
          <a:ln w="12600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53"/>
          <p:cNvSpPr/>
          <p:nvPr/>
        </p:nvSpPr>
        <p:spPr>
          <a:xfrm>
            <a:off x="8915760" y="936000"/>
            <a:ext cx="372240" cy="33840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FFC000"/>
          </a:solidFill>
          <a:ln w="12600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53"/>
          <p:cNvSpPr/>
          <p:nvPr/>
        </p:nvSpPr>
        <p:spPr>
          <a:xfrm>
            <a:off x="6971760" y="936000"/>
            <a:ext cx="372240" cy="33840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FFC000"/>
          </a:solidFill>
          <a:ln w="12600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53"/>
          <p:cNvSpPr/>
          <p:nvPr/>
        </p:nvSpPr>
        <p:spPr>
          <a:xfrm>
            <a:off x="5056560" y="1605600"/>
            <a:ext cx="372240" cy="33840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FFC000"/>
          </a:solidFill>
          <a:ln w="12600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53"/>
          <p:cNvSpPr/>
          <p:nvPr/>
        </p:nvSpPr>
        <p:spPr>
          <a:xfrm>
            <a:off x="5099760" y="2160000"/>
            <a:ext cx="372240" cy="33840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FFC000"/>
          </a:solidFill>
          <a:ln w="12600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53"/>
          <p:cNvSpPr/>
          <p:nvPr/>
        </p:nvSpPr>
        <p:spPr>
          <a:xfrm>
            <a:off x="5063400" y="2736000"/>
            <a:ext cx="372240" cy="33840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FFC000"/>
          </a:solidFill>
          <a:ln w="12600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53"/>
          <p:cNvSpPr/>
          <p:nvPr/>
        </p:nvSpPr>
        <p:spPr>
          <a:xfrm>
            <a:off x="5056560" y="3864240"/>
            <a:ext cx="372240" cy="33840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FFC000"/>
          </a:solidFill>
          <a:ln w="12600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53"/>
          <p:cNvSpPr/>
          <p:nvPr/>
        </p:nvSpPr>
        <p:spPr>
          <a:xfrm>
            <a:off x="5099760" y="4608000"/>
            <a:ext cx="372240" cy="338400"/>
          </a:xfrm>
          <a:prstGeom prst="star5">
            <a:avLst>
              <a:gd name="adj" fmla="val 15752"/>
              <a:gd name="hf" fmla="val 105146"/>
              <a:gd name="vf" fmla="val 110557"/>
            </a:avLst>
          </a:prstGeom>
          <a:solidFill>
            <a:srgbClr val="FFC000"/>
          </a:solidFill>
          <a:ln w="12600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53"/>
          <p:cNvSpPr/>
          <p:nvPr/>
        </p:nvSpPr>
        <p:spPr>
          <a:xfrm>
            <a:off x="6984000" y="2181600"/>
            <a:ext cx="372240" cy="33840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FFC000"/>
          </a:solidFill>
          <a:ln w="12600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53"/>
          <p:cNvSpPr/>
          <p:nvPr/>
        </p:nvSpPr>
        <p:spPr>
          <a:xfrm>
            <a:off x="10800000" y="2160000"/>
            <a:ext cx="372240" cy="33840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FFC000"/>
          </a:solidFill>
          <a:ln w="12600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53"/>
          <p:cNvSpPr/>
          <p:nvPr/>
        </p:nvSpPr>
        <p:spPr>
          <a:xfrm>
            <a:off x="8856000" y="2160000"/>
            <a:ext cx="372240" cy="33840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FFC000"/>
          </a:solidFill>
          <a:ln w="12600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53"/>
          <p:cNvSpPr/>
          <p:nvPr/>
        </p:nvSpPr>
        <p:spPr>
          <a:xfrm>
            <a:off x="6942600" y="1584000"/>
            <a:ext cx="372240" cy="33840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FFC000"/>
          </a:solidFill>
          <a:ln w="12600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53"/>
          <p:cNvSpPr/>
          <p:nvPr/>
        </p:nvSpPr>
        <p:spPr>
          <a:xfrm>
            <a:off x="10769760" y="1605600"/>
            <a:ext cx="372240" cy="33840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FFC000"/>
          </a:solidFill>
          <a:ln w="12600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53"/>
          <p:cNvSpPr/>
          <p:nvPr/>
        </p:nvSpPr>
        <p:spPr>
          <a:xfrm>
            <a:off x="8856000" y="1605600"/>
            <a:ext cx="372240" cy="33840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FFC000"/>
          </a:solidFill>
          <a:ln w="12600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53"/>
          <p:cNvSpPr/>
          <p:nvPr/>
        </p:nvSpPr>
        <p:spPr>
          <a:xfrm>
            <a:off x="6959520" y="2813040"/>
            <a:ext cx="372240" cy="33840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FFC000"/>
          </a:solidFill>
          <a:ln w="12600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53"/>
          <p:cNvSpPr/>
          <p:nvPr/>
        </p:nvSpPr>
        <p:spPr>
          <a:xfrm>
            <a:off x="10756440" y="2887560"/>
            <a:ext cx="372240" cy="33840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FFC000"/>
          </a:solidFill>
          <a:ln w="12600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53"/>
          <p:cNvSpPr/>
          <p:nvPr/>
        </p:nvSpPr>
        <p:spPr>
          <a:xfrm>
            <a:off x="8856000" y="2813040"/>
            <a:ext cx="372240" cy="33840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FFC000"/>
          </a:solidFill>
          <a:ln w="12600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53"/>
          <p:cNvSpPr/>
          <p:nvPr/>
        </p:nvSpPr>
        <p:spPr>
          <a:xfrm>
            <a:off x="6959520" y="3877560"/>
            <a:ext cx="372240" cy="33840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FFC000"/>
          </a:solidFill>
          <a:ln w="12600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53"/>
          <p:cNvSpPr/>
          <p:nvPr/>
        </p:nvSpPr>
        <p:spPr>
          <a:xfrm>
            <a:off x="10786680" y="3877560"/>
            <a:ext cx="372240" cy="33840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FFC000"/>
          </a:solidFill>
          <a:ln w="12600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53"/>
          <p:cNvSpPr/>
          <p:nvPr/>
        </p:nvSpPr>
        <p:spPr>
          <a:xfrm>
            <a:off x="8856000" y="3877560"/>
            <a:ext cx="372240" cy="33840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FFC000"/>
          </a:solidFill>
          <a:ln w="12600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53"/>
          <p:cNvSpPr/>
          <p:nvPr/>
        </p:nvSpPr>
        <p:spPr>
          <a:xfrm>
            <a:off x="6971760" y="4557600"/>
            <a:ext cx="372240" cy="33840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FFC000"/>
          </a:solidFill>
          <a:ln w="12600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53"/>
          <p:cNvSpPr/>
          <p:nvPr/>
        </p:nvSpPr>
        <p:spPr>
          <a:xfrm>
            <a:off x="10786680" y="4622400"/>
            <a:ext cx="372240" cy="33840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FFC000"/>
          </a:solidFill>
          <a:ln w="12600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53"/>
          <p:cNvSpPr/>
          <p:nvPr/>
        </p:nvSpPr>
        <p:spPr>
          <a:xfrm>
            <a:off x="6942600" y="6208560"/>
            <a:ext cx="677952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000" rIns="457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           And Lots more………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53"/>
          <p:cNvSpPr/>
          <p:nvPr/>
        </p:nvSpPr>
        <p:spPr>
          <a:xfrm>
            <a:off x="5029200" y="5242320"/>
            <a:ext cx="372240" cy="33840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FFC000"/>
          </a:solidFill>
          <a:ln w="12600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53"/>
          <p:cNvSpPr/>
          <p:nvPr/>
        </p:nvSpPr>
        <p:spPr>
          <a:xfrm>
            <a:off x="6959520" y="5212080"/>
            <a:ext cx="372240" cy="33840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FFC000"/>
          </a:solidFill>
          <a:ln w="12600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53"/>
          <p:cNvSpPr/>
          <p:nvPr/>
        </p:nvSpPr>
        <p:spPr>
          <a:xfrm>
            <a:off x="8859960" y="5212080"/>
            <a:ext cx="372240" cy="33840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FFC000"/>
          </a:solidFill>
          <a:ln w="12600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7276" y="5413616"/>
            <a:ext cx="1297524" cy="1097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6288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54"/>
          <p:cNvSpPr txBox="1"/>
          <p:nvPr/>
        </p:nvSpPr>
        <p:spPr>
          <a:xfrm>
            <a:off x="1119960" y="425880"/>
            <a:ext cx="10233360" cy="5750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85840" marR="0" lvl="0" indent="-2854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60"/>
              <a:buFont typeface="Noto Sans Symbols"/>
              <a:buChar char="▶"/>
            </a:pPr>
            <a:endParaRPr sz="3200" b="1" i="1" dirty="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285840" marR="0" lvl="0" indent="-2854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60"/>
              <a:buFont typeface="Noto Sans Symbols"/>
              <a:buChar char="▶"/>
            </a:pPr>
            <a:endParaRPr sz="3200" b="1" i="1" dirty="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285840" marR="0" lvl="0" indent="-2854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60"/>
              <a:buFont typeface="Noto Sans Symbols"/>
              <a:buChar char="▶"/>
            </a:pPr>
            <a:endParaRPr sz="3200" b="1" i="1" dirty="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285840" marR="0" lvl="0" indent="-2854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60"/>
              <a:buFont typeface="Noto Sans Symbols"/>
              <a:buChar char="▶"/>
            </a:pPr>
            <a:endParaRPr sz="3200" b="1" i="1" dirty="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285840" marR="0" lvl="0" indent="-2854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60"/>
              <a:buFont typeface="Noto Sans Symbols"/>
              <a:buChar char="▶"/>
            </a:pPr>
            <a:endParaRPr sz="3200" b="1" i="1" dirty="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285840" marR="0" lvl="0" indent="-2854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60"/>
              <a:buFont typeface="Noto Sans Symbols"/>
              <a:buChar char="▶"/>
            </a:pPr>
            <a:endParaRPr sz="3200" b="1" i="1" dirty="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285840" marR="0" lvl="0" indent="-2372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oto Sans Symbols"/>
              <a:buChar char="▶"/>
            </a:pPr>
            <a:r>
              <a:rPr lang="en-IN" sz="1800" b="1" i="1" u="none" strike="noStrike" cap="none" dirty="0">
                <a:solidFill>
                  <a:schemeClr val="bg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POWER SPONSOR – Rs </a:t>
            </a:r>
            <a:r>
              <a:rPr lang="en-IN" b="1" i="1" dirty="0">
                <a:solidFill>
                  <a:schemeClr val="bg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10</a:t>
            </a:r>
            <a:r>
              <a:rPr lang="en-IN" sz="1800" b="1" i="1" u="none" strike="noStrike" cap="none" dirty="0">
                <a:solidFill>
                  <a:schemeClr val="bg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0</a:t>
            </a:r>
            <a:r>
              <a:rPr lang="en-IN" sz="1800" b="1" i="1" dirty="0">
                <a:solidFill>
                  <a:schemeClr val="bg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K</a:t>
            </a:r>
            <a:endParaRPr sz="1800" b="0" i="0" u="none" strike="noStrike" cap="none" dirty="0">
              <a:solidFill>
                <a:schemeClr val="bg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285840" marR="0" lvl="0" indent="-237220" algn="l" rtl="0">
              <a:lnSpc>
                <a:spcPct val="100000"/>
              </a:lnSpc>
              <a:spcBef>
                <a:spcPts val="1242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oto Sans Symbols"/>
              <a:buChar char="▶"/>
            </a:pPr>
            <a:r>
              <a:rPr lang="en-IN" sz="1800" b="1" i="1" u="none" strike="noStrike" cap="none" dirty="0">
                <a:solidFill>
                  <a:schemeClr val="bg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ASSOCIATE SPONSOR – Rs </a:t>
            </a:r>
            <a:r>
              <a:rPr lang="en-IN" sz="1800" b="1" i="1" dirty="0">
                <a:solidFill>
                  <a:schemeClr val="bg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</a:t>
            </a:r>
            <a:r>
              <a:rPr lang="en-IN" sz="1800" b="1" i="1" u="none" strike="noStrike" cap="none" dirty="0">
                <a:solidFill>
                  <a:schemeClr val="bg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0</a:t>
            </a:r>
            <a:r>
              <a:rPr lang="en-IN" sz="1800" b="1" i="1" dirty="0">
                <a:solidFill>
                  <a:schemeClr val="bg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K</a:t>
            </a:r>
            <a:endParaRPr sz="1800" b="0" i="0" u="none" strike="noStrike" cap="none" dirty="0">
              <a:solidFill>
                <a:schemeClr val="bg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285840" marR="0" lvl="0" indent="-237220" algn="l" rtl="0">
              <a:lnSpc>
                <a:spcPct val="100000"/>
              </a:lnSpc>
              <a:spcBef>
                <a:spcPts val="1242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oto Sans Symbols"/>
              <a:buChar char="▶"/>
            </a:pPr>
            <a:r>
              <a:rPr lang="en-IN" sz="1800" b="1" i="1" u="none" strike="noStrike" cap="none" dirty="0">
                <a:solidFill>
                  <a:schemeClr val="bg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EVENT SPONSOR – Rs </a:t>
            </a:r>
            <a:r>
              <a:rPr lang="en-IN" sz="1800" b="1" i="1" dirty="0">
                <a:solidFill>
                  <a:schemeClr val="bg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</a:t>
            </a:r>
            <a:r>
              <a:rPr lang="en-IN" sz="1800" b="1" i="1" u="none" strike="noStrike" cap="none" dirty="0">
                <a:solidFill>
                  <a:schemeClr val="bg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0</a:t>
            </a:r>
            <a:r>
              <a:rPr lang="en-IN" sz="1800" b="1" i="1" dirty="0">
                <a:solidFill>
                  <a:schemeClr val="bg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K</a:t>
            </a:r>
            <a:endParaRPr sz="1800" b="0" i="0" u="none" strike="noStrike" cap="none" dirty="0">
              <a:solidFill>
                <a:schemeClr val="bg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285840" marR="0" lvl="0" indent="-237220" algn="l" rtl="0">
              <a:lnSpc>
                <a:spcPct val="100000"/>
              </a:lnSpc>
              <a:spcBef>
                <a:spcPts val="1242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oto Sans Symbols"/>
              <a:buChar char="▶"/>
            </a:pPr>
            <a:r>
              <a:rPr lang="en-IN" sz="1800" b="1" i="1" u="none" strike="noStrike" cap="none" dirty="0">
                <a:solidFill>
                  <a:schemeClr val="bg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T-SHIRT SPONSOR – </a:t>
            </a:r>
            <a:r>
              <a:rPr lang="en-IN" b="1" i="1" dirty="0">
                <a:solidFill>
                  <a:schemeClr val="bg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30</a:t>
            </a:r>
            <a:r>
              <a:rPr lang="en-IN" sz="1800" b="1" i="1" u="none" strike="noStrike" cap="none" dirty="0">
                <a:solidFill>
                  <a:schemeClr val="bg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0 Qt</a:t>
            </a:r>
            <a:endParaRPr sz="1800" b="0" i="0" u="none" strike="noStrike" cap="none" dirty="0">
              <a:solidFill>
                <a:schemeClr val="bg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242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0F496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921"/>
              </a:spcBef>
              <a:spcAft>
                <a:spcPts val="0"/>
              </a:spcAft>
              <a:buNone/>
            </a:pPr>
            <a:endParaRPr sz="3200" b="0" i="0" u="none" strike="noStrike" cap="none" dirty="0">
              <a:solidFill>
                <a:srgbClr val="0F496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921"/>
              </a:spcBef>
              <a:spcAft>
                <a:spcPts val="0"/>
              </a:spcAft>
              <a:buNone/>
            </a:pPr>
            <a:endParaRPr sz="3200" b="0" i="0" u="none" strike="noStrike" cap="none" dirty="0">
              <a:solidFill>
                <a:srgbClr val="0F496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921"/>
              </a:spcBef>
              <a:spcAft>
                <a:spcPts val="0"/>
              </a:spcAft>
              <a:buNone/>
            </a:pPr>
            <a:endParaRPr sz="3200" b="0" i="0" u="none" strike="noStrike" cap="none" dirty="0">
              <a:solidFill>
                <a:srgbClr val="0F496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921"/>
              </a:spcBef>
              <a:spcAft>
                <a:spcPts val="0"/>
              </a:spcAft>
              <a:buNone/>
            </a:pPr>
            <a:endParaRPr sz="3200" b="0" i="0" u="none" strike="noStrike" cap="none" dirty="0">
              <a:solidFill>
                <a:srgbClr val="0F496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45" name="Google Shape;345;p54"/>
          <p:cNvSpPr txBox="1"/>
          <p:nvPr/>
        </p:nvSpPr>
        <p:spPr>
          <a:xfrm>
            <a:off x="1119960" y="864067"/>
            <a:ext cx="8045700" cy="11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000" b="1" dirty="0">
                <a:solidFill>
                  <a:schemeClr val="bg2"/>
                </a:solidFill>
              </a:rPr>
              <a:t>SPONSORSHIP CATEGORIES</a:t>
            </a:r>
            <a:endParaRPr sz="3000" b="1" dirty="0">
              <a:solidFill>
                <a:schemeClr val="bg2"/>
              </a:solidFill>
            </a:endParaRPr>
          </a:p>
        </p:txBody>
      </p:sp>
      <p:pic>
        <p:nvPicPr>
          <p:cNvPr id="2054" name="Picture 6" descr="Related image">
            <a:extLst>
              <a:ext uri="{FF2B5EF4-FFF2-40B4-BE49-F238E27FC236}">
                <a16:creationId xmlns:a16="http://schemas.microsoft.com/office/drawing/2014/main" id="{0ACA047C-93E7-4EE6-95BA-03A178DA47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6640" y="614163"/>
            <a:ext cx="4710035" cy="5036473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7276" y="5413616"/>
            <a:ext cx="1297524" cy="1097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7834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55"/>
          <p:cNvSpPr txBox="1"/>
          <p:nvPr/>
        </p:nvSpPr>
        <p:spPr>
          <a:xfrm>
            <a:off x="836280" y="312020"/>
            <a:ext cx="8534160" cy="15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7000" b="1" i="0" u="none" strike="noStrike" cap="none" dirty="0">
                <a:solidFill>
                  <a:schemeClr val="tx2">
                    <a:lumMod val="60000"/>
                    <a:lumOff val="40000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CONTACT US:</a:t>
            </a:r>
            <a:endParaRPr sz="7000" b="0" i="0" u="none" strike="noStrike" cap="none" dirty="0">
              <a:solidFill>
                <a:schemeClr val="tx2">
                  <a:lumMod val="60000"/>
                  <a:lumOff val="40000"/>
                </a:schemeClr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51" name="Google Shape;351;p55"/>
          <p:cNvSpPr txBox="1"/>
          <p:nvPr/>
        </p:nvSpPr>
        <p:spPr>
          <a:xfrm>
            <a:off x="5896408" y="2170204"/>
            <a:ext cx="4142160" cy="294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b="1" i="0" u="none" strike="noStrike" cap="none" dirty="0" err="1">
                <a:solidFill>
                  <a:schemeClr val="accent2">
                    <a:lumMod val="75000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Prof.</a:t>
            </a:r>
            <a:r>
              <a:rPr lang="en-IN" sz="2800" b="1" i="0" u="none" strike="noStrike" cap="none" dirty="0">
                <a:solidFill>
                  <a:schemeClr val="accent2">
                    <a:lumMod val="75000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IN" sz="2800" b="1" i="0" u="none" strike="noStrike" cap="none" dirty="0" err="1">
                <a:solidFill>
                  <a:schemeClr val="accent2">
                    <a:lumMod val="75000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Vaishali</a:t>
            </a:r>
            <a:r>
              <a:rPr lang="en-IN" sz="2800" b="1" i="0" u="none" strike="noStrike" cap="none" dirty="0">
                <a:solidFill>
                  <a:schemeClr val="accent2">
                    <a:lumMod val="75000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IN" sz="2800" b="1" i="0" u="none" strike="noStrike" cap="none" dirty="0" err="1">
                <a:solidFill>
                  <a:schemeClr val="accent2">
                    <a:lumMod val="75000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Ingale</a:t>
            </a:r>
            <a:endParaRPr lang="en-IN" sz="2800" b="1" i="0" u="none" strike="noStrike" cap="none" dirty="0">
              <a:solidFill>
                <a:schemeClr val="accent2">
                  <a:lumMod val="75000"/>
                </a:schemeClr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dirty="0">
                <a:solidFill>
                  <a:schemeClr val="accent2">
                    <a:lumMod val="75000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rPr>
              <a:t>+91 9371165218</a:t>
            </a:r>
            <a:endParaRPr sz="2800" i="0" u="none" strike="noStrike" cap="none" dirty="0">
              <a:solidFill>
                <a:schemeClr val="accent2">
                  <a:lumMod val="75000"/>
                </a:schemeClr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52" name="Google Shape;352;p55"/>
          <p:cNvSpPr/>
          <p:nvPr/>
        </p:nvSpPr>
        <p:spPr>
          <a:xfrm>
            <a:off x="533261" y="3145488"/>
            <a:ext cx="4766040" cy="12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12600" marR="0" lvl="0" indent="0" algn="l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b="1" i="0" u="none" strike="noStrike" cap="none" dirty="0" err="1">
                <a:solidFill>
                  <a:schemeClr val="accent2">
                    <a:lumMod val="75000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Dr.</a:t>
            </a:r>
            <a:r>
              <a:rPr lang="en-IN" sz="2800" b="1" i="0" u="none" strike="noStrike" cap="none" dirty="0">
                <a:solidFill>
                  <a:schemeClr val="accent2">
                    <a:lumMod val="75000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IN" sz="2800" b="1" i="0" u="none" strike="noStrike" cap="none" dirty="0" err="1">
                <a:solidFill>
                  <a:schemeClr val="accent2">
                    <a:lumMod val="75000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Ashwini</a:t>
            </a:r>
            <a:r>
              <a:rPr lang="en-IN" sz="2800" b="1" i="0" u="none" strike="noStrike" cap="none" dirty="0">
                <a:solidFill>
                  <a:schemeClr val="accent2">
                    <a:lumMod val="75000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IN" sz="2800" b="1" i="0" u="none" strike="noStrike" cap="none" dirty="0" err="1">
                <a:solidFill>
                  <a:schemeClr val="accent2">
                    <a:lumMod val="75000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Sapkal</a:t>
            </a:r>
            <a:endParaRPr sz="2800" b="0" i="0" u="none" strike="noStrike" cap="none" dirty="0">
              <a:solidFill>
                <a:schemeClr val="accent2">
                  <a:lumMod val="7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b="0" i="0" u="none" strike="noStrike" cap="none" dirty="0">
                <a:solidFill>
                  <a:schemeClr val="accent2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+91 9372172260</a:t>
            </a:r>
          </a:p>
        </p:txBody>
      </p:sp>
      <p:sp>
        <p:nvSpPr>
          <p:cNvPr id="353" name="Google Shape;353;p55"/>
          <p:cNvSpPr/>
          <p:nvPr/>
        </p:nvSpPr>
        <p:spPr>
          <a:xfrm flipH="1">
            <a:off x="8257171" y="4708973"/>
            <a:ext cx="3562794" cy="1554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b="1" i="0" u="none" strike="noStrike" cap="none" dirty="0">
              <a:solidFill>
                <a:srgbClr val="00305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8679" y="5318836"/>
            <a:ext cx="1391286" cy="1177242"/>
          </a:xfrm>
          <a:prstGeom prst="rect">
            <a:avLst/>
          </a:prstGeom>
        </p:spPr>
      </p:pic>
      <p:sp>
        <p:nvSpPr>
          <p:cNvPr id="10" name="Google Shape;352;p55"/>
          <p:cNvSpPr/>
          <p:nvPr/>
        </p:nvSpPr>
        <p:spPr>
          <a:xfrm>
            <a:off x="533261" y="2170204"/>
            <a:ext cx="4766040" cy="12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12600" marR="0" lvl="0" indent="0" algn="l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b="1" i="0" u="none" strike="noStrike" cap="none" dirty="0">
                <a:solidFill>
                  <a:schemeClr val="accent2">
                    <a:lumMod val="75000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Coordinators:</a:t>
            </a:r>
            <a:endParaRPr sz="2800" b="0" i="0" u="none" strike="noStrike" cap="none" dirty="0">
              <a:solidFill>
                <a:schemeClr val="accent2">
                  <a:lumMod val="7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352;p55"/>
          <p:cNvSpPr/>
          <p:nvPr/>
        </p:nvSpPr>
        <p:spPr>
          <a:xfrm>
            <a:off x="533261" y="4862333"/>
            <a:ext cx="4766040" cy="12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12600" marR="0" lvl="0" indent="0" algn="l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b="1" dirty="0">
                <a:solidFill>
                  <a:schemeClr val="accent2">
                    <a:lumMod val="75000"/>
                  </a:schemeClr>
                </a:solidFill>
                <a:latin typeface="Century Gothic"/>
                <a:ea typeface="Arial"/>
                <a:cs typeface="Arial"/>
                <a:sym typeface="Century Gothic"/>
              </a:rPr>
              <a:t>Saurabh Kumar</a:t>
            </a:r>
            <a:endParaRPr sz="2800" b="0" i="0" u="none" strike="noStrike" cap="none" dirty="0">
              <a:solidFill>
                <a:schemeClr val="accent2">
                  <a:lumMod val="7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b="0" i="0" u="none" strike="noStrike" cap="none" dirty="0">
                <a:solidFill>
                  <a:schemeClr val="accent2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+91 7875226959</a:t>
            </a:r>
          </a:p>
        </p:txBody>
      </p:sp>
      <p:sp>
        <p:nvSpPr>
          <p:cNvPr id="12" name="Google Shape;352;p55"/>
          <p:cNvSpPr/>
          <p:nvPr/>
        </p:nvSpPr>
        <p:spPr>
          <a:xfrm>
            <a:off x="5896408" y="4767740"/>
            <a:ext cx="4766040" cy="12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12600" marR="0" lvl="0" indent="0" algn="l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b="1" i="0" u="none" strike="noStrike" cap="none" dirty="0">
                <a:solidFill>
                  <a:schemeClr val="accent2">
                    <a:lumMod val="75000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Deepak Kumar Chauhan</a:t>
            </a:r>
            <a:endParaRPr sz="2800" b="0" i="0" u="none" strike="noStrike" cap="none" dirty="0">
              <a:solidFill>
                <a:schemeClr val="accent2">
                  <a:lumMod val="7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b="0" i="0" u="none" strike="noStrike" cap="none" dirty="0">
                <a:solidFill>
                  <a:schemeClr val="accent2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+91 7222820771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56"/>
          <p:cNvSpPr/>
          <p:nvPr/>
        </p:nvSpPr>
        <p:spPr>
          <a:xfrm>
            <a:off x="-1006635" y="2725560"/>
            <a:ext cx="10079280" cy="1406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000" rIns="45700" bIns="45000" anchor="t" anchorCtr="0"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9600" i="0" u="none" strike="noStrike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Century Gothic"/>
                <a:ea typeface="Century Gothic"/>
                <a:cs typeface="Century Gothic"/>
                <a:sym typeface="Century Gothic"/>
              </a:rPr>
              <a:t>THANK  YOU</a:t>
            </a:r>
            <a:endParaRPr sz="9600" i="0" u="none" strike="noStrike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1040" y="5420171"/>
            <a:ext cx="1382030" cy="116941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5900" y="-105694"/>
            <a:ext cx="6612224" cy="1689672"/>
          </a:xfrm>
        </p:spPr>
        <p:txBody>
          <a:bodyPr/>
          <a:lstStyle/>
          <a:p>
            <a:r>
              <a:rPr lang="en-IN" sz="4400" u="sng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Army Institute of  </a:t>
            </a:r>
            <a:br>
              <a:rPr lang="en-IN" sz="4400" u="sng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44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IN" sz="4400" u="sng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26518" y="739142"/>
            <a:ext cx="6365482" cy="6121018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Roboto"/>
              </a:rPr>
              <a:t>NIRF Rank 91 , A grade by NAAC and NBA accreditation.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1800" dirty="0">
              <a:solidFill>
                <a:schemeClr val="accent2">
                  <a:lumMod val="75000"/>
                </a:schemeClr>
              </a:solidFill>
              <a:latin typeface="Roboto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Roboto"/>
              </a:rPr>
              <a:t>Visited By </a:t>
            </a:r>
            <a:r>
              <a:rPr lang="en-US" sz="1800" u="sng" dirty="0">
                <a:solidFill>
                  <a:schemeClr val="accent2">
                    <a:lumMod val="75000"/>
                  </a:schemeClr>
                </a:solidFill>
                <a:latin typeface="Roboto"/>
              </a:rPr>
              <a:t>A.P.J. Abdul </a:t>
            </a:r>
            <a:r>
              <a:rPr lang="en-US" sz="1800" u="sng" dirty="0" err="1">
                <a:solidFill>
                  <a:schemeClr val="accent2">
                    <a:lumMod val="75000"/>
                  </a:schemeClr>
                </a:solidFill>
                <a:latin typeface="Roboto"/>
              </a:rPr>
              <a:t>Kalam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Roboto"/>
              </a:rPr>
              <a:t>,  </a:t>
            </a:r>
            <a:r>
              <a:rPr lang="en-US" sz="1800" u="sng" dirty="0">
                <a:solidFill>
                  <a:schemeClr val="accent2">
                    <a:lumMod val="75000"/>
                  </a:schemeClr>
                </a:solidFill>
                <a:latin typeface="Roboto"/>
              </a:rPr>
              <a:t>Padma Shri </a:t>
            </a:r>
            <a:r>
              <a:rPr lang="en-US" sz="1800" u="sng" dirty="0" err="1">
                <a:solidFill>
                  <a:schemeClr val="accent2">
                    <a:lumMod val="75000"/>
                  </a:schemeClr>
                </a:solidFill>
                <a:latin typeface="Roboto"/>
              </a:rPr>
              <a:t>Milkha</a:t>
            </a:r>
            <a:r>
              <a:rPr lang="en-US" sz="1800" u="sng" dirty="0">
                <a:solidFill>
                  <a:schemeClr val="accent2">
                    <a:lumMod val="75000"/>
                  </a:schemeClr>
                </a:solidFill>
                <a:latin typeface="Roboto"/>
              </a:rPr>
              <a:t> Singh.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1800" dirty="0">
              <a:solidFill>
                <a:schemeClr val="accent2">
                  <a:lumMod val="75000"/>
                </a:schemeClr>
              </a:solidFill>
              <a:latin typeface="Roboto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800" u="sng" dirty="0">
                <a:solidFill>
                  <a:schemeClr val="accent2">
                    <a:lumMod val="75000"/>
                  </a:schemeClr>
                </a:solidFill>
                <a:latin typeface="Roboto"/>
              </a:rPr>
              <a:t>KPIT 2019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Roboto"/>
              </a:rPr>
              <a:t>  won by AIT students and cash price of </a:t>
            </a:r>
            <a:r>
              <a:rPr lang="en-US" sz="1800" u="sng" dirty="0">
                <a:solidFill>
                  <a:schemeClr val="accent2">
                    <a:lumMod val="75000"/>
                  </a:schemeClr>
                </a:solidFill>
                <a:latin typeface="Roboto"/>
              </a:rPr>
              <a:t>10Lacks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Roboto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1800" dirty="0">
              <a:solidFill>
                <a:schemeClr val="accent2">
                  <a:lumMod val="75000"/>
                </a:schemeClr>
              </a:solidFill>
              <a:latin typeface="Roboto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Roboto"/>
              </a:rPr>
              <a:t>AIT Students secured the 2nd position in a HACKATHON conducted by NPCI, whole NEC Hackathon at IIT Delhi.</a:t>
            </a:r>
          </a:p>
          <a:p>
            <a:pPr marL="0" indent="0"/>
            <a:endParaRPr lang="en-US" sz="1800" dirty="0">
              <a:solidFill>
                <a:schemeClr val="accent2">
                  <a:lumMod val="75000"/>
                </a:schemeClr>
              </a:solidFill>
              <a:latin typeface="Roboto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Roboto"/>
              </a:rPr>
              <a:t>Best </a:t>
            </a:r>
            <a:r>
              <a:rPr lang="en-US" sz="1800" u="sng" dirty="0">
                <a:solidFill>
                  <a:schemeClr val="accent2">
                    <a:lumMod val="75000"/>
                  </a:schemeClr>
                </a:solidFill>
                <a:latin typeface="Roboto"/>
              </a:rPr>
              <a:t>professional College award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Roboto"/>
              </a:rPr>
              <a:t> 2016-2017 by SPPU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1800" dirty="0">
              <a:solidFill>
                <a:schemeClr val="accent2">
                  <a:lumMod val="75000"/>
                </a:schemeClr>
              </a:solidFill>
              <a:latin typeface="Roboto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Roboto"/>
              </a:rPr>
              <a:t> AIT functions under the aegis of </a:t>
            </a:r>
            <a:r>
              <a:rPr lang="en-US" sz="1800" u="sng" dirty="0">
                <a:solidFill>
                  <a:schemeClr val="accent2">
                    <a:lumMod val="75000"/>
                  </a:schemeClr>
                </a:solidFill>
                <a:latin typeface="Roboto"/>
              </a:rPr>
              <a:t>the Army Welfare Education Society (AWES)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Roboto"/>
              </a:rPr>
              <a:t> 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1800" dirty="0">
              <a:solidFill>
                <a:schemeClr val="accent2">
                  <a:lumMod val="75000"/>
                </a:schemeClr>
              </a:solidFill>
              <a:latin typeface="Roboto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Roboto"/>
              </a:rPr>
              <a:t>Record placement of 98% with avg. placement of 6 lacks</a:t>
            </a:r>
            <a:endParaRPr lang="en-IN" sz="18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7988" y="5619310"/>
            <a:ext cx="1161958" cy="983196"/>
          </a:xfrm>
          <a:prstGeom prst="rect">
            <a:avLst/>
          </a:prstGeom>
        </p:spPr>
      </p:pic>
      <p:pic>
        <p:nvPicPr>
          <p:cNvPr id="6" name="Google Shape;200;p4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1" y="0"/>
            <a:ext cx="5710405" cy="686016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263445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4112" y="217251"/>
            <a:ext cx="9021996" cy="1144800"/>
          </a:xfrm>
        </p:spPr>
        <p:txBody>
          <a:bodyPr/>
          <a:lstStyle/>
          <a:p>
            <a:pPr algn="ctr"/>
            <a:r>
              <a:rPr lang="en-IN" sz="4400" u="sng" dirty="0">
                <a:solidFill>
                  <a:schemeClr val="accent2">
                    <a:lumMod val="75000"/>
                  </a:schemeClr>
                </a:solidFill>
              </a:rPr>
              <a:t>Computer society of </a:t>
            </a:r>
            <a:r>
              <a:rPr lang="en-IN" sz="4400" u="sng" dirty="0" err="1">
                <a:solidFill>
                  <a:schemeClr val="accent2">
                    <a:lumMod val="75000"/>
                  </a:schemeClr>
                </a:solidFill>
              </a:rPr>
              <a:t>india</a:t>
            </a:r>
            <a:endParaRPr lang="en-IN" sz="4400" u="sng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08964" y="1550736"/>
            <a:ext cx="7928768" cy="4915165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Open Sans"/>
              </a:rPr>
              <a:t>Established in 1965 with 72 CSI Chapters,511 student branches with 10k+ dedicated members.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>
              <a:solidFill>
                <a:schemeClr val="accent2">
                  <a:lumMod val="75000"/>
                </a:schemeClr>
              </a:solidFill>
              <a:latin typeface="Open Sans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Open Sans"/>
              </a:rPr>
              <a:t>Consistent participation by </a:t>
            </a:r>
            <a:r>
              <a:rPr lang="en-US" u="sng" dirty="0">
                <a:solidFill>
                  <a:schemeClr val="accent2">
                    <a:lumMod val="75000"/>
                  </a:schemeClr>
                </a:solidFill>
                <a:latin typeface="Open Sans"/>
              </a:rPr>
              <a:t>AIT PUNE CSI BRANCH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Open Sans"/>
              </a:rPr>
              <a:t>: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>
              <a:solidFill>
                <a:schemeClr val="accent2">
                  <a:lumMod val="75000"/>
                </a:schemeClr>
              </a:solidFill>
              <a:latin typeface="Open Sans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Open Sans"/>
              </a:rPr>
              <a:t>Workshop on Cloud for CSI Members.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Open Sans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Open Sans"/>
              </a:rPr>
              <a:t>FDP on Machine Learning and Image Processing sponsored by SPPU and in association with CSI.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Open Sans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Open Sans"/>
              </a:rPr>
              <a:t>3</a:t>
            </a:r>
            <a:r>
              <a:rPr lang="en-US" baseline="30000" dirty="0">
                <a:solidFill>
                  <a:schemeClr val="accent2">
                    <a:lumMod val="75000"/>
                  </a:schemeClr>
                </a:solidFill>
                <a:latin typeface="Open Sans"/>
              </a:rPr>
              <a:t>rd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Open Sans"/>
              </a:rPr>
              <a:t> position at  CSI Discover Thinking Programming Contest 2015.</a:t>
            </a:r>
          </a:p>
          <a:p>
            <a:pPr marL="0" indent="0"/>
            <a:endParaRPr lang="en-US" dirty="0">
              <a:solidFill>
                <a:schemeClr val="accent2">
                  <a:lumMod val="75000"/>
                </a:schemeClr>
              </a:solidFill>
              <a:latin typeface="Open Sans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Open Sans"/>
              </a:rPr>
              <a:t>2</a:t>
            </a:r>
            <a:r>
              <a:rPr lang="en-US" baseline="30000" dirty="0">
                <a:solidFill>
                  <a:schemeClr val="accent2">
                    <a:lumMod val="75000"/>
                  </a:schemeClr>
                </a:solidFill>
                <a:latin typeface="Open Sans"/>
              </a:rPr>
              <a:t>nd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Open Sans"/>
              </a:rPr>
              <a:t> position at National Level Talent Hunt Event “IT Olympiad-2016”  at COEP.</a:t>
            </a:r>
            <a:endParaRPr lang="en-US" sz="2000" dirty="0">
              <a:solidFill>
                <a:schemeClr val="accent2">
                  <a:lumMod val="75000"/>
                </a:schemeClr>
              </a:solidFill>
              <a:latin typeface="Open Sans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>
              <a:solidFill>
                <a:schemeClr val="accent2">
                  <a:lumMod val="75000"/>
                </a:schemeClr>
              </a:solidFill>
              <a:latin typeface="Open Sans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IN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6108" y="5784194"/>
            <a:ext cx="1111624" cy="940605"/>
          </a:xfrm>
          <a:prstGeom prst="rect">
            <a:avLst/>
          </a:prstGeom>
        </p:spPr>
      </p:pic>
      <p:pic>
        <p:nvPicPr>
          <p:cNvPr id="6146" name="Picture 2" descr="Image result for computer society of india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186" y="1550736"/>
            <a:ext cx="3762302" cy="38394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672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>
                <a:solidFill>
                  <a:schemeClr val="bg2">
                    <a:lumMod val="75000"/>
                  </a:schemeClr>
                </a:solidFill>
              </a:rPr>
              <a:t>Previous Events of CSI </a:t>
            </a:r>
            <a:r>
              <a:rPr lang="en-IN" u="sng" dirty="0" err="1">
                <a:solidFill>
                  <a:schemeClr val="bg2">
                    <a:lumMod val="75000"/>
                  </a:schemeClr>
                </a:solidFill>
              </a:rPr>
              <a:t>pune</a:t>
            </a:r>
            <a:r>
              <a:rPr lang="en-IN" u="sng" dirty="0">
                <a:solidFill>
                  <a:schemeClr val="bg2">
                    <a:lumMod val="75000"/>
                  </a:schemeClr>
                </a:solidFill>
              </a:rPr>
              <a:t> chapter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67365" t="2883" r="2289" b="1607"/>
          <a:stretch/>
        </p:blipFill>
        <p:spPr>
          <a:xfrm>
            <a:off x="452118" y="1365529"/>
            <a:ext cx="3397744" cy="516844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7751" y="1418400"/>
            <a:ext cx="3550022" cy="511557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8300" y="1418400"/>
            <a:ext cx="3543620" cy="511557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711877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3566" y="194982"/>
            <a:ext cx="6019800" cy="1143000"/>
          </a:xfrm>
        </p:spPr>
        <p:txBody>
          <a:bodyPr>
            <a:normAutofit/>
          </a:bodyPr>
          <a:lstStyle/>
          <a:p>
            <a:r>
              <a:rPr lang="en-IN" sz="3600" b="1" dirty="0">
                <a:solidFill>
                  <a:schemeClr val="bg2">
                    <a:lumMod val="75000"/>
                  </a:schemeClr>
                </a:solidFill>
              </a:rPr>
              <a:t>technofrolix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8482" y="1445558"/>
            <a:ext cx="5750432" cy="5027813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The annual CSI Regional-Level  Project competition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is one of the largest and one of its kind in Pune.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500+ Participants from all over India including prestigious colleges like COEP , PICT, MIT ,KIIT BHUVNESHWAR 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The event attracts hundreds of visitors to the campus annually.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AutoShape 4" descr="Image result for ait pune&quot;"/>
          <p:cNvSpPr>
            <a:spLocks noChangeAspect="1" noChangeArrowheads="1"/>
          </p:cNvSpPr>
          <p:nvPr/>
        </p:nvSpPr>
        <p:spPr bwMode="auto">
          <a:xfrm>
            <a:off x="-1234370" y="1901626"/>
            <a:ext cx="136046" cy="356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7174" name="Picture 6" descr="Image result for ait pune manekshaw hall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830" y="449943"/>
            <a:ext cx="4697384" cy="271409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5024" y="5658089"/>
            <a:ext cx="1236055" cy="104589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984" y="4756737"/>
            <a:ext cx="3012143" cy="194724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81180" y="3210454"/>
            <a:ext cx="2023529" cy="154628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1159" y="3164037"/>
            <a:ext cx="2686249" cy="163562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77900" y="4856286"/>
            <a:ext cx="5807314" cy="178128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588677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5"/>
          <p:cNvSpPr/>
          <p:nvPr/>
        </p:nvSpPr>
        <p:spPr>
          <a:xfrm>
            <a:off x="10374528" y="533976"/>
            <a:ext cx="149040" cy="5709960"/>
          </a:xfrm>
          <a:prstGeom prst="rect">
            <a:avLst/>
          </a:prstGeom>
          <a:solidFill>
            <a:srgbClr val="FFFFFF"/>
          </a:solidFill>
          <a:ln w="126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2" name="Google Shape;242;p45"/>
          <p:cNvSpPr/>
          <p:nvPr/>
        </p:nvSpPr>
        <p:spPr>
          <a:xfrm>
            <a:off x="9423048" y="178222"/>
            <a:ext cx="1902960" cy="1865880"/>
          </a:xfrm>
          <a:prstGeom prst="flowChartConnector">
            <a:avLst/>
          </a:prstGeom>
          <a:solidFill>
            <a:schemeClr val="accent6"/>
          </a:solidFill>
          <a:ln w="126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3" name="Google Shape;243;p45"/>
          <p:cNvSpPr/>
          <p:nvPr/>
        </p:nvSpPr>
        <p:spPr>
          <a:xfrm>
            <a:off x="9526181" y="2255201"/>
            <a:ext cx="1902960" cy="1865880"/>
          </a:xfrm>
          <a:prstGeom prst="flowChartConnector">
            <a:avLst/>
          </a:prstGeom>
          <a:solidFill>
            <a:srgbClr val="00B0F0"/>
          </a:solidFill>
          <a:ln w="126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4" name="Google Shape;244;p45"/>
          <p:cNvSpPr/>
          <p:nvPr/>
        </p:nvSpPr>
        <p:spPr>
          <a:xfrm>
            <a:off x="9608025" y="4378056"/>
            <a:ext cx="1902960" cy="1865880"/>
          </a:xfrm>
          <a:prstGeom prst="flowChartConnector">
            <a:avLst/>
          </a:prstGeom>
          <a:solidFill>
            <a:srgbClr val="00B050"/>
          </a:solidFill>
          <a:ln w="126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5" name="Google Shape;245;p45"/>
          <p:cNvSpPr/>
          <p:nvPr/>
        </p:nvSpPr>
        <p:spPr>
          <a:xfrm>
            <a:off x="9599828" y="401279"/>
            <a:ext cx="1660320" cy="1371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6000" b="1" dirty="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80+</a:t>
            </a:r>
            <a:r>
              <a:rPr lang="en-IN" sz="6000" b="1" i="0" u="none" strike="noStrike" cap="none" dirty="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r>
              <a:rPr lang="en-IN" sz="2400" b="1" i="0" u="none" strike="noStrike" cap="none" dirty="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Colleges </a:t>
            </a:r>
            <a:endParaRPr sz="2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45"/>
          <p:cNvSpPr/>
          <p:nvPr/>
        </p:nvSpPr>
        <p:spPr>
          <a:xfrm>
            <a:off x="9497568" y="2565451"/>
            <a:ext cx="1902960" cy="1218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800" b="1" i="0" u="none" strike="noStrike" cap="none" dirty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500+</a:t>
            </a:r>
            <a:endParaRPr sz="48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600" b="1" i="0" u="none" strike="noStrike" cap="none" dirty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Students</a:t>
            </a:r>
            <a:endParaRPr sz="26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45"/>
          <p:cNvSpPr/>
          <p:nvPr/>
        </p:nvSpPr>
        <p:spPr>
          <a:xfrm flipH="1">
            <a:off x="9492433" y="4906794"/>
            <a:ext cx="2126880" cy="179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i="0" u="none" strike="noStrike" cap="none" dirty="0">
                <a:solidFill>
                  <a:schemeClr val="bg1"/>
                </a:solidFill>
                <a:ea typeface="Arial"/>
                <a:cs typeface="Arial"/>
                <a:sym typeface="Arial"/>
              </a:rPr>
              <a:t>National Level Event</a:t>
            </a:r>
            <a:endParaRPr sz="2400" b="1" i="0" u="none" strike="noStrike" cap="none" dirty="0">
              <a:solidFill>
                <a:schemeClr val="bg1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45"/>
          <p:cNvSpPr/>
          <p:nvPr/>
        </p:nvSpPr>
        <p:spPr>
          <a:xfrm>
            <a:off x="962780" y="5413616"/>
            <a:ext cx="5505353" cy="5079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12600" marR="0" lvl="0" indent="0" algn="l" rtl="0">
              <a:lnSpc>
                <a:spcPct val="102000"/>
              </a:lnSpc>
              <a:spcBef>
                <a:spcPts val="96"/>
              </a:spcBef>
              <a:spcAft>
                <a:spcPts val="0"/>
              </a:spcAft>
              <a:buNone/>
            </a:pPr>
            <a:endParaRPr sz="2000" i="0" u="none" strike="noStrike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600" marR="0" lvl="0" indent="0" algn="l" rtl="0">
              <a:lnSpc>
                <a:spcPct val="102000"/>
              </a:lnSpc>
              <a:spcBef>
                <a:spcPts val="96"/>
              </a:spcBef>
              <a:spcAft>
                <a:spcPts val="0"/>
              </a:spcAft>
              <a:buNone/>
            </a:pPr>
            <a:endParaRPr sz="2000" i="0" u="none" strike="noStrike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211;p41"/>
          <p:cNvSpPr/>
          <p:nvPr/>
        </p:nvSpPr>
        <p:spPr>
          <a:xfrm>
            <a:off x="909509" y="821631"/>
            <a:ext cx="7681680" cy="1065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000" rIns="45700" bIns="45000" anchor="t" anchorCtr="0">
            <a:noAutofit/>
          </a:bodyPr>
          <a:lstStyle/>
          <a:p>
            <a:pPr lvl="0" algn="ctr"/>
            <a:endParaRPr sz="4800" b="0" strike="noStrike" cap="none" dirty="0">
              <a:solidFill>
                <a:schemeClr val="accent2">
                  <a:lumMod val="7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30559" y="563175"/>
            <a:ext cx="888191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8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What’s Special at Technofrolix?</a:t>
            </a:r>
            <a:r>
              <a:rPr lang="en-IN" sz="44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0025" y="5805714"/>
            <a:ext cx="1119722" cy="94745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23879" y="3927870"/>
            <a:ext cx="628431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000" dirty="0">
                <a:solidFill>
                  <a:schemeClr val="accent1">
                    <a:lumMod val="75000"/>
                  </a:schemeClr>
                </a:solidFill>
              </a:rPr>
              <a:t>Events at Technofrolix:</a:t>
            </a:r>
          </a:p>
          <a:p>
            <a:endParaRPr lang="en-IN" sz="2000" dirty="0">
              <a:solidFill>
                <a:schemeClr val="accent1">
                  <a:lumMod val="75000"/>
                </a:schemeClr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IN" sz="2000" dirty="0">
                <a:solidFill>
                  <a:schemeClr val="accent1">
                    <a:lumMod val="75000"/>
                  </a:schemeClr>
                </a:solidFill>
              </a:rPr>
              <a:t>Hardware Projects Demonstration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IN" sz="2000" dirty="0">
                <a:solidFill>
                  <a:schemeClr val="accent1">
                    <a:lumMod val="75000"/>
                  </a:schemeClr>
                </a:solidFill>
              </a:rPr>
              <a:t>Software Projects Demonstration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IN" sz="2000" dirty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Mainly targeted  audience are students from colleges in and around Pune.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IN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80570" y="1825863"/>
            <a:ext cx="842915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000" dirty="0">
                <a:solidFill>
                  <a:schemeClr val="accent1">
                    <a:lumMod val="75000"/>
                  </a:schemeClr>
                </a:solidFill>
              </a:rPr>
              <a:t>Hosted in Association with CSI PUNE CHAPTER.</a:t>
            </a:r>
          </a:p>
          <a:p>
            <a:endParaRPr lang="en-IN" sz="2000" dirty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000" dirty="0">
                <a:solidFill>
                  <a:schemeClr val="accent1">
                    <a:lumMod val="75000"/>
                  </a:schemeClr>
                </a:solidFill>
              </a:rPr>
              <a:t>Eminent dignitaries from Industry are going to attended the </a:t>
            </a:r>
          </a:p>
          <a:p>
            <a:r>
              <a:rPr lang="en-IN" sz="2000" dirty="0">
                <a:solidFill>
                  <a:schemeClr val="accent1">
                    <a:lumMod val="75000"/>
                  </a:schemeClr>
                </a:solidFill>
              </a:rPr>
              <a:t>     event.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IN" sz="2000" dirty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000" dirty="0">
                <a:solidFill>
                  <a:schemeClr val="accent1">
                    <a:lumMod val="75000"/>
                  </a:schemeClr>
                </a:solidFill>
              </a:rPr>
              <a:t>Guest lecture on Cyber Security .</a:t>
            </a:r>
          </a:p>
          <a:p>
            <a:endParaRPr lang="en-IN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11;p41"/>
          <p:cNvSpPr/>
          <p:nvPr/>
        </p:nvSpPr>
        <p:spPr>
          <a:xfrm>
            <a:off x="-1044797" y="1059196"/>
            <a:ext cx="7681680" cy="1065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000" rIns="45700" bIns="45000" anchor="t" anchorCtr="0">
            <a:noAutofit/>
          </a:bodyPr>
          <a:lstStyle/>
          <a:p>
            <a:pPr lvl="0" algn="ctr"/>
            <a:r>
              <a:rPr lang="en-IN" sz="4800" dirty="0">
                <a:solidFill>
                  <a:schemeClr val="accent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Themes</a:t>
            </a:r>
            <a:endParaRPr sz="4800" b="0" strike="noStrike" cap="none" dirty="0">
              <a:solidFill>
                <a:schemeClr val="accent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  <a:latin typeface="Calibri" panose="020F0502020204030204" pitchFamily="34" charset="0"/>
              <a:ea typeface="Arial"/>
              <a:cs typeface="Calibri" panose="020F0502020204030204" pitchFamily="34" charset="0"/>
              <a:sym typeface="Arial"/>
            </a:endParaRPr>
          </a:p>
        </p:txBody>
      </p:sp>
      <p:sp>
        <p:nvSpPr>
          <p:cNvPr id="3" name="Google Shape;209;p41"/>
          <p:cNvSpPr/>
          <p:nvPr/>
        </p:nvSpPr>
        <p:spPr>
          <a:xfrm>
            <a:off x="376517" y="2769894"/>
            <a:ext cx="11524129" cy="4987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000" rIns="45700" bIns="45000" anchor="t" anchorCtr="0">
            <a:noAutofit/>
          </a:bodyPr>
          <a:lstStyle/>
          <a:p>
            <a:pPr marL="285840" lvl="0" indent="-285480" algn="just">
              <a:buSzPts val="1600"/>
              <a:buFont typeface="Arial"/>
              <a:buChar char="•"/>
            </a:pPr>
            <a:r>
              <a:rPr lang="en-IN" sz="2800" dirty="0">
                <a:solidFill>
                  <a:schemeClr val="bg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Agriculture &amp; Rural Development</a:t>
            </a:r>
          </a:p>
          <a:p>
            <a:pPr marL="285840" lvl="0" indent="-285480" algn="just">
              <a:buSzPts val="1600"/>
              <a:buFont typeface="Arial"/>
              <a:buChar char="•"/>
            </a:pPr>
            <a:r>
              <a:rPr lang="en-IN" sz="2800" i="0" u="none" strike="noStrike" cap="none" dirty="0">
                <a:solidFill>
                  <a:schemeClr val="bg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Health and Technology</a:t>
            </a:r>
          </a:p>
          <a:p>
            <a:pPr marL="285840" lvl="0" indent="-285480" algn="just">
              <a:buSzPts val="1600"/>
              <a:buFont typeface="Arial"/>
              <a:buChar char="•"/>
            </a:pPr>
            <a:r>
              <a:rPr lang="en-IN" sz="2800" i="0" u="none" strike="noStrike" cap="none" dirty="0">
                <a:solidFill>
                  <a:schemeClr val="bg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Banking and finance</a:t>
            </a:r>
          </a:p>
          <a:p>
            <a:pPr marL="285840" lvl="0" indent="-285480" algn="just">
              <a:buSzPts val="1600"/>
              <a:buFont typeface="Arial"/>
              <a:buChar char="•"/>
            </a:pPr>
            <a:r>
              <a:rPr lang="en-IN" sz="2800" dirty="0">
                <a:solidFill>
                  <a:schemeClr val="bg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Transport</a:t>
            </a:r>
          </a:p>
          <a:p>
            <a:pPr marL="285840" lvl="0" indent="-285480" algn="just">
              <a:buSzPts val="1600"/>
              <a:buFont typeface="Arial"/>
              <a:buChar char="•"/>
            </a:pPr>
            <a:r>
              <a:rPr lang="en-IN" sz="2800" i="0" u="none" strike="noStrike" cap="none" dirty="0">
                <a:solidFill>
                  <a:schemeClr val="bg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Cyber Security</a:t>
            </a:r>
          </a:p>
          <a:p>
            <a:pPr marL="360" lvl="0" algn="just">
              <a:buSzPts val="1600"/>
            </a:pPr>
            <a:endParaRPr lang="en-IN" sz="2800" i="0" u="none" strike="noStrike" cap="none" dirty="0">
              <a:solidFill>
                <a:schemeClr val="bg1"/>
              </a:solidFill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  <a:p>
            <a:pPr marL="285840" lvl="0" indent="-285480" algn="just">
              <a:buSzPts val="1600"/>
              <a:buFont typeface="Arial"/>
              <a:buChar char="•"/>
            </a:pPr>
            <a:endParaRPr lang="en-IN" sz="2800" i="0" u="none" strike="noStrike" cap="none" dirty="0">
              <a:solidFill>
                <a:schemeClr val="bg1"/>
              </a:solidFill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  <a:p>
            <a:pPr marL="285840" lvl="0" indent="-285480" algn="just">
              <a:buSzPts val="1600"/>
              <a:buFont typeface="Arial"/>
              <a:buChar char="•"/>
            </a:pPr>
            <a:endParaRPr sz="2800" i="0" u="none" strike="noStrike" cap="none" dirty="0">
              <a:solidFill>
                <a:schemeClr val="bg1"/>
              </a:solidFill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5024" y="5658089"/>
            <a:ext cx="1236055" cy="1045893"/>
          </a:xfrm>
          <a:prstGeom prst="rect">
            <a:avLst/>
          </a:prstGeom>
        </p:spPr>
      </p:pic>
      <p:pic>
        <p:nvPicPr>
          <p:cNvPr id="4100" name="Picture 4" descr="Image result for check list images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8624" y="1699013"/>
            <a:ext cx="4362238" cy="4190799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9875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0915" y="-78143"/>
            <a:ext cx="8534400" cy="1507067"/>
          </a:xfrm>
        </p:spPr>
        <p:txBody>
          <a:bodyPr>
            <a:normAutofit/>
          </a:bodyPr>
          <a:lstStyle/>
          <a:p>
            <a:r>
              <a:rPr lang="en-IN" sz="4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Themes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77" y="1265985"/>
            <a:ext cx="3454399" cy="271092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2" descr="Image result for rural education development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976914"/>
            <a:ext cx="3774142" cy="263044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Image result for smart transport&quot;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4142" y="4059367"/>
            <a:ext cx="4921624" cy="271639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Image result for health and technology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5766" y="3976914"/>
            <a:ext cx="3304502" cy="262773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Image result for agriculture atechnology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1429" y="1232508"/>
            <a:ext cx="5468839" cy="274440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Image result for banking&quot;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0011" y="1232508"/>
            <a:ext cx="3061418" cy="282685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24205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51"/>
          <p:cNvSpPr/>
          <p:nvPr/>
        </p:nvSpPr>
        <p:spPr>
          <a:xfrm>
            <a:off x="668880" y="2112120"/>
            <a:ext cx="7541640" cy="3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000" rIns="457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AutoNum type="arabicPeriod"/>
            </a:pPr>
            <a:r>
              <a:rPr lang="en-IN" sz="2400" b="1" i="0" u="none" strike="noStrike" cap="none" dirty="0">
                <a:latin typeface="Century Gothic"/>
                <a:ea typeface="Century Gothic"/>
                <a:cs typeface="Century Gothic"/>
                <a:sym typeface="Century Gothic"/>
              </a:rPr>
              <a:t> Capital for events.                        </a:t>
            </a:r>
            <a:endParaRPr sz="24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AutoNum type="arabicPeriod"/>
            </a:pPr>
            <a:r>
              <a:rPr lang="en-IN" sz="2400" b="1" i="0" u="none" strike="noStrike" cap="none" dirty="0">
                <a:latin typeface="Century Gothic"/>
                <a:ea typeface="Century Gothic"/>
                <a:cs typeface="Century Gothic"/>
                <a:sym typeface="Century Gothic"/>
              </a:rPr>
              <a:t> Goodies / Merchandise.</a:t>
            </a:r>
            <a:endParaRPr sz="24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AutoNum type="arabicPeriod"/>
            </a:pPr>
            <a:r>
              <a:rPr lang="en-IN" sz="2400" b="1" i="0" u="none" strike="noStrike" cap="none" dirty="0">
                <a:latin typeface="Century Gothic"/>
                <a:ea typeface="Century Gothic"/>
                <a:cs typeface="Century Gothic"/>
                <a:sym typeface="Century Gothic"/>
              </a:rPr>
              <a:t> T-shirts.</a:t>
            </a:r>
            <a:endParaRPr sz="24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AutoNum type="arabicPeriod"/>
            </a:pPr>
            <a:r>
              <a:rPr lang="en-IN" sz="2400" b="1" i="0" u="none" strike="noStrike" cap="none" dirty="0">
                <a:latin typeface="Century Gothic"/>
                <a:ea typeface="Century Gothic"/>
                <a:cs typeface="Century Gothic"/>
                <a:sym typeface="Century Gothic"/>
              </a:rPr>
              <a:t> Certificates.</a:t>
            </a:r>
            <a:endParaRPr sz="24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</a:pPr>
            <a:endParaRPr sz="2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51"/>
          <p:cNvSpPr/>
          <p:nvPr/>
        </p:nvSpPr>
        <p:spPr>
          <a:xfrm>
            <a:off x="466559" y="26640"/>
            <a:ext cx="10883611" cy="1919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000" rIns="457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6000" b="1" i="0" u="none" strike="noStrike" cap="none" dirty="0">
                <a:solidFill>
                  <a:srgbClr val="C6232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WHAT WE EXPECT</a:t>
            </a:r>
            <a:endParaRPr sz="60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6000" b="1" i="0" u="none" strike="noStrike" cap="none" dirty="0">
                <a:solidFill>
                  <a:srgbClr val="C6232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FROM YOU.</a:t>
            </a:r>
            <a:endParaRPr sz="60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7276" y="5413616"/>
            <a:ext cx="1297524" cy="1097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831013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842</TotalTime>
  <Words>550</Words>
  <Application>Microsoft Office PowerPoint</Application>
  <PresentationFormat>Widescreen</PresentationFormat>
  <Paragraphs>134</Paragraphs>
  <Slides>14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6" baseType="lpstr">
      <vt:lpstr>Open Sans</vt:lpstr>
      <vt:lpstr>Wingdings</vt:lpstr>
      <vt:lpstr>Corbel</vt:lpstr>
      <vt:lpstr>Calibri</vt:lpstr>
      <vt:lpstr>Roboto</vt:lpstr>
      <vt:lpstr>Wingdings 3</vt:lpstr>
      <vt:lpstr>Century Gothic</vt:lpstr>
      <vt:lpstr>Arial Black</vt:lpstr>
      <vt:lpstr>Times New Roman</vt:lpstr>
      <vt:lpstr>Arial</vt:lpstr>
      <vt:lpstr>Noto Sans Symbols</vt:lpstr>
      <vt:lpstr>Slice</vt:lpstr>
      <vt:lpstr>PowerPoint Presentation</vt:lpstr>
      <vt:lpstr>Army Institute of           Technology</vt:lpstr>
      <vt:lpstr>Computer society of india</vt:lpstr>
      <vt:lpstr>Previous Events of CSI pune chapter</vt:lpstr>
      <vt:lpstr>technofrolix</vt:lpstr>
      <vt:lpstr>PowerPoint Presentation</vt:lpstr>
      <vt:lpstr>PowerPoint Presentation</vt:lpstr>
      <vt:lpstr>Themes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Saurabh Kumar</dc:creator>
  <cp:lastModifiedBy>deepak kumar</cp:lastModifiedBy>
  <cp:revision>54</cp:revision>
  <dcterms:modified xsi:type="dcterms:W3CDTF">2020-02-26T04:52:54Z</dcterms:modified>
</cp:coreProperties>
</file>