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9" r:id="rId6"/>
    <p:sldId id="300" r:id="rId7"/>
    <p:sldId id="261" r:id="rId8"/>
    <p:sldId id="295" r:id="rId9"/>
    <p:sldId id="302" r:id="rId10"/>
    <p:sldId id="296" r:id="rId11"/>
    <p:sldId id="301" r:id="rId12"/>
    <p:sldId id="297" r:id="rId13"/>
    <p:sldId id="298" r:id="rId14"/>
    <p:sldId id="299" r:id="rId15"/>
    <p:sldId id="30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2B87-0B08-4589-9679-C67E6F75E387}" v="847" dt="2023-11-13T12:51:26.164"/>
    <p1510:client id="{E873FB01-BFA9-492F-BE5E-88DA96476BC0}" v="18" dt="2023-11-13T10:39:29.964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45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908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43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1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468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38595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97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9895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9199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326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8175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5540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6" r:id="rId12"/>
    <p:sldLayoutId id="2147483673" r:id="rId13"/>
    <p:sldLayoutId id="2147483676" r:id="rId14"/>
    <p:sldLayoutId id="2147483699" r:id="rId15"/>
    <p:sldLayoutId id="2147483685" r:id="rId16"/>
    <p:sldLayoutId id="2147483696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/>
              <a:t>Anomaly detection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D010F-9571-6CF3-5C9F-196E767D78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055907" y="3589178"/>
            <a:ext cx="4171857" cy="391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ACAC-B6A5-13DD-7FE6-8791A5A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IN" sz="3400"/>
              <a:t>Procedure to find best time-period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7620-0827-5C5B-7188-0BADCDF8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IN"/>
              <a:t>Removed all the days where anomalies observed.</a:t>
            </a:r>
          </a:p>
          <a:p>
            <a:r>
              <a:rPr lang="en-IN"/>
              <a:t>Calculated the average for all the 48 intervals in a day for two categories – weekdays and weekends.</a:t>
            </a:r>
          </a:p>
          <a:p>
            <a:endParaRPr lang="en-IN"/>
          </a:p>
          <a:p>
            <a:endParaRPr lang="en-IN"/>
          </a:p>
        </p:txBody>
      </p:sp>
      <p:pic>
        <p:nvPicPr>
          <p:cNvPr id="8" name="Picture 7" descr="A graph of different colored lines">
            <a:extLst>
              <a:ext uri="{FF2B5EF4-FFF2-40B4-BE49-F238E27FC236}">
                <a16:creationId xmlns:a16="http://schemas.microsoft.com/office/drawing/2014/main" id="{39B794C9-FE74-2AA0-7D8F-F1E2FF89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57" y="1196147"/>
            <a:ext cx="5209989" cy="44657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94D7-0791-5699-9BA3-BA6E9E6A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5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7FB0-F7A4-FBAE-C145-2C4D6EB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EC6-929D-E259-E68D-FC7C56C8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5349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In weekends, it is profitable to work at following intervals:</a:t>
            </a:r>
          </a:p>
          <a:p>
            <a:pPr lvl="1"/>
            <a:r>
              <a:rPr lang="en-IN" sz="1800" dirty="0">
                <a:ea typeface="+mn-lt"/>
                <a:cs typeface="+mn-lt"/>
              </a:rPr>
              <a:t>1) During night, the time interval from 6:00 pm to around 1:00 am has more customers.</a:t>
            </a:r>
          </a:p>
          <a:p>
            <a:pPr lvl="1"/>
            <a:r>
              <a:rPr lang="en-IN" sz="1800" dirty="0">
                <a:ea typeface="+mn-lt"/>
                <a:cs typeface="+mn-lt"/>
              </a:rPr>
              <a:t>2) During noon, the time interval from 10:00 am to 4:00 pm has more customers</a:t>
            </a:r>
            <a:endParaRPr lang="en-IN" sz="1800" dirty="0"/>
          </a:p>
          <a:p>
            <a:r>
              <a:rPr lang="en-IN" dirty="0">
                <a:ea typeface="+mn-lt"/>
                <a:cs typeface="+mn-lt"/>
              </a:rPr>
              <a:t>In weekdays, it is profitable to work at following intervals:</a:t>
            </a:r>
          </a:p>
          <a:p>
            <a:pPr lvl="1"/>
            <a:r>
              <a:rPr lang="en-IN" sz="1800" dirty="0">
                <a:ea typeface="+mn-lt"/>
                <a:cs typeface="+mn-lt"/>
              </a:rPr>
              <a:t>1) During night, the time interval from 6:00 pm to around 11:00 pm has more passengers.</a:t>
            </a:r>
          </a:p>
          <a:p>
            <a:pPr lvl="1"/>
            <a:r>
              <a:rPr lang="en-IN" sz="1800" dirty="0">
                <a:ea typeface="+mn-lt"/>
                <a:cs typeface="+mn-lt"/>
              </a:rPr>
              <a:t>2) During noon, the time interval from 8:00 am to around 3:00 pm has more passengers.</a:t>
            </a:r>
            <a:endParaRPr lang="en-IN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BCFD-7E19-F220-9623-F9062706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2A08-E1A0-C3C7-3448-10FA60A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7880-4AE9-4B70-A137-75294931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28536"/>
            <a:ext cx="8595360" cy="3193127"/>
          </a:xfrm>
        </p:spPr>
        <p:txBody>
          <a:bodyPr>
            <a:noAutofit/>
          </a:bodyPr>
          <a:lstStyle/>
          <a:p>
            <a:r>
              <a:rPr lang="en-US" sz="2000" dirty="0"/>
              <a:t>We found seven anomalies in 215 days.</a:t>
            </a:r>
          </a:p>
          <a:p>
            <a:r>
              <a:rPr lang="en-US" sz="2000" dirty="0"/>
              <a:t>Anomalies occur either on the day of the festival or a natural calamity.</a:t>
            </a:r>
          </a:p>
          <a:p>
            <a:r>
              <a:rPr lang="en-US" sz="2000" dirty="0"/>
              <a:t>We observed that the time slots with higher passenger frequency occur on weekdays between 8 am to 3 pm and 6 pm to 11 pm, and on weekends between 10 am to 4 pm and 6 pm to 1 am.</a:t>
            </a:r>
          </a:p>
          <a:p>
            <a:r>
              <a:rPr lang="en-US" sz="2000" dirty="0"/>
              <a:t>It is also observed that weekdays have more working hours during the day, while the weekends have more working hours during the night.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CBE8-1836-6FB4-0902-C62DB431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AE258-F7F1-0918-74E7-D9F5748A3E8A}"/>
              </a:ext>
            </a:extLst>
          </p:cNvPr>
          <p:cNvSpPr txBox="1"/>
          <p:nvPr/>
        </p:nvSpPr>
        <p:spPr>
          <a:xfrm>
            <a:off x="1891293" y="723331"/>
            <a:ext cx="8409414" cy="38759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EF69-DB49-235F-72A8-D7820886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kern="1200" smtClean="0">
                <a:solidFill>
                  <a:srgbClr val="FFFFFF">
                    <a:alpha val="70000"/>
                  </a:srgb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kern="1200" dirty="0">
              <a:solidFill>
                <a:srgbClr val="FFFFFF">
                  <a:alpha val="7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61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565238"/>
            <a:ext cx="9692640" cy="8439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50">
                <a:solidFill>
                  <a:schemeClr val="tx1"/>
                </a:solidFill>
              </a:rPr>
              <a:t>        ABOUT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/>
          </p:cNvSpPr>
          <p:nvPr/>
        </p:nvSpPr>
        <p:spPr>
          <a:xfrm>
            <a:off x="3454935" y="2843515"/>
            <a:ext cx="4509193" cy="421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365760">
              <a:lnSpc>
                <a:spcPct val="90000"/>
              </a:lnSpc>
              <a:spcAft>
                <a:spcPts val="600"/>
              </a:spcAft>
            </a:pPr>
            <a:r>
              <a:rPr lang="en-US" b="1" kern="1200">
                <a:latin typeface="+mn-lt"/>
                <a:ea typeface="+mn-ea"/>
                <a:cs typeface="+mn-cs"/>
              </a:rPr>
              <a:t>TIME STAMP</a:t>
            </a:r>
            <a:endParaRPr lang="en-US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/>
          </p:cNvSpPr>
          <p:nvPr/>
        </p:nvSpPr>
        <p:spPr>
          <a:xfrm>
            <a:off x="3454935" y="3195464"/>
            <a:ext cx="4916347" cy="6783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36576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Denotes the date and time, in between which the data has been recorded.</a:t>
            </a:r>
            <a:endParaRPr lang="en-US" sz="17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/>
          </p:cNvSpPr>
          <p:nvPr/>
        </p:nvSpPr>
        <p:spPr>
          <a:xfrm>
            <a:off x="3454935" y="3803915"/>
            <a:ext cx="4578019" cy="43985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 defTabSz="365760">
              <a:lnSpc>
                <a:spcPct val="90000"/>
              </a:lnSpc>
              <a:spcAft>
                <a:spcPts val="600"/>
              </a:spcAft>
            </a:pPr>
            <a:r>
              <a:rPr lang="en-US" b="1" kern="1200">
                <a:latin typeface="+mn-lt"/>
                <a:ea typeface="+mn-ea"/>
                <a:cs typeface="+mn-cs"/>
              </a:rPr>
              <a:t>NUMBER OF PASSENGERS</a:t>
            </a:r>
            <a:endParaRPr lang="en-US" sz="2400" b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/>
          </p:cNvSpPr>
          <p:nvPr/>
        </p:nvSpPr>
        <p:spPr>
          <a:xfrm>
            <a:off x="3454935" y="4196956"/>
            <a:ext cx="4812996" cy="847417"/>
          </a:xfrm>
          <a:prstGeom prst="rect">
            <a:avLst/>
          </a:prstGeom>
        </p:spPr>
        <p:txBody>
          <a:bodyPr/>
          <a:lstStyle/>
          <a:p>
            <a:pPr marL="285750" indent="-285750" defTabSz="36576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Indicates the count of passengers who have reserved a taxi within 30-minute intervals.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/>
          </p:cNvSpPr>
          <p:nvPr/>
        </p:nvSpPr>
        <p:spPr>
          <a:xfrm>
            <a:off x="7323929" y="5919000"/>
            <a:ext cx="528655" cy="295533"/>
          </a:xfrm>
          <a:prstGeom prst="rect">
            <a:avLst/>
          </a:prstGeom>
        </p:spPr>
        <p:txBody>
          <a:bodyPr/>
          <a:lstStyle/>
          <a:p>
            <a:pPr defTabSz="365760">
              <a:spcAft>
                <a:spcPts val="600"/>
              </a:spcAft>
            </a:pPr>
            <a:fld id="{B5CEABB6-07DC-46E8-9B57-56EC44A396E5}" type="slidenum">
              <a:rPr lang="en-US" sz="144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6576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7FBC5-85C1-70BF-8603-D4A812B5DBC1}"/>
              </a:ext>
            </a:extLst>
          </p:cNvPr>
          <p:cNvSpPr txBox="1"/>
          <p:nvPr/>
        </p:nvSpPr>
        <p:spPr>
          <a:xfrm>
            <a:off x="2516062" y="1545905"/>
            <a:ext cx="809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Here we worked with the New York Taxi Dataset which contains the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number of taxis used by the public from July 2014 to January 2015. There are in total 10,320 time instances. The total data is of 215 days.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9DA8F5C-D333-648C-D147-E269742C85E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5B8733-F1ED-A73B-4F93-CEA94DB9F6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C93AEF-8392-7951-1669-282D336B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2" y="1269066"/>
            <a:ext cx="8919881" cy="43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19" y="388172"/>
            <a:ext cx="9692640" cy="1325562"/>
          </a:xfrm>
        </p:spPr>
        <p:txBody>
          <a:bodyPr anchor="ctr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225" y="1971390"/>
            <a:ext cx="4480560" cy="7315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/>
              <a:t>Anomaly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73480" y="3495390"/>
            <a:ext cx="4480560" cy="731520"/>
          </a:xfrm>
        </p:spPr>
        <p:txBody>
          <a:bodyPr anchor="b">
            <a:normAutofit/>
          </a:bodyPr>
          <a:lstStyle/>
          <a:p>
            <a:r>
              <a:rPr lang="en-US" sz="2400" b="1"/>
              <a:t>Best Time to work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5413" y="4310946"/>
            <a:ext cx="8346589" cy="1535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Conducted data analysis to pinpoint the peak time-period during a day with the highest probability for taxi drivers to find customers.</a:t>
            </a:r>
            <a:endParaRPr lang="en-US" sz="2000"/>
          </a:p>
          <a:p>
            <a:pPr marL="0" indent="0">
              <a:buNone/>
            </a:pP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76AA895-75D4-4785-106D-BA5587D0717F}"/>
              </a:ext>
            </a:extLst>
          </p:cNvPr>
          <p:cNvSpPr txBox="1">
            <a:spLocks/>
          </p:cNvSpPr>
          <p:nvPr/>
        </p:nvSpPr>
        <p:spPr>
          <a:xfrm>
            <a:off x="1167743" y="2704774"/>
            <a:ext cx="8122470" cy="795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Examined the dataset to detect any irregularities or anomalies.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D35EE-41EA-AF13-D048-C199AD4F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IN" sz="2800">
                <a:solidFill>
                  <a:srgbClr val="FFFFFF"/>
                </a:solidFill>
              </a:rPr>
              <a:t>Procedure to find anomaly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12A866-0A71-89BE-314C-F87EEF15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r>
              <a:rPr lang="en-US" sz="2000" dirty="0"/>
              <a:t>Consolidated the data from 30-minute intervals to daily intervals to identify anomalies on specific days.</a:t>
            </a:r>
          </a:p>
          <a:p>
            <a:r>
              <a:rPr lang="en-US" sz="2000" dirty="0"/>
              <a:t>Examined and eliminated any existing trends or seasonality components in the data</a:t>
            </a:r>
            <a:r>
              <a:rPr lang="en-IN" sz="2000" dirty="0"/>
              <a:t>.</a:t>
            </a:r>
          </a:p>
          <a:p>
            <a:r>
              <a:rPr lang="en-US" sz="2000" dirty="0"/>
              <a:t> Assess whether the data is covariance stationary</a:t>
            </a:r>
            <a:r>
              <a:rPr lang="en-IN" sz="2000" dirty="0"/>
              <a:t>.</a:t>
            </a:r>
          </a:p>
          <a:p>
            <a:r>
              <a:rPr lang="en-US" sz="2000" dirty="0"/>
              <a:t>Determined p and q values for the ARMA process.</a:t>
            </a:r>
            <a:endParaRPr lang="en-IN" sz="2000" dirty="0"/>
          </a:p>
          <a:p>
            <a:r>
              <a:rPr lang="en-US" sz="2000" dirty="0"/>
              <a:t>Conducted model fitting and obtained residuals by calculating the difference between observed and predicted values.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7A8B6-8773-C6F9-6562-92ECD9F8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5672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05A64F-72BC-E469-C476-36C41271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044" y="643467"/>
            <a:ext cx="9507951" cy="55710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345B-E0A0-7BBB-666B-F68D88B2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D4FED-E390-5053-708F-EF2577CA27B6}"/>
              </a:ext>
            </a:extLst>
          </p:cNvPr>
          <p:cNvSpPr txBox="1"/>
          <p:nvPr/>
        </p:nvSpPr>
        <p:spPr>
          <a:xfrm>
            <a:off x="350183" y="1890992"/>
            <a:ext cx="1442757" cy="4048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1F45-CB42-E92A-53CD-427FDD95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225" y="175260"/>
            <a:ext cx="9692640" cy="1325562"/>
          </a:xfrm>
        </p:spPr>
        <p:txBody>
          <a:bodyPr>
            <a:normAutofit/>
          </a:bodyPr>
          <a:lstStyle/>
          <a:p>
            <a:r>
              <a:rPr lang="en-IN" sz="4000"/>
              <a:t>Procedure</a:t>
            </a:r>
          </a:p>
        </p:txBody>
      </p:sp>
      <p:pic>
        <p:nvPicPr>
          <p:cNvPr id="7" name="Content Placeholder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444B8CFD-6D84-5943-0330-517D8D290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878" y="109734"/>
            <a:ext cx="4822251" cy="331774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149D-8620-BB81-A70E-792D043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4072ECD3-A5BB-A1A2-C566-25D053D95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85" b="-274"/>
          <a:stretch/>
        </p:blipFill>
        <p:spPr>
          <a:xfrm>
            <a:off x="5946739" y="3433180"/>
            <a:ext cx="5146359" cy="3101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C705B-C06C-B046-7878-C9F4A20E3E06}"/>
              </a:ext>
            </a:extLst>
          </p:cNvPr>
          <p:cNvSpPr txBox="1"/>
          <p:nvPr/>
        </p:nvSpPr>
        <p:spPr>
          <a:xfrm>
            <a:off x="585507" y="1655667"/>
            <a:ext cx="536300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/>
              <a:t>Firstly, we plotted ACF and PACF plots, but we couldn’t come into a conclusion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/>
              <a:t>So, we used BIC to estimate the orders of ARMA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Through BIC, we got model as ARMA(2, 2) with coefficients –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C94D8-C832-4E1E-F3AC-E72EF6CBE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94" y="4272725"/>
            <a:ext cx="4832336" cy="1221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F7F923-9AF5-63ED-A345-16C8C1B8FB05}"/>
              </a:ext>
            </a:extLst>
          </p:cNvPr>
          <p:cNvSpPr txBox="1"/>
          <p:nvPr/>
        </p:nvSpPr>
        <p:spPr>
          <a:xfrm>
            <a:off x="585507" y="5494383"/>
            <a:ext cx="51894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Detected anomalies with a significance level of 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7130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9E3EE-273E-FB42-4961-CF1213F0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solidFill>
                  <a:srgbClr val="FFFFFF"/>
                </a:solidFill>
              </a:rPr>
              <a:t>Residuals vs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45CAA-5BD7-C915-B55B-D1C2F51B6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2"/>
          <a:stretch/>
        </p:blipFill>
        <p:spPr>
          <a:xfrm>
            <a:off x="2300149" y="483199"/>
            <a:ext cx="7446719" cy="45536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3471-B3EE-D429-78E8-B61C5CE3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5CEABB6-07DC-46E8-9B57-56EC44A396E5}" type="slidenum">
              <a:rPr lang="en-US">
                <a:solidFill>
                  <a:srgbClr val="A6A6A6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0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182A-8707-95F2-F3F0-400155BC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Anomalies detected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2BFF-3D3F-A91F-6960-D1C6EFE50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/>
              <a:t>In total, there are 7 anomalies out of 215 data points.</a:t>
            </a:r>
          </a:p>
          <a:p>
            <a:pPr marL="342900" indent="-342900">
              <a:buFont typeface="+mj-lt"/>
              <a:buAutoNum type="arabicParenR"/>
            </a:pPr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of July 2014</a:t>
            </a:r>
            <a:r>
              <a:rPr lang="en-IN" dirty="0"/>
              <a:t> – America’s Independence day</a:t>
            </a:r>
            <a:endParaRPr lang="en-IN" u="sng" dirty="0"/>
          </a:p>
          <a:p>
            <a:pPr marL="342900" indent="-342900">
              <a:buFont typeface="+mj-lt"/>
              <a:buAutoNum type="arabicParenR"/>
            </a:pPr>
            <a:r>
              <a:rPr lang="en-IN" b="1" dirty="0"/>
              <a:t>26</a:t>
            </a:r>
            <a:r>
              <a:rPr lang="en-IN" b="1" baseline="30000" dirty="0"/>
              <a:t>th</a:t>
            </a:r>
            <a:r>
              <a:rPr lang="en-IN" b="1" dirty="0"/>
              <a:t> of November 2014</a:t>
            </a:r>
            <a:r>
              <a:rPr lang="en-IN" dirty="0"/>
              <a:t> – Thanksgiving day</a:t>
            </a:r>
          </a:p>
          <a:p>
            <a:pPr marL="342900" indent="-342900">
              <a:buAutoNum type="arabicParenR"/>
            </a:pPr>
            <a:r>
              <a:rPr lang="en-IN" b="1" dirty="0"/>
              <a:t>23</a:t>
            </a:r>
            <a:r>
              <a:rPr lang="en-IN" b="1" baseline="30000" dirty="0"/>
              <a:t>rd</a:t>
            </a:r>
            <a:r>
              <a:rPr lang="en-IN" b="1" dirty="0"/>
              <a:t> of December 2014</a:t>
            </a:r>
            <a:r>
              <a:rPr lang="en-IN" dirty="0"/>
              <a:t> – Christmas Day</a:t>
            </a:r>
          </a:p>
          <a:p>
            <a:pPr marL="342900" indent="-342900">
              <a:buFont typeface="Century Schoolbook" panose="02040604050505020304"/>
              <a:buAutoNum type="arabicParenR"/>
            </a:pPr>
            <a:r>
              <a:rPr lang="en-IN" b="1" dirty="0"/>
              <a:t>25</a:t>
            </a:r>
            <a:r>
              <a:rPr lang="en-IN" b="1" baseline="30000" dirty="0"/>
              <a:t>th</a:t>
            </a:r>
            <a:r>
              <a:rPr lang="en-IN" b="1" dirty="0"/>
              <a:t> of December 2014</a:t>
            </a:r>
            <a:r>
              <a:rPr lang="en-IN" dirty="0"/>
              <a:t> – Christmas Day</a:t>
            </a:r>
            <a:endParaRPr lang="en-IN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IN" b="1" dirty="0"/>
              <a:t>25</a:t>
            </a:r>
            <a:r>
              <a:rPr lang="en-IN" b="1" baseline="30000" dirty="0"/>
              <a:t>th</a:t>
            </a:r>
            <a:r>
              <a:rPr lang="en-IN" b="1" dirty="0"/>
              <a:t> of January 2015</a:t>
            </a:r>
            <a:r>
              <a:rPr lang="en-IN" dirty="0"/>
              <a:t> – Snow Storm</a:t>
            </a:r>
          </a:p>
          <a:p>
            <a:pPr marL="342900" indent="-342900">
              <a:buAutoNum type="arabicParenR"/>
            </a:pPr>
            <a:r>
              <a:rPr lang="en-IN" b="1" dirty="0"/>
              <a:t>26</a:t>
            </a:r>
            <a:r>
              <a:rPr lang="en-IN" b="1" baseline="30000" dirty="0"/>
              <a:t>th</a:t>
            </a:r>
            <a:r>
              <a:rPr lang="en-IN" b="1" dirty="0"/>
              <a:t> of January 2015</a:t>
            </a:r>
            <a:r>
              <a:rPr lang="en-IN" dirty="0"/>
              <a:t> – Snow Storm</a:t>
            </a:r>
          </a:p>
          <a:p>
            <a:pPr marL="342900" indent="-342900">
              <a:buAutoNum type="arabicParenR"/>
            </a:pPr>
            <a:r>
              <a:rPr lang="en-IN" b="1" dirty="0"/>
              <a:t>27</a:t>
            </a:r>
            <a:r>
              <a:rPr lang="en-IN" b="1" baseline="30000" dirty="0"/>
              <a:t>th</a:t>
            </a:r>
            <a:r>
              <a:rPr lang="en-IN" b="1" dirty="0"/>
              <a:t> of January 2015</a:t>
            </a:r>
            <a:r>
              <a:rPr lang="en-IN" dirty="0"/>
              <a:t> – Snow Storm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B9C8-9694-36C4-AF10-9E297968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85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2A9CB6-8216-46A2-8EC5-7B159CF65C36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BFCE94-6EC9-4D8E-89B6-C22DE7AD70C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550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Anomaly detection</vt:lpstr>
      <vt:lpstr>        ABOUT THE DATA </vt:lpstr>
      <vt:lpstr>PowerPoint Presentation</vt:lpstr>
      <vt:lpstr>Objectives</vt:lpstr>
      <vt:lpstr>Procedure to find anomaly</vt:lpstr>
      <vt:lpstr>PowerPoint Presentation</vt:lpstr>
      <vt:lpstr>Procedure</vt:lpstr>
      <vt:lpstr>Residuals vs Time</vt:lpstr>
      <vt:lpstr>Anomalies detected</vt:lpstr>
      <vt:lpstr>Procedure to find best time-period to work</vt:lpstr>
      <vt:lpstr>Observations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YUVRAJ SINGH</cp:lastModifiedBy>
  <cp:revision>4</cp:revision>
  <dcterms:created xsi:type="dcterms:W3CDTF">2023-11-11T10:06:52Z</dcterms:created>
  <dcterms:modified xsi:type="dcterms:W3CDTF">2024-07-17T11:58:06Z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