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80" r:id="rId6"/>
    <p:sldId id="261" r:id="rId7"/>
    <p:sldId id="262" r:id="rId8"/>
    <p:sldId id="281" r:id="rId9"/>
    <p:sldId id="263" r:id="rId10"/>
    <p:sldId id="264" r:id="rId11"/>
    <p:sldId id="282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3" r:id="rId22"/>
    <p:sldId id="275" r:id="rId23"/>
    <p:sldId id="276" r:id="rId24"/>
    <p:sldId id="277" r:id="rId25"/>
    <p:sldId id="278" r:id="rId26"/>
    <p:sldId id="279" r:id="rId27"/>
    <p:sldId id="285" r:id="rId28"/>
    <p:sldId id="286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6680"/>
    <a:srgbClr val="5B718F"/>
    <a:srgbClr val="7086A4"/>
    <a:srgbClr val="FFFCD1"/>
    <a:srgbClr val="3B6D9B"/>
    <a:srgbClr val="ADD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8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Время</a:t>
            </a:r>
            <a:r>
              <a:rPr lang="ru-RU" baseline="0"/>
              <a:t> выполнения (меньше - лучше)</a:t>
            </a:r>
            <a:endParaRPr lang="ru-RU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Лист1!$A$2</c:f>
              <c:strCache>
                <c:ptCount val="1"/>
                <c:pt idx="0">
                  <c:v>Simple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Лист1!$B$1:$D$1</c:f>
              <c:numCache>
                <c:formatCode>General</c:formatCode>
                <c:ptCount val="3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</c:numCache>
            </c:numRef>
          </c:cat>
          <c:val>
            <c:numRef>
              <c:f>Лист1!$B$2:$D$2</c:f>
              <c:numCache>
                <c:formatCode>General</c:formatCode>
                <c:ptCount val="3"/>
                <c:pt idx="0">
                  <c:v>375</c:v>
                </c:pt>
                <c:pt idx="1">
                  <c:v>3769</c:v>
                </c:pt>
                <c:pt idx="2">
                  <c:v>40501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1D-44F3-8899-7BCB161FFBEA}"/>
            </c:ext>
          </c:extLst>
        </c:ser>
        <c:ser>
          <c:idx val="1"/>
          <c:order val="1"/>
          <c:tx>
            <c:strRef>
              <c:f>Лист1!$A$3</c:f>
              <c:strCache>
                <c:ptCount val="1"/>
                <c:pt idx="0">
                  <c:v>Cached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Лист1!$B$1:$D$1</c:f>
              <c:numCache>
                <c:formatCode>General</c:formatCode>
                <c:ptCount val="3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</c:numCache>
            </c:numRef>
          </c:cat>
          <c:val>
            <c:numRef>
              <c:f>Лист1!$B$3:$D$3</c:f>
              <c:numCache>
                <c:formatCode>General</c:formatCode>
                <c:ptCount val="3"/>
                <c:pt idx="0">
                  <c:v>301</c:v>
                </c:pt>
                <c:pt idx="1">
                  <c:v>3045</c:v>
                </c:pt>
                <c:pt idx="2">
                  <c:v>32167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B1D-44F3-8899-7BCB161FFBEA}"/>
            </c:ext>
          </c:extLst>
        </c:ser>
        <c:ser>
          <c:idx val="2"/>
          <c:order val="2"/>
          <c:tx>
            <c:strRef>
              <c:f>Лист1!$A$4</c:f>
              <c:strCache>
                <c:ptCount val="1"/>
                <c:pt idx="0">
                  <c:v>Emit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Лист1!$B$1:$D$1</c:f>
              <c:numCache>
                <c:formatCode>General</c:formatCode>
                <c:ptCount val="3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</c:numCache>
            </c:numRef>
          </c:cat>
          <c:val>
            <c:numRef>
              <c:f>Лист1!$B$4:$D$4</c:f>
              <c:numCache>
                <c:formatCode>General</c:formatCode>
                <c:ptCount val="3"/>
                <c:pt idx="0">
                  <c:v>353</c:v>
                </c:pt>
                <c:pt idx="1">
                  <c:v>540</c:v>
                </c:pt>
                <c:pt idx="2">
                  <c:v>2460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B1D-44F3-8899-7BCB161FFB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6405432"/>
        <c:axId val="486403792"/>
      </c:lineChart>
      <c:catAx>
        <c:axId val="486405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6403792"/>
        <c:crosses val="autoZero"/>
        <c:auto val="1"/>
        <c:lblAlgn val="ctr"/>
        <c:lblOffset val="100"/>
        <c:noMultiLvlLbl val="0"/>
      </c:catAx>
      <c:valAx>
        <c:axId val="486403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6405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CF52-28D4-4F27-9DE7-8079D360354A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1B0E-4B91-436C-BD6A-12EBF702F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73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CF52-28D4-4F27-9DE7-8079D360354A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1B0E-4B91-436C-BD6A-12EBF702F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53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CF52-28D4-4F27-9DE7-8079D360354A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1B0E-4B91-436C-BD6A-12EBF702F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41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CF52-28D4-4F27-9DE7-8079D360354A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1B0E-4B91-436C-BD6A-12EBF702F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89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CF52-28D4-4F27-9DE7-8079D360354A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1B0E-4B91-436C-BD6A-12EBF702F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39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CF52-28D4-4F27-9DE7-8079D360354A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1B0E-4B91-436C-BD6A-12EBF702F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23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CF52-28D4-4F27-9DE7-8079D360354A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1B0E-4B91-436C-BD6A-12EBF702F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29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CF52-28D4-4F27-9DE7-8079D360354A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1B0E-4B91-436C-BD6A-12EBF702F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52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CF52-28D4-4F27-9DE7-8079D360354A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1B0E-4B91-436C-BD6A-12EBF702F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99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CF52-28D4-4F27-9DE7-8079D360354A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1B0E-4B91-436C-BD6A-12EBF702F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44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CF52-28D4-4F27-9DE7-8079D360354A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1B0E-4B91-436C-BD6A-12EBF702F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89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2CF52-28D4-4F27-9DE7-8079D360354A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61B0E-4B91-436C-BD6A-12EBF702F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29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ilspy.net/" TargetMode="External"/><Relationship Id="rId2" Type="http://schemas.openxmlformats.org/officeDocument/2006/relationships/hyperlink" Target="http://linqpad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github.com/impworks/lens" TargetMode="External"/><Relationship Id="rId4" Type="http://schemas.openxmlformats.org/officeDocument/2006/relationships/hyperlink" Target="https://github.com/impworks/emit-benchmark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46602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692442" y="1057566"/>
            <a:ext cx="103008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Reflection.Emit</a:t>
            </a:r>
            <a:endParaRPr lang="ru-RU" sz="9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7020" y="2508738"/>
            <a:ext cx="7026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Практика использования</a:t>
            </a:r>
            <a:endParaRPr lang="ru-RU" sz="4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28" name="Picture 4" descr="Image result for mskdot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06" y="5174126"/>
            <a:ext cx="1143836" cy="114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16200000">
            <a:off x="11332063" y="1703896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rgbClr val="526680"/>
                </a:solidFill>
              </a:rPr>
              <a:t>и все-все-все</a:t>
            </a:r>
            <a:endParaRPr lang="ru-RU" sz="1200" dirty="0">
              <a:solidFill>
                <a:srgbClr val="52668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40158" y="4868881"/>
            <a:ext cx="3053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/>
              <a:t>Андрей Курош</a:t>
            </a:r>
          </a:p>
          <a:p>
            <a:pPr algn="r"/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http://imp.ms</a:t>
            </a:r>
            <a:endParaRPr lang="ru-RU" sz="36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en-US" sz="3600" dirty="0" err="1" smtClean="0">
                <a:solidFill>
                  <a:schemeClr val="tx2">
                    <a:lumMod val="75000"/>
                  </a:schemeClr>
                </a:solidFill>
              </a:rPr>
              <a:t>impworks</a:t>
            </a:r>
            <a:endParaRPr lang="en-US" sz="3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69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12272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6674" y="198111"/>
            <a:ext cx="6520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MSIL: </a:t>
            </a:r>
            <a:r>
              <a:rPr lang="ru-RU" sz="4800" dirty="0" smtClean="0">
                <a:solidFill>
                  <a:schemeClr val="bg1"/>
                </a:solidFill>
              </a:rPr>
              <a:t>загрузка значений</a:t>
            </a:r>
            <a:endParaRPr lang="ru-RU" sz="4800" dirty="0">
              <a:solidFill>
                <a:schemeClr val="bg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460192"/>
              </p:ext>
            </p:extLst>
          </p:nvPr>
        </p:nvGraphicFramePr>
        <p:xfrm>
          <a:off x="634027" y="2082949"/>
          <a:ext cx="10923945" cy="4035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4956">
                  <a:extLst>
                    <a:ext uri="{9D8B030D-6E8A-4147-A177-3AD203B41FA5}">
                      <a16:colId xmlns:a16="http://schemas.microsoft.com/office/drawing/2014/main" val="2736668222"/>
                    </a:ext>
                  </a:extLst>
                </a:gridCol>
                <a:gridCol w="6458989">
                  <a:extLst>
                    <a:ext uri="{9D8B030D-6E8A-4147-A177-3AD203B41FA5}">
                      <a16:colId xmlns:a16="http://schemas.microsoft.com/office/drawing/2014/main" val="3379273063"/>
                    </a:ext>
                  </a:extLst>
                </a:gridCol>
              </a:tblGrid>
              <a:tr h="832076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Константа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ldc</a:t>
                      </a:r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800" dirty="0" err="1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ldstr</a:t>
                      </a:r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800" dirty="0" err="1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ldnull</a:t>
                      </a:r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800" dirty="0" err="1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ldtoken</a:t>
                      </a:r>
                      <a:endParaRPr lang="ru-RU" sz="2800" dirty="0">
                        <a:solidFill>
                          <a:srgbClr val="7030A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35961"/>
                  </a:ext>
                </a:extLst>
              </a:tr>
              <a:tr h="832076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Локальная</a:t>
                      </a:r>
                      <a:r>
                        <a:rPr lang="ru-RU" sz="2800" baseline="0" dirty="0" smtClean="0"/>
                        <a:t> переменная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ldloc</a:t>
                      </a:r>
                      <a:endParaRPr lang="ru-RU" sz="2800" dirty="0">
                        <a:solidFill>
                          <a:srgbClr val="7030A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43878"/>
                  </a:ext>
                </a:extLst>
              </a:tr>
              <a:tr h="832076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Аргумент</a:t>
                      </a:r>
                      <a:r>
                        <a:rPr lang="ru-RU" sz="2800" baseline="0" dirty="0" smtClean="0"/>
                        <a:t> метода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ldarg</a:t>
                      </a:r>
                      <a:endParaRPr lang="ru-RU" sz="2800" dirty="0">
                        <a:solidFill>
                          <a:srgbClr val="7030A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851372"/>
                  </a:ext>
                </a:extLst>
              </a:tr>
              <a:tr h="832076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Поле</a:t>
                      </a:r>
                      <a:r>
                        <a:rPr lang="ru-RU" sz="2800" baseline="0" dirty="0" smtClean="0"/>
                        <a:t> объекта или класса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ldfld</a:t>
                      </a:r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28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ldsfld</a:t>
                      </a:r>
                      <a:endParaRPr lang="ru-RU" sz="2800" dirty="0">
                        <a:solidFill>
                          <a:srgbClr val="7030A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304549"/>
                  </a:ext>
                </a:extLst>
              </a:tr>
              <a:tr h="706915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Элемента</a:t>
                      </a:r>
                      <a:r>
                        <a:rPr lang="ru-RU" sz="2800" baseline="0" dirty="0" smtClean="0"/>
                        <a:t> массива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ldelem</a:t>
                      </a:r>
                      <a:endParaRPr lang="ru-RU" sz="2800" dirty="0">
                        <a:solidFill>
                          <a:srgbClr val="7030A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48712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226752" y="19811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199691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Прямая соединительная линия 38"/>
          <p:cNvCxnSpPr>
            <a:stCxn id="8" idx="2"/>
            <a:endCxn id="9" idx="0"/>
          </p:cNvCxnSpPr>
          <p:nvPr/>
        </p:nvCxnSpPr>
        <p:spPr>
          <a:xfrm flipH="1">
            <a:off x="2268889" y="2587465"/>
            <a:ext cx="3960114" cy="729898"/>
          </a:xfrm>
          <a:prstGeom prst="line">
            <a:avLst/>
          </a:prstGeom>
          <a:ln w="12700">
            <a:solidFill>
              <a:srgbClr val="526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stCxn id="8" idx="2"/>
            <a:endCxn id="10" idx="0"/>
          </p:cNvCxnSpPr>
          <p:nvPr/>
        </p:nvCxnSpPr>
        <p:spPr>
          <a:xfrm flipH="1">
            <a:off x="4861751" y="2587465"/>
            <a:ext cx="1367252" cy="729897"/>
          </a:xfrm>
          <a:prstGeom prst="line">
            <a:avLst/>
          </a:prstGeom>
          <a:ln w="12700">
            <a:solidFill>
              <a:srgbClr val="526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8" idx="2"/>
            <a:endCxn id="12" idx="0"/>
          </p:cNvCxnSpPr>
          <p:nvPr/>
        </p:nvCxnSpPr>
        <p:spPr>
          <a:xfrm>
            <a:off x="6229003" y="2587465"/>
            <a:ext cx="1225610" cy="729897"/>
          </a:xfrm>
          <a:prstGeom prst="line">
            <a:avLst/>
          </a:prstGeom>
          <a:ln w="12700">
            <a:solidFill>
              <a:srgbClr val="526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8" idx="2"/>
            <a:endCxn id="16" idx="0"/>
          </p:cNvCxnSpPr>
          <p:nvPr/>
        </p:nvCxnSpPr>
        <p:spPr>
          <a:xfrm>
            <a:off x="6229003" y="2587465"/>
            <a:ext cx="3818472" cy="729896"/>
          </a:xfrm>
          <a:prstGeom prst="line">
            <a:avLst/>
          </a:prstGeom>
          <a:ln w="12700">
            <a:solidFill>
              <a:srgbClr val="526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9" idx="2"/>
            <a:endCxn id="17" idx="0"/>
          </p:cNvCxnSpPr>
          <p:nvPr/>
        </p:nvCxnSpPr>
        <p:spPr>
          <a:xfrm flipH="1">
            <a:off x="1673889" y="4330122"/>
            <a:ext cx="595000" cy="763381"/>
          </a:xfrm>
          <a:prstGeom prst="line">
            <a:avLst/>
          </a:prstGeom>
          <a:ln w="12700">
            <a:solidFill>
              <a:srgbClr val="526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9" idx="2"/>
            <a:endCxn id="19" idx="0"/>
          </p:cNvCxnSpPr>
          <p:nvPr/>
        </p:nvCxnSpPr>
        <p:spPr>
          <a:xfrm>
            <a:off x="2268889" y="4330122"/>
            <a:ext cx="594998" cy="763380"/>
          </a:xfrm>
          <a:prstGeom prst="line">
            <a:avLst/>
          </a:prstGeom>
          <a:ln w="12700">
            <a:solidFill>
              <a:srgbClr val="526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9" idx="2"/>
            <a:endCxn id="20" idx="0"/>
          </p:cNvCxnSpPr>
          <p:nvPr/>
        </p:nvCxnSpPr>
        <p:spPr>
          <a:xfrm>
            <a:off x="2268889" y="4330122"/>
            <a:ext cx="1784996" cy="763379"/>
          </a:xfrm>
          <a:prstGeom prst="line">
            <a:avLst/>
          </a:prstGeom>
          <a:ln w="12700">
            <a:solidFill>
              <a:srgbClr val="526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9" idx="2"/>
            <a:endCxn id="21" idx="0"/>
          </p:cNvCxnSpPr>
          <p:nvPr/>
        </p:nvCxnSpPr>
        <p:spPr>
          <a:xfrm>
            <a:off x="2268889" y="4330122"/>
            <a:ext cx="2974994" cy="763378"/>
          </a:xfrm>
          <a:prstGeom prst="line">
            <a:avLst/>
          </a:prstGeom>
          <a:ln w="12700">
            <a:solidFill>
              <a:srgbClr val="526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9" idx="2"/>
            <a:endCxn id="23" idx="0"/>
          </p:cNvCxnSpPr>
          <p:nvPr/>
        </p:nvCxnSpPr>
        <p:spPr>
          <a:xfrm>
            <a:off x="2268889" y="4330122"/>
            <a:ext cx="4164992" cy="763378"/>
          </a:xfrm>
          <a:prstGeom prst="line">
            <a:avLst/>
          </a:prstGeom>
          <a:ln w="12700">
            <a:solidFill>
              <a:srgbClr val="526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9" idx="2"/>
            <a:endCxn id="24" idx="0"/>
          </p:cNvCxnSpPr>
          <p:nvPr/>
        </p:nvCxnSpPr>
        <p:spPr>
          <a:xfrm>
            <a:off x="2268889" y="4330122"/>
            <a:ext cx="5354990" cy="763377"/>
          </a:xfrm>
          <a:prstGeom prst="line">
            <a:avLst/>
          </a:prstGeom>
          <a:ln w="12700">
            <a:solidFill>
              <a:srgbClr val="526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stCxn id="9" idx="2"/>
            <a:endCxn id="25" idx="0"/>
          </p:cNvCxnSpPr>
          <p:nvPr/>
        </p:nvCxnSpPr>
        <p:spPr>
          <a:xfrm flipH="1">
            <a:off x="1673889" y="4330122"/>
            <a:ext cx="595000" cy="1478271"/>
          </a:xfrm>
          <a:prstGeom prst="line">
            <a:avLst/>
          </a:prstGeom>
          <a:ln w="12700">
            <a:solidFill>
              <a:srgbClr val="526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>
            <a:stCxn id="9" idx="2"/>
            <a:endCxn id="26" idx="0"/>
          </p:cNvCxnSpPr>
          <p:nvPr/>
        </p:nvCxnSpPr>
        <p:spPr>
          <a:xfrm>
            <a:off x="2268889" y="4330122"/>
            <a:ext cx="594998" cy="1478270"/>
          </a:xfrm>
          <a:prstGeom prst="line">
            <a:avLst/>
          </a:prstGeom>
          <a:ln w="12700">
            <a:solidFill>
              <a:srgbClr val="526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>
            <a:stCxn id="9" idx="2"/>
            <a:endCxn id="27" idx="0"/>
          </p:cNvCxnSpPr>
          <p:nvPr/>
        </p:nvCxnSpPr>
        <p:spPr>
          <a:xfrm>
            <a:off x="2268889" y="4330122"/>
            <a:ext cx="1784996" cy="1478269"/>
          </a:xfrm>
          <a:prstGeom prst="line">
            <a:avLst/>
          </a:prstGeom>
          <a:ln w="12700">
            <a:solidFill>
              <a:srgbClr val="526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>
            <a:stCxn id="9" idx="2"/>
            <a:endCxn id="28" idx="0"/>
          </p:cNvCxnSpPr>
          <p:nvPr/>
        </p:nvCxnSpPr>
        <p:spPr>
          <a:xfrm>
            <a:off x="2268889" y="4330122"/>
            <a:ext cx="2974994" cy="1478268"/>
          </a:xfrm>
          <a:prstGeom prst="line">
            <a:avLst/>
          </a:prstGeom>
          <a:ln w="12700">
            <a:solidFill>
              <a:srgbClr val="526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>
            <a:stCxn id="9" idx="2"/>
            <a:endCxn id="29" idx="0"/>
          </p:cNvCxnSpPr>
          <p:nvPr/>
        </p:nvCxnSpPr>
        <p:spPr>
          <a:xfrm>
            <a:off x="2268889" y="4330122"/>
            <a:ext cx="4164992" cy="1478268"/>
          </a:xfrm>
          <a:prstGeom prst="line">
            <a:avLst/>
          </a:prstGeom>
          <a:ln w="12700">
            <a:solidFill>
              <a:srgbClr val="526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0" y="0"/>
            <a:ext cx="12192000" cy="12272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6674" y="198111"/>
            <a:ext cx="63555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MSIL: </a:t>
            </a:r>
            <a:r>
              <a:rPr lang="ru-RU" sz="4800" dirty="0" smtClean="0">
                <a:solidFill>
                  <a:schemeClr val="bg1"/>
                </a:solidFill>
              </a:rPr>
              <a:t>варианты команд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6674" y="6966067"/>
            <a:ext cx="283443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ldc.i4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ldc.i4</a:t>
            </a:r>
            <a:r>
              <a:rPr lang="en-US" dirty="0" smtClean="0">
                <a:latin typeface="Consolas" panose="020B0609020204030204" pitchFamily="49" charset="0"/>
              </a:rPr>
              <a:t> &lt;int32&gt;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ldc.i4.s</a:t>
            </a:r>
            <a:r>
              <a:rPr lang="en-US" dirty="0" smtClean="0">
                <a:latin typeface="Consolas" panose="020B0609020204030204" pitchFamily="49" charset="0"/>
              </a:rPr>
              <a:t> &lt;int8&gt;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ldc.i4.0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ldc.i4.1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ldc.i4.2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ldc.i4.3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ldc.i4.4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ldc.i4.5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ldc.i4.6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ldc.i4.7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ldc.i4.8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ldc.i4.m1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ldc.i8</a:t>
            </a:r>
            <a:r>
              <a:rPr lang="en-US" dirty="0" smtClean="0">
                <a:latin typeface="Consolas" panose="020B0609020204030204" pitchFamily="49" charset="0"/>
              </a:rPr>
              <a:t> &lt;int64&gt;</a:t>
            </a: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ldc.r4</a:t>
            </a:r>
            <a:r>
              <a:rPr lang="en-US" dirty="0" smtClean="0">
                <a:latin typeface="Consolas" panose="020B0609020204030204" pitchFamily="49" charset="0"/>
              </a:rPr>
              <a:t> &lt;float32&gt;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ldc.r8</a:t>
            </a:r>
            <a:r>
              <a:rPr lang="en-US" dirty="0" smtClean="0">
                <a:latin typeface="Consolas" panose="020B0609020204030204" pitchFamily="49" charset="0"/>
              </a:rPr>
              <a:t> &lt;float64&gt;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104237" y="1574706"/>
            <a:ext cx="2249531" cy="1012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ldc.*</a:t>
            </a:r>
            <a:endParaRPr lang="ru-RU" sz="2800" dirty="0">
              <a:solidFill>
                <a:srgbClr val="7030A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44123" y="3317363"/>
            <a:ext cx="2249531" cy="1012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ldc.i4</a:t>
            </a:r>
            <a:endParaRPr lang="ru-RU" sz="2800" dirty="0">
              <a:solidFill>
                <a:srgbClr val="7030A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736985" y="3317362"/>
            <a:ext cx="2249531" cy="1012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ldc.i8</a:t>
            </a:r>
            <a:endParaRPr lang="ru-RU" sz="2800" dirty="0">
              <a:solidFill>
                <a:srgbClr val="7030A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329847" y="3317362"/>
            <a:ext cx="2249531" cy="1012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ldc.r4</a:t>
            </a:r>
            <a:endParaRPr lang="ru-RU" sz="2800" dirty="0">
              <a:solidFill>
                <a:srgbClr val="7030A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22709" y="3317361"/>
            <a:ext cx="2249531" cy="1012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ldc.r8</a:t>
            </a:r>
            <a:endParaRPr lang="ru-RU" sz="2800" dirty="0">
              <a:solidFill>
                <a:srgbClr val="7030A0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144123" y="5093503"/>
            <a:ext cx="1059532" cy="561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ldc.i4.0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334121" y="5093502"/>
            <a:ext cx="1059532" cy="561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ldc.i4.1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524119" y="5093501"/>
            <a:ext cx="1059532" cy="561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ldc.i4.2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714117" y="5093500"/>
            <a:ext cx="1059532" cy="561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ldc.i4.3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904115" y="5093500"/>
            <a:ext cx="1059532" cy="561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ldc.i4.4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7094113" y="5093499"/>
            <a:ext cx="1059532" cy="561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ldc.i4.5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1144123" y="5808393"/>
            <a:ext cx="1059532" cy="561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ldc.i4.6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2334121" y="5808392"/>
            <a:ext cx="1059532" cy="561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ldc.i4.7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3524119" y="5808391"/>
            <a:ext cx="1059532" cy="561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ldc.i4.8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4714117" y="5808390"/>
            <a:ext cx="1059532" cy="561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ldc.i4.m1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904115" y="5808390"/>
            <a:ext cx="1059532" cy="561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ldc.i4.s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226752" y="19811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1301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12272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6674" y="198111"/>
            <a:ext cx="4281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MSIL:</a:t>
            </a:r>
            <a:r>
              <a:rPr lang="ru-RU" sz="4800" dirty="0" smtClean="0">
                <a:solidFill>
                  <a:schemeClr val="bg1"/>
                </a:solidFill>
              </a:rPr>
              <a:t> операции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6674" y="1425332"/>
            <a:ext cx="2592248" cy="733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ru-RU" sz="3600" dirty="0" smtClean="0"/>
              <a:t>Математика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02021" y="1425331"/>
            <a:ext cx="291906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ru-RU" sz="3600" dirty="0" smtClean="0"/>
              <a:t>Логика</a:t>
            </a:r>
            <a:r>
              <a:rPr lang="en-US" sz="3600" dirty="0" smtClean="0"/>
              <a:t> / </a:t>
            </a:r>
            <a:r>
              <a:rPr lang="ru-RU" sz="3600" dirty="0" smtClean="0"/>
              <a:t>биты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5920" y="1425331"/>
            <a:ext cx="2308645" cy="733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ru-RU" sz="3600" dirty="0" smtClean="0"/>
              <a:t>Сравнения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6674" y="2357042"/>
            <a:ext cx="36391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add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sub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mul</a:t>
            </a:r>
            <a:endParaRPr lang="en-US" dirty="0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rem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остаток от деления</a:t>
            </a:r>
            <a:endParaRPr lang="en-US" dirty="0" smtClean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neg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инверсия знака</a:t>
            </a:r>
            <a:endParaRPr lang="en-US" dirty="0" smtClean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674" y="5609012"/>
            <a:ext cx="4652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ovf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с проверкой переполнения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*.un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для </a:t>
            </a:r>
            <a:r>
              <a:rPr lang="ru-RU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беззнаковых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чисел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02021" y="2357041"/>
            <a:ext cx="28793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xor</a:t>
            </a:r>
            <a:endParaRPr lang="en-US" dirty="0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shl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сдвиг влево</a:t>
            </a:r>
            <a:endParaRPr lang="en-US" dirty="0" smtClean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shr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сдвиг вправо</a:t>
            </a:r>
            <a:endParaRPr lang="en-US" dirty="0" smtClean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03956" y="2359173"/>
            <a:ext cx="2499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ceq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равенство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clt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меньше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cgt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больше</a:t>
            </a:r>
            <a:endParaRPr lang="en-US" dirty="0" smtClean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6674" y="4564049"/>
            <a:ext cx="3036088" cy="733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ru-RU" sz="3600" dirty="0" smtClean="0"/>
              <a:t>Модификации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03956" y="3482746"/>
            <a:ext cx="362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стек загружается </a:t>
            </a:r>
            <a:r>
              <a:rPr lang="en-US" dirty="0" smtClean="0"/>
              <a:t>int32 (1 </a:t>
            </a:r>
            <a:r>
              <a:rPr lang="ru-RU" dirty="0" smtClean="0"/>
              <a:t>или 0)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1226752" y="19811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4168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6095999" y="4954384"/>
            <a:ext cx="5616633" cy="1512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256673" y="4954384"/>
            <a:ext cx="5379356" cy="1266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12272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6674" y="198111"/>
            <a:ext cx="6064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MSIL:</a:t>
            </a:r>
            <a:r>
              <a:rPr lang="ru-RU" sz="4800" dirty="0" smtClean="0">
                <a:solidFill>
                  <a:schemeClr val="bg1"/>
                </a:solidFill>
              </a:rPr>
              <a:t> вызовы</a:t>
            </a:r>
            <a:r>
              <a:rPr lang="en-US" sz="4800" dirty="0" smtClean="0">
                <a:solidFill>
                  <a:schemeClr val="bg1"/>
                </a:solidFill>
              </a:rPr>
              <a:t> </a:t>
            </a:r>
            <a:r>
              <a:rPr lang="ru-RU" sz="4800" dirty="0" smtClean="0">
                <a:solidFill>
                  <a:schemeClr val="bg1"/>
                </a:solidFill>
              </a:rPr>
              <a:t>методов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674" y="1425332"/>
            <a:ext cx="403373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ru-RU" sz="3600" dirty="0" smtClean="0"/>
              <a:t>Статический вызов: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56673" y="2408273"/>
            <a:ext cx="53793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Test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096000" y="2408273"/>
            <a:ext cx="49842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6000" y="1425332"/>
            <a:ext cx="453521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ru-RU" sz="3600" dirty="0" smtClean="0"/>
              <a:t>Динамический вызов: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6232796" y="5110678"/>
            <a:ext cx="5242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IL_0001: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newobj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new A()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IL_0008: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ldc.i4.1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IL_0009: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ldc.i4.2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2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IL_000A: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callvirt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a.Test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(1, 2)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64738" y="5125933"/>
            <a:ext cx="47309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IL_0001: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ldc.i4.1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IL_0002: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ldc.i4.2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2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IL_0003: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Test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A.Test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(1, 2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26752" y="19811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938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7390015" y="4131425"/>
            <a:ext cx="4064923" cy="23358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12192000" cy="12272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56674" y="198111"/>
            <a:ext cx="64648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MSIL:</a:t>
            </a:r>
            <a:r>
              <a:rPr lang="ru-RU" sz="4800" dirty="0" smtClean="0">
                <a:solidFill>
                  <a:schemeClr val="bg1"/>
                </a:solidFill>
              </a:rPr>
              <a:t> поток исполнения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079078" y="1709637"/>
            <a:ext cx="28706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"foo"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"bar"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6674" y="1476779"/>
            <a:ext cx="2159694" cy="733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ru-RU" sz="3600" dirty="0" smtClean="0"/>
              <a:t>Переходы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6674" y="2408489"/>
            <a:ext cx="27526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br</a:t>
            </a:r>
            <a:endParaRPr lang="en-US" dirty="0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brtrue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brfalse</a:t>
            </a:r>
            <a:endParaRPr lang="en-US" dirty="0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beq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,</a:t>
            </a:r>
            <a:r>
              <a:rPr lang="ru-RU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bne</a:t>
            </a:r>
            <a:endParaRPr lang="en-US" dirty="0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bgt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bge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blt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ble</a:t>
            </a:r>
            <a:endParaRPr lang="en-US" dirty="0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switch</a:t>
            </a:r>
            <a:r>
              <a:rPr lang="ru-RU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&lt;list&gt;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ret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8079078" y="4223378"/>
            <a:ext cx="29621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IL_0000: </a:t>
            </a:r>
            <a:r>
              <a:rPr lang="it-IT" dirty="0">
                <a:solidFill>
                  <a:srgbClr val="7030A0"/>
                </a:solidFill>
                <a:latin typeface="Consolas" panose="020B0609020204030204" pitchFamily="49" charset="0"/>
              </a:rPr>
              <a:t>ldc.i4.1</a:t>
            </a: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IL_0001: </a:t>
            </a:r>
            <a:r>
              <a:rPr lang="it-IT" dirty="0">
                <a:solidFill>
                  <a:srgbClr val="7030A0"/>
                </a:solidFill>
                <a:latin typeface="Consolas" panose="020B0609020204030204" pitchFamily="49" charset="0"/>
              </a:rPr>
              <a:t>ldc.i4.2</a:t>
            </a: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IL_0002: </a:t>
            </a:r>
            <a:r>
              <a:rPr lang="it-IT" dirty="0">
                <a:solidFill>
                  <a:srgbClr val="7030A0"/>
                </a:solidFill>
                <a:latin typeface="Consolas" panose="020B0609020204030204" pitchFamily="49" charset="0"/>
              </a:rPr>
              <a:t>blt.s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 smtClean="0">
                <a:solidFill>
                  <a:srgbClr val="001080"/>
                </a:solidFill>
                <a:latin typeface="Consolas" panose="020B0609020204030204" pitchFamily="49" charset="0"/>
              </a:rPr>
              <a:t>IL_000e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IL_0004: </a:t>
            </a:r>
            <a:r>
              <a:rPr lang="it-IT" dirty="0">
                <a:solidFill>
                  <a:srgbClr val="7030A0"/>
                </a:solidFill>
                <a:latin typeface="Consolas" panose="020B0609020204030204" pitchFamily="49" charset="0"/>
              </a:rPr>
              <a:t>ldstr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"foo"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IL_0009: </a:t>
            </a:r>
            <a:r>
              <a:rPr lang="it-IT" dirty="0">
                <a:solidFill>
                  <a:srgbClr val="7030A0"/>
                </a:solidFill>
                <a:latin typeface="Consolas" panose="020B0609020204030204" pitchFamily="49" charset="0"/>
              </a:rPr>
              <a:t>br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 smtClean="0">
                <a:solidFill>
                  <a:srgbClr val="001080"/>
                </a:solidFill>
                <a:latin typeface="Consolas" panose="020B0609020204030204" pitchFamily="49" charset="0"/>
              </a:rPr>
              <a:t>IL_0013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IL_000e: </a:t>
            </a:r>
            <a:r>
              <a:rPr lang="it-IT" dirty="0">
                <a:solidFill>
                  <a:srgbClr val="7030A0"/>
                </a:solidFill>
                <a:latin typeface="Consolas" panose="020B0609020204030204" pitchFamily="49" charset="0"/>
              </a:rPr>
              <a:t>ldstr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"bar</a:t>
            </a:r>
            <a:r>
              <a:rPr lang="it-IT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IL_0013: </a:t>
            </a:r>
            <a:r>
              <a:rPr lang="it-IT" dirty="0">
                <a:solidFill>
                  <a:srgbClr val="7030A0"/>
                </a:solidFill>
                <a:latin typeface="Consolas" panose="020B0609020204030204" pitchFamily="49" charset="0"/>
              </a:rPr>
              <a:t>ret</a:t>
            </a:r>
            <a:endParaRPr lang="it-IT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36306" y="1476779"/>
            <a:ext cx="2622834" cy="733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ru-RU" sz="3600" dirty="0" smtClean="0"/>
              <a:t>Исключения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41983" y="2408489"/>
            <a:ext cx="3132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throw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rethrow</a:t>
            </a:r>
            <a:endParaRPr lang="en-US" dirty="0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endfinally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endfilter</a:t>
            </a:r>
            <a:endParaRPr lang="en-US" dirty="0" smtClean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6674" y="5378449"/>
            <a:ext cx="4272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*.s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аргумент типа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&lt;int8&gt;</a:t>
            </a:r>
            <a:endParaRPr lang="ru-RU" dirty="0" smtClean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*.un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для </a:t>
            </a:r>
            <a:r>
              <a:rPr lang="ru-RU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беззнаковых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чисел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6674" y="4333486"/>
            <a:ext cx="3036088" cy="733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ru-RU" sz="3600" dirty="0" smtClean="0"/>
              <a:t>Модификации</a:t>
            </a:r>
          </a:p>
        </p:txBody>
      </p:sp>
      <p:sp>
        <p:nvSpPr>
          <p:cNvPr id="20" name="Выгнутая влево стрелка 19"/>
          <p:cNvSpPr/>
          <p:nvPr/>
        </p:nvSpPr>
        <p:spPr>
          <a:xfrm>
            <a:off x="7680960" y="4929447"/>
            <a:ext cx="398118" cy="9559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Выгнутая влево стрелка 20"/>
          <p:cNvSpPr/>
          <p:nvPr/>
        </p:nvSpPr>
        <p:spPr>
          <a:xfrm>
            <a:off x="7680960" y="5478087"/>
            <a:ext cx="398118" cy="63176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226752" y="19811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13567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12272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6674" y="198111"/>
            <a:ext cx="7684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</a:rPr>
              <a:t>Ref.Emit</a:t>
            </a:r>
            <a:r>
              <a:rPr lang="en-US" sz="4800" dirty="0" smtClean="0">
                <a:solidFill>
                  <a:schemeClr val="bg1"/>
                </a:solidFill>
              </a:rPr>
              <a:t>: Hello world (reprise)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05560" y="1857594"/>
            <a:ext cx="872107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получаем используемый метод из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Reflection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write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GetMethod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[] {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создаем метод с сигнатурой: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void Test()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DynamicMethod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"Test"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gen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GetILGenerator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gen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OpCodes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Ldstr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загрузка строки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gen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OpCodes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вызов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WriteLine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gen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OpCodes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точка выхода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action = 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CreateDelegate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26752" y="19811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44898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12272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56674" y="198111"/>
            <a:ext cx="6364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Устройство сборки </a:t>
            </a:r>
            <a:r>
              <a:rPr lang="en-US" sz="4800" dirty="0" smtClean="0">
                <a:solidFill>
                  <a:schemeClr val="bg1"/>
                </a:solidFill>
              </a:rPr>
              <a:t>.NET</a:t>
            </a:r>
            <a:endParaRPr lang="ru-RU" sz="4800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://2.bp.blogspot.com/_DSP5FXX4Isw/TMImlHylERI/AAAAAAAADHo/hYnX7I8od18/s1600/stru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942" y="1425332"/>
            <a:ext cx="6682624" cy="523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226752" y="19811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91160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12272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56674" y="198111"/>
            <a:ext cx="9451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Генерация типа: постановка задачи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36783" y="2655359"/>
            <a:ext cx="47392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IGreeter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Greet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783" y="1526998"/>
            <a:ext cx="1316386" cy="733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ru-RU" sz="3600" dirty="0" smtClean="0"/>
              <a:t>Дано</a:t>
            </a:r>
            <a:r>
              <a:rPr lang="en-US" sz="3600" dirty="0" smtClean="0"/>
              <a:t>:</a:t>
            </a:r>
            <a:endParaRPr lang="ru-RU" sz="36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5654529" y="2655359"/>
            <a:ext cx="47530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67F99"/>
                </a:solidFill>
                <a:latin typeface="Consolas" panose="020B0609020204030204" pitchFamily="49" charset="0"/>
              </a:rPr>
              <a:t>Greeter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r>
              <a:rPr lang="en-US" dirty="0" smtClean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IGreeter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Greet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24946" y="1526998"/>
            <a:ext cx="4586833" cy="733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ru-RU" sz="3600" dirty="0" smtClean="0"/>
              <a:t>Нужно сгенерировать: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226752" y="19811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04949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12272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56674" y="198111"/>
            <a:ext cx="9225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Генерация типа: решение (часть 1)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63369" y="1865907"/>
            <a:ext cx="110652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AppDomain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CurrentDomain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DefineDynamicAssembly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сборка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AssemblyName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TestAssembly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ru-RU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AssemblyBuilderAccess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Run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mod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asm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DefineDynamicModule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TestModule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модуль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mod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DefineType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"Greeter"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TypeAttributes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тип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met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type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DefineMethod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метод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Greet"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MethodAttributes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MethodAttributes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met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DefineParameter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ParameterAttributes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аргумент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26752" y="19811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70321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12272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56674" y="198111"/>
            <a:ext cx="9225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Генерация типа: решение (часть 2)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76333" y="1608212"/>
            <a:ext cx="1143933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concat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GetMethod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получение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string.Concat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Concat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met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GetILGenerator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OpCodes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Ldstr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префикс на стеке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OpCodes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Ldarg_1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аргумент на стеке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OpCodes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concat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вызов метода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OpCodes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точка выхода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type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AddInterfaceImplementation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IGreeter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интерфейс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finalType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type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CreateType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c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оздание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типа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dynamic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Activator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CreateInstance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finalType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Greet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"Bill Gates"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вызов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метода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76333" y="5137265"/>
            <a:ext cx="4492950" cy="44888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1226752" y="19811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56310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12272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6674" y="198111"/>
            <a:ext cx="3839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План доклада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295" y="1652336"/>
            <a:ext cx="5997668" cy="488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540000">
              <a:lnSpc>
                <a:spcPct val="125000"/>
              </a:lnSpc>
              <a:buAutoNum type="arabicPeriod"/>
            </a:pPr>
            <a:r>
              <a:rPr lang="ru-RU" sz="3600" dirty="0" smtClean="0"/>
              <a:t>Примеры решаемых задач</a:t>
            </a:r>
          </a:p>
          <a:p>
            <a:pPr marL="342900" indent="-540000">
              <a:lnSpc>
                <a:spcPct val="125000"/>
              </a:lnSpc>
              <a:buAutoNum type="arabicPeriod"/>
            </a:pPr>
            <a:r>
              <a:rPr lang="ru-RU" sz="3600" dirty="0" smtClean="0"/>
              <a:t>Генерация кода: язык </a:t>
            </a:r>
            <a:r>
              <a:rPr lang="en-US" sz="3600" dirty="0" smtClean="0"/>
              <a:t>MSIL</a:t>
            </a:r>
          </a:p>
          <a:p>
            <a:pPr marL="342900" indent="-540000">
              <a:lnSpc>
                <a:spcPct val="125000"/>
              </a:lnSpc>
              <a:buAutoNum type="arabicPeriod"/>
            </a:pPr>
            <a:r>
              <a:rPr lang="ru-RU" sz="3600" dirty="0" smtClean="0"/>
              <a:t>Создание структур</a:t>
            </a:r>
          </a:p>
          <a:p>
            <a:pPr marL="342900" indent="-540000">
              <a:lnSpc>
                <a:spcPct val="125000"/>
              </a:lnSpc>
              <a:buAutoNum type="arabicPeriod"/>
            </a:pPr>
            <a:r>
              <a:rPr lang="ru-RU" sz="3600" dirty="0" smtClean="0"/>
              <a:t>Ограничения</a:t>
            </a:r>
          </a:p>
          <a:p>
            <a:pPr marL="342900" indent="-540000">
              <a:lnSpc>
                <a:spcPct val="125000"/>
              </a:lnSpc>
              <a:buAutoNum type="arabicPeriod"/>
            </a:pPr>
            <a:r>
              <a:rPr lang="ru-RU" sz="3600" dirty="0" smtClean="0"/>
              <a:t>Альтернативы</a:t>
            </a:r>
          </a:p>
          <a:p>
            <a:pPr marL="342900" indent="-540000">
              <a:lnSpc>
                <a:spcPct val="125000"/>
              </a:lnSpc>
              <a:buAutoNum type="arabicPeriod"/>
            </a:pPr>
            <a:r>
              <a:rPr lang="ru-RU" sz="3600" dirty="0" err="1" smtClean="0"/>
              <a:t>Демо</a:t>
            </a:r>
            <a:endParaRPr lang="ru-RU" sz="3600" dirty="0" smtClean="0"/>
          </a:p>
          <a:p>
            <a:pPr marL="342900" indent="-540000">
              <a:lnSpc>
                <a:spcPct val="125000"/>
              </a:lnSpc>
              <a:buAutoNum type="arabicPeriod"/>
            </a:pPr>
            <a:r>
              <a:rPr lang="ru-RU" sz="3600" dirty="0" smtClean="0"/>
              <a:t>Выводы</a:t>
            </a: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1226752" y="19811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01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94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12272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56674" y="198111"/>
            <a:ext cx="6362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Ограничения: </a:t>
            </a:r>
            <a:r>
              <a:rPr lang="ru-RU" sz="4800" dirty="0" err="1" smtClean="0">
                <a:solidFill>
                  <a:schemeClr val="bg1"/>
                </a:solidFill>
              </a:rPr>
              <a:t>генерики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6674" y="1695488"/>
            <a:ext cx="33444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endParaRPr lang="ru-RU" dirty="0" smtClean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6674" y="3785078"/>
            <a:ext cx="102755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&lt;&gt;);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List&lt;T&gt;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listType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MakeGenericType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конкретизация в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List&lt;A&gt;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myListType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GetConstructor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получение конструктора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575" y="5320670"/>
            <a:ext cx="4648849" cy="7430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26752" y="19811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21041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12272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56674" y="198111"/>
            <a:ext cx="9227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Ограничения: </a:t>
            </a:r>
            <a:r>
              <a:rPr lang="ru-RU" sz="4800" dirty="0" err="1" smtClean="0">
                <a:solidFill>
                  <a:schemeClr val="bg1"/>
                </a:solidFill>
              </a:rPr>
              <a:t>генерики</a:t>
            </a:r>
            <a:r>
              <a:rPr lang="ru-RU" sz="4800" dirty="0" smtClean="0">
                <a:solidFill>
                  <a:schemeClr val="bg1"/>
                </a:solidFill>
              </a:rPr>
              <a:t> (решение)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6674" y="1695488"/>
            <a:ext cx="33444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endParaRPr lang="ru-RU" dirty="0" smtClean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6673" y="3785179"/>
            <a:ext cx="100926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&lt;&gt;);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List&lt;T&gt;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listType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GetConstructor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List&lt;T&gt;.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ctor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TypeBuilder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GetConstructor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волшебный метод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listType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MakeGenericType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ru-RU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ctor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26752" y="19811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19900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12272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56674" y="198111"/>
            <a:ext cx="9153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Ограничения: сложные топологии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87699" y="2274149"/>
            <a:ext cx="22970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267F99"/>
                </a:solidFill>
                <a:latin typeface="Consolas" panose="020B0609020204030204" pitchFamily="49" charset="0"/>
              </a:rPr>
              <a:t>B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interface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67F99"/>
                </a:solidFill>
                <a:latin typeface="Consolas" panose="020B0609020204030204" pitchFamily="49" charset="0"/>
              </a:rPr>
              <a:t>B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267F99"/>
                </a:solidFill>
                <a:latin typeface="Consolas" panose="020B0609020204030204" pitchFamily="49" charset="0"/>
              </a:rPr>
              <a:t>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5082025" y="1960087"/>
            <a:ext cx="5120359" cy="4202565"/>
            <a:chOff x="5082025" y="1960087"/>
            <a:chExt cx="5120359" cy="4202565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7172064" y="1960087"/>
              <a:ext cx="1084295" cy="1084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smtClean="0"/>
                <a:t>A</a:t>
              </a:r>
              <a:endParaRPr lang="ru-RU" sz="6000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936238" y="3982310"/>
              <a:ext cx="1084295" cy="1084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smtClean="0"/>
                <a:t>B</a:t>
              </a:r>
              <a:endParaRPr lang="ru-RU" sz="6000" dirty="0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8513185" y="3982309"/>
              <a:ext cx="1084295" cy="1084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/>
                <a:t>I</a:t>
              </a:r>
              <a:endParaRPr lang="ru-RU" sz="6000" dirty="0"/>
            </a:p>
          </p:txBody>
        </p:sp>
        <p:sp>
          <p:nvSpPr>
            <p:cNvPr id="15" name="Выгнутая влево стрелка 14"/>
            <p:cNvSpPr/>
            <p:nvPr/>
          </p:nvSpPr>
          <p:spPr>
            <a:xfrm rot="1378490">
              <a:off x="6208220" y="2561121"/>
              <a:ext cx="540328" cy="1163782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6" name="Выгнутая влево стрелка 15"/>
            <p:cNvSpPr/>
            <p:nvPr/>
          </p:nvSpPr>
          <p:spPr>
            <a:xfrm rot="16200000">
              <a:off x="7560425" y="4915067"/>
              <a:ext cx="540328" cy="1163782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7" name="Выгнутая влево стрелка 16"/>
            <p:cNvSpPr/>
            <p:nvPr/>
          </p:nvSpPr>
          <p:spPr>
            <a:xfrm rot="9315194">
              <a:off x="8670422" y="2561740"/>
              <a:ext cx="540328" cy="1163782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82025" y="2232277"/>
              <a:ext cx="1645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наследуется от</a:t>
              </a:r>
              <a:endParaRPr lang="ru-RU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35170" y="5793320"/>
              <a:ext cx="1177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реализует</a:t>
              </a:r>
              <a:endParaRPr lang="ru-RU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700691" y="2274149"/>
              <a:ext cx="1501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содержится в</a:t>
              </a:r>
              <a:endParaRPr lang="ru-RU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1226752" y="19811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22609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12272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56674" y="198111"/>
            <a:ext cx="69604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Ограничения: платформы</a:t>
            </a:r>
            <a:endParaRPr lang="ru-RU" sz="4800" dirty="0">
              <a:solidFill>
                <a:schemeClr val="bg1"/>
              </a:solidFill>
            </a:endParaRPr>
          </a:p>
        </p:txBody>
      </p:sp>
      <p:pic>
        <p:nvPicPr>
          <p:cNvPr id="4098" name="Picture 2" descr="Image result for .net framework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17" y="2688733"/>
            <a:ext cx="28575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xamarin io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277" y="2245268"/>
            <a:ext cx="3768031" cy="260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xamarin ios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31" y="3993659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9061" y="2755037"/>
            <a:ext cx="2667372" cy="2667372"/>
          </a:xfrm>
          <a:prstGeom prst="rect">
            <a:avLst/>
          </a:prstGeom>
        </p:spPr>
      </p:pic>
      <p:sp>
        <p:nvSpPr>
          <p:cNvPr id="3" name="Знак запрета 2"/>
          <p:cNvSpPr/>
          <p:nvPr/>
        </p:nvSpPr>
        <p:spPr>
          <a:xfrm>
            <a:off x="7363815" y="4532947"/>
            <a:ext cx="1778924" cy="1778924"/>
          </a:xfrm>
          <a:prstGeom prst="noSmoking">
            <a:avLst>
              <a:gd name="adj" fmla="val 9361"/>
            </a:avLst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26752" y="19811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30369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12272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56674" y="198111"/>
            <a:ext cx="38817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Альтернативы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6674" y="1425332"/>
            <a:ext cx="3861250" cy="733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74400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Expression Trees</a:t>
            </a:r>
            <a:endParaRPr lang="ru-RU" sz="3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1425331"/>
            <a:ext cx="2877134" cy="733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74400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3600" dirty="0" err="1" smtClean="0"/>
              <a:t>Mono.Cecil</a:t>
            </a:r>
            <a:endParaRPr lang="en-US" sz="36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56674" y="5670365"/>
            <a:ext cx="4747453" cy="733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74400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3600" dirty="0" err="1" smtClean="0"/>
              <a:t>IKVM.Reflection.Emit</a:t>
            </a:r>
            <a:endParaRPr lang="en-US" sz="3600" dirty="0" smtClean="0"/>
          </a:p>
        </p:txBody>
      </p:sp>
      <p:pic>
        <p:nvPicPr>
          <p:cNvPr id="13320" name="Picture 8" descr="Image result for skull and bon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31" y="5821583"/>
            <a:ext cx="532149" cy="51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9461" y="2323160"/>
            <a:ext cx="43852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Объектная </a:t>
            </a:r>
            <a:r>
              <a:rPr lang="ru-RU" dirty="0" smtClean="0"/>
              <a:t>модель</a:t>
            </a:r>
            <a:r>
              <a:rPr lang="en-US" dirty="0" smtClean="0"/>
              <a:t> </a:t>
            </a:r>
            <a:r>
              <a:rPr lang="ru-RU" dirty="0" smtClean="0"/>
              <a:t>для представления выражений</a:t>
            </a: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Встроен в </a:t>
            </a:r>
            <a:r>
              <a:rPr lang="en-US" dirty="0" smtClean="0"/>
              <a:t>.NET 3.0+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Утверждения</a:t>
            </a:r>
            <a:r>
              <a:rPr lang="en-US" dirty="0" smtClean="0"/>
              <a:t> </a:t>
            </a:r>
            <a:r>
              <a:rPr lang="ru-RU" dirty="0" smtClean="0"/>
              <a:t>доступны с </a:t>
            </a:r>
            <a:r>
              <a:rPr lang="en-US" dirty="0" smtClean="0"/>
              <a:t>.NET</a:t>
            </a:r>
            <a:r>
              <a:rPr lang="ru-RU" dirty="0" smtClean="0"/>
              <a:t> 4.0+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i="1" dirty="0"/>
              <a:t>Частичная</a:t>
            </a:r>
            <a:r>
              <a:rPr lang="ru-RU" dirty="0"/>
              <a:t> поддержка компилятора </a:t>
            </a:r>
            <a:r>
              <a:rPr lang="en-US" dirty="0"/>
              <a:t>C</a:t>
            </a:r>
            <a:r>
              <a:rPr lang="en-US" dirty="0" smtClean="0"/>
              <a:t>#</a:t>
            </a:r>
            <a:endParaRPr lang="ru-RU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Основан на </a:t>
            </a:r>
            <a:r>
              <a:rPr lang="en-US" dirty="0" err="1" smtClean="0"/>
              <a:t>Reflection.Emit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6752704" y="2323159"/>
            <a:ext cx="449102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Альтернативная реализация без привязки к </a:t>
            </a:r>
            <a:r>
              <a:rPr lang="ru-RU" dirty="0" err="1" smtClean="0"/>
              <a:t>рантайму</a:t>
            </a:r>
            <a:endParaRPr lang="ru-RU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Позволяет дизассемблировать существующие сборки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Распространяется через </a:t>
            </a:r>
            <a:r>
              <a:rPr lang="en-US" dirty="0" err="1" smtClean="0"/>
              <a:t>NuGet</a:t>
            </a:r>
            <a:endParaRPr lang="ru-RU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Открытый исходный код на </a:t>
            </a:r>
            <a:r>
              <a:rPr lang="en-US" dirty="0" err="1" smtClean="0"/>
              <a:t>Github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https://github.com/jbevain/cecil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26752" y="19811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79055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12272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56674" y="198111"/>
            <a:ext cx="16205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err="1" smtClean="0">
                <a:solidFill>
                  <a:schemeClr val="bg1"/>
                </a:solidFill>
              </a:rPr>
              <a:t>Демо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6674" y="2070307"/>
            <a:ext cx="45886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Runs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Mean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------------ |------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|------------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Simple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9885A"/>
                </a:solidFill>
                <a:latin typeface="Consolas" panose="020B0609020204030204" pitchFamily="49" charset="0"/>
              </a:rPr>
              <a:t>375.8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us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SimpleCache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9885A"/>
                </a:solidFill>
                <a:latin typeface="Consolas" panose="020B0609020204030204" pitchFamily="49" charset="0"/>
              </a:rPr>
              <a:t>301.1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us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Emitter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9885A"/>
                </a:solidFill>
                <a:latin typeface="Consolas" panose="020B0609020204030204" pitchFamily="49" charset="0"/>
              </a:rPr>
              <a:t>353.0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us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Simple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srgbClr val="09885A"/>
                </a:solidFill>
                <a:latin typeface="Consolas" panose="020B0609020204030204" pitchFamily="49" charset="0"/>
              </a:rPr>
              <a:t>769.6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us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SimpleCache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srgbClr val="09885A"/>
                </a:solidFill>
                <a:latin typeface="Consolas" panose="020B0609020204030204" pitchFamily="49" charset="0"/>
              </a:rPr>
              <a:t>045.3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us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Emitter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9885A"/>
                </a:solidFill>
                <a:latin typeface="Consolas" panose="020B0609020204030204" pitchFamily="49" charset="0"/>
              </a:rPr>
              <a:t>540.3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us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Simple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501.3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us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SimpleCache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167.4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us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Emitter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srgbClr val="09885A"/>
                </a:solidFill>
                <a:latin typeface="Consolas" panose="020B0609020204030204" pitchFamily="49" charset="0"/>
              </a:rPr>
              <a:t>460.2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us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9028925"/>
              </p:ext>
            </p:extLst>
          </p:nvPr>
        </p:nvGraphicFramePr>
        <p:xfrm>
          <a:off x="5239789" y="2070307"/>
          <a:ext cx="6746432" cy="4047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226752" y="19811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73911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12272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56674" y="198111"/>
            <a:ext cx="22867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Выводы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26752" y="19811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2295" y="1652336"/>
            <a:ext cx="9732729" cy="4362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74400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3600" dirty="0" err="1" smtClean="0"/>
              <a:t>Ref.Emit</a:t>
            </a:r>
            <a:r>
              <a:rPr lang="en-US" sz="3600" dirty="0" smtClean="0"/>
              <a:t> – </a:t>
            </a:r>
            <a:r>
              <a:rPr lang="ru-RU" sz="3600" dirty="0" smtClean="0"/>
              <a:t>база динамической </a:t>
            </a:r>
            <a:r>
              <a:rPr lang="ru-RU" sz="3600" dirty="0" err="1" smtClean="0"/>
              <a:t>кодогенерации</a:t>
            </a:r>
            <a:endParaRPr lang="ru-RU" sz="3600" dirty="0" smtClean="0"/>
          </a:p>
          <a:p>
            <a:pPr marL="374400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3600" dirty="0" smtClean="0"/>
              <a:t>Подходит для</a:t>
            </a:r>
            <a:r>
              <a:rPr lang="en-US" sz="3600" dirty="0" smtClean="0"/>
              <a:t>:</a:t>
            </a:r>
          </a:p>
          <a:p>
            <a:pPr marL="831600" lvl="1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Ускорения работы с </a:t>
            </a:r>
            <a:r>
              <a:rPr lang="en-US" sz="2000" dirty="0" smtClean="0"/>
              <a:t>Reflection</a:t>
            </a:r>
          </a:p>
          <a:p>
            <a:pPr marL="831600" lvl="1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Генерации кода на основе данных</a:t>
            </a:r>
          </a:p>
          <a:p>
            <a:pPr marL="831600" lvl="1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Экспериментов с платформой</a:t>
            </a:r>
          </a:p>
          <a:p>
            <a:pPr marL="374400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3600" dirty="0" smtClean="0"/>
              <a:t>Не подходит для</a:t>
            </a:r>
            <a:r>
              <a:rPr lang="en-US" sz="3600" dirty="0" smtClean="0"/>
              <a:t>:</a:t>
            </a:r>
          </a:p>
          <a:p>
            <a:pPr marL="831600" lvl="1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Мобильных приложений</a:t>
            </a:r>
          </a:p>
          <a:p>
            <a:pPr marL="831600" lvl="1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Написания полнофункциональных компиляторов</a:t>
            </a:r>
          </a:p>
          <a:p>
            <a:pPr marL="831600" lvl="1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Анализа и модификации существующих сборок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51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12272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56674" y="198111"/>
            <a:ext cx="7755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Дополнительные материалы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6674" y="1425332"/>
            <a:ext cx="3775521" cy="733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ru-RU" sz="3600" dirty="0" smtClean="0"/>
              <a:t>Полезные ссылки: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6674" y="2178605"/>
            <a:ext cx="686733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http://linqpad.net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Утилита для быстрого запуска кода на </a:t>
            </a:r>
            <a:r>
              <a:rPr lang="en-US" dirty="0" smtClean="0"/>
              <a:t>C#/F#, </a:t>
            </a:r>
            <a:r>
              <a:rPr lang="ru-RU" dirty="0" smtClean="0"/>
              <a:t>показывает </a:t>
            </a:r>
            <a:r>
              <a:rPr lang="en-US" dirty="0" smtClean="0"/>
              <a:t>MSIL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sz="1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http://ilspy.net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Бесплатный </a:t>
            </a:r>
            <a:r>
              <a:rPr lang="ru-RU" dirty="0" err="1" smtClean="0"/>
              <a:t>декомпилятор</a:t>
            </a:r>
            <a:r>
              <a:rPr lang="ru-RU" dirty="0" smtClean="0"/>
              <a:t> </a:t>
            </a:r>
            <a:r>
              <a:rPr lang="en-US" dirty="0" smtClean="0"/>
              <a:t>.NET-</a:t>
            </a:r>
            <a:r>
              <a:rPr lang="ru-RU" dirty="0" smtClean="0"/>
              <a:t>сборок</a:t>
            </a:r>
            <a:br>
              <a:rPr lang="ru-RU" dirty="0" smtClean="0"/>
            </a:br>
            <a:endParaRPr lang="ru-RU" sz="1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github.com/impworks/emit-benchmark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Исходный код </a:t>
            </a:r>
            <a:r>
              <a:rPr lang="ru-RU" dirty="0" err="1" smtClean="0"/>
              <a:t>бенчмарка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sz="1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hlinkClick r:id="rId5"/>
              </a:rPr>
              <a:t>https://github.com/impworks/lens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Тот самый встраиваемый язык</a:t>
            </a:r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7410654" y="1445006"/>
            <a:ext cx="3599640" cy="733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ru-RU" sz="3600" dirty="0" smtClean="0"/>
              <a:t>Каналы </a:t>
            </a:r>
            <a:r>
              <a:rPr lang="en-US" sz="3600" dirty="0" smtClean="0"/>
              <a:t>Telegram:</a:t>
            </a:r>
            <a:endParaRPr lang="ru-RU" sz="3600" dirty="0" smtClean="0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534" y="2376151"/>
            <a:ext cx="319404" cy="31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92591" y="2344847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CILCha</a:t>
            </a:r>
            <a:r>
              <a:rPr lang="en-US" dirty="0" err="1"/>
              <a:t>t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1226752" y="19811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26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892591" y="2804461"/>
            <a:ext cx="1605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CompilerDev</a:t>
            </a:r>
            <a:endParaRPr lang="ru-RU" dirty="0"/>
          </a:p>
        </p:txBody>
      </p:sp>
      <p:pic>
        <p:nvPicPr>
          <p:cNvPr id="13" name="Picture 2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534" y="2829425"/>
            <a:ext cx="319404" cy="31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27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46602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20524" y="1729951"/>
            <a:ext cx="10300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Спасибо за внимание!</a:t>
            </a:r>
            <a:endParaRPr lang="ru-RU" sz="7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40158" y="4868881"/>
            <a:ext cx="3053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/>
              <a:t>Андрей Курош</a:t>
            </a:r>
          </a:p>
          <a:p>
            <a:pPr algn="r"/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http://imp.ms</a:t>
            </a:r>
            <a:endParaRPr lang="ru-RU" sz="36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en-US" sz="3600" dirty="0" err="1" smtClean="0">
                <a:solidFill>
                  <a:schemeClr val="tx2">
                    <a:lumMod val="75000"/>
                  </a:schemeClr>
                </a:solidFill>
              </a:rPr>
              <a:t>impworks</a:t>
            </a:r>
            <a:endParaRPr lang="en-US" sz="3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8" name="Picture 4" descr="Image result for mskdot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06" y="5174126"/>
            <a:ext cx="1143836" cy="114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3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7178843" y="1827669"/>
            <a:ext cx="4211052" cy="26540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938464" y="1827669"/>
            <a:ext cx="4411579" cy="4367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12272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6674" y="173362"/>
            <a:ext cx="9317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Задача 1</a:t>
            </a:r>
            <a:r>
              <a:rPr lang="en-US" sz="4800" dirty="0" smtClean="0">
                <a:solidFill>
                  <a:schemeClr val="bg1"/>
                </a:solidFill>
              </a:rPr>
              <a:t>: </a:t>
            </a:r>
            <a:r>
              <a:rPr lang="ru-RU" sz="4800" dirty="0" smtClean="0">
                <a:solidFill>
                  <a:schemeClr val="bg1"/>
                </a:solidFill>
              </a:rPr>
              <a:t>конвертация из</a:t>
            </a:r>
            <a:r>
              <a:rPr lang="en-US" sz="4800" dirty="0" smtClean="0">
                <a:solidFill>
                  <a:schemeClr val="bg1"/>
                </a:solidFill>
              </a:rPr>
              <a:t> DB </a:t>
            </a:r>
            <a:r>
              <a:rPr lang="ru-RU" sz="4800" dirty="0" smtClean="0">
                <a:solidFill>
                  <a:schemeClr val="bg1"/>
                </a:solidFill>
              </a:rPr>
              <a:t>в </a:t>
            </a:r>
            <a:r>
              <a:rPr lang="en-US" sz="4800" dirty="0" smtClean="0">
                <a:solidFill>
                  <a:schemeClr val="bg1"/>
                </a:solidFill>
              </a:rPr>
              <a:t>DTO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38990" y="2026185"/>
            <a:ext cx="401854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UserProfile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lang="en-US" b="0" dirty="0" smtClean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public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Id;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Phone;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public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Email;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LastEdit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public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IsSuspended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...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371348" y="1984070"/>
            <a:ext cx="38180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UserDTO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public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Id;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Phone;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public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Email;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Стрелка вправо 13"/>
          <p:cNvSpPr/>
          <p:nvPr/>
        </p:nvSpPr>
        <p:spPr>
          <a:xfrm>
            <a:off x="5807484" y="2912398"/>
            <a:ext cx="978408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1226752" y="19811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02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37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231603"/>
              </p:ext>
            </p:extLst>
          </p:nvPr>
        </p:nvGraphicFramePr>
        <p:xfrm>
          <a:off x="8213271" y="2600181"/>
          <a:ext cx="4020294" cy="4422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Image" r:id="rId3" imgW="6221880" imgH="6844320" progId="Photoshop.Image.13">
                  <p:embed/>
                </p:oleObj>
              </mc:Choice>
              <mc:Fallback>
                <p:oleObj name="Image" r:id="rId3" imgW="6221880" imgH="68443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13271" y="2600181"/>
                        <a:ext cx="4020294" cy="44224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0" y="0"/>
            <a:ext cx="12192000" cy="12272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6674" y="173362"/>
            <a:ext cx="74542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Задача 1: наивное решение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26752" y="19811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26095" y="168840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267F99"/>
                </a:solidFill>
                <a:latin typeface="Consolas" panose="020B0609020204030204" pitchFamily="49" charset="0"/>
              </a:rPr>
              <a:t>UserDTO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32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3200" dirty="0" err="1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32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3200" dirty="0" err="1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32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Phone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3200" dirty="0" err="1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001080"/>
                </a:solidFill>
                <a:latin typeface="Consolas" panose="020B0609020204030204" pitchFamily="49" charset="0"/>
              </a:rPr>
              <a:t>Phone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32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Email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3200" dirty="0" err="1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001080"/>
                </a:solidFill>
                <a:latin typeface="Consolas" panose="020B0609020204030204" pitchFamily="49" charset="0"/>
              </a:rPr>
              <a:t>Email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u-RU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3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3200" dirty="0">
                <a:solidFill>
                  <a:srgbClr val="008000"/>
                </a:solidFill>
                <a:latin typeface="Consolas" panose="020B0609020204030204" pitchFamily="49" charset="0"/>
              </a:rPr>
              <a:t>и еще много строк</a:t>
            </a:r>
            <a:endParaRPr lang="ru-RU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9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12272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6674" y="173362"/>
            <a:ext cx="81578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Задача 1: решение с </a:t>
            </a:r>
            <a:r>
              <a:rPr lang="en-US" sz="4800" dirty="0" smtClean="0">
                <a:solidFill>
                  <a:schemeClr val="bg1"/>
                </a:solidFill>
              </a:rPr>
              <a:t>Reflection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6674" y="1482077"/>
            <a:ext cx="923646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dto</a:t>
            </a:r>
            <a:r>
              <a:rPr lang="en-US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 smtClean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UserDTO</a:t>
            </a:r>
            <a:r>
              <a:rPr lang="en-US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8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props = </a:t>
            </a:r>
            <a:r>
              <a:rPr lang="en-US" sz="2800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dto</a:t>
            </a:r>
            <a:r>
              <a:rPr lang="en-US" sz="28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 smtClean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GetType</a:t>
            </a:r>
            <a:r>
              <a:rPr lang="en-US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2800" b="0" dirty="0" err="1" smtClean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GetFields</a:t>
            </a:r>
            <a:r>
              <a:rPr lang="en-US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8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objType</a:t>
            </a:r>
            <a:r>
              <a:rPr lang="en-US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 err="1" smtClean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UserProfile</a:t>
            </a:r>
            <a:r>
              <a:rPr lang="en-US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 err="1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prop </a:t>
            </a:r>
            <a:r>
              <a:rPr lang="en-US" sz="2800" b="0" dirty="0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8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objProp</a:t>
            </a:r>
            <a:r>
              <a:rPr lang="en-US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dbType</a:t>
            </a:r>
            <a:r>
              <a:rPr lang="en-US" sz="28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 smtClean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GetField</a:t>
            </a:r>
            <a:r>
              <a:rPr lang="en-US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lang="en-US" sz="28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800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lang="en-US" sz="28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 smtClean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lang="en-US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dto</a:t>
            </a:r>
            <a:r>
              <a:rPr lang="en-US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objProp</a:t>
            </a:r>
            <a:r>
              <a:rPr lang="en-US" sz="28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 smtClean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dto</a:t>
            </a:r>
            <a:r>
              <a:rPr lang="en-US" sz="28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074" name="Picture 2" descr="Image result for slowpo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135" y="4229634"/>
            <a:ext cx="2479918" cy="233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226752" y="19811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93071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437148" y="3979815"/>
            <a:ext cx="33407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public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smtClean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c)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// ...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6256421" y="2653415"/>
            <a:ext cx="5029200" cy="2342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6713621" y="3221179"/>
            <a:ext cx="411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GetInstance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smtClean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&gt;(),</a:t>
            </a:r>
          </a:p>
          <a:p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GetInstance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smtClean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&gt;(),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0"/>
            <a:ext cx="12192000" cy="12272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56674" y="173362"/>
            <a:ext cx="6234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Задача 2</a:t>
            </a:r>
            <a:r>
              <a:rPr lang="en-US" sz="4800" dirty="0" smtClean="0">
                <a:solidFill>
                  <a:schemeClr val="bg1"/>
                </a:solidFill>
              </a:rPr>
              <a:t>: DI-</a:t>
            </a:r>
            <a:r>
              <a:rPr lang="ru-RU" sz="4800" dirty="0" smtClean="0">
                <a:solidFill>
                  <a:schemeClr val="bg1"/>
                </a:solidFill>
              </a:rPr>
              <a:t>контейнер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37148" y="1864854"/>
            <a:ext cx="47284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регистрация</a:t>
            </a:r>
            <a:endParaRPr lang="ru-RU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Register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smtClean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IA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получение</a:t>
            </a:r>
            <a:endParaRPr lang="ru-RU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GetInstance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smtClean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IA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26752" y="19811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24734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12272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6674" y="198111"/>
            <a:ext cx="5716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Встраиваемые языки</a:t>
            </a:r>
            <a:endParaRPr lang="ru-RU" sz="4800" dirty="0">
              <a:solidFill>
                <a:schemeClr val="bg1"/>
              </a:solidFill>
            </a:endParaRPr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99" y="2478376"/>
            <a:ext cx="3025276" cy="302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900" y="2294467"/>
            <a:ext cx="3386985" cy="338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javascrip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065" y="2746320"/>
            <a:ext cx="2483277" cy="248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226752" y="19811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5668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12272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6674" y="198111"/>
            <a:ext cx="8726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Взаимодействие скрипта и хоста</a:t>
            </a:r>
            <a:endParaRPr lang="ru-RU" sz="4800" dirty="0">
              <a:solidFill>
                <a:schemeClr val="bg1"/>
              </a:solidFill>
            </a:endParaRPr>
          </a:p>
        </p:txBody>
      </p:sp>
      <p:grpSp>
        <p:nvGrpSpPr>
          <p:cNvPr id="30" name="Группа 29"/>
          <p:cNvGrpSpPr/>
          <p:nvPr/>
        </p:nvGrpSpPr>
        <p:grpSpPr>
          <a:xfrm>
            <a:off x="2116667" y="1696899"/>
            <a:ext cx="7693525" cy="4691283"/>
            <a:chOff x="4219073" y="1764632"/>
            <a:chExt cx="7267073" cy="4431245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4219073" y="1764632"/>
              <a:ext cx="7267073" cy="44312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94064" y="1800710"/>
              <a:ext cx="1923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Приложение-хост</a:t>
              </a:r>
              <a:endParaRPr lang="ru-RU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7050505" y="2033756"/>
              <a:ext cx="4098758" cy="38296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28673" y="2057640"/>
              <a:ext cx="2182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Скриптовый движок</a:t>
              </a:r>
              <a:endParaRPr lang="ru-RU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7359315" y="2847473"/>
              <a:ext cx="525380" cy="273517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Marshalling</a:t>
              </a:r>
              <a:endParaRPr lang="ru-RU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5002528" y="3048303"/>
              <a:ext cx="1256502" cy="705853"/>
            </a:xfrm>
            <a:prstGeom prst="rect">
              <a:avLst/>
            </a:prstGeom>
            <a:solidFill>
              <a:srgbClr val="3B6D9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 1</a:t>
              </a:r>
              <a:endParaRPr lang="ru-RU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5002528" y="3907763"/>
              <a:ext cx="1256502" cy="705853"/>
            </a:xfrm>
            <a:prstGeom prst="rect">
              <a:avLst/>
            </a:prstGeom>
            <a:solidFill>
              <a:srgbClr val="3B6D9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 2</a:t>
              </a:r>
              <a:endParaRPr lang="ru-RU" dirty="0"/>
            </a:p>
          </p:txBody>
        </p:sp>
        <p:sp>
          <p:nvSpPr>
            <p:cNvPr id="12" name="Вертикальный свиток 11"/>
            <p:cNvSpPr/>
            <p:nvPr/>
          </p:nvSpPr>
          <p:spPr>
            <a:xfrm flipH="1">
              <a:off x="8055961" y="2847473"/>
              <a:ext cx="2876733" cy="2735179"/>
            </a:xfrm>
            <a:prstGeom prst="verticalScroll">
              <a:avLst>
                <a:gd name="adj" fmla="val 12207"/>
              </a:avLst>
            </a:prstGeom>
            <a:solidFill>
              <a:srgbClr val="FFFC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5010548" y="4839111"/>
              <a:ext cx="1256502" cy="705853"/>
            </a:xfrm>
            <a:prstGeom prst="rect">
              <a:avLst/>
            </a:prstGeom>
            <a:solidFill>
              <a:srgbClr val="3B6D9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 3</a:t>
              </a:r>
              <a:endParaRPr lang="ru-RU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54134" y="2816234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Скрипт</a:t>
              </a:r>
              <a:endParaRPr lang="ru-RU" dirty="0"/>
            </a:p>
          </p:txBody>
        </p:sp>
        <p:cxnSp>
          <p:nvCxnSpPr>
            <p:cNvPr id="20" name="Прямая со стрелкой 19"/>
            <p:cNvCxnSpPr/>
            <p:nvPr/>
          </p:nvCxnSpPr>
          <p:spPr>
            <a:xfrm>
              <a:off x="6267050" y="3360821"/>
              <a:ext cx="1092265" cy="80211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 flipV="1">
              <a:off x="6267050" y="3907763"/>
              <a:ext cx="1092265" cy="383500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/>
            <p:nvPr/>
          </p:nvCxnSpPr>
          <p:spPr>
            <a:xfrm>
              <a:off x="7884695" y="3625516"/>
              <a:ext cx="497305" cy="16042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 flipH="1">
              <a:off x="7884695" y="5133474"/>
              <a:ext cx="497305" cy="72189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/>
            <p:nvPr/>
          </p:nvCxnSpPr>
          <p:spPr>
            <a:xfrm flipH="1">
              <a:off x="6267050" y="5205663"/>
              <a:ext cx="1092265" cy="0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678427" y="3451337"/>
              <a:ext cx="1704313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var</a:t>
              </a:r>
              <a:r>
                <a:rPr lang="en-US" dirty="0" smtClean="0">
                  <a:latin typeface="Consolas" panose="020B0609020204030204" pitchFamily="49" charset="0"/>
                </a:rPr>
                <a:t> x = foo(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latin typeface="Consolas" panose="020B0609020204030204" pitchFamily="49" charset="0"/>
                </a:rPr>
                <a:t> obj1,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latin typeface="Consolas" panose="020B0609020204030204" pitchFamily="49" charset="0"/>
                </a:rPr>
                <a:t> obj2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);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smtClean="0">
                  <a:latin typeface="Consolas" panose="020B0609020204030204" pitchFamily="49" charset="0"/>
                </a:rPr>
                <a:t>obj3.bar(x);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1226752" y="19811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19882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12272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6674" y="198111"/>
            <a:ext cx="5434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</a:rPr>
              <a:t>Ref.Emit</a:t>
            </a:r>
            <a:r>
              <a:rPr lang="en-US" sz="4800" dirty="0" smtClean="0">
                <a:solidFill>
                  <a:schemeClr val="bg1"/>
                </a:solidFill>
              </a:rPr>
              <a:t>: Hello world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7185" y="1989804"/>
            <a:ext cx="108176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write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GetMethod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WriteLine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DynamicMethod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"Test"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gen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GetILGenerator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gen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OpCodes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Ldstr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gen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OpCodes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gen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OpCodes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action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CreateDelegate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action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26752" y="19811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239971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833</Words>
  <Application>Microsoft Office PowerPoint</Application>
  <PresentationFormat>Широкоэкранный</PresentationFormat>
  <Paragraphs>379</Paragraphs>
  <Slides>28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Тема Office</vt:lpstr>
      <vt:lpstr>Image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Andrei Kurosh</dc:creator>
  <cp:lastModifiedBy>Andrey Kurosh</cp:lastModifiedBy>
  <cp:revision>79</cp:revision>
  <dcterms:created xsi:type="dcterms:W3CDTF">2018-04-14T14:08:17Z</dcterms:created>
  <dcterms:modified xsi:type="dcterms:W3CDTF">2018-06-06T08:22:00Z</dcterms:modified>
</cp:coreProperties>
</file>