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26" r:id="rId1"/>
  </p:sldMasterIdLst>
  <p:notesMasterIdLst>
    <p:notesMasterId r:id="rId30"/>
  </p:notesMasterIdLst>
  <p:sldIdLst>
    <p:sldId id="256" r:id="rId2"/>
    <p:sldId id="283" r:id="rId3"/>
    <p:sldId id="284" r:id="rId4"/>
    <p:sldId id="285" r:id="rId5"/>
    <p:sldId id="287" r:id="rId6"/>
    <p:sldId id="293" r:id="rId7"/>
    <p:sldId id="288" r:id="rId8"/>
    <p:sldId id="289" r:id="rId9"/>
    <p:sldId id="286" r:id="rId10"/>
    <p:sldId id="292" r:id="rId11"/>
    <p:sldId id="290" r:id="rId12"/>
    <p:sldId id="262" r:id="rId13"/>
    <p:sldId id="274" r:id="rId14"/>
    <p:sldId id="276" r:id="rId15"/>
    <p:sldId id="264" r:id="rId16"/>
    <p:sldId id="301" r:id="rId17"/>
    <p:sldId id="291" r:id="rId18"/>
    <p:sldId id="297" r:id="rId19"/>
    <p:sldId id="302" r:id="rId20"/>
    <p:sldId id="303" r:id="rId21"/>
    <p:sldId id="299" r:id="rId22"/>
    <p:sldId id="295" r:id="rId23"/>
    <p:sldId id="304" r:id="rId24"/>
    <p:sldId id="305" r:id="rId25"/>
    <p:sldId id="306" r:id="rId26"/>
    <p:sldId id="307" r:id="rId27"/>
    <p:sldId id="294" r:id="rId28"/>
    <p:sldId id="30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ggehua18@gmail.com" initials="t" lastIdx="1" clrIdx="0">
    <p:extLst>
      <p:ext uri="{19B8F6BF-5375-455C-9EA6-DF929625EA0E}">
        <p15:presenceInfo xmlns:p15="http://schemas.microsoft.com/office/powerpoint/2012/main" userId="b26adc87768936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7ED8"/>
    <a:srgbClr val="242B50"/>
    <a:srgbClr val="FEDEE3"/>
    <a:srgbClr val="F95570"/>
    <a:srgbClr val="C86E0A"/>
    <a:srgbClr val="29551F"/>
    <a:srgbClr val="22B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9" autoAdjust="0"/>
    <p:restoredTop sz="94638" autoAdjust="0"/>
  </p:normalViewPr>
  <p:slideViewPr>
    <p:cSldViewPr snapToGrid="0">
      <p:cViewPr varScale="1">
        <p:scale>
          <a:sx n="74" d="100"/>
          <a:sy n="74" d="100"/>
        </p:scale>
        <p:origin x="64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F943C-282F-44B8-93A2-FEEFFE476D5E}" type="datetimeFigureOut">
              <a:rPr lang="en-US" smtClean="0"/>
              <a:t>11/19/2018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08DBF-6D88-4C3C-A4B8-3DF83B2C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81884-5C93-4CE4-BA1F-2B1C142E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BEF8-FE0A-4493-ABFD-CD4A1EA51546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199F9-6BB4-48A0-938D-FE00EEB4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EPG Notes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78C8E-AB3C-49D9-A55F-8B4724B3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EPG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9578-4EAD-4A51-B1E4-E9E9326D4E4F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EPG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7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743D-FA07-4B0D-87E5-B845015A4535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EPG Notes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5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9BBF-A1E6-44F3-BCCD-DFAA3704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0556" y="469416"/>
            <a:ext cx="13273111" cy="898059"/>
          </a:xfrm>
        </p:spPr>
        <p:txBody>
          <a:bodyPr>
            <a:noAutofit/>
          </a:bodyPr>
          <a:lstStyle/>
          <a:p>
            <a:r>
              <a:rPr lang="en-US" sz="56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EPG Math</a:t>
            </a:r>
            <a:endParaRPr lang="en-US" sz="20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B3D5-CEDB-4EA4-9DE3-DBE54E4D0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22" y="5004770"/>
            <a:ext cx="10668000" cy="138381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Gehua’s</a:t>
            </a:r>
            <a:r>
              <a:rPr lang="en-US" dirty="0"/>
              <a:t> notes to accompany MATLAB EPG simulator</a:t>
            </a:r>
          </a:p>
          <a:p>
            <a:endParaRPr lang="en-US" dirty="0"/>
          </a:p>
          <a:p>
            <a:r>
              <a:rPr lang="en-US" dirty="0"/>
              <a:t>Weigel, Matthias. "Extended phase graphs: dephasing, RF pulses, and echoes ‐ pure and simple." </a:t>
            </a:r>
            <a:r>
              <a:rPr lang="en-US" i="1" dirty="0"/>
              <a:t>Journal of Magnetic Resonance Imaging</a:t>
            </a:r>
            <a:r>
              <a:rPr lang="en-US" dirty="0"/>
              <a:t> 41.2 (2015): 266-295.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8E0AE-B143-4306-8A67-8772AE85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73" y="1455312"/>
            <a:ext cx="5993251" cy="346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3571-F100-4F7A-B682-6E7ABDA0A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the Fourier Domain!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73996-C5F1-4006-8F9C-4ED1BD04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F08B8-9B14-4487-8387-AD5BEDD7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EPG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FE99-EE5F-4D63-8BC4-76A4751E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CBFE04-B923-4216-AB40-5B4D103EC003}"/>
              </a:ext>
            </a:extLst>
          </p:cNvPr>
          <p:cNvSpPr/>
          <p:nvPr/>
        </p:nvSpPr>
        <p:spPr>
          <a:xfrm>
            <a:off x="838200" y="1488263"/>
            <a:ext cx="5081551" cy="3746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9843E81-9311-46DD-A0E6-628A83BCBD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7317" y="1999353"/>
                <a:ext cx="4275172" cy="3370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9843E81-9311-46DD-A0E6-628A83BCB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317" y="1999353"/>
                <a:ext cx="4275172" cy="3370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CDBC66-6313-404A-8603-953AFAC3349D}"/>
                  </a:ext>
                </a:extLst>
              </p:cNvPr>
              <p:cNvSpPr txBox="1"/>
              <p:nvPr/>
            </p:nvSpPr>
            <p:spPr>
              <a:xfrm>
                <a:off x="6326519" y="1552353"/>
                <a:ext cx="5486398" cy="4078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i="1" dirty="0"/>
                  <a:t>What are these?</a:t>
                </a:r>
              </a:p>
              <a:p>
                <a:r>
                  <a:rPr lang="en-US" sz="2000" dirty="0"/>
                  <a:t>3D Fourier transform of the complex magnetization components!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000" dirty="0"/>
                  <a:t> : 3D spatial location</a:t>
                </a:r>
                <a:endPara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* Integral happens over 3D volume </a:t>
                </a:r>
              </a:p>
              <a:p>
                <a:r>
                  <a:rPr lang="en-US" sz="2000" dirty="0"/>
                  <a:t>* At k = 0, F+(0) is simply the net magnetization of the entire volume</a:t>
                </a:r>
              </a:p>
              <a:p>
                <a:r>
                  <a:rPr lang="en-US" sz="2000" dirty="0"/>
                  <a:t>* This transformation is </a:t>
                </a:r>
                <a:r>
                  <a:rPr lang="en-US" sz="2000" b="1" dirty="0"/>
                  <a:t>LINEAR !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CDBC66-6313-404A-8603-953AFAC3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519" y="1552353"/>
                <a:ext cx="5486398" cy="4078039"/>
              </a:xfrm>
              <a:prstGeom prst="rect">
                <a:avLst/>
              </a:prstGeom>
              <a:blipFill>
                <a:blip r:embed="rId3"/>
                <a:stretch>
                  <a:fillRect l="-1889" t="-1196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070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4B0F-1F57-4A43-88E0-2874BEC0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F+, F-, and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D9E02-CA5A-4502-ACAA-5B261DF02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Fact: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What do F-(k) and Z(k) represent?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: Amount of x-y magnetization that aligns with dephasing order k (meaning, the complex exponential term would be perfectly cancelled at all points in space!)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</a:t>
                </a:r>
                <a:r>
                  <a:rPr lang="en-US" dirty="0"/>
                  <a:t>Amount of </a:t>
                </a:r>
                <a:r>
                  <a:rPr lang="en-US" dirty="0">
                    <a:solidFill>
                      <a:schemeClr val="tx1"/>
                    </a:solidFill>
                  </a:rPr>
                  <a:t>conjugate x-y magnetization that aligns with dephasing order k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(equivalently, conjugate of the amount of x-y magnetization that aligns with order –k)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longitudinally stored z magnetization at dephasing order k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sz="2600" dirty="0"/>
              </a:p>
              <a:p>
                <a:pPr marL="457200" lvl="1" indent="0">
                  <a:buNone/>
                </a:pPr>
                <a:r>
                  <a:rPr lang="en-US" sz="2600" dirty="0"/>
                  <a:t>At k = 0, everything is in phase.</a:t>
                </a:r>
              </a:p>
              <a:p>
                <a:pPr marL="457200" lvl="1" indent="0">
                  <a:buNone/>
                </a:pPr>
                <a:r>
                  <a:rPr lang="en-US" sz="2600" dirty="0"/>
                  <a:t>If a gradient is applied, k changes with time (see gradient operator slides).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D9E02-CA5A-4502-ACAA-5B261DF02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96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1667-105F-4827-85A9-6F3ECC10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1F18-9853-4E39-BF99-77ED5236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EPG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6313-8A98-49D5-8061-A94E9B38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34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494A-E405-4F6C-8345-16A8ABAD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087" y="511804"/>
            <a:ext cx="10515600" cy="998019"/>
          </a:xfrm>
        </p:spPr>
        <p:txBody>
          <a:bodyPr/>
          <a:lstStyle/>
          <a:p>
            <a:r>
              <a:rPr lang="en-US" dirty="0"/>
              <a:t>EPG Math: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259F-788C-46D5-BF51-41166206B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1377" y="1666518"/>
            <a:ext cx="9907626" cy="120407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Now we are ready to tackle the 3 basic operations that happen to the populations F+(k),F-(k), Z(k)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are: (1) RF pulse (2) Gradients (3) Relaxation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415C-9D44-4835-A8F1-E92DEB3F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7ED1-938D-49BC-A9E6-64ED7198BB52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53676-F8AB-4E81-BF66-794049BE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2398"/>
            <a:ext cx="4114800" cy="365125"/>
          </a:xfrm>
        </p:spPr>
        <p:txBody>
          <a:bodyPr/>
          <a:lstStyle/>
          <a:p>
            <a:r>
              <a:rPr lang="en-US" dirty="0"/>
              <a:t>EPG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4DD3-894E-4685-AC22-0DBABB38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58C974A-6749-403D-94C2-03DAA642F46D}"/>
              </a:ext>
            </a:extLst>
          </p:cNvPr>
          <p:cNvGrpSpPr/>
          <p:nvPr/>
        </p:nvGrpSpPr>
        <p:grpSpPr>
          <a:xfrm>
            <a:off x="1348008" y="2945527"/>
            <a:ext cx="3005470" cy="3001552"/>
            <a:chOff x="1348008" y="2945527"/>
            <a:chExt cx="3005470" cy="300155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3BBF52-2F41-431F-9B1C-BE4FDB81B8C5}"/>
                </a:ext>
              </a:extLst>
            </p:cNvPr>
            <p:cNvSpPr/>
            <p:nvPr/>
          </p:nvSpPr>
          <p:spPr>
            <a:xfrm>
              <a:off x="1348008" y="2945527"/>
              <a:ext cx="3005470" cy="3001552"/>
            </a:xfrm>
            <a:prstGeom prst="rect">
              <a:avLst/>
            </a:prstGeom>
            <a:solidFill>
              <a:srgbClr val="242B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200" i="1" dirty="0">
                  <a:solidFill>
                    <a:schemeClr val="accent4"/>
                  </a:solidFill>
                </a:rPr>
                <a:t>RF pulse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EF5599-C34E-4D6B-9186-D4319CE296D8}"/>
                </a:ext>
              </a:extLst>
            </p:cNvPr>
            <p:cNvGrpSpPr/>
            <p:nvPr/>
          </p:nvGrpSpPr>
          <p:grpSpPr>
            <a:xfrm>
              <a:off x="1644501" y="3034708"/>
              <a:ext cx="779722" cy="2664953"/>
              <a:chOff x="1991831" y="3039139"/>
              <a:chExt cx="779722" cy="2664953"/>
            </a:xfrm>
            <a:solidFill>
              <a:schemeClr val="tx2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AE9AB35-E134-4630-876D-5B2501E7B498}"/>
                      </a:ext>
                    </a:extLst>
                  </p:cNvPr>
                  <p:cNvSpPr/>
                  <p:nvPr/>
                </p:nvSpPr>
                <p:spPr>
                  <a:xfrm>
                    <a:off x="1991832" y="3039139"/>
                    <a:ext cx="779721" cy="779721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0AE9AB35-E134-4630-876D-5B2501E7B4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2" y="3039139"/>
                    <a:ext cx="779721" cy="779721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96A0354-7A59-49E1-8E24-F9B83C586B3B}"/>
                      </a:ext>
                    </a:extLst>
                  </p:cNvPr>
                  <p:cNvSpPr/>
                  <p:nvPr/>
                </p:nvSpPr>
                <p:spPr>
                  <a:xfrm>
                    <a:off x="1991831" y="4924371"/>
                    <a:ext cx="779721" cy="779721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96A0354-7A59-49E1-8E24-F9B83C586B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1" y="4924371"/>
                    <a:ext cx="779721" cy="77972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11B31BE-6340-4528-956E-5273A180188F}"/>
                      </a:ext>
                    </a:extLst>
                  </p:cNvPr>
                  <p:cNvSpPr/>
                  <p:nvPr/>
                </p:nvSpPr>
                <p:spPr>
                  <a:xfrm>
                    <a:off x="1991832" y="3981755"/>
                    <a:ext cx="779721" cy="779721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11B31BE-6340-4528-956E-5273A18018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2" y="3981755"/>
                    <a:ext cx="779721" cy="77972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1667829-B74B-447A-964E-ECCE6BE68C3F}"/>
                </a:ext>
              </a:extLst>
            </p:cNvPr>
            <p:cNvGrpSpPr/>
            <p:nvPr/>
          </p:nvGrpSpPr>
          <p:grpSpPr>
            <a:xfrm>
              <a:off x="3312526" y="3056963"/>
              <a:ext cx="795708" cy="2642699"/>
              <a:chOff x="1991831" y="3061393"/>
              <a:chExt cx="795708" cy="2642699"/>
            </a:xfrm>
            <a:solidFill>
              <a:schemeClr val="bg2">
                <a:lumMod val="40000"/>
                <a:lumOff val="6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D801A4C-87CE-45A2-925E-E5409FAA57DD}"/>
                      </a:ext>
                    </a:extLst>
                  </p:cNvPr>
                  <p:cNvSpPr/>
                  <p:nvPr/>
                </p:nvSpPr>
                <p:spPr>
                  <a:xfrm>
                    <a:off x="2007818" y="3061393"/>
                    <a:ext cx="779721" cy="779721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ED801A4C-87CE-45A2-925E-E5409FAA57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7818" y="3061393"/>
                    <a:ext cx="779721" cy="77972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248ADB75-DB0E-41F3-B796-83F07F0937B9}"/>
                      </a:ext>
                    </a:extLst>
                  </p:cNvPr>
                  <p:cNvSpPr/>
                  <p:nvPr/>
                </p:nvSpPr>
                <p:spPr>
                  <a:xfrm>
                    <a:off x="1991831" y="4924371"/>
                    <a:ext cx="779721" cy="779721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i="1" dirty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248ADB75-DB0E-41F3-B796-83F07F0937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1" y="4924371"/>
                    <a:ext cx="779721" cy="77972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9CBE4A47-C606-4C20-84D7-991F47C7B362}"/>
                      </a:ext>
                    </a:extLst>
                  </p:cNvPr>
                  <p:cNvSpPr/>
                  <p:nvPr/>
                </p:nvSpPr>
                <p:spPr>
                  <a:xfrm>
                    <a:off x="1991832" y="3981755"/>
                    <a:ext cx="779721" cy="779721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9CBE4A47-C606-4C20-84D7-991F47C7B3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2" y="3981755"/>
                    <a:ext cx="779721" cy="77972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6DED86-0B63-4074-BCD7-AC58FE5F7C1D}"/>
                </a:ext>
              </a:extLst>
            </p:cNvPr>
            <p:cNvCxnSpPr/>
            <p:nvPr/>
          </p:nvCxnSpPr>
          <p:spPr>
            <a:xfrm>
              <a:off x="2410045" y="3496443"/>
              <a:ext cx="1006550" cy="730102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E85AF46-85D7-4A88-ABAC-50FAA45B620D}"/>
                </a:ext>
              </a:extLst>
            </p:cNvPr>
            <p:cNvCxnSpPr/>
            <p:nvPr/>
          </p:nvCxnSpPr>
          <p:spPr>
            <a:xfrm>
              <a:off x="2393451" y="4452518"/>
              <a:ext cx="1006550" cy="730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E6F666-011A-4A9D-BA43-3F31B7512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100" y="3461611"/>
              <a:ext cx="1006550" cy="73010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4FC3A8-3030-482A-84BD-234C56A00F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6863" y="4432680"/>
              <a:ext cx="1006550" cy="730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2EB4F2-160A-4F1E-B88F-6BA11641E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7070" y="3530826"/>
              <a:ext cx="1132931" cy="1535345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367DFA-409C-4B01-B742-75DE89973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7707" y="5283419"/>
              <a:ext cx="1008888" cy="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0F7019-54D4-45DE-AEC2-BFE43131CD45}"/>
                </a:ext>
              </a:extLst>
            </p:cNvPr>
            <p:cNvCxnSpPr>
              <a:cxnSpLocks/>
            </p:cNvCxnSpPr>
            <p:nvPr/>
          </p:nvCxnSpPr>
          <p:spPr>
            <a:xfrm>
              <a:off x="2398124" y="3517165"/>
              <a:ext cx="973526" cy="164561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DC1A99-8FC9-48A9-956E-B71371DE6B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694" y="4322075"/>
              <a:ext cx="100888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33FAED7-E0B9-4B5A-8082-5D78426C3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1113" y="3451943"/>
              <a:ext cx="1008888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0916BDC-698E-4298-B4F3-A564A0725916}"/>
              </a:ext>
            </a:extLst>
          </p:cNvPr>
          <p:cNvGrpSpPr/>
          <p:nvPr/>
        </p:nvGrpSpPr>
        <p:grpSpPr>
          <a:xfrm>
            <a:off x="7661816" y="2931904"/>
            <a:ext cx="3461109" cy="3001552"/>
            <a:chOff x="7661816" y="2931904"/>
            <a:chExt cx="3461109" cy="300155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A3EE0B-785E-457F-B0EF-BFE7377155A1}"/>
                </a:ext>
              </a:extLst>
            </p:cNvPr>
            <p:cNvSpPr/>
            <p:nvPr/>
          </p:nvSpPr>
          <p:spPr>
            <a:xfrm>
              <a:off x="7661816" y="2931904"/>
              <a:ext cx="3461109" cy="3001552"/>
            </a:xfrm>
            <a:prstGeom prst="rect">
              <a:avLst/>
            </a:prstGeom>
            <a:solidFill>
              <a:srgbClr val="242B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          </a:t>
              </a:r>
            </a:p>
            <a:p>
              <a:pPr algn="ctr"/>
              <a:endParaRPr lang="en-US" sz="2200" i="1" dirty="0">
                <a:solidFill>
                  <a:srgbClr val="B17ED8"/>
                </a:solidFill>
              </a:endParaRPr>
            </a:p>
            <a:p>
              <a:pPr algn="ctr"/>
              <a:endParaRPr lang="en-US" sz="2200" i="1" dirty="0">
                <a:solidFill>
                  <a:srgbClr val="B17ED8"/>
                </a:solidFill>
              </a:endParaRPr>
            </a:p>
            <a:p>
              <a:pPr algn="ctr"/>
              <a:endParaRPr lang="en-US" sz="2200" i="1" dirty="0">
                <a:solidFill>
                  <a:srgbClr val="B17ED8"/>
                </a:solidFill>
              </a:endParaRPr>
            </a:p>
            <a:p>
              <a:pPr algn="ctr"/>
              <a:r>
                <a:rPr lang="en-US" sz="2200" i="1" dirty="0">
                  <a:solidFill>
                    <a:srgbClr val="F95570"/>
                  </a:solidFill>
                </a:rPr>
                <a:t>Relaxation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00899EA-67E2-4041-A0FF-699769F0CE28}"/>
                </a:ext>
              </a:extLst>
            </p:cNvPr>
            <p:cNvGrpSpPr/>
            <p:nvPr/>
          </p:nvGrpSpPr>
          <p:grpSpPr>
            <a:xfrm>
              <a:off x="7863245" y="3062082"/>
              <a:ext cx="785736" cy="2474684"/>
              <a:chOff x="1939033" y="3144835"/>
              <a:chExt cx="785736" cy="2474684"/>
            </a:xfrm>
            <a:solidFill>
              <a:schemeClr val="tx2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B9370DE5-1C07-4AF8-B8C6-3C0195551960}"/>
                      </a:ext>
                    </a:extLst>
                  </p:cNvPr>
                  <p:cNvSpPr/>
                  <p:nvPr/>
                </p:nvSpPr>
                <p:spPr>
                  <a:xfrm>
                    <a:off x="1939033" y="3144835"/>
                    <a:ext cx="779721" cy="7797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B9370DE5-1C07-4AF8-B8C6-3C01955519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033" y="3144835"/>
                    <a:ext cx="779721" cy="77972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8F22ECC3-1DB0-4FD3-825F-E2997EBD9A91}"/>
                      </a:ext>
                    </a:extLst>
                  </p:cNvPr>
                  <p:cNvSpPr/>
                  <p:nvPr/>
                </p:nvSpPr>
                <p:spPr>
                  <a:xfrm>
                    <a:off x="1939033" y="4839798"/>
                    <a:ext cx="779721" cy="7797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8F22ECC3-1DB0-4FD3-825F-E2997EBD9A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033" y="4839798"/>
                    <a:ext cx="779721" cy="77972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A22D0C93-B056-4D45-A84C-C59A7A9D4BD7}"/>
                      </a:ext>
                    </a:extLst>
                  </p:cNvPr>
                  <p:cNvSpPr/>
                  <p:nvPr/>
                </p:nvSpPr>
                <p:spPr>
                  <a:xfrm>
                    <a:off x="1945048" y="3985145"/>
                    <a:ext cx="779721" cy="77972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A22D0C93-B056-4D45-A84C-C59A7A9D4B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5048" y="3985145"/>
                    <a:ext cx="779721" cy="77972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0C0D3FD-971A-4B25-9AAB-1E16D544BAEF}"/>
                    </a:ext>
                  </a:extLst>
                </p:cNvPr>
                <p:cNvSpPr/>
                <p:nvPr/>
              </p:nvSpPr>
              <p:spPr>
                <a:xfrm>
                  <a:off x="8738959" y="3162188"/>
                  <a:ext cx="781304" cy="5247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9557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9557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9557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9557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9557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F9557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60C0D3FD-971A-4B25-9AAB-1E16D544BA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8959" y="3162188"/>
                  <a:ext cx="781304" cy="52475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F729C95-0273-43C7-96BB-6A6CBEF0ED3B}"/>
                    </a:ext>
                  </a:extLst>
                </p:cNvPr>
                <p:cNvSpPr/>
                <p:nvPr/>
              </p:nvSpPr>
              <p:spPr>
                <a:xfrm>
                  <a:off x="8738959" y="3921543"/>
                  <a:ext cx="781304" cy="5247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9557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9557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9557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9557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9557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F729C95-0273-43C7-96BB-6A6CBEF0ED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8959" y="3921543"/>
                  <a:ext cx="781304" cy="52475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ADD290F-822A-4EEE-B429-A73126BF152E}"/>
                    </a:ext>
                  </a:extLst>
                </p:cNvPr>
                <p:cNvSpPr/>
                <p:nvPr/>
              </p:nvSpPr>
              <p:spPr>
                <a:xfrm>
                  <a:off x="8760569" y="4785041"/>
                  <a:ext cx="2319738" cy="5247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9557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9557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9557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9557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9557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9557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US" b="0" i="1" smtClean="0">
                            <a:solidFill>
                              <a:srgbClr val="FEDEE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EDE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EDEE3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EDEE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EDEE3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EDEE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EDEE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EDEE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EDEE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EDEE3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EDEE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EDE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EDEE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US" b="0" i="1" smtClean="0">
                            <a:solidFill>
                              <a:srgbClr val="FEDEE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0ADD290F-822A-4EEE-B429-A73126BF15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569" y="4785041"/>
                  <a:ext cx="2319738" cy="52475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AB080BE-8AF8-4D77-B167-8ABB95370DA4}"/>
                </a:ext>
              </a:extLst>
            </p:cNvPr>
            <p:cNvSpPr txBox="1"/>
            <p:nvPr/>
          </p:nvSpPr>
          <p:spPr>
            <a:xfrm>
              <a:off x="9632572" y="4516172"/>
              <a:ext cx="12864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EDEE3"/>
                  </a:solidFill>
                </a:rPr>
                <a:t>*Pink term only applies to k=0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6672269-36E5-4C8F-9D84-2076D8B2D894}"/>
              </a:ext>
            </a:extLst>
          </p:cNvPr>
          <p:cNvGrpSpPr/>
          <p:nvPr/>
        </p:nvGrpSpPr>
        <p:grpSpPr>
          <a:xfrm>
            <a:off x="4451508" y="2945527"/>
            <a:ext cx="3084147" cy="3045796"/>
            <a:chOff x="4389296" y="2951742"/>
            <a:chExt cx="3084147" cy="3045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CF41538-1AA8-4A8B-8914-54C33F49DFAA}"/>
                </a:ext>
              </a:extLst>
            </p:cNvPr>
            <p:cNvSpPr/>
            <p:nvPr/>
          </p:nvSpPr>
          <p:spPr>
            <a:xfrm>
              <a:off x="4389296" y="2951742"/>
              <a:ext cx="3084147" cy="3001552"/>
            </a:xfrm>
            <a:prstGeom prst="rect">
              <a:avLst/>
            </a:prstGeom>
            <a:solidFill>
              <a:srgbClr val="242B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sz="2200" i="1" dirty="0">
                  <a:solidFill>
                    <a:srgbClr val="FFC000"/>
                  </a:solidFill>
                </a:rPr>
                <a:t>Gradient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D2BD99-D5A0-4C3E-A059-BE96CCF9B9A2}"/>
                </a:ext>
              </a:extLst>
            </p:cNvPr>
            <p:cNvSpPr txBox="1"/>
            <p:nvPr/>
          </p:nvSpPr>
          <p:spPr>
            <a:xfrm>
              <a:off x="5638800" y="2971800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DF2266-C670-4E1E-B1CC-FB2912828668}"/>
                </a:ext>
              </a:extLst>
            </p:cNvPr>
            <p:cNvGrpSpPr/>
            <p:nvPr/>
          </p:nvGrpSpPr>
          <p:grpSpPr>
            <a:xfrm>
              <a:off x="4542477" y="3007496"/>
              <a:ext cx="779722" cy="2664953"/>
              <a:chOff x="1991831" y="3039139"/>
              <a:chExt cx="779722" cy="2664953"/>
            </a:xfrm>
            <a:solidFill>
              <a:schemeClr val="tx2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8EC1B43-CE63-4FC5-82AF-2573253F7C25}"/>
                      </a:ext>
                    </a:extLst>
                  </p:cNvPr>
                  <p:cNvSpPr/>
                  <p:nvPr/>
                </p:nvSpPr>
                <p:spPr>
                  <a:xfrm>
                    <a:off x="1991832" y="3039139"/>
                    <a:ext cx="779721" cy="77972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A8EC1B43-CE63-4FC5-82AF-2573253F7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2" y="3039139"/>
                    <a:ext cx="779721" cy="779721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FC3ED2C-50AE-4E4D-89E7-3371ED04DFCA}"/>
                      </a:ext>
                    </a:extLst>
                  </p:cNvPr>
                  <p:cNvSpPr/>
                  <p:nvPr/>
                </p:nvSpPr>
                <p:spPr>
                  <a:xfrm>
                    <a:off x="1991831" y="4924371"/>
                    <a:ext cx="779721" cy="77972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0FC3ED2C-50AE-4E4D-89E7-3371ED04DF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1" y="4924371"/>
                    <a:ext cx="779721" cy="779721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E93DA7C-7276-4309-8540-8F53F43EFA0A}"/>
                      </a:ext>
                    </a:extLst>
                  </p:cNvPr>
                  <p:cNvSpPr/>
                  <p:nvPr/>
                </p:nvSpPr>
                <p:spPr>
                  <a:xfrm>
                    <a:off x="1991832" y="3981755"/>
                    <a:ext cx="779721" cy="77972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4E93DA7C-7276-4309-8540-8F53F43EFA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2" y="3981755"/>
                    <a:ext cx="779721" cy="779721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452DCBE-72A2-462A-A939-1C151CB070D6}"/>
                </a:ext>
              </a:extLst>
            </p:cNvPr>
            <p:cNvGrpSpPr/>
            <p:nvPr/>
          </p:nvGrpSpPr>
          <p:grpSpPr>
            <a:xfrm>
              <a:off x="6530079" y="3034708"/>
              <a:ext cx="779722" cy="2664953"/>
              <a:chOff x="1991831" y="3039139"/>
              <a:chExt cx="779722" cy="2664953"/>
            </a:xfrm>
            <a:solidFill>
              <a:schemeClr val="tx2"/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8FA2352D-1DBA-4035-8918-DDB6684D25F2}"/>
                      </a:ext>
                    </a:extLst>
                  </p:cNvPr>
                  <p:cNvSpPr/>
                  <p:nvPr/>
                </p:nvSpPr>
                <p:spPr>
                  <a:xfrm>
                    <a:off x="1991832" y="3039139"/>
                    <a:ext cx="779721" cy="77972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8FA2352D-1DBA-4035-8918-DDB6684D25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2" y="3039139"/>
                    <a:ext cx="779721" cy="779721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FDA46C93-0660-483C-94D8-251741CDDFFF}"/>
                      </a:ext>
                    </a:extLst>
                  </p:cNvPr>
                  <p:cNvSpPr/>
                  <p:nvPr/>
                </p:nvSpPr>
                <p:spPr>
                  <a:xfrm>
                    <a:off x="1991831" y="4924371"/>
                    <a:ext cx="779721" cy="77972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FDA46C93-0660-483C-94D8-251741CDDF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1" y="4924371"/>
                    <a:ext cx="779721" cy="779721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F69D599-53AD-4EF0-8212-91E5DB6907E3}"/>
                      </a:ext>
                    </a:extLst>
                  </p:cNvPr>
                  <p:cNvSpPr/>
                  <p:nvPr/>
                </p:nvSpPr>
                <p:spPr>
                  <a:xfrm>
                    <a:off x="1991832" y="3981755"/>
                    <a:ext cx="779721" cy="77972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F69D599-53AD-4EF0-8212-91E5DB6907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32" y="3981755"/>
                    <a:ext cx="779721" cy="779721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  <a:prstDash val="sysDash"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B4A2A1-77FA-4DCA-AA1D-4EAE16AC4EA2}"/>
                </a:ext>
              </a:extLst>
            </p:cNvPr>
            <p:cNvSpPr txBox="1"/>
            <p:nvPr/>
          </p:nvSpPr>
          <p:spPr>
            <a:xfrm>
              <a:off x="4794554" y="562820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64C104D-1EE0-4B39-8296-7BC7BF1B100B}"/>
                </a:ext>
              </a:extLst>
            </p:cNvPr>
            <p:cNvSpPr/>
            <p:nvPr/>
          </p:nvSpPr>
          <p:spPr>
            <a:xfrm>
              <a:off x="6632841" y="5628206"/>
              <a:ext cx="574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k+1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CE7A2C-F946-45B5-89F9-B07962F47CD4}"/>
                </a:ext>
              </a:extLst>
            </p:cNvPr>
            <p:cNvSpPr/>
            <p:nvPr/>
          </p:nvSpPr>
          <p:spPr>
            <a:xfrm>
              <a:off x="4649971" y="4977837"/>
              <a:ext cx="578028" cy="578028"/>
            </a:xfrm>
            <a:prstGeom prst="ellipse">
              <a:avLst/>
            </a:prstGeom>
            <a:solidFill>
              <a:srgbClr val="FFFF00">
                <a:alpha val="74000"/>
              </a:srgb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BAE21C-5206-4621-B24D-153663BB47CF}"/>
                </a:ext>
              </a:extLst>
            </p:cNvPr>
            <p:cNvSpPr/>
            <p:nvPr/>
          </p:nvSpPr>
          <p:spPr>
            <a:xfrm>
              <a:off x="6630925" y="5005049"/>
              <a:ext cx="578028" cy="5780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4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C20330EC-D7F9-41B4-9227-87151AB06AD7}"/>
                </a:ext>
              </a:extLst>
            </p:cNvPr>
            <p:cNvSpPr/>
            <p:nvPr/>
          </p:nvSpPr>
          <p:spPr>
            <a:xfrm>
              <a:off x="5192984" y="3248132"/>
              <a:ext cx="1626245" cy="33789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2228758-84B4-4233-A5DB-2BD533C25DCD}"/>
                </a:ext>
              </a:extLst>
            </p:cNvPr>
            <p:cNvSpPr/>
            <p:nvPr/>
          </p:nvSpPr>
          <p:spPr>
            <a:xfrm>
              <a:off x="5637125" y="3101468"/>
              <a:ext cx="578028" cy="578028"/>
            </a:xfrm>
            <a:prstGeom prst="ellipse">
              <a:avLst/>
            </a:prstGeom>
            <a:solidFill>
              <a:srgbClr val="B17ED8">
                <a:alpha val="58000"/>
              </a:srgb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rgbClr val="B17ED8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  <p:sp>
          <p:nvSpPr>
            <p:cNvPr id="66" name="Arrow: Right 65">
              <a:extLst>
                <a:ext uri="{FF2B5EF4-FFF2-40B4-BE49-F238E27FC236}">
                  <a16:creationId xmlns:a16="http://schemas.microsoft.com/office/drawing/2014/main" id="{8156F05D-43E4-4E5D-9578-474EFF2A5789}"/>
                </a:ext>
              </a:extLst>
            </p:cNvPr>
            <p:cNvSpPr/>
            <p:nvPr/>
          </p:nvSpPr>
          <p:spPr>
            <a:xfrm rot="10800000">
              <a:off x="5105960" y="4137344"/>
              <a:ext cx="1626245" cy="33789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7AB215-201B-47AA-947C-9FADB574B01E}"/>
                </a:ext>
              </a:extLst>
            </p:cNvPr>
            <p:cNvSpPr/>
            <p:nvPr/>
          </p:nvSpPr>
          <p:spPr>
            <a:xfrm>
              <a:off x="5661921" y="3977324"/>
              <a:ext cx="578028" cy="578028"/>
            </a:xfrm>
            <a:prstGeom prst="ellipse">
              <a:avLst/>
            </a:prstGeom>
            <a:solidFill>
              <a:schemeClr val="accent2">
                <a:alpha val="74000"/>
              </a:schemeClr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56AB70-BB63-46EC-AE79-1FE53F8D7CCB}"/>
                  </a:ext>
                </a:extLst>
              </p:cNvPr>
              <p:cNvSpPr txBox="1"/>
              <p:nvPr/>
            </p:nvSpPr>
            <p:spPr>
              <a:xfrm>
                <a:off x="2424222" y="3016900"/>
                <a:ext cx="888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E56AB70-BB63-46EC-AE79-1FE53F8D7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22" y="3016900"/>
                <a:ext cx="888304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56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8089-679F-4D4E-B741-F6B658D4CB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b="1" dirty="0"/>
              <a:t>RF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6FB95-6E44-409F-9B89-59A46B031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Amazingly, since the 3DFT is linear, our RF rotation operator in Fourier representation is the SAME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! (prove it yourself):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eqAr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&lt;=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iΦ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6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400" dirty="0"/>
                  <a:t>At each RF, the 3 populations are redistributed among each other, forming a maximum of 9 paths, the weights of which are in the T matrix. </a:t>
                </a:r>
              </a:p>
              <a:p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6FB95-6E44-409F-9B89-59A46B031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DA6E-EDF9-4046-BEE1-6C29D75F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17E1F-79FA-4F21-9A63-5D865AD84E30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0947-EC93-4A04-9430-F8E431B4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EPG Notes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116E-7C72-4B43-87CD-D653BDCE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F409-C28D-485B-9B15-AA3A3933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RF: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03DE6-702E-43D1-8995-B75FCECC9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T(x,90)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T(y,180)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Check that these make sense physically!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03DE6-702E-43D1-8995-B75FCECC9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1FB6-ACEC-48E9-811F-490630FA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CFCFE-31D3-484E-B066-29ED8D0DEDD5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6D485-9263-40A3-941D-EE52C836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EPG Notes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2F96-4AE0-4FF2-9CA0-B33E891E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54A63-B28F-4B79-8E3A-9F7A80687A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Gradient Shift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56BB-07A4-4AA4-AA18-DF1D1A45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Gradients shift up or down the k-order of all populations as time goes by.</a:t>
            </a:r>
          </a:p>
          <a:p>
            <a:r>
              <a:rPr lang="en-US" dirty="0"/>
              <a:t>In practice, we can use an integer (</a:t>
            </a:r>
            <a:r>
              <a:rPr lang="el-GR" dirty="0"/>
              <a:t>Δ</a:t>
            </a:r>
            <a:r>
              <a:rPr lang="en-US" dirty="0"/>
              <a:t>k=-2,-1,0,1,2,3, etc.) step and </a:t>
            </a:r>
            <a:r>
              <a:rPr lang="en-US" i="1" u="sng" dirty="0"/>
              <a:t>define it </a:t>
            </a:r>
            <a:r>
              <a:rPr lang="en-US" dirty="0"/>
              <a:t>to be the effect of a constant gradient over our (</a:t>
            </a:r>
            <a:r>
              <a:rPr lang="el-GR" dirty="0"/>
              <a:t>Δ</a:t>
            </a:r>
            <a:r>
              <a:rPr lang="en-US" dirty="0"/>
              <a:t>t) interval.  </a:t>
            </a:r>
          </a:p>
          <a:p>
            <a:r>
              <a:rPr lang="en-US" dirty="0"/>
              <a:t>We shift all values to a higher k if G &gt; 0 and a lower k if G &lt; 0.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C1D-7582-4D82-86B2-8CFCF47D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85EDA-AE97-4E93-81E7-5F7849FF3939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AA632-F73F-40AF-B2A8-463772C6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EPG Notes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E69C-2FF1-442B-AEF6-FE745220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3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68FD-A130-495B-AABE-ABD350F1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DA033E-56D8-47C0-B16B-7F5C9C04D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represent 1D (F+(k),F-(k),Z(k)) in a matrix: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 k changes by +1 in our time interval </a:t>
                </a:r>
                <a:r>
                  <a:rPr lang="el-GR" dirty="0"/>
                  <a:t>Δ</a:t>
                </a:r>
                <a:r>
                  <a:rPr lang="en-US" dirty="0"/>
                  <a:t>t, then the populations shift in the following way 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Hence, the number of columns increase as gradients are applied over time, because either a higher k (G&gt;0) or a lower –k (G&lt;0) is being generated.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DA033E-56D8-47C0-B16B-7F5C9C04D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D9FF-9FB9-47CE-9C7F-EDC9D748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3E28A-899B-445F-958B-B0522A77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CDCA3-B784-46A3-934B-2EAC015B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0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B8CE-6EEF-4E25-A83E-26B40F6F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Echoes!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C595-C977-4EFA-B8E4-7B4E3778D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RF remixes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within the same k</a:t>
                </a:r>
              </a:p>
              <a:p>
                <a:r>
                  <a:rPr lang="en-US" dirty="0"/>
                  <a:t>Gradients exchange populations across different k’s</a:t>
                </a:r>
              </a:p>
              <a:p>
                <a:r>
                  <a:rPr lang="en-US" dirty="0"/>
                  <a:t>Where is our echo?</a:t>
                </a:r>
              </a:p>
              <a:p>
                <a:pPr lvl="1"/>
                <a:r>
                  <a:rPr lang="en-US" dirty="0"/>
                  <a:t>THE ASSUMPTION: </a:t>
                </a:r>
                <a:r>
                  <a:rPr lang="en-US" u="sng" dirty="0"/>
                  <a:t>nonzero k generates no signal </a:t>
                </a:r>
                <a:r>
                  <a:rPr lang="en-US" dirty="0"/>
                  <a:t>(spins are all </a:t>
                </a:r>
                <a:r>
                  <a:rPr lang="en-US" dirty="0" err="1"/>
                  <a:t>dephased</a:t>
                </a:r>
                <a:r>
                  <a:rPr lang="en-US" dirty="0"/>
                  <a:t> to some extent)</a:t>
                </a:r>
              </a:p>
              <a:p>
                <a:pPr lvl="1"/>
                <a:r>
                  <a:rPr lang="en-US" dirty="0"/>
                  <a:t>Therefore, we define an echo in the EPG context to happen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At timings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b="1" dirty="0"/>
                  <a:t> is nonzero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      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They can be easily retrieved from our stored matrices over time!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9C595-C977-4EFA-B8E4-7B4E3778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1FA5-AD2B-4ECC-88D2-3790BFED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C44F-A51D-4752-BA1A-1E865943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EPG Notes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B122-517B-4948-B6E0-3EE6FBCB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20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E7FA-1267-49BC-92C7-478095192A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B17ED8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Relaxation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4FD56-8C47-486E-AA4E-265B0EE33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T1 and T2 relaxation are happening any time we deviate from the equilibrium magnetization</a:t>
                </a:r>
              </a:p>
              <a:p>
                <a:r>
                  <a:rPr lang="en-US" dirty="0"/>
                  <a:t>Need to model them in EPG! Let’s write it out. Over an interval </a:t>
                </a:r>
                <a:r>
                  <a:rPr lang="el-GR" dirty="0"/>
                  <a:t>Δ</a:t>
                </a:r>
                <a:r>
                  <a:rPr lang="en-US" dirty="0"/>
                  <a:t>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Δt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Δt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dirty="0"/>
                  <a:t>If we transform them into the Fourier domain…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4FD56-8C47-486E-AA4E-265B0EE33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3111F-EEDF-4500-99A3-01FC6549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B5F43-5734-4F29-B438-DB70B917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D127-0C7F-4DDC-86F8-442E4FA2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7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C87A-6B0F-42C3-B993-67BD077A1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D6764-EAAA-4A74-856D-DF86EB9751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After time </a:t>
                </a:r>
                <a:r>
                  <a:rPr lang="el-GR" dirty="0"/>
                  <a:t>Δ</a:t>
                </a:r>
                <a:r>
                  <a:rPr lang="en-US" dirty="0"/>
                  <a:t>t: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Δt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Δt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D6764-EAAA-4A74-856D-DF86EB975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7BC69-BAA7-4D33-A4BA-1A506FD0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8850E-5F45-46DF-A83C-E5D9F3C7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62D2-2386-4F26-A645-E311415A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8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9C29-7F70-48B9-B3F2-8BAF8B9B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CD228-FC82-420B-822F-2D014454E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extended phase graph (EPG) is a mathematical &amp; graphical simulation tool for multi-echo MRI sequences</a:t>
            </a:r>
          </a:p>
          <a:p>
            <a:r>
              <a:rPr lang="en-US" dirty="0"/>
              <a:t>Correctly coded, it tells you the </a:t>
            </a:r>
            <a:r>
              <a:rPr lang="en-US" i="1" dirty="0"/>
              <a:t>timing</a:t>
            </a:r>
            <a:r>
              <a:rPr lang="en-US" dirty="0"/>
              <a:t> and </a:t>
            </a:r>
            <a:r>
              <a:rPr lang="en-US" i="1" dirty="0"/>
              <a:t>intensity</a:t>
            </a:r>
            <a:r>
              <a:rPr lang="en-US" dirty="0"/>
              <a:t> of an echo</a:t>
            </a:r>
          </a:p>
          <a:p>
            <a:r>
              <a:rPr lang="en-US" dirty="0"/>
              <a:t>In contrast to time-domain simulation, which numerically integrates the Bloch equations, EPG operates in the Fourier domain and employs matrices</a:t>
            </a:r>
          </a:p>
          <a:p>
            <a:r>
              <a:rPr lang="en-US" dirty="0"/>
              <a:t>Let’s dive into the math!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CD60-55E5-492E-81D9-DBD05820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A4F4-A528-4597-BE1E-9E4AE09C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F1E7-3CE3-4438-B338-A42D1A2C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8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043-4A36-40EC-9019-691F53D9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Relaxation Operator: final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64DDC-52F5-4CB9-AE3D-D658107B4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k ≠ 0: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 k = 0: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D64DDC-52F5-4CB9-AE3D-D658107B4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01F0F-87D6-4CA3-A52F-FD152CF1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50E3-0521-4420-9FA2-ACACFF3A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2458-BDC4-454C-BCF9-012E4A1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12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ED2C-2D5D-4E04-8FB9-BF568731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to the current EPG scripts we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0A29-BF4A-4BEC-87B6-05F6B03B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k is represented by an index, only regular intervals can be simulated. Arbitrary intervals may be approximated, but it can significantly increase simulation duration.  </a:t>
            </a:r>
          </a:p>
          <a:p>
            <a:r>
              <a:rPr lang="en-US" dirty="0"/>
              <a:t>It only works for uncoupled spin ½ spin system (e.g. hydrogen) (ref. Weigel 2015).</a:t>
            </a:r>
          </a:p>
          <a:p>
            <a:r>
              <a:rPr lang="en-US" dirty="0"/>
              <a:t>So far, our algorithm enables 1D gradient shifts (k is a scalar, not a 3D vector). This gradient can represent one of two things: off-resonance effects (those that are cancelled by spin echo), or frequency encoding in a single direction. </a:t>
            </a:r>
          </a:p>
          <a:p>
            <a:r>
              <a:rPr lang="en-US" dirty="0"/>
              <a:t>Motion effects (coherent motion &amp; diffusion) are yet to be included.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90F1D-62B0-499E-8F32-A7D31A28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5C8AC-C5DA-4D50-A907-A26FA0BD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1C51-B09C-454C-9D43-BFC4CF0D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0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4E01A95C-4866-4B27-8E1D-78E5923E9F52}"/>
              </a:ext>
            </a:extLst>
          </p:cNvPr>
          <p:cNvSpPr/>
          <p:nvPr/>
        </p:nvSpPr>
        <p:spPr>
          <a:xfrm>
            <a:off x="870155" y="3622597"/>
            <a:ext cx="10451690" cy="2475861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0FCD-C0A3-408F-8140-955D2408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Turbo Spin Echo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26CC4-0C41-4B92-A744-FD9FC0127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729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Let’s simulate a multi - spin echo sequence!</a:t>
                </a:r>
              </a:p>
              <a:p>
                <a:r>
                  <a:rPr lang="en-US" sz="2400" dirty="0"/>
                  <a:t>Suppose we use a (phi=0,alpha=90) RF Pulse for the initial excitation and 2 x (phi=0, alpha=180) pulses  with spacings [10ms, 20ms]to generate spin echoes. Suppose T1= 1000 </a:t>
                </a:r>
                <a:r>
                  <a:rPr lang="en-US" sz="2400" dirty="0" err="1"/>
                  <a:t>ms</a:t>
                </a:r>
                <a:r>
                  <a:rPr lang="en-US" sz="2400" dirty="0"/>
                  <a:t>, T2 = 100 </a:t>
                </a:r>
                <a:r>
                  <a:rPr lang="en-US" sz="2400" dirty="0" err="1"/>
                  <a:t>ms.</a:t>
                </a:r>
                <a:r>
                  <a:rPr lang="en-US" sz="2400" dirty="0"/>
                  <a:t>  </a:t>
                </a:r>
              </a:p>
              <a:p>
                <a:r>
                  <a:rPr lang="en-US" sz="2400" dirty="0"/>
                  <a:t>Initially,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726CC4-0C41-4B92-A744-FD9FC0127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72981"/>
              </a:xfrm>
              <a:blipFill>
                <a:blip r:embed="rId2"/>
                <a:stretch>
                  <a:fillRect l="-696" t="-5498" b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80492-0008-4937-9F21-99FAE13E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2874-26EE-4D7F-90FE-DE33834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8A66-26E1-4179-B480-3603F55D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F9CF99-0E7E-4270-9963-0150C3E07B26}"/>
              </a:ext>
            </a:extLst>
          </p:cNvPr>
          <p:cNvCxnSpPr>
            <a:cxnSpLocks/>
          </p:cNvCxnSpPr>
          <p:nvPr/>
        </p:nvCxnSpPr>
        <p:spPr>
          <a:xfrm flipV="1">
            <a:off x="1555955" y="3770914"/>
            <a:ext cx="0" cy="1843548"/>
          </a:xfrm>
          <a:prstGeom prst="straightConnector1">
            <a:avLst/>
          </a:prstGeom>
          <a:ln w="635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527DA-CF05-4A9D-A407-D017AA94AD7D}"/>
              </a:ext>
            </a:extLst>
          </p:cNvPr>
          <p:cNvCxnSpPr>
            <a:cxnSpLocks/>
          </p:cNvCxnSpPr>
          <p:nvPr/>
        </p:nvCxnSpPr>
        <p:spPr>
          <a:xfrm flipV="1">
            <a:off x="2512143" y="3770914"/>
            <a:ext cx="0" cy="184354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CAE4D8-94EB-4F8E-B7D8-B43D0E310989}"/>
              </a:ext>
            </a:extLst>
          </p:cNvPr>
          <p:cNvCxnSpPr>
            <a:cxnSpLocks/>
          </p:cNvCxnSpPr>
          <p:nvPr/>
        </p:nvCxnSpPr>
        <p:spPr>
          <a:xfrm flipV="1">
            <a:off x="4227872" y="3770914"/>
            <a:ext cx="0" cy="1843548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7EDC03-3F21-4591-B601-AEF2F2A83ECE}"/>
              </a:ext>
            </a:extLst>
          </p:cNvPr>
          <p:cNvCxnSpPr>
            <a:cxnSpLocks/>
          </p:cNvCxnSpPr>
          <p:nvPr/>
        </p:nvCxnSpPr>
        <p:spPr>
          <a:xfrm>
            <a:off x="1496960" y="5614462"/>
            <a:ext cx="5095569" cy="129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ightning Bolt 23">
            <a:extLst>
              <a:ext uri="{FF2B5EF4-FFF2-40B4-BE49-F238E27FC236}">
                <a16:creationId xmlns:a16="http://schemas.microsoft.com/office/drawing/2014/main" id="{31797F60-6C01-4411-B15C-5B34F6A9194B}"/>
              </a:ext>
            </a:extLst>
          </p:cNvPr>
          <p:cNvSpPr/>
          <p:nvPr/>
        </p:nvSpPr>
        <p:spPr>
          <a:xfrm>
            <a:off x="3157211" y="5263401"/>
            <a:ext cx="467022" cy="55073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197192E8-C78F-4B1A-ABE7-069B4A4C261B}"/>
              </a:ext>
            </a:extLst>
          </p:cNvPr>
          <p:cNvSpPr/>
          <p:nvPr/>
        </p:nvSpPr>
        <p:spPr>
          <a:xfrm>
            <a:off x="5002182" y="5290916"/>
            <a:ext cx="467022" cy="55073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6E48F6-D8CE-411C-8184-C294488968BA}"/>
              </a:ext>
            </a:extLst>
          </p:cNvPr>
          <p:cNvSpPr txBox="1"/>
          <p:nvPr/>
        </p:nvSpPr>
        <p:spPr>
          <a:xfrm>
            <a:off x="6931742" y="4291781"/>
            <a:ext cx="370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expect 2 spin echoes at 20 </a:t>
            </a:r>
            <a:r>
              <a:rPr lang="en-US" dirty="0" err="1"/>
              <a:t>ms</a:t>
            </a:r>
            <a:r>
              <a:rPr lang="en-US" dirty="0"/>
              <a:t> and 40 </a:t>
            </a:r>
            <a:r>
              <a:rPr lang="en-US" dirty="0" err="1"/>
              <a:t>ms.</a:t>
            </a:r>
            <a:endParaRPr lang="en-US" dirty="0"/>
          </a:p>
          <a:p>
            <a:r>
              <a:rPr lang="en-US" dirty="0"/>
              <a:t>Their intensities should lie on the T2 decay curve.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C0DB76-A44C-4641-87A0-5FD6229E38BE}"/>
              </a:ext>
            </a:extLst>
          </p:cNvPr>
          <p:cNvSpPr txBox="1"/>
          <p:nvPr/>
        </p:nvSpPr>
        <p:spPr>
          <a:xfrm>
            <a:off x="1409733" y="56399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8FED92-A30D-42AC-806E-2A1BA23827CE}"/>
              </a:ext>
            </a:extLst>
          </p:cNvPr>
          <p:cNvSpPr txBox="1"/>
          <p:nvPr/>
        </p:nvSpPr>
        <p:spPr>
          <a:xfrm>
            <a:off x="2321673" y="564482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77F043-8A9D-4BCD-BED2-5682E2EEC9DF}"/>
              </a:ext>
            </a:extLst>
          </p:cNvPr>
          <p:cNvSpPr txBox="1"/>
          <p:nvPr/>
        </p:nvSpPr>
        <p:spPr>
          <a:xfrm>
            <a:off x="3910046" y="565698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FA64E5-07CB-4E53-9CDC-6553DCD4C30A}"/>
              </a:ext>
            </a:extLst>
          </p:cNvPr>
          <p:cNvSpPr txBox="1"/>
          <p:nvPr/>
        </p:nvSpPr>
        <p:spPr>
          <a:xfrm>
            <a:off x="6243513" y="5673406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FFDF42-674B-43F8-8688-D485ACB1D78C}"/>
              </a:ext>
            </a:extLst>
          </p:cNvPr>
          <p:cNvSpPr txBox="1"/>
          <p:nvPr/>
        </p:nvSpPr>
        <p:spPr>
          <a:xfrm>
            <a:off x="1017984" y="373748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90⁰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B74CCE-1EE1-4C71-9690-B54F5AA1EFB7}"/>
              </a:ext>
            </a:extLst>
          </p:cNvPr>
          <p:cNvSpPr txBox="1"/>
          <p:nvPr/>
        </p:nvSpPr>
        <p:spPr>
          <a:xfrm>
            <a:off x="2600182" y="37430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180⁰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988BC6-21AB-4342-A18C-CBC55BC068C4}"/>
              </a:ext>
            </a:extLst>
          </p:cNvPr>
          <p:cNvSpPr txBox="1"/>
          <p:nvPr/>
        </p:nvSpPr>
        <p:spPr>
          <a:xfrm>
            <a:off x="4294220" y="374302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180⁰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C64A70-17DB-4AC4-983C-310772B7B42F}"/>
              </a:ext>
            </a:extLst>
          </p:cNvPr>
          <p:cNvSpPr txBox="1"/>
          <p:nvPr/>
        </p:nvSpPr>
        <p:spPr>
          <a:xfrm>
            <a:off x="3081686" y="565698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594A58-E4D6-4F3C-80AA-77C8D899974C}"/>
              </a:ext>
            </a:extLst>
          </p:cNvPr>
          <p:cNvSpPr txBox="1"/>
          <p:nvPr/>
        </p:nvSpPr>
        <p:spPr>
          <a:xfrm>
            <a:off x="4874498" y="566321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14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CAA9-5DBE-4FEF-9516-41007F67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RF pulse, gradient, and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D8287-8069-4D4E-92A5-90CAC7CC2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600" dirty="0"/>
                  <a:t>Let’s denote the unit gradient shift by G and the relaxation operator by R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dirty="0"/>
                  <a:t> // all of z is converted into </a:t>
                </a:r>
                <a:r>
                  <a:rPr lang="en-US" dirty="0" err="1"/>
                  <a:t>x,y</a:t>
                </a:r>
                <a:r>
                  <a:rPr lang="en-US" dirty="0"/>
                  <a:t> (t=0)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// Shift by dk = 1 (t=10ms)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0.905 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// decay in </a:t>
                </a:r>
                <a:r>
                  <a:rPr lang="en-US" dirty="0" err="1"/>
                  <a:t>xy</a:t>
                </a:r>
                <a:r>
                  <a:rPr lang="en-US" dirty="0"/>
                  <a:t> takes place; (t=10ms) recovery in z happens only for k 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D8287-8069-4D4E-92A5-90CAC7CC2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FCF4E-3F8C-4F8E-98A3-CC567F96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3499E-2E29-4079-A04E-6725024F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C1674-FF72-4642-A965-D9840308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12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65C1-8894-4374-8EE4-741B0B03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RF pulse, gradient, relaxation -&gt;echo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9DB59-D6D2-4664-B201-7BDAC115F2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−0.9048 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−0.01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	                                      // we get nonzero F(-1) population! (t = 10 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.9048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−0.9048 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−0.01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// gradient causes F(-1) to shift to F(0); an echo is generated, but we haven’t accounted for relaxation yet! (t = 20 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8187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0.8187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0.0001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// relaxation - &gt;first </a:t>
                </a:r>
                <a:r>
                  <a:rPr lang="en-US" b="1" dirty="0"/>
                  <a:t>echo strength of ~82% @ t = 20ms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19DB59-D6D2-4664-B201-7BDAC115F2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2A700-3089-468C-B374-DFC20CE5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E3F2-98BA-4C27-AF69-26E1F619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D7F8-DE22-4625-AF1A-418E8E5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6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37D0-A5F7-459B-B9AC-C27EC7B4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Gradient, relax, &amp; 3</a:t>
            </a:r>
            <a:r>
              <a:rPr lang="en-US" baseline="30000" dirty="0"/>
              <a:t>rd</a:t>
            </a:r>
            <a:r>
              <a:rPr lang="en-US" dirty="0"/>
              <a:t> RF pulse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2F49F-B49C-4C5B-ABB4-DC0B10D74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0.8187 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.0001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b="0" dirty="0"/>
                  <a:t> </a:t>
                </a:r>
              </a:p>
              <a:p>
                <a:pPr marL="0" indent="0">
                  <a:buNone/>
                </a:pPr>
                <a:r>
                  <a:rPr lang="en-US" sz="2500" b="0" dirty="0"/>
                  <a:t>        // grad @ t = 30 </a:t>
                </a:r>
                <a:r>
                  <a:rPr lang="en-US" sz="2500" b="0" dirty="0" err="1"/>
                  <a:t>ms</a:t>
                </a:r>
                <a:r>
                  <a:rPr lang="en-US" sz="2500" b="0" dirty="0"/>
                  <a:t> (i.e. effecting the gradient during t = 20~30 </a:t>
                </a:r>
                <a:r>
                  <a:rPr lang="en-US" sz="2500" b="0" dirty="0" err="1"/>
                  <a:t>ms</a:t>
                </a:r>
                <a:r>
                  <a:rPr lang="en-US" sz="2500" b="0" dirty="0"/>
                  <a:t>)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.7408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.01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// relax @ t = 30 </a:t>
                </a:r>
                <a:r>
                  <a:rPr lang="en-US" sz="2400" dirty="0" err="1"/>
                  <a:t>ms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i.e</a:t>
                </a:r>
                <a:r>
                  <a:rPr lang="en-US" sz="2400" dirty="0"/>
                  <a:t> .effecting the T1, T2 decay during t= 20~30 </a:t>
                </a:r>
                <a:r>
                  <a:rPr lang="en-US" sz="2400" dirty="0" err="1"/>
                  <a:t>ms</a:t>
                </a:r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180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(8)=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0.7408 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            // second 180-deg pulse @ 30 </a:t>
                </a:r>
                <a:r>
                  <a:rPr lang="en-US" sz="2400" dirty="0" err="1"/>
                  <a:t>ms</a:t>
                </a:r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2F49F-B49C-4C5B-ABB4-DC0B10D74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2334-D928-40C5-8A15-BF0368B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2936-A2C7-4481-A6F2-D6D490BF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30C5-8EA4-4741-8ABE-9EC514CD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3622-EFBE-46EF-83EE-FC39EAD8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gradient, relax, and echo!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E506A-C002-4ACF-8BA1-3733AE8B3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0.7408 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.7408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−0.01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6703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0.6703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accent3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		// </a:t>
                </a:r>
                <a:r>
                  <a:rPr lang="en-US" b="1" dirty="0"/>
                  <a:t>2</a:t>
                </a:r>
                <a:r>
                  <a:rPr lang="en-US" b="1" baseline="30000" dirty="0"/>
                  <a:t>nd</a:t>
                </a:r>
                <a:r>
                  <a:rPr lang="en-US" b="1" dirty="0"/>
                  <a:t> spin echo happens @ 40 </a:t>
                </a:r>
                <a:r>
                  <a:rPr lang="en-US" b="1" dirty="0" err="1"/>
                  <a:t>ms</a:t>
                </a:r>
                <a:r>
                  <a:rPr lang="en-US" b="1" dirty="0"/>
                  <a:t> with 67% intensity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Check for yourself that the echo values lie on the decay curve for M0 = 1 and T2 = 100 </a:t>
                </a:r>
                <a:r>
                  <a:rPr lang="en-US" dirty="0" err="1"/>
                  <a:t>ms.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9E506A-C002-4ACF-8BA1-3733AE8B3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16C7-5630-4120-86DD-222B6C16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814C-7C8C-4758-B224-443C7F423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A028-12F5-4821-9CD2-314CFDBD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26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D88A-520B-463B-9E21-7713014A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5F90-9F9C-4C72-A2EE-93145C2C6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Coded by Sairam &amp; Gehua </a:t>
            </a:r>
          </a:p>
          <a:p>
            <a:r>
              <a:rPr lang="en-US" dirty="0"/>
              <a:t>See the manual and function headers for details!</a:t>
            </a:r>
          </a:p>
          <a:p>
            <a:r>
              <a:rPr lang="en-US" dirty="0"/>
              <a:t>List of core functions:</a:t>
            </a:r>
          </a:p>
          <a:p>
            <a:pPr lvl="1"/>
            <a:r>
              <a:rPr lang="en-US" dirty="0" err="1"/>
              <a:t>rf_rotation</a:t>
            </a:r>
            <a:r>
              <a:rPr lang="en-US" dirty="0"/>
              <a:t>(</a:t>
            </a:r>
            <a:r>
              <a:rPr lang="en-US" dirty="0" err="1"/>
              <a:t>phi,alpha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grad_shift</a:t>
            </a:r>
            <a:r>
              <a:rPr lang="en-US" dirty="0"/>
              <a:t>(omega)</a:t>
            </a:r>
          </a:p>
          <a:p>
            <a:pPr lvl="1"/>
            <a:r>
              <a:rPr lang="en-US" dirty="0"/>
              <a:t>relax(t,T1,T2)</a:t>
            </a:r>
          </a:p>
          <a:p>
            <a:pPr lvl="1"/>
            <a:r>
              <a:rPr lang="en-US" dirty="0" err="1"/>
              <a:t>EPG_custom</a:t>
            </a:r>
            <a:endParaRPr lang="en-US" dirty="0"/>
          </a:p>
          <a:p>
            <a:pPr lvl="1"/>
            <a:r>
              <a:rPr lang="en-US" dirty="0" err="1"/>
              <a:t>display_epg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addition, specific sequences (titled </a:t>
            </a:r>
            <a:r>
              <a:rPr lang="en-US" dirty="0" err="1"/>
              <a:t>EPGsim_X.m</a:t>
            </a:r>
            <a:r>
              <a:rPr lang="en-US" dirty="0"/>
              <a:t>) have been implemented which you can set the parameters of and run conveniently.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7F43-7A2C-4FC6-A66C-B90B6956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E395-814F-4E0C-8D09-D82993A9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01F71-DE36-41D0-A00E-F86308A4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31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E8EE-D5E2-40A1-B04C-60B9473F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4D3E-6061-4040-A97C-9E3E7890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2BE6-4C33-4F17-9608-EAC13C2E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837DCB-6CF9-478D-990A-19BFF7A3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54" y="413616"/>
            <a:ext cx="7185891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D792-0573-443E-9C32-1705F6EB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165"/>
            <a:ext cx="10515600" cy="1325563"/>
          </a:xfrm>
        </p:spPr>
        <p:txBody>
          <a:bodyPr/>
          <a:lstStyle/>
          <a:p>
            <a:r>
              <a:rPr lang="en-US" dirty="0"/>
              <a:t>EPG Math: Assumptions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1FB0-FA1F-4BC3-B993-BA0EB685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Spins are assumed to rotate </a:t>
            </a:r>
            <a:r>
              <a:rPr lang="en-US" u="sng" dirty="0"/>
              <a:t>counterclockwise (CCW)</a:t>
            </a:r>
            <a:r>
              <a:rPr lang="en-US" dirty="0"/>
              <a:t> with regard to the +z axis, as opposed to what happens physically (clockwise - CW). So a positive gradient value leads to a faster CCW precession</a:t>
            </a:r>
            <a:r>
              <a:rPr lang="en-US" b="1" dirty="0"/>
              <a:t>. This doesn’t change the echo timings and intensities</a:t>
            </a:r>
            <a:r>
              <a:rPr lang="en-US" dirty="0"/>
              <a:t>. Everything spatial happens in a CCW rotational frame.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RF is modeled as </a:t>
            </a:r>
            <a:r>
              <a:rPr lang="en-US" u="sng" dirty="0"/>
              <a:t>instantaneous/hard pulses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 some point we reduce from 3D to 1D. </a:t>
            </a:r>
            <a:r>
              <a:rPr lang="en-US" u="sng" dirty="0"/>
              <a:t>Our current code only works in 1D.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Three “populations”: F+(k), F-(k), Z(k) are acted upon by RF pulses, gradients,  T1&amp;T2 relaxation, motion, diffusion, etc., </a:t>
            </a:r>
            <a:r>
              <a:rPr lang="en-US" u="sng" dirty="0"/>
              <a:t>in discrete steps.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F305E-79E4-4970-AB38-2F8B1CD6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F141-46FB-401A-94BB-6A2DA884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448D0-2F40-4F29-A442-47B206DF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0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EB1C-33A0-4FC9-8EF8-583A1598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6258-062A-4DFB-8BDD-876D409C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6863" cy="1880836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Larmor-rotational frame: </a:t>
            </a:r>
          </a:p>
          <a:p>
            <a:pPr lvl="1"/>
            <a:r>
              <a:rPr lang="en-US" dirty="0"/>
              <a:t>Rotation around x represents RF with zero phase</a:t>
            </a:r>
          </a:p>
          <a:p>
            <a:pPr lvl="1"/>
            <a:r>
              <a:rPr lang="en-US" dirty="0"/>
              <a:t>Rotation around z represents dephasing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45D2-4BE4-4299-A8DF-53489B4A6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4501-BCA1-40D5-BA47-2A48735B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DF09D-4865-4440-9784-057200AC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92C2E8-BDED-4320-BED4-85CC1571A684}"/>
                  </a:ext>
                </a:extLst>
              </p:cNvPr>
              <p:cNvSpPr/>
              <p:nvPr/>
            </p:nvSpPr>
            <p:spPr>
              <a:xfrm>
                <a:off x="60494" y="3629984"/>
                <a:ext cx="6096000" cy="20488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92C2E8-BDED-4320-BED4-85CC1571A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" y="3629984"/>
                <a:ext cx="6096000" cy="20488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2EDC00-D426-419F-A064-C5504A9DC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61" y="1553829"/>
            <a:ext cx="4518620" cy="430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5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F623-01C2-4A33-8CB1-9211462E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Pulse (with any phase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DD965-0383-4F97-8E3E-FC63B5B9E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write out the rotation caused by an RF pulse with flip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pointed +</a:t>
                </a:r>
                <a:r>
                  <a:rPr lang="el-GR" dirty="0">
                    <a:latin typeface="Book Antiqua" panose="02040602050305030304" pitchFamily="18" charset="0"/>
                  </a:rPr>
                  <a:t>Φ</a:t>
                </a:r>
                <a:r>
                  <a:rPr lang="en-US" dirty="0"/>
                  <a:t> from the +x axis: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EDD965-0383-4F97-8E3E-FC63B5B9E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A00-BD1B-4F35-B8D4-387FE8D5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A4340-0946-48DC-AD89-F387A69C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2B4A-85B3-4A94-B49D-9B88456B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9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9E72-5B92-4371-A9B8-7718BF61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M+,M- and </a:t>
            </a:r>
            <a:r>
              <a:rPr lang="en-US" dirty="0" err="1"/>
              <a:t>Mz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8138A-E7E1-4445-9375-A8A1B98D8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make describing dephasing easier, we use a complex representation of the x and y components of the 3D vector M:</a:t>
                </a:r>
              </a:p>
              <a:p>
                <a:endParaRPr lang="en-US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23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3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300" i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2300" i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300" i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300" i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sz="2300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300" i="1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300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M+ and M- are complex conjugates (therefore, redundant representation) and </a:t>
                </a:r>
                <a:r>
                  <a:rPr lang="en-US" dirty="0" err="1"/>
                  <a:t>Mz</a:t>
                </a:r>
                <a:r>
                  <a:rPr lang="en-US" dirty="0"/>
                  <a:t> remains the same between the real and complex representations.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8138A-E7E1-4445-9375-A8A1B98D8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98EBE-99DD-4483-AACE-6D4D6541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4D50-7AB1-408A-864D-EC7CB3CD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F40EB-7404-403F-A375-61248D85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CCB5-2010-4CE0-B673-8F50F082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between real &amp; complex representations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D99FB-537E-4BB6-A797-93EDED6CC4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4840"/>
                <a:ext cx="10515600" cy="4362123"/>
              </a:xfrm>
            </p:spPr>
            <p:txBody>
              <a:bodyPr/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Change-of-basis matrices: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 we have: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D99FB-537E-4BB6-A797-93EDED6CC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4840"/>
                <a:ext cx="10515600" cy="4362123"/>
              </a:xfrm>
              <a:blipFill>
                <a:blip r:embed="rId2"/>
                <a:stretch>
                  <a:fillRect l="-1043" t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0B9EA-54D7-4D55-95B4-8FD80390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6331-E39D-4374-B2CF-0F424FEC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2C5A-F7DE-4E1B-9952-2A26539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F12AA-4F13-441D-9183-2B06EDB1DDD9}"/>
              </a:ext>
            </a:extLst>
          </p:cNvPr>
          <p:cNvSpPr txBox="1"/>
          <p:nvPr/>
        </p:nvSpPr>
        <p:spPr>
          <a:xfrm>
            <a:off x="5639963" y="29735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4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CF44F4-5029-41AA-AB1E-F5AB11F7FB0E}"/>
              </a:ext>
            </a:extLst>
          </p:cNvPr>
          <p:cNvSpPr/>
          <p:nvPr/>
        </p:nvSpPr>
        <p:spPr>
          <a:xfrm>
            <a:off x="6096000" y="1536853"/>
            <a:ext cx="5444169" cy="230803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9676B-3AC0-4773-B2F6-15D55687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matrices in complex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625D6-8095-4799-95DF-B708B5630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2758"/>
                <a:ext cx="5150771" cy="4351338"/>
              </a:xfrm>
            </p:spPr>
            <p:txBody>
              <a:bodyPr/>
              <a:lstStyle/>
              <a:p>
                <a:r>
                  <a:rPr lang="en-US" sz="2500" dirty="0"/>
                  <a:t>Let’s call them “T”</a:t>
                </a:r>
              </a:p>
              <a:p>
                <a:r>
                  <a:rPr lang="en-US" sz="2500" dirty="0"/>
                  <a:t>Then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α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000" b="0" dirty="0"/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F625D6-8095-4799-95DF-B708B5630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2758"/>
                <a:ext cx="5150771" cy="4351338"/>
              </a:xfrm>
              <a:blipFill>
                <a:blip r:embed="rId2"/>
                <a:stretch>
                  <a:fillRect l="-177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501EF-1A24-4275-B75E-0DBFB7EE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646F-B535-4677-A264-EA32B509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84B1-887E-444F-886E-D52ECFDD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F9E23-8C6F-4C6F-B817-0E191A97A0DF}"/>
                  </a:ext>
                </a:extLst>
              </p:cNvPr>
              <p:cNvSpPr txBox="1"/>
              <p:nvPr/>
            </p:nvSpPr>
            <p:spPr>
              <a:xfrm>
                <a:off x="6034923" y="1818439"/>
                <a:ext cx="5726633" cy="47147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              </a:t>
                </a:r>
              </a:p>
              <a:p>
                <a:endParaRPr lang="en-US" dirty="0"/>
              </a:p>
              <a:p>
                <a:r>
                  <a:rPr lang="en-US" b="0" dirty="0"/>
                  <a:t>So we can represent the effect of a general RF pulse with phase </a:t>
                </a:r>
                <a:r>
                  <a:rPr lang="el-GR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on the complex magnetization as: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accent3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𝚽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CF9E23-8C6F-4C6F-B817-0E191A97A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923" y="1818439"/>
                <a:ext cx="5726633" cy="4714752"/>
              </a:xfrm>
              <a:prstGeom prst="rect">
                <a:avLst/>
              </a:prstGeom>
              <a:blipFill>
                <a:blip r:embed="rId3"/>
                <a:stretch>
                  <a:fillRect l="-2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4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4413-E905-4EB9-A9C5-68EC2D77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Dephasing (z-rotation)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AE55F-13C8-4597-BE73-E9C9BC2855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Transverse magnetization dephases when a gradient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applied</a:t>
                </a:r>
              </a:p>
              <a:p>
                <a:r>
                  <a:rPr lang="en-US" dirty="0"/>
                  <a:t>The extent of dephasing increases with time</a:t>
                </a:r>
              </a:p>
              <a:p>
                <a:r>
                  <a:rPr lang="en-US" dirty="0"/>
                  <a:t>Define: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acc>
                          <m:accPr>
                            <m:chr m:val="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sz="22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[rad/m] </a:t>
                </a:r>
              </a:p>
              <a:p>
                <a:r>
                  <a:rPr lang="en-US" dirty="0"/>
                  <a:t>Then, in the rotational frame, the </a:t>
                </a:r>
                <a:r>
                  <a:rPr lang="en-US" u="sng" dirty="0"/>
                  <a:t>complex</a:t>
                </a:r>
                <a:r>
                  <a:rPr lang="en-US" dirty="0"/>
                  <a:t> transverse magnetization at any position 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⃑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Note: when the gradient is constant, k increases linearly in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AE55F-13C8-4597-BE73-E9C9BC285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AC9B7-C836-445D-B06E-BB9305F3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EEC7-C0EC-43CE-B8B9-8671D85524DA}" type="datetime1">
              <a:rPr lang="en-US" smtClean="0"/>
              <a:t>11/19/2018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64D1-E766-4E91-8CF1-0D943E77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EPG Notes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BC4C5-B9E1-4664-B5A3-485C1FAC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8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6868</TotalTime>
  <Words>1937</Words>
  <Application>Microsoft Office PowerPoint</Application>
  <PresentationFormat>Widescreen</PresentationFormat>
  <Paragraphs>345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Book Antiqua</vt:lpstr>
      <vt:lpstr>Calibri</vt:lpstr>
      <vt:lpstr>Calibri Light</vt:lpstr>
      <vt:lpstr>Cambria Math</vt:lpstr>
      <vt:lpstr>Times New Roman</vt:lpstr>
      <vt:lpstr>Office Theme</vt:lpstr>
      <vt:lpstr>EPG Math</vt:lpstr>
      <vt:lpstr>INTRODUCTION</vt:lpstr>
      <vt:lpstr>EPG Math: Assumptions and Overview</vt:lpstr>
      <vt:lpstr>General rotation</vt:lpstr>
      <vt:lpstr>RF Pulse (with any phase Φ)</vt:lpstr>
      <vt:lpstr>Defining M+,M- and Mz</vt:lpstr>
      <vt:lpstr>Converting between real &amp; complex representations</vt:lpstr>
      <vt:lpstr>Rotation matrices in complex representation</vt:lpstr>
      <vt:lpstr>Dephasing (z-rotation)</vt:lpstr>
      <vt:lpstr>Into the Fourier Domain!</vt:lpstr>
      <vt:lpstr>More about F+, F-, and Z</vt:lpstr>
      <vt:lpstr>EPG Math: Operators</vt:lpstr>
      <vt:lpstr>RF Operator</vt:lpstr>
      <vt:lpstr>RF: examples</vt:lpstr>
      <vt:lpstr>Gradient Shift Operator</vt:lpstr>
      <vt:lpstr>How to apply gradients</vt:lpstr>
      <vt:lpstr>Time for Echoes!</vt:lpstr>
      <vt:lpstr>Relaxation Operator</vt:lpstr>
      <vt:lpstr>Relaxation operator</vt:lpstr>
      <vt:lpstr>Relaxation Operator: final form</vt:lpstr>
      <vt:lpstr>Limitations to the current EPG scripts we have</vt:lpstr>
      <vt:lpstr>Example: Turbo Spin Echo</vt:lpstr>
      <vt:lpstr>First RF pulse, gradient, and relaxation</vt:lpstr>
      <vt:lpstr>Second RF pulse, gradient, relaxation -&gt;echo </vt:lpstr>
      <vt:lpstr>Gradient, relax, &amp; 3rd RF pulse</vt:lpstr>
      <vt:lpstr>Last gradient, relax, and echo!</vt:lpstr>
      <vt:lpstr>MATLAB Implementation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phase graphs</dc:title>
  <dc:creator>tonggehua18@gmail.com</dc:creator>
  <cp:lastModifiedBy>tonggehua18@gmail.com</cp:lastModifiedBy>
  <cp:revision>96</cp:revision>
  <dcterms:created xsi:type="dcterms:W3CDTF">2018-10-22T13:19:21Z</dcterms:created>
  <dcterms:modified xsi:type="dcterms:W3CDTF">2018-11-19T05:28:41Z</dcterms:modified>
</cp:coreProperties>
</file>