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7" r:id="rId4"/>
    <p:sldId id="277" r:id="rId5"/>
    <p:sldId id="258" r:id="rId6"/>
    <p:sldId id="259" r:id="rId7"/>
    <p:sldId id="278" r:id="rId8"/>
    <p:sldId id="260" r:id="rId9"/>
    <p:sldId id="261" r:id="rId10"/>
    <p:sldId id="262" r:id="rId11"/>
    <p:sldId id="263" r:id="rId12"/>
    <p:sldId id="264" r:id="rId13"/>
    <p:sldId id="265" r:id="rId14"/>
    <p:sldId id="267" r:id="rId15"/>
    <p:sldId id="268" r:id="rId16"/>
    <p:sldId id="269" r:id="rId17"/>
    <p:sldId id="270" r:id="rId18"/>
    <p:sldId id="271" r:id="rId19"/>
    <p:sldId id="272" r:id="rId20"/>
    <p:sldId id="273" r:id="rId21"/>
    <p:sldId id="274" r:id="rId22"/>
    <p:sldId id="266"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938225-FB7D-3ADD-7778-B5CBE0CDECA0}" v="175" dt="2024-02-13T22:40:03.4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42565-36C6-592E-33CF-3BAAEFCF89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1D8631-A239-A488-35F0-84EB824FF1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8CE6FA-9DB5-48F2-D2B5-D23725295A18}"/>
              </a:ext>
            </a:extLst>
          </p:cNvPr>
          <p:cNvSpPr>
            <a:spLocks noGrp="1"/>
          </p:cNvSpPr>
          <p:nvPr>
            <p:ph type="dt" sz="half" idx="10"/>
          </p:nvPr>
        </p:nvSpPr>
        <p:spPr/>
        <p:txBody>
          <a:bodyPr/>
          <a:lstStyle/>
          <a:p>
            <a:fld id="{CB580F89-E7D2-4C19-B00C-DA0CA2AE3A5D}" type="datetimeFigureOut">
              <a:rPr lang="en-US" smtClean="0"/>
              <a:t>2/15/2024</a:t>
            </a:fld>
            <a:endParaRPr lang="en-US"/>
          </a:p>
        </p:txBody>
      </p:sp>
      <p:sp>
        <p:nvSpPr>
          <p:cNvPr id="5" name="Footer Placeholder 4">
            <a:extLst>
              <a:ext uri="{FF2B5EF4-FFF2-40B4-BE49-F238E27FC236}">
                <a16:creationId xmlns:a16="http://schemas.microsoft.com/office/drawing/2014/main" id="{C3DA652A-E4ED-5BF6-CCF9-560E040C9E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E225AD-F54D-2607-09E0-2296D5D57163}"/>
              </a:ext>
            </a:extLst>
          </p:cNvPr>
          <p:cNvSpPr>
            <a:spLocks noGrp="1"/>
          </p:cNvSpPr>
          <p:nvPr>
            <p:ph type="sldNum" sz="quarter" idx="12"/>
          </p:nvPr>
        </p:nvSpPr>
        <p:spPr/>
        <p:txBody>
          <a:bodyPr/>
          <a:lstStyle/>
          <a:p>
            <a:fld id="{CF528BFE-D5E3-458E-BFFB-256560BF8071}" type="slidenum">
              <a:rPr lang="en-US" smtClean="0"/>
              <a:t>‹#›</a:t>
            </a:fld>
            <a:endParaRPr lang="en-US"/>
          </a:p>
        </p:txBody>
      </p:sp>
    </p:spTree>
    <p:extLst>
      <p:ext uri="{BB962C8B-B14F-4D97-AF65-F5344CB8AC3E}">
        <p14:creationId xmlns:p14="http://schemas.microsoft.com/office/powerpoint/2010/main" val="956875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DC95-BD92-0F75-C821-DA94744B7F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B8D93D-074D-12B4-90AF-36D5BDEB15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35C43B-0BE6-37C5-8162-97DA75F23C5F}"/>
              </a:ext>
            </a:extLst>
          </p:cNvPr>
          <p:cNvSpPr>
            <a:spLocks noGrp="1"/>
          </p:cNvSpPr>
          <p:nvPr>
            <p:ph type="dt" sz="half" idx="10"/>
          </p:nvPr>
        </p:nvSpPr>
        <p:spPr/>
        <p:txBody>
          <a:bodyPr/>
          <a:lstStyle/>
          <a:p>
            <a:fld id="{CB580F89-E7D2-4C19-B00C-DA0CA2AE3A5D}" type="datetimeFigureOut">
              <a:rPr lang="en-US" smtClean="0"/>
              <a:t>2/15/2024</a:t>
            </a:fld>
            <a:endParaRPr lang="en-US"/>
          </a:p>
        </p:txBody>
      </p:sp>
      <p:sp>
        <p:nvSpPr>
          <p:cNvPr id="5" name="Footer Placeholder 4">
            <a:extLst>
              <a:ext uri="{FF2B5EF4-FFF2-40B4-BE49-F238E27FC236}">
                <a16:creationId xmlns:a16="http://schemas.microsoft.com/office/drawing/2014/main" id="{6D6F8315-E31E-3FDF-5E33-C8DF8BC78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A187F-3145-9FF3-B412-C4408D54B35F}"/>
              </a:ext>
            </a:extLst>
          </p:cNvPr>
          <p:cNvSpPr>
            <a:spLocks noGrp="1"/>
          </p:cNvSpPr>
          <p:nvPr>
            <p:ph type="sldNum" sz="quarter" idx="12"/>
          </p:nvPr>
        </p:nvSpPr>
        <p:spPr/>
        <p:txBody>
          <a:bodyPr/>
          <a:lstStyle/>
          <a:p>
            <a:fld id="{CF528BFE-D5E3-458E-BFFB-256560BF8071}" type="slidenum">
              <a:rPr lang="en-US" smtClean="0"/>
              <a:t>‹#›</a:t>
            </a:fld>
            <a:endParaRPr lang="en-US"/>
          </a:p>
        </p:txBody>
      </p:sp>
    </p:spTree>
    <p:extLst>
      <p:ext uri="{BB962C8B-B14F-4D97-AF65-F5344CB8AC3E}">
        <p14:creationId xmlns:p14="http://schemas.microsoft.com/office/powerpoint/2010/main" val="1372369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5F5B1-9A67-68F3-4FFB-ADA8EDF1AB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2D90B5-F96D-4A78-48C5-D48B988AFC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ECF8AE-1841-28C3-39EF-78372029D357}"/>
              </a:ext>
            </a:extLst>
          </p:cNvPr>
          <p:cNvSpPr>
            <a:spLocks noGrp="1"/>
          </p:cNvSpPr>
          <p:nvPr>
            <p:ph type="dt" sz="half" idx="10"/>
          </p:nvPr>
        </p:nvSpPr>
        <p:spPr/>
        <p:txBody>
          <a:bodyPr/>
          <a:lstStyle/>
          <a:p>
            <a:fld id="{CB580F89-E7D2-4C19-B00C-DA0CA2AE3A5D}" type="datetimeFigureOut">
              <a:rPr lang="en-US" smtClean="0"/>
              <a:t>2/15/2024</a:t>
            </a:fld>
            <a:endParaRPr lang="en-US"/>
          </a:p>
        </p:txBody>
      </p:sp>
      <p:sp>
        <p:nvSpPr>
          <p:cNvPr id="5" name="Footer Placeholder 4">
            <a:extLst>
              <a:ext uri="{FF2B5EF4-FFF2-40B4-BE49-F238E27FC236}">
                <a16:creationId xmlns:a16="http://schemas.microsoft.com/office/drawing/2014/main" id="{25E5A3D2-91BB-FEB2-40B7-5EFE832948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099F1E-AE02-E508-EEB2-2F7FA99A2920}"/>
              </a:ext>
            </a:extLst>
          </p:cNvPr>
          <p:cNvSpPr>
            <a:spLocks noGrp="1"/>
          </p:cNvSpPr>
          <p:nvPr>
            <p:ph type="sldNum" sz="quarter" idx="12"/>
          </p:nvPr>
        </p:nvSpPr>
        <p:spPr/>
        <p:txBody>
          <a:bodyPr/>
          <a:lstStyle/>
          <a:p>
            <a:fld id="{CF528BFE-D5E3-458E-BFFB-256560BF8071}" type="slidenum">
              <a:rPr lang="en-US" smtClean="0"/>
              <a:t>‹#›</a:t>
            </a:fld>
            <a:endParaRPr lang="en-US"/>
          </a:p>
        </p:txBody>
      </p:sp>
    </p:spTree>
    <p:extLst>
      <p:ext uri="{BB962C8B-B14F-4D97-AF65-F5344CB8AC3E}">
        <p14:creationId xmlns:p14="http://schemas.microsoft.com/office/powerpoint/2010/main" val="2837176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F24D8-09A9-DB65-4914-DB90EA809B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EFD259-05E7-7255-6E4B-7A7CAE2A93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8D0212-F99F-D03D-47FE-A54B9AD9F64E}"/>
              </a:ext>
            </a:extLst>
          </p:cNvPr>
          <p:cNvSpPr>
            <a:spLocks noGrp="1"/>
          </p:cNvSpPr>
          <p:nvPr>
            <p:ph type="dt" sz="half" idx="10"/>
          </p:nvPr>
        </p:nvSpPr>
        <p:spPr/>
        <p:txBody>
          <a:bodyPr/>
          <a:lstStyle/>
          <a:p>
            <a:fld id="{CB580F89-E7D2-4C19-B00C-DA0CA2AE3A5D}" type="datetimeFigureOut">
              <a:rPr lang="en-US" smtClean="0"/>
              <a:t>2/15/2024</a:t>
            </a:fld>
            <a:endParaRPr lang="en-US"/>
          </a:p>
        </p:txBody>
      </p:sp>
      <p:sp>
        <p:nvSpPr>
          <p:cNvPr id="5" name="Footer Placeholder 4">
            <a:extLst>
              <a:ext uri="{FF2B5EF4-FFF2-40B4-BE49-F238E27FC236}">
                <a16:creationId xmlns:a16="http://schemas.microsoft.com/office/drawing/2014/main" id="{7C01A621-32EE-92F0-6E0A-C4BD66299B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FA207-9A67-6A21-A3A2-E5B3E90A4C51}"/>
              </a:ext>
            </a:extLst>
          </p:cNvPr>
          <p:cNvSpPr>
            <a:spLocks noGrp="1"/>
          </p:cNvSpPr>
          <p:nvPr>
            <p:ph type="sldNum" sz="quarter" idx="12"/>
          </p:nvPr>
        </p:nvSpPr>
        <p:spPr/>
        <p:txBody>
          <a:bodyPr/>
          <a:lstStyle/>
          <a:p>
            <a:fld id="{CF528BFE-D5E3-458E-BFFB-256560BF8071}" type="slidenum">
              <a:rPr lang="en-US" smtClean="0"/>
              <a:t>‹#›</a:t>
            </a:fld>
            <a:endParaRPr lang="en-US"/>
          </a:p>
        </p:txBody>
      </p:sp>
    </p:spTree>
    <p:extLst>
      <p:ext uri="{BB962C8B-B14F-4D97-AF65-F5344CB8AC3E}">
        <p14:creationId xmlns:p14="http://schemas.microsoft.com/office/powerpoint/2010/main" val="2944788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639F0-42E7-3100-D45F-5E1AE1B986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13C710-93F3-FF07-B6E5-0A07F8FFAD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D7FB26-F19D-408F-8914-05B982A6F204}"/>
              </a:ext>
            </a:extLst>
          </p:cNvPr>
          <p:cNvSpPr>
            <a:spLocks noGrp="1"/>
          </p:cNvSpPr>
          <p:nvPr>
            <p:ph type="dt" sz="half" idx="10"/>
          </p:nvPr>
        </p:nvSpPr>
        <p:spPr/>
        <p:txBody>
          <a:bodyPr/>
          <a:lstStyle/>
          <a:p>
            <a:fld id="{CB580F89-E7D2-4C19-B00C-DA0CA2AE3A5D}" type="datetimeFigureOut">
              <a:rPr lang="en-US" smtClean="0"/>
              <a:t>2/15/2024</a:t>
            </a:fld>
            <a:endParaRPr lang="en-US"/>
          </a:p>
        </p:txBody>
      </p:sp>
      <p:sp>
        <p:nvSpPr>
          <p:cNvPr id="5" name="Footer Placeholder 4">
            <a:extLst>
              <a:ext uri="{FF2B5EF4-FFF2-40B4-BE49-F238E27FC236}">
                <a16:creationId xmlns:a16="http://schemas.microsoft.com/office/drawing/2014/main" id="{C4E4C0FD-4420-D943-8990-808D58BB04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6DBF39-1CFB-4F44-4B3E-810C517F2C1B}"/>
              </a:ext>
            </a:extLst>
          </p:cNvPr>
          <p:cNvSpPr>
            <a:spLocks noGrp="1"/>
          </p:cNvSpPr>
          <p:nvPr>
            <p:ph type="sldNum" sz="quarter" idx="12"/>
          </p:nvPr>
        </p:nvSpPr>
        <p:spPr/>
        <p:txBody>
          <a:bodyPr/>
          <a:lstStyle/>
          <a:p>
            <a:fld id="{CF528BFE-D5E3-458E-BFFB-256560BF8071}" type="slidenum">
              <a:rPr lang="en-US" smtClean="0"/>
              <a:t>‹#›</a:t>
            </a:fld>
            <a:endParaRPr lang="en-US"/>
          </a:p>
        </p:txBody>
      </p:sp>
    </p:spTree>
    <p:extLst>
      <p:ext uri="{BB962C8B-B14F-4D97-AF65-F5344CB8AC3E}">
        <p14:creationId xmlns:p14="http://schemas.microsoft.com/office/powerpoint/2010/main" val="2606296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2DC7F-3A81-A04C-E4F3-35EFEB68BB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D168AF-6928-8952-06A3-EB45C1496D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4C8B09-81FE-9ACB-13AA-14349D2DBD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537F3A-5F68-5A95-A56C-46C8DFBAD8B4}"/>
              </a:ext>
            </a:extLst>
          </p:cNvPr>
          <p:cNvSpPr>
            <a:spLocks noGrp="1"/>
          </p:cNvSpPr>
          <p:nvPr>
            <p:ph type="dt" sz="half" idx="10"/>
          </p:nvPr>
        </p:nvSpPr>
        <p:spPr/>
        <p:txBody>
          <a:bodyPr/>
          <a:lstStyle/>
          <a:p>
            <a:fld id="{CB580F89-E7D2-4C19-B00C-DA0CA2AE3A5D}" type="datetimeFigureOut">
              <a:rPr lang="en-US" smtClean="0"/>
              <a:t>2/15/2024</a:t>
            </a:fld>
            <a:endParaRPr lang="en-US"/>
          </a:p>
        </p:txBody>
      </p:sp>
      <p:sp>
        <p:nvSpPr>
          <p:cNvPr id="6" name="Footer Placeholder 5">
            <a:extLst>
              <a:ext uri="{FF2B5EF4-FFF2-40B4-BE49-F238E27FC236}">
                <a16:creationId xmlns:a16="http://schemas.microsoft.com/office/drawing/2014/main" id="{D672D18E-4F0D-35F2-46CA-8056F96A14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B7823F-1346-482B-3F3A-251C5341B564}"/>
              </a:ext>
            </a:extLst>
          </p:cNvPr>
          <p:cNvSpPr>
            <a:spLocks noGrp="1"/>
          </p:cNvSpPr>
          <p:nvPr>
            <p:ph type="sldNum" sz="quarter" idx="12"/>
          </p:nvPr>
        </p:nvSpPr>
        <p:spPr/>
        <p:txBody>
          <a:bodyPr/>
          <a:lstStyle/>
          <a:p>
            <a:fld id="{CF528BFE-D5E3-458E-BFFB-256560BF8071}" type="slidenum">
              <a:rPr lang="en-US" smtClean="0"/>
              <a:t>‹#›</a:t>
            </a:fld>
            <a:endParaRPr lang="en-US"/>
          </a:p>
        </p:txBody>
      </p:sp>
    </p:spTree>
    <p:extLst>
      <p:ext uri="{BB962C8B-B14F-4D97-AF65-F5344CB8AC3E}">
        <p14:creationId xmlns:p14="http://schemas.microsoft.com/office/powerpoint/2010/main" val="2546655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5B1C2-E0E0-141D-4C8F-098635485A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D61721-C389-24DA-1136-4815A177EB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E2115B-B42F-4B1E-D231-C9D9E52840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9B0C9C-15A2-E3D9-3664-7DB1FEE535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F7048E-9706-7315-FD52-905F7C2954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82182E-DC7A-4D16-D799-D08105606280}"/>
              </a:ext>
            </a:extLst>
          </p:cNvPr>
          <p:cNvSpPr>
            <a:spLocks noGrp="1"/>
          </p:cNvSpPr>
          <p:nvPr>
            <p:ph type="dt" sz="half" idx="10"/>
          </p:nvPr>
        </p:nvSpPr>
        <p:spPr/>
        <p:txBody>
          <a:bodyPr/>
          <a:lstStyle/>
          <a:p>
            <a:fld id="{CB580F89-E7D2-4C19-B00C-DA0CA2AE3A5D}" type="datetimeFigureOut">
              <a:rPr lang="en-US" smtClean="0"/>
              <a:t>2/15/2024</a:t>
            </a:fld>
            <a:endParaRPr lang="en-US"/>
          </a:p>
        </p:txBody>
      </p:sp>
      <p:sp>
        <p:nvSpPr>
          <p:cNvPr id="8" name="Footer Placeholder 7">
            <a:extLst>
              <a:ext uri="{FF2B5EF4-FFF2-40B4-BE49-F238E27FC236}">
                <a16:creationId xmlns:a16="http://schemas.microsoft.com/office/drawing/2014/main" id="{7030B7F6-63D9-34D8-BCA2-9C204FE4D3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78EFF4-41F3-D797-A642-31C880D285D8}"/>
              </a:ext>
            </a:extLst>
          </p:cNvPr>
          <p:cNvSpPr>
            <a:spLocks noGrp="1"/>
          </p:cNvSpPr>
          <p:nvPr>
            <p:ph type="sldNum" sz="quarter" idx="12"/>
          </p:nvPr>
        </p:nvSpPr>
        <p:spPr/>
        <p:txBody>
          <a:bodyPr/>
          <a:lstStyle/>
          <a:p>
            <a:fld id="{CF528BFE-D5E3-458E-BFFB-256560BF8071}" type="slidenum">
              <a:rPr lang="en-US" smtClean="0"/>
              <a:t>‹#›</a:t>
            </a:fld>
            <a:endParaRPr lang="en-US"/>
          </a:p>
        </p:txBody>
      </p:sp>
    </p:spTree>
    <p:extLst>
      <p:ext uri="{BB962C8B-B14F-4D97-AF65-F5344CB8AC3E}">
        <p14:creationId xmlns:p14="http://schemas.microsoft.com/office/powerpoint/2010/main" val="148360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9C3C4-3FFA-3CDF-FF78-9B5106732B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CBBDF6-AFC3-380E-5A70-032E79957D8A}"/>
              </a:ext>
            </a:extLst>
          </p:cNvPr>
          <p:cNvSpPr>
            <a:spLocks noGrp="1"/>
          </p:cNvSpPr>
          <p:nvPr>
            <p:ph type="dt" sz="half" idx="10"/>
          </p:nvPr>
        </p:nvSpPr>
        <p:spPr/>
        <p:txBody>
          <a:bodyPr/>
          <a:lstStyle/>
          <a:p>
            <a:fld id="{CB580F89-E7D2-4C19-B00C-DA0CA2AE3A5D}" type="datetimeFigureOut">
              <a:rPr lang="en-US" smtClean="0"/>
              <a:t>2/15/2024</a:t>
            </a:fld>
            <a:endParaRPr lang="en-US"/>
          </a:p>
        </p:txBody>
      </p:sp>
      <p:sp>
        <p:nvSpPr>
          <p:cNvPr id="4" name="Footer Placeholder 3">
            <a:extLst>
              <a:ext uri="{FF2B5EF4-FFF2-40B4-BE49-F238E27FC236}">
                <a16:creationId xmlns:a16="http://schemas.microsoft.com/office/drawing/2014/main" id="{17B5BEE5-9DD4-F047-7954-2B81CCFAE9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3B6433-005C-DB47-ABCF-CAE24B21E77F}"/>
              </a:ext>
            </a:extLst>
          </p:cNvPr>
          <p:cNvSpPr>
            <a:spLocks noGrp="1"/>
          </p:cNvSpPr>
          <p:nvPr>
            <p:ph type="sldNum" sz="quarter" idx="12"/>
          </p:nvPr>
        </p:nvSpPr>
        <p:spPr/>
        <p:txBody>
          <a:bodyPr/>
          <a:lstStyle/>
          <a:p>
            <a:fld id="{CF528BFE-D5E3-458E-BFFB-256560BF8071}" type="slidenum">
              <a:rPr lang="en-US" smtClean="0"/>
              <a:t>‹#›</a:t>
            </a:fld>
            <a:endParaRPr lang="en-US"/>
          </a:p>
        </p:txBody>
      </p:sp>
    </p:spTree>
    <p:extLst>
      <p:ext uri="{BB962C8B-B14F-4D97-AF65-F5344CB8AC3E}">
        <p14:creationId xmlns:p14="http://schemas.microsoft.com/office/powerpoint/2010/main" val="1737968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8DF4F2-3008-8ECA-1637-1B956A4E1EDB}"/>
              </a:ext>
            </a:extLst>
          </p:cNvPr>
          <p:cNvSpPr>
            <a:spLocks noGrp="1"/>
          </p:cNvSpPr>
          <p:nvPr>
            <p:ph type="dt" sz="half" idx="10"/>
          </p:nvPr>
        </p:nvSpPr>
        <p:spPr/>
        <p:txBody>
          <a:bodyPr/>
          <a:lstStyle/>
          <a:p>
            <a:fld id="{CB580F89-E7D2-4C19-B00C-DA0CA2AE3A5D}" type="datetimeFigureOut">
              <a:rPr lang="en-US" smtClean="0"/>
              <a:t>2/15/2024</a:t>
            </a:fld>
            <a:endParaRPr lang="en-US"/>
          </a:p>
        </p:txBody>
      </p:sp>
      <p:sp>
        <p:nvSpPr>
          <p:cNvPr id="3" name="Footer Placeholder 2">
            <a:extLst>
              <a:ext uri="{FF2B5EF4-FFF2-40B4-BE49-F238E27FC236}">
                <a16:creationId xmlns:a16="http://schemas.microsoft.com/office/drawing/2014/main" id="{9F3F1DF8-704E-6310-5A4D-805D7BA2DA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392B0F-032A-0A0A-EDE2-AF7F15E835A7}"/>
              </a:ext>
            </a:extLst>
          </p:cNvPr>
          <p:cNvSpPr>
            <a:spLocks noGrp="1"/>
          </p:cNvSpPr>
          <p:nvPr>
            <p:ph type="sldNum" sz="quarter" idx="12"/>
          </p:nvPr>
        </p:nvSpPr>
        <p:spPr/>
        <p:txBody>
          <a:bodyPr/>
          <a:lstStyle/>
          <a:p>
            <a:fld id="{CF528BFE-D5E3-458E-BFFB-256560BF8071}" type="slidenum">
              <a:rPr lang="en-US" smtClean="0"/>
              <a:t>‹#›</a:t>
            </a:fld>
            <a:endParaRPr lang="en-US"/>
          </a:p>
        </p:txBody>
      </p:sp>
    </p:spTree>
    <p:extLst>
      <p:ext uri="{BB962C8B-B14F-4D97-AF65-F5344CB8AC3E}">
        <p14:creationId xmlns:p14="http://schemas.microsoft.com/office/powerpoint/2010/main" val="2926897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457F2-6019-70B0-63D5-226B38044E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D539FF-B235-CE0E-BE7A-18A4E4C3FA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B7B2E4-90E2-8ABB-BCAF-0A68BF54B2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F9D673-8DB3-9D11-1F81-0326772123C9}"/>
              </a:ext>
            </a:extLst>
          </p:cNvPr>
          <p:cNvSpPr>
            <a:spLocks noGrp="1"/>
          </p:cNvSpPr>
          <p:nvPr>
            <p:ph type="dt" sz="half" idx="10"/>
          </p:nvPr>
        </p:nvSpPr>
        <p:spPr/>
        <p:txBody>
          <a:bodyPr/>
          <a:lstStyle/>
          <a:p>
            <a:fld id="{CB580F89-E7D2-4C19-B00C-DA0CA2AE3A5D}" type="datetimeFigureOut">
              <a:rPr lang="en-US" smtClean="0"/>
              <a:t>2/15/2024</a:t>
            </a:fld>
            <a:endParaRPr lang="en-US"/>
          </a:p>
        </p:txBody>
      </p:sp>
      <p:sp>
        <p:nvSpPr>
          <p:cNvPr id="6" name="Footer Placeholder 5">
            <a:extLst>
              <a:ext uri="{FF2B5EF4-FFF2-40B4-BE49-F238E27FC236}">
                <a16:creationId xmlns:a16="http://schemas.microsoft.com/office/drawing/2014/main" id="{A01BBF2A-F670-8103-F2F0-563B9F97A9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3F79DA-A16E-B076-ACD4-27BD1AA4EBE5}"/>
              </a:ext>
            </a:extLst>
          </p:cNvPr>
          <p:cNvSpPr>
            <a:spLocks noGrp="1"/>
          </p:cNvSpPr>
          <p:nvPr>
            <p:ph type="sldNum" sz="quarter" idx="12"/>
          </p:nvPr>
        </p:nvSpPr>
        <p:spPr/>
        <p:txBody>
          <a:bodyPr/>
          <a:lstStyle/>
          <a:p>
            <a:fld id="{CF528BFE-D5E3-458E-BFFB-256560BF8071}" type="slidenum">
              <a:rPr lang="en-US" smtClean="0"/>
              <a:t>‹#›</a:t>
            </a:fld>
            <a:endParaRPr lang="en-US"/>
          </a:p>
        </p:txBody>
      </p:sp>
    </p:spTree>
    <p:extLst>
      <p:ext uri="{BB962C8B-B14F-4D97-AF65-F5344CB8AC3E}">
        <p14:creationId xmlns:p14="http://schemas.microsoft.com/office/powerpoint/2010/main" val="1350202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88EF8-CA55-2746-0948-8E90EF5885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DA0798-38A5-06C3-037D-4E3E1F56F1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3CE4F2-4C38-555A-E5CF-BA2949FCAA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187F0F-AED3-02CB-F303-A182F2F4309B}"/>
              </a:ext>
            </a:extLst>
          </p:cNvPr>
          <p:cNvSpPr>
            <a:spLocks noGrp="1"/>
          </p:cNvSpPr>
          <p:nvPr>
            <p:ph type="dt" sz="half" idx="10"/>
          </p:nvPr>
        </p:nvSpPr>
        <p:spPr/>
        <p:txBody>
          <a:bodyPr/>
          <a:lstStyle/>
          <a:p>
            <a:fld id="{CB580F89-E7D2-4C19-B00C-DA0CA2AE3A5D}" type="datetimeFigureOut">
              <a:rPr lang="en-US" smtClean="0"/>
              <a:t>2/15/2024</a:t>
            </a:fld>
            <a:endParaRPr lang="en-US"/>
          </a:p>
        </p:txBody>
      </p:sp>
      <p:sp>
        <p:nvSpPr>
          <p:cNvPr id="6" name="Footer Placeholder 5">
            <a:extLst>
              <a:ext uri="{FF2B5EF4-FFF2-40B4-BE49-F238E27FC236}">
                <a16:creationId xmlns:a16="http://schemas.microsoft.com/office/drawing/2014/main" id="{C9A472A6-4758-F6D6-EE00-BB162C7AB4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17E0EF-4474-18C6-E581-0500023AECF8}"/>
              </a:ext>
            </a:extLst>
          </p:cNvPr>
          <p:cNvSpPr>
            <a:spLocks noGrp="1"/>
          </p:cNvSpPr>
          <p:nvPr>
            <p:ph type="sldNum" sz="quarter" idx="12"/>
          </p:nvPr>
        </p:nvSpPr>
        <p:spPr/>
        <p:txBody>
          <a:bodyPr/>
          <a:lstStyle/>
          <a:p>
            <a:fld id="{CF528BFE-D5E3-458E-BFFB-256560BF8071}" type="slidenum">
              <a:rPr lang="en-US" smtClean="0"/>
              <a:t>‹#›</a:t>
            </a:fld>
            <a:endParaRPr lang="en-US"/>
          </a:p>
        </p:txBody>
      </p:sp>
    </p:spTree>
    <p:extLst>
      <p:ext uri="{BB962C8B-B14F-4D97-AF65-F5344CB8AC3E}">
        <p14:creationId xmlns:p14="http://schemas.microsoft.com/office/powerpoint/2010/main" val="91935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D4DC5C-BB30-79C6-2205-E15D2134BE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3CABE0-9591-6A67-F371-1BA5087AB5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2132D6-6C50-F03E-096D-36B2E33CFB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580F89-E7D2-4C19-B00C-DA0CA2AE3A5D}" type="datetimeFigureOut">
              <a:rPr lang="en-US" smtClean="0"/>
              <a:t>2/15/2024</a:t>
            </a:fld>
            <a:endParaRPr lang="en-US"/>
          </a:p>
        </p:txBody>
      </p:sp>
      <p:sp>
        <p:nvSpPr>
          <p:cNvPr id="5" name="Footer Placeholder 4">
            <a:extLst>
              <a:ext uri="{FF2B5EF4-FFF2-40B4-BE49-F238E27FC236}">
                <a16:creationId xmlns:a16="http://schemas.microsoft.com/office/drawing/2014/main" id="{4FB41731-ED71-CD9B-43D5-0A83F59F61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350867-28EB-D1BB-9CB3-2CB9A7ABD1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528BFE-D5E3-458E-BFFB-256560BF8071}" type="slidenum">
              <a:rPr lang="en-US" smtClean="0"/>
              <a:t>‹#›</a:t>
            </a:fld>
            <a:endParaRPr lang="en-US"/>
          </a:p>
        </p:txBody>
      </p:sp>
    </p:spTree>
    <p:extLst>
      <p:ext uri="{BB962C8B-B14F-4D97-AF65-F5344CB8AC3E}">
        <p14:creationId xmlns:p14="http://schemas.microsoft.com/office/powerpoint/2010/main" val="2077573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jpeg"/></Relationships>
</file>

<file path=ppt/slides/_rels/slide1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1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1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1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1.xml"/><Relationship Id="rId4" Type="http://schemas.openxmlformats.org/officeDocument/2006/relationships/image" Target="../media/image40.jpeg"/></Relationships>
</file>

<file path=ppt/slides/_rels/slide18.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2.xml"/><Relationship Id="rId4" Type="http://schemas.openxmlformats.org/officeDocument/2006/relationships/image" Target="../media/image45.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2.xml"/><Relationship Id="rId5" Type="http://schemas.openxmlformats.org/officeDocument/2006/relationships/image" Target="../media/image49.jpeg"/><Relationship Id="rId4" Type="http://schemas.openxmlformats.org/officeDocument/2006/relationships/image" Target="../media/image48.jpeg"/></Relationships>
</file>

<file path=ppt/slides/_rels/slide21.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2.xml"/><Relationship Id="rId5" Type="http://schemas.openxmlformats.org/officeDocument/2006/relationships/image" Target="../media/image53.jpeg"/><Relationship Id="rId4" Type="http://schemas.openxmlformats.org/officeDocument/2006/relationships/image" Target="../media/image52.jpeg"/></Relationships>
</file>

<file path=ppt/slides/_rels/slide22.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54.jpeg"/><Relationship Id="rId1" Type="http://schemas.openxmlformats.org/officeDocument/2006/relationships/slideLayout" Target="../slideLayouts/slideLayout2.xml"/><Relationship Id="rId5" Type="http://schemas.openxmlformats.org/officeDocument/2006/relationships/image" Target="../media/image57.jpeg"/><Relationship Id="rId4" Type="http://schemas.openxmlformats.org/officeDocument/2006/relationships/image" Target="../media/image56.jpeg"/></Relationships>
</file>

<file path=ppt/slides/_rels/slide23.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B5455-9890-A47F-3ED1-3004818DFDD5}"/>
              </a:ext>
            </a:extLst>
          </p:cNvPr>
          <p:cNvSpPr>
            <a:spLocks noGrp="1"/>
          </p:cNvSpPr>
          <p:nvPr>
            <p:ph type="ctrTitle"/>
          </p:nvPr>
        </p:nvSpPr>
        <p:spPr>
          <a:xfrm>
            <a:off x="1524000" y="303213"/>
            <a:ext cx="8953500" cy="1049337"/>
          </a:xfrm>
        </p:spPr>
        <p:txBody>
          <a:bodyPr/>
          <a:lstStyle/>
          <a:p>
            <a:r>
              <a:rPr lang="en-US" b="1" dirty="0"/>
              <a:t>Robot mechanical assembly</a:t>
            </a:r>
          </a:p>
        </p:txBody>
      </p:sp>
      <p:sp>
        <p:nvSpPr>
          <p:cNvPr id="3" name="Subtitle 2">
            <a:extLst>
              <a:ext uri="{FF2B5EF4-FFF2-40B4-BE49-F238E27FC236}">
                <a16:creationId xmlns:a16="http://schemas.microsoft.com/office/drawing/2014/main" id="{CD850F7E-3333-4002-BF38-3E7521EB309E}"/>
              </a:ext>
            </a:extLst>
          </p:cNvPr>
          <p:cNvSpPr>
            <a:spLocks noGrp="1"/>
          </p:cNvSpPr>
          <p:nvPr>
            <p:ph type="subTitle" idx="1"/>
          </p:nvPr>
        </p:nvSpPr>
        <p:spPr/>
        <p:txBody>
          <a:bodyPr/>
          <a:lstStyle/>
          <a:p>
            <a:r>
              <a:rPr lang="en-US" dirty="0"/>
              <a:t>This document describes the mechanical assembly of the field mapping robot</a:t>
            </a:r>
          </a:p>
        </p:txBody>
      </p:sp>
    </p:spTree>
    <p:extLst>
      <p:ext uri="{BB962C8B-B14F-4D97-AF65-F5344CB8AC3E}">
        <p14:creationId xmlns:p14="http://schemas.microsoft.com/office/powerpoint/2010/main" val="2518411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751F5-D3CB-6D46-FE8A-FB49B941370C}"/>
              </a:ext>
            </a:extLst>
          </p:cNvPr>
          <p:cNvSpPr>
            <a:spLocks noGrp="1"/>
          </p:cNvSpPr>
          <p:nvPr>
            <p:ph type="title"/>
          </p:nvPr>
        </p:nvSpPr>
        <p:spPr>
          <a:xfrm>
            <a:off x="4654550" y="84210"/>
            <a:ext cx="1784350" cy="443518"/>
          </a:xfrm>
        </p:spPr>
        <p:txBody>
          <a:bodyPr>
            <a:normAutofit fontScale="90000"/>
          </a:bodyPr>
          <a:lstStyle/>
          <a:p>
            <a:r>
              <a:rPr lang="en-US" b="1" dirty="0"/>
              <a:t>Stage 4</a:t>
            </a:r>
          </a:p>
        </p:txBody>
      </p:sp>
      <p:pic>
        <p:nvPicPr>
          <p:cNvPr id="9" name="Picture 8" descr="A pair of metal rods&#10;&#10;Description automatically generated">
            <a:extLst>
              <a:ext uri="{FF2B5EF4-FFF2-40B4-BE49-F238E27FC236}">
                <a16:creationId xmlns:a16="http://schemas.microsoft.com/office/drawing/2014/main" id="{E71CC97D-7E01-CB9A-9664-8D5AF26C23C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5400000">
            <a:off x="3874230" y="3192161"/>
            <a:ext cx="1415177" cy="3441937"/>
          </a:xfrm>
          <a:prstGeom prst="rect">
            <a:avLst/>
          </a:prstGeom>
        </p:spPr>
      </p:pic>
      <p:pic>
        <p:nvPicPr>
          <p:cNvPr id="11" name="Picture 10" descr="A group of metal parts on a floor&#10;&#10;Description automatically generated">
            <a:extLst>
              <a:ext uri="{FF2B5EF4-FFF2-40B4-BE49-F238E27FC236}">
                <a16:creationId xmlns:a16="http://schemas.microsoft.com/office/drawing/2014/main" id="{18D22741-1D84-55F7-7115-96F255AC04E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14921" y="1204289"/>
            <a:ext cx="1261138" cy="2560084"/>
          </a:xfrm>
          <a:prstGeom prst="rect">
            <a:avLst/>
          </a:prstGeom>
        </p:spPr>
      </p:pic>
      <p:pic>
        <p:nvPicPr>
          <p:cNvPr id="13" name="Picture 12" descr="A metal frame on the floor&#10;&#10;Description automatically generated">
            <a:extLst>
              <a:ext uri="{FF2B5EF4-FFF2-40B4-BE49-F238E27FC236}">
                <a16:creationId xmlns:a16="http://schemas.microsoft.com/office/drawing/2014/main" id="{93890AB4-184F-C500-3AFC-FADDFB3E1CC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9574570" y="3933972"/>
            <a:ext cx="2144090" cy="1763096"/>
          </a:xfrm>
          <a:prstGeom prst="rect">
            <a:avLst/>
          </a:prstGeom>
        </p:spPr>
      </p:pic>
      <p:graphicFrame>
        <p:nvGraphicFramePr>
          <p:cNvPr id="3" name="Content Placeholder 3">
            <a:extLst>
              <a:ext uri="{FF2B5EF4-FFF2-40B4-BE49-F238E27FC236}">
                <a16:creationId xmlns:a16="http://schemas.microsoft.com/office/drawing/2014/main" id="{1170B738-42DE-2C9A-8FCF-36D09E63112A}"/>
              </a:ext>
            </a:extLst>
          </p:cNvPr>
          <p:cNvGraphicFramePr>
            <a:graphicFrameLocks/>
          </p:cNvGraphicFramePr>
          <p:nvPr>
            <p:extLst>
              <p:ext uri="{D42A27DB-BD31-4B8C-83A1-F6EECF244321}">
                <p14:modId xmlns:p14="http://schemas.microsoft.com/office/powerpoint/2010/main" val="2676803850"/>
              </p:ext>
            </p:extLst>
          </p:nvPr>
        </p:nvGraphicFramePr>
        <p:xfrm>
          <a:off x="2143622" y="1238242"/>
          <a:ext cx="5356586" cy="1836963"/>
        </p:xfrm>
        <a:graphic>
          <a:graphicData uri="http://schemas.openxmlformats.org/drawingml/2006/table">
            <a:tbl>
              <a:tblPr firstRow="1" bandRow="1">
                <a:tableStyleId>{5C22544A-7EE6-4342-B048-85BDC9FD1C3A}</a:tableStyleId>
              </a:tblPr>
              <a:tblGrid>
                <a:gridCol w="1488984">
                  <a:extLst>
                    <a:ext uri="{9D8B030D-6E8A-4147-A177-3AD203B41FA5}">
                      <a16:colId xmlns:a16="http://schemas.microsoft.com/office/drawing/2014/main" val="3260940123"/>
                    </a:ext>
                  </a:extLst>
                </a:gridCol>
                <a:gridCol w="3867602">
                  <a:extLst>
                    <a:ext uri="{9D8B030D-6E8A-4147-A177-3AD203B41FA5}">
                      <a16:colId xmlns:a16="http://schemas.microsoft.com/office/drawing/2014/main" val="3832029488"/>
                    </a:ext>
                  </a:extLst>
                </a:gridCol>
              </a:tblGrid>
              <a:tr h="292081">
                <a:tc>
                  <a:txBody>
                    <a:bodyPr/>
                    <a:lstStyle/>
                    <a:p>
                      <a:r>
                        <a:rPr lang="en-US" dirty="0"/>
                        <a:t>Quantity</a:t>
                      </a:r>
                    </a:p>
                  </a:txBody>
                  <a:tcPr/>
                </a:tc>
                <a:tc>
                  <a:txBody>
                    <a:bodyPr/>
                    <a:lstStyle/>
                    <a:p>
                      <a:r>
                        <a:rPr lang="en-US" dirty="0"/>
                        <a:t>Part Description</a:t>
                      </a:r>
                    </a:p>
                  </a:txBody>
                  <a:tcPr/>
                </a:tc>
                <a:extLst>
                  <a:ext uri="{0D108BD9-81ED-4DB2-BD59-A6C34878D82A}">
                    <a16:rowId xmlns:a16="http://schemas.microsoft.com/office/drawing/2014/main" val="2577660960"/>
                  </a:ext>
                </a:extLst>
              </a:tr>
              <a:tr h="373923">
                <a:tc>
                  <a:txBody>
                    <a:bodyPr/>
                    <a:lstStyle/>
                    <a:p>
                      <a:r>
                        <a:rPr lang="en-US" dirty="0"/>
                        <a:t>2</a:t>
                      </a:r>
                    </a:p>
                  </a:txBody>
                  <a:tcPr/>
                </a:tc>
                <a:tc>
                  <a:txBody>
                    <a:bodyPr/>
                    <a:lstStyle/>
                    <a:p>
                      <a:r>
                        <a:rPr lang="en-US" dirty="0"/>
                        <a:t>Aluminum profiles(500x40x20)mm3</a:t>
                      </a:r>
                    </a:p>
                  </a:txBody>
                  <a:tcPr/>
                </a:tc>
                <a:extLst>
                  <a:ext uri="{0D108BD9-81ED-4DB2-BD59-A6C34878D82A}">
                    <a16:rowId xmlns:a16="http://schemas.microsoft.com/office/drawing/2014/main" val="2710545741"/>
                  </a:ext>
                </a:extLst>
              </a:tr>
              <a:tr h="193021">
                <a:tc>
                  <a:txBody>
                    <a:bodyPr/>
                    <a:lstStyle/>
                    <a:p>
                      <a:r>
                        <a:rPr lang="en-US" dirty="0"/>
                        <a:t>10</a:t>
                      </a:r>
                    </a:p>
                  </a:txBody>
                  <a:tcPr/>
                </a:tc>
                <a:tc>
                  <a:txBody>
                    <a:bodyPr/>
                    <a:lstStyle/>
                    <a:p>
                      <a:r>
                        <a:rPr lang="en-US" dirty="0"/>
                        <a:t>M5 Slot nuts </a:t>
                      </a:r>
                    </a:p>
                  </a:txBody>
                  <a:tcPr/>
                </a:tc>
                <a:extLst>
                  <a:ext uri="{0D108BD9-81ED-4DB2-BD59-A6C34878D82A}">
                    <a16:rowId xmlns:a16="http://schemas.microsoft.com/office/drawing/2014/main" val="3093494035"/>
                  </a:ext>
                </a:extLst>
              </a:tr>
              <a:tr h="210743">
                <a:tc>
                  <a:txBody>
                    <a:bodyPr/>
                    <a:lstStyle/>
                    <a:p>
                      <a:r>
                        <a:rPr lang="en-US" dirty="0"/>
                        <a:t>18</a:t>
                      </a:r>
                    </a:p>
                  </a:txBody>
                  <a:tcPr/>
                </a:tc>
                <a:tc>
                  <a:txBody>
                    <a:bodyPr/>
                    <a:lstStyle/>
                    <a:p>
                      <a:r>
                        <a:rPr lang="en-US" dirty="0"/>
                        <a:t>M5 screws</a:t>
                      </a:r>
                    </a:p>
                  </a:txBody>
                  <a:tcPr/>
                </a:tc>
                <a:extLst>
                  <a:ext uri="{0D108BD9-81ED-4DB2-BD59-A6C34878D82A}">
                    <a16:rowId xmlns:a16="http://schemas.microsoft.com/office/drawing/2014/main" val="1780456957"/>
                  </a:ext>
                </a:extLst>
              </a:tr>
              <a:tr h="210743">
                <a:tc>
                  <a:txBody>
                    <a:bodyPr/>
                    <a:lstStyle/>
                    <a:p>
                      <a:r>
                        <a:rPr lang="en-US" dirty="0"/>
                        <a:t>10</a:t>
                      </a:r>
                    </a:p>
                  </a:txBody>
                  <a:tcPr/>
                </a:tc>
                <a:tc>
                  <a:txBody>
                    <a:bodyPr/>
                    <a:lstStyle/>
                    <a:p>
                      <a:r>
                        <a:rPr lang="en-US" dirty="0"/>
                        <a:t>Corner bracket</a:t>
                      </a:r>
                    </a:p>
                  </a:txBody>
                  <a:tcPr/>
                </a:tc>
                <a:extLst>
                  <a:ext uri="{0D108BD9-81ED-4DB2-BD59-A6C34878D82A}">
                    <a16:rowId xmlns:a16="http://schemas.microsoft.com/office/drawing/2014/main" val="102478433"/>
                  </a:ext>
                </a:extLst>
              </a:tr>
            </a:tbl>
          </a:graphicData>
        </a:graphic>
      </p:graphicFrame>
      <p:sp>
        <p:nvSpPr>
          <p:cNvPr id="4" name="TextBox 3">
            <a:extLst>
              <a:ext uri="{FF2B5EF4-FFF2-40B4-BE49-F238E27FC236}">
                <a16:creationId xmlns:a16="http://schemas.microsoft.com/office/drawing/2014/main" id="{705DD367-E1BD-5298-8996-2B96ED9B13EE}"/>
              </a:ext>
            </a:extLst>
          </p:cNvPr>
          <p:cNvSpPr txBox="1"/>
          <p:nvPr/>
        </p:nvSpPr>
        <p:spPr>
          <a:xfrm>
            <a:off x="2654907" y="5693085"/>
            <a:ext cx="5274206" cy="1477328"/>
          </a:xfrm>
          <a:prstGeom prst="rect">
            <a:avLst/>
          </a:prstGeom>
          <a:noFill/>
        </p:spPr>
        <p:txBody>
          <a:bodyPr wrap="square" rtlCol="0">
            <a:spAutoFit/>
          </a:bodyPr>
          <a:lstStyle/>
          <a:p>
            <a:r>
              <a:rPr lang="en-US" dirty="0"/>
              <a:t>Take two aluminum profiles and insert 2 slot nuts to each end of the profiles, Add a slot nut to one side of the perpendicular part of the two profiles, and fix corner brackets using screws</a:t>
            </a:r>
          </a:p>
          <a:p>
            <a:endParaRPr lang="en-US" dirty="0"/>
          </a:p>
        </p:txBody>
      </p:sp>
      <p:sp>
        <p:nvSpPr>
          <p:cNvPr id="5" name="TextBox 4">
            <a:extLst>
              <a:ext uri="{FF2B5EF4-FFF2-40B4-BE49-F238E27FC236}">
                <a16:creationId xmlns:a16="http://schemas.microsoft.com/office/drawing/2014/main" id="{D60CED0D-B3D1-6102-F422-F03869DA63EB}"/>
              </a:ext>
            </a:extLst>
          </p:cNvPr>
          <p:cNvSpPr txBox="1"/>
          <p:nvPr/>
        </p:nvSpPr>
        <p:spPr>
          <a:xfrm>
            <a:off x="8334059" y="5804061"/>
            <a:ext cx="3854337" cy="923330"/>
          </a:xfrm>
          <a:prstGeom prst="rect">
            <a:avLst/>
          </a:prstGeom>
          <a:noFill/>
        </p:spPr>
        <p:txBody>
          <a:bodyPr wrap="square" rtlCol="0">
            <a:spAutoFit/>
          </a:bodyPr>
          <a:lstStyle/>
          <a:p>
            <a:r>
              <a:rPr lang="en-US" dirty="0"/>
              <a:t>Fix the assemblies in step 14 to the assembly in step 13 as shown below using screws</a:t>
            </a:r>
          </a:p>
        </p:txBody>
      </p:sp>
      <p:sp>
        <p:nvSpPr>
          <p:cNvPr id="6" name="TextBox 5">
            <a:extLst>
              <a:ext uri="{FF2B5EF4-FFF2-40B4-BE49-F238E27FC236}">
                <a16:creationId xmlns:a16="http://schemas.microsoft.com/office/drawing/2014/main" id="{1B4CD555-4ACF-462F-20BC-7AA9493EEDD3}"/>
              </a:ext>
            </a:extLst>
          </p:cNvPr>
          <p:cNvSpPr txBox="1"/>
          <p:nvPr/>
        </p:nvSpPr>
        <p:spPr>
          <a:xfrm>
            <a:off x="4198594" y="3635720"/>
            <a:ext cx="921754" cy="369332"/>
          </a:xfrm>
          <a:prstGeom prst="rect">
            <a:avLst/>
          </a:prstGeom>
          <a:noFill/>
        </p:spPr>
        <p:txBody>
          <a:bodyPr wrap="square" rtlCol="0">
            <a:spAutoFit/>
          </a:bodyPr>
          <a:lstStyle/>
          <a:p>
            <a:r>
              <a:rPr lang="en-US" dirty="0"/>
              <a:t>step 14</a:t>
            </a:r>
          </a:p>
        </p:txBody>
      </p:sp>
      <p:sp>
        <p:nvSpPr>
          <p:cNvPr id="7" name="TextBox 6">
            <a:extLst>
              <a:ext uri="{FF2B5EF4-FFF2-40B4-BE49-F238E27FC236}">
                <a16:creationId xmlns:a16="http://schemas.microsoft.com/office/drawing/2014/main" id="{D842E11C-E451-275B-0167-9B7BFE2F0752}"/>
              </a:ext>
            </a:extLst>
          </p:cNvPr>
          <p:cNvSpPr txBox="1"/>
          <p:nvPr/>
        </p:nvSpPr>
        <p:spPr>
          <a:xfrm>
            <a:off x="9468474" y="3399884"/>
            <a:ext cx="921754" cy="369332"/>
          </a:xfrm>
          <a:prstGeom prst="rect">
            <a:avLst/>
          </a:prstGeom>
          <a:noFill/>
        </p:spPr>
        <p:txBody>
          <a:bodyPr wrap="square" rtlCol="0">
            <a:spAutoFit/>
          </a:bodyPr>
          <a:lstStyle/>
          <a:p>
            <a:r>
              <a:rPr lang="en-US" dirty="0"/>
              <a:t>step 15</a:t>
            </a:r>
          </a:p>
        </p:txBody>
      </p:sp>
      <p:sp>
        <p:nvSpPr>
          <p:cNvPr id="10" name="TextBox 9">
            <a:extLst>
              <a:ext uri="{FF2B5EF4-FFF2-40B4-BE49-F238E27FC236}">
                <a16:creationId xmlns:a16="http://schemas.microsoft.com/office/drawing/2014/main" id="{A0A33EB0-B7B4-7B77-0078-43C4435C4E3E}"/>
              </a:ext>
            </a:extLst>
          </p:cNvPr>
          <p:cNvSpPr txBox="1"/>
          <p:nvPr/>
        </p:nvSpPr>
        <p:spPr>
          <a:xfrm>
            <a:off x="615263" y="705364"/>
            <a:ext cx="15317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ea typeface="Calibri"/>
                <a:cs typeface="Calibri"/>
              </a:rPr>
              <a:t>Requirements</a:t>
            </a:r>
            <a:endParaRPr lang="en-US" b="1" dirty="0"/>
          </a:p>
        </p:txBody>
      </p:sp>
    </p:spTree>
    <p:extLst>
      <p:ext uri="{BB962C8B-B14F-4D97-AF65-F5344CB8AC3E}">
        <p14:creationId xmlns:p14="http://schemas.microsoft.com/office/powerpoint/2010/main" val="1174897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66EE1-96F2-3D96-5A94-EB76EAD202E6}"/>
              </a:ext>
            </a:extLst>
          </p:cNvPr>
          <p:cNvSpPr>
            <a:spLocks noGrp="1"/>
          </p:cNvSpPr>
          <p:nvPr>
            <p:ph type="title"/>
          </p:nvPr>
        </p:nvSpPr>
        <p:spPr>
          <a:xfrm>
            <a:off x="4975225" y="261028"/>
            <a:ext cx="2241550" cy="679450"/>
          </a:xfrm>
        </p:spPr>
        <p:txBody>
          <a:bodyPr>
            <a:normAutofit fontScale="90000"/>
          </a:bodyPr>
          <a:lstStyle/>
          <a:p>
            <a:r>
              <a:rPr lang="en-US" b="1" dirty="0"/>
              <a:t>Stage 5</a:t>
            </a:r>
            <a:br>
              <a:rPr lang="en-US" dirty="0"/>
            </a:br>
            <a:endParaRPr lang="en-US" dirty="0"/>
          </a:p>
        </p:txBody>
      </p:sp>
      <p:pic>
        <p:nvPicPr>
          <p:cNvPr id="9" name="Content Placeholder 8" descr="A metal rod on a concrete floor&#10;&#10;Description automatically generated">
            <a:extLst>
              <a:ext uri="{FF2B5EF4-FFF2-40B4-BE49-F238E27FC236}">
                <a16:creationId xmlns:a16="http://schemas.microsoft.com/office/drawing/2014/main" id="{75A6D47D-92E5-6E5C-4C4D-B9E8F4363FB7}"/>
              </a:ext>
            </a:extLst>
          </p:cNvPr>
          <p:cNvPicPr>
            <a:picLocks noGrp="1" noChangeAspect="1"/>
          </p:cNvPicPr>
          <p:nvPr>
            <p:ph idx="1"/>
          </p:nvPr>
        </p:nvPicPr>
        <p:blipFill rotWithShape="1">
          <a:blip r:embed="rId2" cstate="screen">
            <a:extLst>
              <a:ext uri="{28A0092B-C50C-407E-A947-70E740481C1C}">
                <a14:useLocalDpi xmlns:a14="http://schemas.microsoft.com/office/drawing/2010/main"/>
              </a:ext>
            </a:extLst>
          </a:blip>
          <a:srcRect/>
          <a:stretch/>
        </p:blipFill>
        <p:spPr>
          <a:xfrm rot="16200000">
            <a:off x="2240278" y="2444434"/>
            <a:ext cx="965199" cy="4391655"/>
          </a:xfrm>
        </p:spPr>
      </p:pic>
      <p:pic>
        <p:nvPicPr>
          <p:cNvPr id="11" name="Picture 10" descr="A metal frame on a concrete surface&#10;&#10;Description automatically generated">
            <a:extLst>
              <a:ext uri="{FF2B5EF4-FFF2-40B4-BE49-F238E27FC236}">
                <a16:creationId xmlns:a16="http://schemas.microsoft.com/office/drawing/2014/main" id="{403EE946-2C3B-3E9F-24E9-30ED04C4203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21370" y="2931573"/>
            <a:ext cx="2216150" cy="2954866"/>
          </a:xfrm>
          <a:prstGeom prst="rect">
            <a:avLst/>
          </a:prstGeom>
        </p:spPr>
      </p:pic>
      <p:graphicFrame>
        <p:nvGraphicFramePr>
          <p:cNvPr id="4" name="Content Placeholder 3">
            <a:extLst>
              <a:ext uri="{FF2B5EF4-FFF2-40B4-BE49-F238E27FC236}">
                <a16:creationId xmlns:a16="http://schemas.microsoft.com/office/drawing/2014/main" id="{BC99134A-2CF0-CC19-0080-D2BBBA0EA546}"/>
              </a:ext>
            </a:extLst>
          </p:cNvPr>
          <p:cNvGraphicFramePr>
            <a:graphicFrameLocks/>
          </p:cNvGraphicFramePr>
          <p:nvPr>
            <p:extLst>
              <p:ext uri="{D42A27DB-BD31-4B8C-83A1-F6EECF244321}">
                <p14:modId xmlns:p14="http://schemas.microsoft.com/office/powerpoint/2010/main" val="203261512"/>
              </p:ext>
            </p:extLst>
          </p:nvPr>
        </p:nvGraphicFramePr>
        <p:xfrm>
          <a:off x="278095" y="1403942"/>
          <a:ext cx="5356586" cy="1836963"/>
        </p:xfrm>
        <a:graphic>
          <a:graphicData uri="http://schemas.openxmlformats.org/drawingml/2006/table">
            <a:tbl>
              <a:tblPr firstRow="1" bandRow="1">
                <a:tableStyleId>{5C22544A-7EE6-4342-B048-85BDC9FD1C3A}</a:tableStyleId>
              </a:tblPr>
              <a:tblGrid>
                <a:gridCol w="1488984">
                  <a:extLst>
                    <a:ext uri="{9D8B030D-6E8A-4147-A177-3AD203B41FA5}">
                      <a16:colId xmlns:a16="http://schemas.microsoft.com/office/drawing/2014/main" val="3260940123"/>
                    </a:ext>
                  </a:extLst>
                </a:gridCol>
                <a:gridCol w="3867602">
                  <a:extLst>
                    <a:ext uri="{9D8B030D-6E8A-4147-A177-3AD203B41FA5}">
                      <a16:colId xmlns:a16="http://schemas.microsoft.com/office/drawing/2014/main" val="3832029488"/>
                    </a:ext>
                  </a:extLst>
                </a:gridCol>
              </a:tblGrid>
              <a:tr h="261009">
                <a:tc>
                  <a:txBody>
                    <a:bodyPr/>
                    <a:lstStyle/>
                    <a:p>
                      <a:r>
                        <a:rPr lang="en-US" dirty="0"/>
                        <a:t>Quantity</a:t>
                      </a:r>
                    </a:p>
                  </a:txBody>
                  <a:tcPr/>
                </a:tc>
                <a:tc>
                  <a:txBody>
                    <a:bodyPr/>
                    <a:lstStyle/>
                    <a:p>
                      <a:r>
                        <a:rPr lang="en-US" dirty="0"/>
                        <a:t>Part Description</a:t>
                      </a:r>
                    </a:p>
                  </a:txBody>
                  <a:tcPr/>
                </a:tc>
                <a:extLst>
                  <a:ext uri="{0D108BD9-81ED-4DB2-BD59-A6C34878D82A}">
                    <a16:rowId xmlns:a16="http://schemas.microsoft.com/office/drawing/2014/main" val="2577660960"/>
                  </a:ext>
                </a:extLst>
              </a:tr>
              <a:tr h="373923">
                <a:tc>
                  <a:txBody>
                    <a:bodyPr/>
                    <a:lstStyle/>
                    <a:p>
                      <a:r>
                        <a:rPr lang="en-US" dirty="0"/>
                        <a:t>1</a:t>
                      </a:r>
                    </a:p>
                  </a:txBody>
                  <a:tcPr/>
                </a:tc>
                <a:tc>
                  <a:txBody>
                    <a:bodyPr/>
                    <a:lstStyle/>
                    <a:p>
                      <a:r>
                        <a:rPr lang="en-US" dirty="0"/>
                        <a:t>Aluminum profiles(500x40x20)mm3</a:t>
                      </a:r>
                    </a:p>
                  </a:txBody>
                  <a:tcPr/>
                </a:tc>
                <a:extLst>
                  <a:ext uri="{0D108BD9-81ED-4DB2-BD59-A6C34878D82A}">
                    <a16:rowId xmlns:a16="http://schemas.microsoft.com/office/drawing/2014/main" val="2710545741"/>
                  </a:ext>
                </a:extLst>
              </a:tr>
              <a:tr h="193021">
                <a:tc>
                  <a:txBody>
                    <a:bodyPr/>
                    <a:lstStyle/>
                    <a:p>
                      <a:r>
                        <a:rPr lang="en-US" dirty="0"/>
                        <a:t>4</a:t>
                      </a:r>
                    </a:p>
                  </a:txBody>
                  <a:tcPr/>
                </a:tc>
                <a:tc>
                  <a:txBody>
                    <a:bodyPr/>
                    <a:lstStyle/>
                    <a:p>
                      <a:r>
                        <a:rPr lang="en-US" dirty="0"/>
                        <a:t>M5 Slot nuts </a:t>
                      </a:r>
                    </a:p>
                  </a:txBody>
                  <a:tcPr/>
                </a:tc>
                <a:extLst>
                  <a:ext uri="{0D108BD9-81ED-4DB2-BD59-A6C34878D82A}">
                    <a16:rowId xmlns:a16="http://schemas.microsoft.com/office/drawing/2014/main" val="3093494035"/>
                  </a:ext>
                </a:extLst>
              </a:tr>
              <a:tr h="210743">
                <a:tc>
                  <a:txBody>
                    <a:bodyPr/>
                    <a:lstStyle/>
                    <a:p>
                      <a:r>
                        <a:rPr lang="en-US" dirty="0"/>
                        <a:t>4</a:t>
                      </a:r>
                    </a:p>
                  </a:txBody>
                  <a:tcPr/>
                </a:tc>
                <a:tc>
                  <a:txBody>
                    <a:bodyPr/>
                    <a:lstStyle/>
                    <a:p>
                      <a:r>
                        <a:rPr lang="en-US" dirty="0"/>
                        <a:t>M5 screws</a:t>
                      </a:r>
                    </a:p>
                  </a:txBody>
                  <a:tcPr/>
                </a:tc>
                <a:extLst>
                  <a:ext uri="{0D108BD9-81ED-4DB2-BD59-A6C34878D82A}">
                    <a16:rowId xmlns:a16="http://schemas.microsoft.com/office/drawing/2014/main" val="1780456957"/>
                  </a:ext>
                </a:extLst>
              </a:tr>
              <a:tr h="227302">
                <a:tc>
                  <a:txBody>
                    <a:bodyPr/>
                    <a:lstStyle/>
                    <a:p>
                      <a:r>
                        <a:rPr lang="en-US" dirty="0"/>
                        <a:t>2</a:t>
                      </a:r>
                    </a:p>
                  </a:txBody>
                  <a:tcPr/>
                </a:tc>
                <a:tc>
                  <a:txBody>
                    <a:bodyPr/>
                    <a:lstStyle/>
                    <a:p>
                      <a:r>
                        <a:rPr lang="en-US" dirty="0"/>
                        <a:t>Corner bracket</a:t>
                      </a:r>
                    </a:p>
                  </a:txBody>
                  <a:tcPr/>
                </a:tc>
                <a:extLst>
                  <a:ext uri="{0D108BD9-81ED-4DB2-BD59-A6C34878D82A}">
                    <a16:rowId xmlns:a16="http://schemas.microsoft.com/office/drawing/2014/main" val="102478433"/>
                  </a:ext>
                </a:extLst>
              </a:tr>
            </a:tbl>
          </a:graphicData>
        </a:graphic>
      </p:graphicFrame>
      <p:sp>
        <p:nvSpPr>
          <p:cNvPr id="5" name="TextBox 4">
            <a:extLst>
              <a:ext uri="{FF2B5EF4-FFF2-40B4-BE49-F238E27FC236}">
                <a16:creationId xmlns:a16="http://schemas.microsoft.com/office/drawing/2014/main" id="{B4449CC7-A0D4-8D08-4DBA-B2B8361CD002}"/>
              </a:ext>
            </a:extLst>
          </p:cNvPr>
          <p:cNvSpPr txBox="1"/>
          <p:nvPr/>
        </p:nvSpPr>
        <p:spPr>
          <a:xfrm>
            <a:off x="2038630" y="3606284"/>
            <a:ext cx="921754" cy="369332"/>
          </a:xfrm>
          <a:prstGeom prst="rect">
            <a:avLst/>
          </a:prstGeom>
          <a:noFill/>
        </p:spPr>
        <p:txBody>
          <a:bodyPr wrap="square" rtlCol="0">
            <a:spAutoFit/>
          </a:bodyPr>
          <a:lstStyle/>
          <a:p>
            <a:r>
              <a:rPr lang="en-US" dirty="0"/>
              <a:t>step 16</a:t>
            </a:r>
          </a:p>
        </p:txBody>
      </p:sp>
      <p:sp>
        <p:nvSpPr>
          <p:cNvPr id="6" name="TextBox 5">
            <a:extLst>
              <a:ext uri="{FF2B5EF4-FFF2-40B4-BE49-F238E27FC236}">
                <a16:creationId xmlns:a16="http://schemas.microsoft.com/office/drawing/2014/main" id="{6DB65B4E-252E-BFD2-2F45-70E494FF05C1}"/>
              </a:ext>
            </a:extLst>
          </p:cNvPr>
          <p:cNvSpPr txBox="1"/>
          <p:nvPr/>
        </p:nvSpPr>
        <p:spPr>
          <a:xfrm>
            <a:off x="8701040" y="2499979"/>
            <a:ext cx="921754" cy="369332"/>
          </a:xfrm>
          <a:prstGeom prst="rect">
            <a:avLst/>
          </a:prstGeom>
          <a:noFill/>
        </p:spPr>
        <p:txBody>
          <a:bodyPr wrap="square" rtlCol="0">
            <a:spAutoFit/>
          </a:bodyPr>
          <a:lstStyle/>
          <a:p>
            <a:r>
              <a:rPr lang="en-US" dirty="0"/>
              <a:t>step 17</a:t>
            </a:r>
          </a:p>
        </p:txBody>
      </p:sp>
      <p:sp>
        <p:nvSpPr>
          <p:cNvPr id="7" name="TextBox 6">
            <a:extLst>
              <a:ext uri="{FF2B5EF4-FFF2-40B4-BE49-F238E27FC236}">
                <a16:creationId xmlns:a16="http://schemas.microsoft.com/office/drawing/2014/main" id="{2C07CC20-2BEC-BDBF-C9B3-D267F9FC2467}"/>
              </a:ext>
            </a:extLst>
          </p:cNvPr>
          <p:cNvSpPr txBox="1"/>
          <p:nvPr/>
        </p:nvSpPr>
        <p:spPr>
          <a:xfrm>
            <a:off x="7263140" y="5886439"/>
            <a:ext cx="4719309" cy="646331"/>
          </a:xfrm>
          <a:prstGeom prst="rect">
            <a:avLst/>
          </a:prstGeom>
          <a:noFill/>
        </p:spPr>
        <p:txBody>
          <a:bodyPr wrap="square" rtlCol="0">
            <a:spAutoFit/>
          </a:bodyPr>
          <a:lstStyle/>
          <a:p>
            <a:r>
              <a:rPr lang="en-US" dirty="0"/>
              <a:t>Fix the assemblies in step 16 to the assembly in step 15 as shown above using screws</a:t>
            </a:r>
          </a:p>
        </p:txBody>
      </p:sp>
      <p:sp>
        <p:nvSpPr>
          <p:cNvPr id="8" name="TextBox 7">
            <a:extLst>
              <a:ext uri="{FF2B5EF4-FFF2-40B4-BE49-F238E27FC236}">
                <a16:creationId xmlns:a16="http://schemas.microsoft.com/office/drawing/2014/main" id="{357AFA97-DFB9-6826-383B-0E7AB9048EF5}"/>
              </a:ext>
            </a:extLst>
          </p:cNvPr>
          <p:cNvSpPr txBox="1"/>
          <p:nvPr/>
        </p:nvSpPr>
        <p:spPr>
          <a:xfrm>
            <a:off x="119370" y="5365478"/>
            <a:ext cx="5356585" cy="1477328"/>
          </a:xfrm>
          <a:prstGeom prst="rect">
            <a:avLst/>
          </a:prstGeom>
          <a:noFill/>
        </p:spPr>
        <p:txBody>
          <a:bodyPr wrap="square" rtlCol="0">
            <a:spAutoFit/>
          </a:bodyPr>
          <a:lstStyle/>
          <a:p>
            <a:r>
              <a:rPr lang="en-US" dirty="0"/>
              <a:t>Take 1 aluminum profile and insert 1 slot nut to each end of the profiles, Add a slot nut to one side of the perpendicular part of the two profiles, and fix corner brackets to the nuts on top of the profile using screws</a:t>
            </a:r>
          </a:p>
          <a:p>
            <a:endParaRPr lang="en-US" dirty="0"/>
          </a:p>
        </p:txBody>
      </p:sp>
      <p:sp>
        <p:nvSpPr>
          <p:cNvPr id="10" name="TextBox 9">
            <a:extLst>
              <a:ext uri="{FF2B5EF4-FFF2-40B4-BE49-F238E27FC236}">
                <a16:creationId xmlns:a16="http://schemas.microsoft.com/office/drawing/2014/main" id="{A6A9ADCF-1C66-3CBF-85BF-23C213BD870F}"/>
              </a:ext>
            </a:extLst>
          </p:cNvPr>
          <p:cNvSpPr txBox="1"/>
          <p:nvPr/>
        </p:nvSpPr>
        <p:spPr>
          <a:xfrm>
            <a:off x="1150722" y="942201"/>
            <a:ext cx="15729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ea typeface="Calibri"/>
                <a:cs typeface="Calibri"/>
              </a:rPr>
              <a:t>Requirements</a:t>
            </a:r>
            <a:endParaRPr lang="en-US" b="1" dirty="0"/>
          </a:p>
        </p:txBody>
      </p:sp>
    </p:spTree>
    <p:extLst>
      <p:ext uri="{BB962C8B-B14F-4D97-AF65-F5344CB8AC3E}">
        <p14:creationId xmlns:p14="http://schemas.microsoft.com/office/powerpoint/2010/main" val="1917189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5227D-3ED8-B18A-B2DD-C351780A3FEA}"/>
              </a:ext>
            </a:extLst>
          </p:cNvPr>
          <p:cNvSpPr>
            <a:spLocks noGrp="1"/>
          </p:cNvSpPr>
          <p:nvPr>
            <p:ph type="title"/>
          </p:nvPr>
        </p:nvSpPr>
        <p:spPr>
          <a:xfrm>
            <a:off x="4768850" y="190500"/>
            <a:ext cx="2247900" cy="342900"/>
          </a:xfrm>
        </p:spPr>
        <p:txBody>
          <a:bodyPr>
            <a:normAutofit fontScale="90000"/>
          </a:bodyPr>
          <a:lstStyle/>
          <a:p>
            <a:r>
              <a:rPr lang="en-US" dirty="0"/>
              <a:t>Stage 6</a:t>
            </a:r>
          </a:p>
        </p:txBody>
      </p:sp>
      <p:pic>
        <p:nvPicPr>
          <p:cNvPr id="5" name="Picture 4" descr="A group of metal plates and screws&#10;&#10;Description automatically generated">
            <a:extLst>
              <a:ext uri="{FF2B5EF4-FFF2-40B4-BE49-F238E27FC236}">
                <a16:creationId xmlns:a16="http://schemas.microsoft.com/office/drawing/2014/main" id="{59FF9497-4A6F-15B0-B720-340C3AE9632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325815" y="3310410"/>
            <a:ext cx="1599514" cy="2748692"/>
          </a:xfrm>
          <a:prstGeom prst="rect">
            <a:avLst/>
          </a:prstGeom>
        </p:spPr>
      </p:pic>
      <p:pic>
        <p:nvPicPr>
          <p:cNvPr id="7" name="Picture 6" descr="A metal frame on the floor&#10;&#10;Description automatically generated">
            <a:extLst>
              <a:ext uri="{FF2B5EF4-FFF2-40B4-BE49-F238E27FC236}">
                <a16:creationId xmlns:a16="http://schemas.microsoft.com/office/drawing/2014/main" id="{8AC3087F-99B3-A7AC-5B7A-6FE83253DE5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15350" y="3337594"/>
            <a:ext cx="3009008" cy="2256756"/>
          </a:xfrm>
          <a:prstGeom prst="rect">
            <a:avLst/>
          </a:prstGeom>
        </p:spPr>
      </p:pic>
      <p:pic>
        <p:nvPicPr>
          <p:cNvPr id="11" name="Picture 10" descr="A metal frame on a concrete surface&#10;&#10;Description automatically generated">
            <a:extLst>
              <a:ext uri="{FF2B5EF4-FFF2-40B4-BE49-F238E27FC236}">
                <a16:creationId xmlns:a16="http://schemas.microsoft.com/office/drawing/2014/main" id="{1251F7D9-2B2B-6ACD-654B-C8B2AA5EF996}"/>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048250" y="3311771"/>
            <a:ext cx="2199102" cy="2396879"/>
          </a:xfrm>
          <a:prstGeom prst="rect">
            <a:avLst/>
          </a:prstGeom>
        </p:spPr>
      </p:pic>
      <p:graphicFrame>
        <p:nvGraphicFramePr>
          <p:cNvPr id="3" name="Content Placeholder 3">
            <a:extLst>
              <a:ext uri="{FF2B5EF4-FFF2-40B4-BE49-F238E27FC236}">
                <a16:creationId xmlns:a16="http://schemas.microsoft.com/office/drawing/2014/main" id="{12A43C6B-71C0-AC91-D586-713099453D9D}"/>
              </a:ext>
            </a:extLst>
          </p:cNvPr>
          <p:cNvGraphicFramePr>
            <a:graphicFrameLocks/>
          </p:cNvGraphicFramePr>
          <p:nvPr>
            <p:extLst>
              <p:ext uri="{D42A27DB-BD31-4B8C-83A1-F6EECF244321}">
                <p14:modId xmlns:p14="http://schemas.microsoft.com/office/powerpoint/2010/main" val="3008248468"/>
              </p:ext>
            </p:extLst>
          </p:nvPr>
        </p:nvGraphicFramePr>
        <p:xfrm>
          <a:off x="167846" y="1255243"/>
          <a:ext cx="6172200" cy="1828800"/>
        </p:xfrm>
        <a:graphic>
          <a:graphicData uri="http://schemas.openxmlformats.org/drawingml/2006/table">
            <a:tbl>
              <a:tblPr firstRow="1" bandRow="1">
                <a:tableStyleId>{5C22544A-7EE6-4342-B048-85BDC9FD1C3A}</a:tableStyleId>
              </a:tblPr>
              <a:tblGrid>
                <a:gridCol w="1625681">
                  <a:extLst>
                    <a:ext uri="{9D8B030D-6E8A-4147-A177-3AD203B41FA5}">
                      <a16:colId xmlns:a16="http://schemas.microsoft.com/office/drawing/2014/main" val="3260940123"/>
                    </a:ext>
                  </a:extLst>
                </a:gridCol>
                <a:gridCol w="4546519">
                  <a:extLst>
                    <a:ext uri="{9D8B030D-6E8A-4147-A177-3AD203B41FA5}">
                      <a16:colId xmlns:a16="http://schemas.microsoft.com/office/drawing/2014/main" val="3832029488"/>
                    </a:ext>
                  </a:extLst>
                </a:gridCol>
              </a:tblGrid>
              <a:tr h="284344">
                <a:tc>
                  <a:txBody>
                    <a:bodyPr/>
                    <a:lstStyle/>
                    <a:p>
                      <a:r>
                        <a:rPr lang="en-US" dirty="0"/>
                        <a:t>Quantity</a:t>
                      </a:r>
                    </a:p>
                  </a:txBody>
                  <a:tcPr/>
                </a:tc>
                <a:tc>
                  <a:txBody>
                    <a:bodyPr/>
                    <a:lstStyle/>
                    <a:p>
                      <a:r>
                        <a:rPr lang="en-US" dirty="0"/>
                        <a:t>Part Description</a:t>
                      </a:r>
                    </a:p>
                  </a:txBody>
                  <a:tcPr/>
                </a:tc>
                <a:extLst>
                  <a:ext uri="{0D108BD9-81ED-4DB2-BD59-A6C34878D82A}">
                    <a16:rowId xmlns:a16="http://schemas.microsoft.com/office/drawing/2014/main" val="2577660960"/>
                  </a:ext>
                </a:extLst>
              </a:tr>
              <a:tr h="290690">
                <a:tc>
                  <a:txBody>
                    <a:bodyPr/>
                    <a:lstStyle/>
                    <a:p>
                      <a:r>
                        <a:rPr lang="en-US" dirty="0"/>
                        <a:t>4</a:t>
                      </a:r>
                    </a:p>
                  </a:txBody>
                  <a:tcPr/>
                </a:tc>
                <a:tc>
                  <a:txBody>
                    <a:bodyPr/>
                    <a:lstStyle/>
                    <a:p>
                      <a:r>
                        <a:rPr lang="en-US" dirty="0"/>
                        <a:t>Aluminum square plates</a:t>
                      </a:r>
                    </a:p>
                  </a:txBody>
                  <a:tcPr/>
                </a:tc>
                <a:extLst>
                  <a:ext uri="{0D108BD9-81ED-4DB2-BD59-A6C34878D82A}">
                    <a16:rowId xmlns:a16="http://schemas.microsoft.com/office/drawing/2014/main" val="2710545741"/>
                  </a:ext>
                </a:extLst>
              </a:tr>
              <a:tr h="284344">
                <a:tc>
                  <a:txBody>
                    <a:bodyPr/>
                    <a:lstStyle/>
                    <a:p>
                      <a:r>
                        <a:rPr lang="en-US" dirty="0"/>
                        <a:t>12</a:t>
                      </a:r>
                    </a:p>
                  </a:txBody>
                  <a:tcPr/>
                </a:tc>
                <a:tc>
                  <a:txBody>
                    <a:bodyPr/>
                    <a:lstStyle/>
                    <a:p>
                      <a:r>
                        <a:rPr lang="en-US" dirty="0"/>
                        <a:t>M5 Slot nuts </a:t>
                      </a:r>
                    </a:p>
                  </a:txBody>
                  <a:tcPr/>
                </a:tc>
                <a:extLst>
                  <a:ext uri="{0D108BD9-81ED-4DB2-BD59-A6C34878D82A}">
                    <a16:rowId xmlns:a16="http://schemas.microsoft.com/office/drawing/2014/main" val="3093494035"/>
                  </a:ext>
                </a:extLst>
              </a:tr>
              <a:tr h="284344">
                <a:tc>
                  <a:txBody>
                    <a:bodyPr/>
                    <a:lstStyle/>
                    <a:p>
                      <a:r>
                        <a:rPr lang="en-US" dirty="0"/>
                        <a:t>12</a:t>
                      </a:r>
                    </a:p>
                  </a:txBody>
                  <a:tcPr/>
                </a:tc>
                <a:tc>
                  <a:txBody>
                    <a:bodyPr/>
                    <a:lstStyle/>
                    <a:p>
                      <a:r>
                        <a:rPr lang="en-US" dirty="0"/>
                        <a:t>M5 screws</a:t>
                      </a:r>
                    </a:p>
                  </a:txBody>
                  <a:tcPr/>
                </a:tc>
                <a:extLst>
                  <a:ext uri="{0D108BD9-81ED-4DB2-BD59-A6C34878D82A}">
                    <a16:rowId xmlns:a16="http://schemas.microsoft.com/office/drawing/2014/main" val="1780456957"/>
                  </a:ext>
                </a:extLst>
              </a:tr>
              <a:tr h="284344">
                <a:tc>
                  <a:txBody>
                    <a:bodyPr/>
                    <a:lstStyle/>
                    <a:p>
                      <a:r>
                        <a:rPr lang="en-US" dirty="0"/>
                        <a:t>2</a:t>
                      </a:r>
                    </a:p>
                  </a:txBody>
                  <a:tcPr/>
                </a:tc>
                <a:tc>
                  <a:txBody>
                    <a:bodyPr/>
                    <a:lstStyle/>
                    <a:p>
                      <a:r>
                        <a:rPr lang="en-US" dirty="0"/>
                        <a:t>Linear actuators</a:t>
                      </a:r>
                    </a:p>
                  </a:txBody>
                  <a:tcPr/>
                </a:tc>
                <a:extLst>
                  <a:ext uri="{0D108BD9-81ED-4DB2-BD59-A6C34878D82A}">
                    <a16:rowId xmlns:a16="http://schemas.microsoft.com/office/drawing/2014/main" val="3842894419"/>
                  </a:ext>
                </a:extLst>
              </a:tr>
            </a:tbl>
          </a:graphicData>
        </a:graphic>
      </p:graphicFrame>
      <p:pic>
        <p:nvPicPr>
          <p:cNvPr id="4" name="Picture 3" descr="A pair of metal rods with wires&#10;&#10;Description automatically generated">
            <a:extLst>
              <a:ext uri="{FF2B5EF4-FFF2-40B4-BE49-F238E27FC236}">
                <a16:creationId xmlns:a16="http://schemas.microsoft.com/office/drawing/2014/main" id="{F19D190B-619D-CE33-97BF-97310B0AF0F6}"/>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591404" y="3331690"/>
            <a:ext cx="1056288" cy="2750066"/>
          </a:xfrm>
          <a:prstGeom prst="rect">
            <a:avLst/>
          </a:prstGeom>
        </p:spPr>
      </p:pic>
      <p:sp>
        <p:nvSpPr>
          <p:cNvPr id="6" name="TextBox 5">
            <a:extLst>
              <a:ext uri="{FF2B5EF4-FFF2-40B4-BE49-F238E27FC236}">
                <a16:creationId xmlns:a16="http://schemas.microsoft.com/office/drawing/2014/main" id="{8A40D702-718B-B745-98F3-D87863B4861D}"/>
              </a:ext>
            </a:extLst>
          </p:cNvPr>
          <p:cNvSpPr txBox="1"/>
          <p:nvPr/>
        </p:nvSpPr>
        <p:spPr>
          <a:xfrm>
            <a:off x="4632324" y="5848350"/>
            <a:ext cx="2520950" cy="646331"/>
          </a:xfrm>
          <a:prstGeom prst="rect">
            <a:avLst/>
          </a:prstGeom>
          <a:noFill/>
        </p:spPr>
        <p:txBody>
          <a:bodyPr wrap="square" rtlCol="0">
            <a:spAutoFit/>
          </a:bodyPr>
          <a:lstStyle/>
          <a:p>
            <a:r>
              <a:rPr lang="en-US" dirty="0"/>
              <a:t>Lay the assembly in step 17 by the side</a:t>
            </a:r>
          </a:p>
        </p:txBody>
      </p:sp>
      <p:sp>
        <p:nvSpPr>
          <p:cNvPr id="8" name="TextBox 7">
            <a:extLst>
              <a:ext uri="{FF2B5EF4-FFF2-40B4-BE49-F238E27FC236}">
                <a16:creationId xmlns:a16="http://schemas.microsoft.com/office/drawing/2014/main" id="{225E5189-A1BA-9C40-5CDD-7A8F187AC0BA}"/>
              </a:ext>
            </a:extLst>
          </p:cNvPr>
          <p:cNvSpPr txBox="1"/>
          <p:nvPr/>
        </p:nvSpPr>
        <p:spPr>
          <a:xfrm>
            <a:off x="7747000" y="5708650"/>
            <a:ext cx="4235449" cy="923330"/>
          </a:xfrm>
          <a:prstGeom prst="rect">
            <a:avLst/>
          </a:prstGeom>
          <a:noFill/>
        </p:spPr>
        <p:txBody>
          <a:bodyPr wrap="square" rtlCol="0">
            <a:spAutoFit/>
          </a:bodyPr>
          <a:lstStyle/>
          <a:p>
            <a:r>
              <a:rPr lang="en-US" dirty="0"/>
              <a:t>Fix the two aluminum plates to the assembly in step 15 (on the side of the linear guides) as shown above using screws</a:t>
            </a:r>
          </a:p>
        </p:txBody>
      </p:sp>
      <p:sp>
        <p:nvSpPr>
          <p:cNvPr id="9" name="TextBox 8">
            <a:extLst>
              <a:ext uri="{FF2B5EF4-FFF2-40B4-BE49-F238E27FC236}">
                <a16:creationId xmlns:a16="http://schemas.microsoft.com/office/drawing/2014/main" id="{A2B595ED-695F-81F0-0509-F1FB71A95CE6}"/>
              </a:ext>
            </a:extLst>
          </p:cNvPr>
          <p:cNvSpPr txBox="1"/>
          <p:nvPr/>
        </p:nvSpPr>
        <p:spPr>
          <a:xfrm>
            <a:off x="9481383" y="2774951"/>
            <a:ext cx="921754" cy="369332"/>
          </a:xfrm>
          <a:prstGeom prst="rect">
            <a:avLst/>
          </a:prstGeom>
          <a:noFill/>
        </p:spPr>
        <p:txBody>
          <a:bodyPr wrap="square" rtlCol="0">
            <a:spAutoFit/>
          </a:bodyPr>
          <a:lstStyle/>
          <a:p>
            <a:r>
              <a:rPr lang="en-US" dirty="0"/>
              <a:t>step 17</a:t>
            </a:r>
          </a:p>
        </p:txBody>
      </p:sp>
      <p:sp>
        <p:nvSpPr>
          <p:cNvPr id="12" name="TextBox 11">
            <a:extLst>
              <a:ext uri="{FF2B5EF4-FFF2-40B4-BE49-F238E27FC236}">
                <a16:creationId xmlns:a16="http://schemas.microsoft.com/office/drawing/2014/main" id="{C27B5664-A816-8720-EDA1-B5ADB6AACE7F}"/>
              </a:ext>
            </a:extLst>
          </p:cNvPr>
          <p:cNvSpPr txBox="1"/>
          <p:nvPr/>
        </p:nvSpPr>
        <p:spPr>
          <a:xfrm>
            <a:off x="1099236" y="643580"/>
            <a:ext cx="15626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ea typeface="Calibri"/>
                <a:cs typeface="Calibri"/>
              </a:rPr>
              <a:t>Requirements</a:t>
            </a:r>
            <a:endParaRPr lang="en-US" b="1" dirty="0"/>
          </a:p>
        </p:txBody>
      </p:sp>
    </p:spTree>
    <p:extLst>
      <p:ext uri="{BB962C8B-B14F-4D97-AF65-F5344CB8AC3E}">
        <p14:creationId xmlns:p14="http://schemas.microsoft.com/office/powerpoint/2010/main" val="629193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machine with wires and metal frame&#10;&#10;Description automatically generated">
            <a:extLst>
              <a:ext uri="{FF2B5EF4-FFF2-40B4-BE49-F238E27FC236}">
                <a16:creationId xmlns:a16="http://schemas.microsoft.com/office/drawing/2014/main" id="{25772E5C-18CB-AAE4-A09C-8B543A3F6BA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006838" y="1143376"/>
            <a:ext cx="2405122" cy="3206829"/>
          </a:xfrm>
          <a:prstGeom prst="rect">
            <a:avLst/>
          </a:prstGeom>
        </p:spPr>
      </p:pic>
      <p:pic>
        <p:nvPicPr>
          <p:cNvPr id="11" name="Picture 10" descr="A metal frame with wires&#10;&#10;Description automatically generated">
            <a:extLst>
              <a:ext uri="{FF2B5EF4-FFF2-40B4-BE49-F238E27FC236}">
                <a16:creationId xmlns:a16="http://schemas.microsoft.com/office/drawing/2014/main" id="{94781A31-7BEC-5781-AF78-82EC026398A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23867" y="1111766"/>
            <a:ext cx="3154421" cy="3250544"/>
          </a:xfrm>
          <a:prstGeom prst="rect">
            <a:avLst/>
          </a:prstGeom>
        </p:spPr>
      </p:pic>
      <p:pic>
        <p:nvPicPr>
          <p:cNvPr id="4" name="Picture 3" descr="A metal frame with wires&#10;&#10;Description automatically generated">
            <a:extLst>
              <a:ext uri="{FF2B5EF4-FFF2-40B4-BE49-F238E27FC236}">
                <a16:creationId xmlns:a16="http://schemas.microsoft.com/office/drawing/2014/main" id="{29508066-F9B6-D82B-C960-9B8313CA55F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640509" y="1143376"/>
            <a:ext cx="2484689" cy="3312919"/>
          </a:xfrm>
          <a:prstGeom prst="rect">
            <a:avLst/>
          </a:prstGeom>
        </p:spPr>
      </p:pic>
      <p:sp>
        <p:nvSpPr>
          <p:cNvPr id="2" name="TextBox 1">
            <a:extLst>
              <a:ext uri="{FF2B5EF4-FFF2-40B4-BE49-F238E27FC236}">
                <a16:creationId xmlns:a16="http://schemas.microsoft.com/office/drawing/2014/main" id="{B9983466-458F-990B-E7CB-1ACC16D9524B}"/>
              </a:ext>
            </a:extLst>
          </p:cNvPr>
          <p:cNvSpPr txBox="1"/>
          <p:nvPr/>
        </p:nvSpPr>
        <p:spPr>
          <a:xfrm>
            <a:off x="9421977" y="767318"/>
            <a:ext cx="921754" cy="369332"/>
          </a:xfrm>
          <a:prstGeom prst="rect">
            <a:avLst/>
          </a:prstGeom>
          <a:noFill/>
        </p:spPr>
        <p:txBody>
          <a:bodyPr wrap="square" rtlCol="0">
            <a:spAutoFit/>
          </a:bodyPr>
          <a:lstStyle/>
          <a:p>
            <a:r>
              <a:rPr lang="en-US" dirty="0"/>
              <a:t>step 19</a:t>
            </a:r>
          </a:p>
        </p:txBody>
      </p:sp>
      <p:sp>
        <p:nvSpPr>
          <p:cNvPr id="3" name="TextBox 2">
            <a:extLst>
              <a:ext uri="{FF2B5EF4-FFF2-40B4-BE49-F238E27FC236}">
                <a16:creationId xmlns:a16="http://schemas.microsoft.com/office/drawing/2014/main" id="{7B1843AC-607F-39B5-BDF6-CF9A03679F4F}"/>
              </a:ext>
            </a:extLst>
          </p:cNvPr>
          <p:cNvSpPr txBox="1"/>
          <p:nvPr/>
        </p:nvSpPr>
        <p:spPr>
          <a:xfrm>
            <a:off x="1520623" y="742434"/>
            <a:ext cx="921754" cy="369332"/>
          </a:xfrm>
          <a:prstGeom prst="rect">
            <a:avLst/>
          </a:prstGeom>
          <a:noFill/>
        </p:spPr>
        <p:txBody>
          <a:bodyPr wrap="square" rtlCol="0">
            <a:spAutoFit/>
          </a:bodyPr>
          <a:lstStyle/>
          <a:p>
            <a:r>
              <a:rPr lang="en-US" dirty="0"/>
              <a:t>step 18</a:t>
            </a:r>
          </a:p>
        </p:txBody>
      </p:sp>
      <p:sp>
        <p:nvSpPr>
          <p:cNvPr id="5" name="TextBox 4">
            <a:extLst>
              <a:ext uri="{FF2B5EF4-FFF2-40B4-BE49-F238E27FC236}">
                <a16:creationId xmlns:a16="http://schemas.microsoft.com/office/drawing/2014/main" id="{47482351-B010-742F-5C12-E39D65BFBC57}"/>
              </a:ext>
            </a:extLst>
          </p:cNvPr>
          <p:cNvSpPr txBox="1"/>
          <p:nvPr/>
        </p:nvSpPr>
        <p:spPr>
          <a:xfrm>
            <a:off x="324652" y="4638238"/>
            <a:ext cx="4235449" cy="1477328"/>
          </a:xfrm>
          <a:prstGeom prst="rect">
            <a:avLst/>
          </a:prstGeom>
          <a:noFill/>
        </p:spPr>
        <p:txBody>
          <a:bodyPr wrap="square" rtlCol="0">
            <a:spAutoFit/>
          </a:bodyPr>
          <a:lstStyle/>
          <a:p>
            <a:r>
              <a:rPr lang="en-US" dirty="0"/>
              <a:t>Fix the remaining two aluminum plates to the other side of the assembly in step 15 (on the side of the linear guides) as shown above using screws. Fix the linear actuator to the plates using m5screws</a:t>
            </a:r>
          </a:p>
        </p:txBody>
      </p:sp>
      <p:sp>
        <p:nvSpPr>
          <p:cNvPr id="6" name="TextBox 5">
            <a:extLst>
              <a:ext uri="{FF2B5EF4-FFF2-40B4-BE49-F238E27FC236}">
                <a16:creationId xmlns:a16="http://schemas.microsoft.com/office/drawing/2014/main" id="{ED8E4D9D-0BC7-C78A-8481-C216F554F1BA}"/>
              </a:ext>
            </a:extLst>
          </p:cNvPr>
          <p:cNvSpPr txBox="1"/>
          <p:nvPr/>
        </p:nvSpPr>
        <p:spPr>
          <a:xfrm>
            <a:off x="8171651" y="4638238"/>
            <a:ext cx="4235449" cy="923330"/>
          </a:xfrm>
          <a:prstGeom prst="rect">
            <a:avLst/>
          </a:prstGeom>
          <a:noFill/>
        </p:spPr>
        <p:txBody>
          <a:bodyPr wrap="square" rtlCol="0">
            <a:spAutoFit/>
          </a:bodyPr>
          <a:lstStyle/>
          <a:p>
            <a:r>
              <a:rPr lang="en-US" dirty="0"/>
              <a:t>Fix the other linear actuator to the remaining aluminum plates as shown above using screws</a:t>
            </a:r>
          </a:p>
        </p:txBody>
      </p:sp>
    </p:spTree>
    <p:extLst>
      <p:ext uri="{BB962C8B-B14F-4D97-AF65-F5344CB8AC3E}">
        <p14:creationId xmlns:p14="http://schemas.microsoft.com/office/powerpoint/2010/main" val="342448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E7C8D-276E-E187-4FD1-426C71572631}"/>
              </a:ext>
            </a:extLst>
          </p:cNvPr>
          <p:cNvSpPr>
            <a:spLocks noGrp="1"/>
          </p:cNvSpPr>
          <p:nvPr>
            <p:ph type="title"/>
          </p:nvPr>
        </p:nvSpPr>
        <p:spPr>
          <a:xfrm>
            <a:off x="4889500" y="161925"/>
            <a:ext cx="2089150" cy="498475"/>
          </a:xfrm>
        </p:spPr>
        <p:txBody>
          <a:bodyPr>
            <a:normAutofit fontScale="90000"/>
          </a:bodyPr>
          <a:lstStyle/>
          <a:p>
            <a:pPr algn="ctr"/>
            <a:r>
              <a:rPr lang="en-US" b="1" dirty="0"/>
              <a:t>Stage 7</a:t>
            </a:r>
          </a:p>
        </p:txBody>
      </p:sp>
      <p:pic>
        <p:nvPicPr>
          <p:cNvPr id="5" name="Content Placeholder 4" descr="A metal rectangular object with wires&#10;&#10;Description automatically generated with medium confidence">
            <a:extLst>
              <a:ext uri="{FF2B5EF4-FFF2-40B4-BE49-F238E27FC236}">
                <a16:creationId xmlns:a16="http://schemas.microsoft.com/office/drawing/2014/main" id="{0A40F493-E9D1-46A7-D2FE-617A77C43C83}"/>
              </a:ext>
            </a:extLst>
          </p:cNvPr>
          <p:cNvPicPr>
            <a:picLocks noGrp="1" noChangeAspect="1"/>
          </p:cNvPicPr>
          <p:nvPr>
            <p:ph idx="1"/>
          </p:nvPr>
        </p:nvPicPr>
        <p:blipFill rotWithShape="1">
          <a:blip r:embed="rId2" cstate="screen">
            <a:extLst>
              <a:ext uri="{28A0092B-C50C-407E-A947-70E740481C1C}">
                <a14:useLocalDpi xmlns:a14="http://schemas.microsoft.com/office/drawing/2010/main"/>
              </a:ext>
            </a:extLst>
          </a:blip>
          <a:srcRect/>
          <a:stretch/>
        </p:blipFill>
        <p:spPr>
          <a:xfrm>
            <a:off x="368039" y="2481134"/>
            <a:ext cx="985666" cy="2672579"/>
          </a:xfrm>
        </p:spPr>
      </p:pic>
      <p:pic>
        <p:nvPicPr>
          <p:cNvPr id="9" name="Picture 8" descr="A metal bar on a tile floor&#10;&#10;Description automatically generated">
            <a:extLst>
              <a:ext uri="{FF2B5EF4-FFF2-40B4-BE49-F238E27FC236}">
                <a16:creationId xmlns:a16="http://schemas.microsoft.com/office/drawing/2014/main" id="{A157DCCC-034E-74EA-C7B4-4391E9AB7FF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219426" y="2944513"/>
            <a:ext cx="615655" cy="2672579"/>
          </a:xfrm>
          <a:prstGeom prst="rect">
            <a:avLst/>
          </a:prstGeom>
        </p:spPr>
      </p:pic>
      <p:pic>
        <p:nvPicPr>
          <p:cNvPr id="11" name="Picture 10" descr="A metal rectangular object on a concrete floor&#10;&#10;Description automatically generated">
            <a:extLst>
              <a:ext uri="{FF2B5EF4-FFF2-40B4-BE49-F238E27FC236}">
                <a16:creationId xmlns:a16="http://schemas.microsoft.com/office/drawing/2014/main" id="{0D45A675-8FB6-F35D-4C7E-93DDDA9CC26F}"/>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9882739" y="2939472"/>
            <a:ext cx="895957" cy="2534659"/>
          </a:xfrm>
          <a:prstGeom prst="rect">
            <a:avLst/>
          </a:prstGeom>
        </p:spPr>
      </p:pic>
      <p:sp>
        <p:nvSpPr>
          <p:cNvPr id="3" name="TextBox 2">
            <a:extLst>
              <a:ext uri="{FF2B5EF4-FFF2-40B4-BE49-F238E27FC236}">
                <a16:creationId xmlns:a16="http://schemas.microsoft.com/office/drawing/2014/main" id="{AD5B7F08-0BDF-8EB5-08B9-61ACF51047AB}"/>
              </a:ext>
            </a:extLst>
          </p:cNvPr>
          <p:cNvSpPr txBox="1"/>
          <p:nvPr/>
        </p:nvSpPr>
        <p:spPr>
          <a:xfrm>
            <a:off x="8159052" y="2412567"/>
            <a:ext cx="921754" cy="369332"/>
          </a:xfrm>
          <a:prstGeom prst="rect">
            <a:avLst/>
          </a:prstGeom>
          <a:noFill/>
        </p:spPr>
        <p:txBody>
          <a:bodyPr wrap="square" rtlCol="0">
            <a:spAutoFit/>
          </a:bodyPr>
          <a:lstStyle/>
          <a:p>
            <a:r>
              <a:rPr lang="en-US" dirty="0"/>
              <a:t>step 19</a:t>
            </a:r>
          </a:p>
        </p:txBody>
      </p:sp>
      <p:graphicFrame>
        <p:nvGraphicFramePr>
          <p:cNvPr id="4" name="Content Placeholder 3">
            <a:extLst>
              <a:ext uri="{FF2B5EF4-FFF2-40B4-BE49-F238E27FC236}">
                <a16:creationId xmlns:a16="http://schemas.microsoft.com/office/drawing/2014/main" id="{9C85B16B-237A-59F6-33AE-9DEF41451E9E}"/>
              </a:ext>
            </a:extLst>
          </p:cNvPr>
          <p:cNvGraphicFramePr>
            <a:graphicFrameLocks/>
          </p:cNvGraphicFramePr>
          <p:nvPr>
            <p:extLst>
              <p:ext uri="{D42A27DB-BD31-4B8C-83A1-F6EECF244321}">
                <p14:modId xmlns:p14="http://schemas.microsoft.com/office/powerpoint/2010/main" val="4180375851"/>
              </p:ext>
            </p:extLst>
          </p:nvPr>
        </p:nvGraphicFramePr>
        <p:xfrm>
          <a:off x="1548251" y="2522407"/>
          <a:ext cx="4387850" cy="1828800"/>
        </p:xfrm>
        <a:graphic>
          <a:graphicData uri="http://schemas.openxmlformats.org/drawingml/2006/table">
            <a:tbl>
              <a:tblPr firstRow="1" bandRow="1">
                <a:tableStyleId>{5C22544A-7EE6-4342-B048-85BDC9FD1C3A}</a:tableStyleId>
              </a:tblPr>
              <a:tblGrid>
                <a:gridCol w="1728224">
                  <a:extLst>
                    <a:ext uri="{9D8B030D-6E8A-4147-A177-3AD203B41FA5}">
                      <a16:colId xmlns:a16="http://schemas.microsoft.com/office/drawing/2014/main" val="3260940123"/>
                    </a:ext>
                  </a:extLst>
                </a:gridCol>
                <a:gridCol w="2659626">
                  <a:extLst>
                    <a:ext uri="{9D8B030D-6E8A-4147-A177-3AD203B41FA5}">
                      <a16:colId xmlns:a16="http://schemas.microsoft.com/office/drawing/2014/main" val="3832029488"/>
                    </a:ext>
                  </a:extLst>
                </a:gridCol>
              </a:tblGrid>
              <a:tr h="302726">
                <a:tc>
                  <a:txBody>
                    <a:bodyPr/>
                    <a:lstStyle/>
                    <a:p>
                      <a:r>
                        <a:rPr lang="en-US" dirty="0"/>
                        <a:t>Quantity</a:t>
                      </a:r>
                    </a:p>
                  </a:txBody>
                  <a:tcPr/>
                </a:tc>
                <a:tc>
                  <a:txBody>
                    <a:bodyPr/>
                    <a:lstStyle/>
                    <a:p>
                      <a:r>
                        <a:rPr lang="en-US" dirty="0"/>
                        <a:t>Part Description</a:t>
                      </a:r>
                    </a:p>
                  </a:txBody>
                  <a:tcPr/>
                </a:tc>
                <a:extLst>
                  <a:ext uri="{0D108BD9-81ED-4DB2-BD59-A6C34878D82A}">
                    <a16:rowId xmlns:a16="http://schemas.microsoft.com/office/drawing/2014/main" val="2577660960"/>
                  </a:ext>
                </a:extLst>
              </a:tr>
              <a:tr h="269518">
                <a:tc>
                  <a:txBody>
                    <a:bodyPr/>
                    <a:lstStyle/>
                    <a:p>
                      <a:r>
                        <a:rPr lang="en-US" dirty="0"/>
                        <a:t>1</a:t>
                      </a:r>
                    </a:p>
                  </a:txBody>
                  <a:tcPr/>
                </a:tc>
                <a:tc>
                  <a:txBody>
                    <a:bodyPr/>
                    <a:lstStyle/>
                    <a:p>
                      <a:r>
                        <a:rPr lang="en-US" dirty="0"/>
                        <a:t>Aluminum square bracket</a:t>
                      </a:r>
                    </a:p>
                  </a:txBody>
                  <a:tcPr/>
                </a:tc>
                <a:extLst>
                  <a:ext uri="{0D108BD9-81ED-4DB2-BD59-A6C34878D82A}">
                    <a16:rowId xmlns:a16="http://schemas.microsoft.com/office/drawing/2014/main" val="2710545741"/>
                  </a:ext>
                </a:extLst>
              </a:tr>
              <a:tr h="203170">
                <a:tc>
                  <a:txBody>
                    <a:bodyPr/>
                    <a:lstStyle/>
                    <a:p>
                      <a:r>
                        <a:rPr lang="en-US" dirty="0"/>
                        <a:t>2</a:t>
                      </a:r>
                    </a:p>
                  </a:txBody>
                  <a:tcPr/>
                </a:tc>
                <a:tc>
                  <a:txBody>
                    <a:bodyPr/>
                    <a:lstStyle/>
                    <a:p>
                      <a:r>
                        <a:rPr lang="en-US" dirty="0"/>
                        <a:t>Linear guide rail top </a:t>
                      </a:r>
                    </a:p>
                  </a:txBody>
                  <a:tcPr/>
                </a:tc>
                <a:extLst>
                  <a:ext uri="{0D108BD9-81ED-4DB2-BD59-A6C34878D82A}">
                    <a16:rowId xmlns:a16="http://schemas.microsoft.com/office/drawing/2014/main" val="3093494035"/>
                  </a:ext>
                </a:extLst>
              </a:tr>
              <a:tr h="302726">
                <a:tc>
                  <a:txBody>
                    <a:bodyPr/>
                    <a:lstStyle/>
                    <a:p>
                      <a:r>
                        <a:rPr lang="en-US" dirty="0"/>
                        <a:t>12</a:t>
                      </a:r>
                    </a:p>
                  </a:txBody>
                  <a:tcPr/>
                </a:tc>
                <a:tc>
                  <a:txBody>
                    <a:bodyPr/>
                    <a:lstStyle/>
                    <a:p>
                      <a:r>
                        <a:rPr lang="en-US" dirty="0"/>
                        <a:t>M5 screws</a:t>
                      </a:r>
                    </a:p>
                  </a:txBody>
                  <a:tcPr/>
                </a:tc>
                <a:extLst>
                  <a:ext uri="{0D108BD9-81ED-4DB2-BD59-A6C34878D82A}">
                    <a16:rowId xmlns:a16="http://schemas.microsoft.com/office/drawing/2014/main" val="1780456957"/>
                  </a:ext>
                </a:extLst>
              </a:tr>
              <a:tr h="302726">
                <a:tc>
                  <a:txBody>
                    <a:bodyPr/>
                    <a:lstStyle/>
                    <a:p>
                      <a:r>
                        <a:rPr lang="en-US" dirty="0"/>
                        <a:t>1</a:t>
                      </a:r>
                    </a:p>
                  </a:txBody>
                  <a:tcPr/>
                </a:tc>
                <a:tc>
                  <a:txBody>
                    <a:bodyPr/>
                    <a:lstStyle/>
                    <a:p>
                      <a:r>
                        <a:rPr lang="en-US" dirty="0"/>
                        <a:t>Linear actuators</a:t>
                      </a:r>
                    </a:p>
                  </a:txBody>
                  <a:tcPr/>
                </a:tc>
                <a:extLst>
                  <a:ext uri="{0D108BD9-81ED-4DB2-BD59-A6C34878D82A}">
                    <a16:rowId xmlns:a16="http://schemas.microsoft.com/office/drawing/2014/main" val="3842894419"/>
                  </a:ext>
                </a:extLst>
              </a:tr>
            </a:tbl>
          </a:graphicData>
        </a:graphic>
      </p:graphicFrame>
      <p:sp>
        <p:nvSpPr>
          <p:cNvPr id="6" name="TextBox 5">
            <a:extLst>
              <a:ext uri="{FF2B5EF4-FFF2-40B4-BE49-F238E27FC236}">
                <a16:creationId xmlns:a16="http://schemas.microsoft.com/office/drawing/2014/main" id="{6A4D053F-C60B-031A-ACDE-C6737C2F16E1}"/>
              </a:ext>
            </a:extLst>
          </p:cNvPr>
          <p:cNvSpPr txBox="1"/>
          <p:nvPr/>
        </p:nvSpPr>
        <p:spPr>
          <a:xfrm>
            <a:off x="7664707" y="5769408"/>
            <a:ext cx="4235449" cy="923330"/>
          </a:xfrm>
          <a:prstGeom prst="rect">
            <a:avLst/>
          </a:prstGeom>
          <a:noFill/>
        </p:spPr>
        <p:txBody>
          <a:bodyPr wrap="square" rtlCol="0">
            <a:spAutoFit/>
          </a:bodyPr>
          <a:lstStyle/>
          <a:p>
            <a:r>
              <a:rPr lang="en-US" dirty="0"/>
              <a:t>Fix the two  linear guide rail tops to the  aluminum square bracket as shown above using screws</a:t>
            </a:r>
          </a:p>
        </p:txBody>
      </p:sp>
      <p:sp>
        <p:nvSpPr>
          <p:cNvPr id="8" name="TextBox 7">
            <a:extLst>
              <a:ext uri="{FF2B5EF4-FFF2-40B4-BE49-F238E27FC236}">
                <a16:creationId xmlns:a16="http://schemas.microsoft.com/office/drawing/2014/main" id="{CF69971A-C416-9527-EEAB-720FAA1601F6}"/>
              </a:ext>
            </a:extLst>
          </p:cNvPr>
          <p:cNvSpPr txBox="1"/>
          <p:nvPr/>
        </p:nvSpPr>
        <p:spPr>
          <a:xfrm>
            <a:off x="368128" y="1982228"/>
            <a:ext cx="16655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ea typeface="Calibri"/>
                <a:cs typeface="Calibri"/>
              </a:rPr>
              <a:t>Requirements</a:t>
            </a:r>
            <a:endParaRPr lang="en-US" b="1" dirty="0"/>
          </a:p>
        </p:txBody>
      </p:sp>
    </p:spTree>
    <p:extLst>
      <p:ext uri="{BB962C8B-B14F-4D97-AF65-F5344CB8AC3E}">
        <p14:creationId xmlns:p14="http://schemas.microsoft.com/office/powerpoint/2010/main" val="1727206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metal tube with wires&#10;&#10;Description automatically generated">
            <a:extLst>
              <a:ext uri="{FF2B5EF4-FFF2-40B4-BE49-F238E27FC236}">
                <a16:creationId xmlns:a16="http://schemas.microsoft.com/office/drawing/2014/main" id="{39400536-7957-A380-0548-F2A222F440F2}"/>
              </a:ext>
            </a:extLst>
          </p:cNvPr>
          <p:cNvPicPr>
            <a:picLocks noGrp="1" noChangeAspect="1"/>
          </p:cNvPicPr>
          <p:nvPr>
            <p:ph idx="1"/>
          </p:nvPr>
        </p:nvPicPr>
        <p:blipFill rotWithShape="1">
          <a:blip r:embed="rId2" cstate="screen">
            <a:extLst>
              <a:ext uri="{28A0092B-C50C-407E-A947-70E740481C1C}">
                <a14:useLocalDpi xmlns:a14="http://schemas.microsoft.com/office/drawing/2010/main"/>
              </a:ext>
            </a:extLst>
          </a:blip>
          <a:srcRect/>
          <a:stretch/>
        </p:blipFill>
        <p:spPr>
          <a:xfrm>
            <a:off x="4874745" y="2386876"/>
            <a:ext cx="882470" cy="3820546"/>
          </a:xfrm>
        </p:spPr>
      </p:pic>
      <p:pic>
        <p:nvPicPr>
          <p:cNvPr id="9" name="Picture 8" descr="A metal piece of equipment with wires&#10;&#10;Description automatically generated">
            <a:extLst>
              <a:ext uri="{FF2B5EF4-FFF2-40B4-BE49-F238E27FC236}">
                <a16:creationId xmlns:a16="http://schemas.microsoft.com/office/drawing/2014/main" id="{C114C1F2-BC27-0690-A9EA-E959B277DDA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204"/>
          <a:stretch/>
        </p:blipFill>
        <p:spPr>
          <a:xfrm>
            <a:off x="5937300" y="2382624"/>
            <a:ext cx="5378913" cy="1566972"/>
          </a:xfrm>
          <a:prstGeom prst="rect">
            <a:avLst/>
          </a:prstGeom>
        </p:spPr>
      </p:pic>
      <p:pic>
        <p:nvPicPr>
          <p:cNvPr id="11" name="Picture 10" descr="A metal piece of equipment with wires&#10;&#10;Description automatically generated">
            <a:extLst>
              <a:ext uri="{FF2B5EF4-FFF2-40B4-BE49-F238E27FC236}">
                <a16:creationId xmlns:a16="http://schemas.microsoft.com/office/drawing/2014/main" id="{034CA5B2-2C3F-FB6D-28C6-F390836E2C86}"/>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b="-2575"/>
          <a:stretch/>
        </p:blipFill>
        <p:spPr>
          <a:xfrm>
            <a:off x="3355349" y="2386876"/>
            <a:ext cx="1223833" cy="3866845"/>
          </a:xfrm>
          <a:prstGeom prst="rect">
            <a:avLst/>
          </a:prstGeom>
        </p:spPr>
      </p:pic>
      <p:sp>
        <p:nvSpPr>
          <p:cNvPr id="3" name="TextBox 2">
            <a:extLst>
              <a:ext uri="{FF2B5EF4-FFF2-40B4-BE49-F238E27FC236}">
                <a16:creationId xmlns:a16="http://schemas.microsoft.com/office/drawing/2014/main" id="{1A119131-D369-C234-2A6E-68C7AA40B663}"/>
              </a:ext>
            </a:extLst>
          </p:cNvPr>
          <p:cNvSpPr txBox="1"/>
          <p:nvPr/>
        </p:nvSpPr>
        <p:spPr>
          <a:xfrm>
            <a:off x="6030183" y="4319543"/>
            <a:ext cx="4235449" cy="923330"/>
          </a:xfrm>
          <a:prstGeom prst="rect">
            <a:avLst/>
          </a:prstGeom>
          <a:noFill/>
        </p:spPr>
        <p:txBody>
          <a:bodyPr wrap="square" rtlCol="0">
            <a:spAutoFit/>
          </a:bodyPr>
          <a:lstStyle/>
          <a:p>
            <a:r>
              <a:rPr lang="en-US" dirty="0"/>
              <a:t>Fix the linear actuator to the other side of the aluminum bracket as shown above using screws</a:t>
            </a:r>
          </a:p>
        </p:txBody>
      </p:sp>
      <p:sp>
        <p:nvSpPr>
          <p:cNvPr id="4" name="TextBox 3">
            <a:extLst>
              <a:ext uri="{FF2B5EF4-FFF2-40B4-BE49-F238E27FC236}">
                <a16:creationId xmlns:a16="http://schemas.microsoft.com/office/drawing/2014/main" id="{AF7CB381-7F09-F1C1-30F4-0C721EBBB1F5}"/>
              </a:ext>
            </a:extLst>
          </p:cNvPr>
          <p:cNvSpPr txBox="1"/>
          <p:nvPr/>
        </p:nvSpPr>
        <p:spPr>
          <a:xfrm>
            <a:off x="7401579" y="1728533"/>
            <a:ext cx="921754" cy="369332"/>
          </a:xfrm>
          <a:prstGeom prst="rect">
            <a:avLst/>
          </a:prstGeom>
          <a:noFill/>
        </p:spPr>
        <p:txBody>
          <a:bodyPr wrap="square" rtlCol="0">
            <a:spAutoFit/>
          </a:bodyPr>
          <a:lstStyle/>
          <a:p>
            <a:r>
              <a:rPr lang="en-US" dirty="0"/>
              <a:t>step 20</a:t>
            </a:r>
          </a:p>
        </p:txBody>
      </p:sp>
    </p:spTree>
    <p:extLst>
      <p:ext uri="{BB962C8B-B14F-4D97-AF65-F5344CB8AC3E}">
        <p14:creationId xmlns:p14="http://schemas.microsoft.com/office/powerpoint/2010/main" val="4102114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metal frame with wires&#10;&#10;Description automatically generated">
            <a:extLst>
              <a:ext uri="{FF2B5EF4-FFF2-40B4-BE49-F238E27FC236}">
                <a16:creationId xmlns:a16="http://schemas.microsoft.com/office/drawing/2014/main" id="{DA1DF571-06CC-C18F-68A9-ABC377C01D3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099525" y="1962150"/>
            <a:ext cx="2604239" cy="3271248"/>
          </a:xfrm>
          <a:prstGeom prst="rect">
            <a:avLst/>
          </a:prstGeom>
        </p:spPr>
      </p:pic>
      <p:pic>
        <p:nvPicPr>
          <p:cNvPr id="9" name="Picture 8" descr="A metal frame with wires&#10;&#10;Description automatically generated">
            <a:extLst>
              <a:ext uri="{FF2B5EF4-FFF2-40B4-BE49-F238E27FC236}">
                <a16:creationId xmlns:a16="http://schemas.microsoft.com/office/drawing/2014/main" id="{1CC8F727-7D0B-306D-3C3C-F4F7ECECEE2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72759" y="1962150"/>
            <a:ext cx="4123545" cy="3188558"/>
          </a:xfrm>
          <a:prstGeom prst="rect">
            <a:avLst/>
          </a:prstGeom>
        </p:spPr>
      </p:pic>
      <p:sp>
        <p:nvSpPr>
          <p:cNvPr id="3" name="TextBox 2">
            <a:extLst>
              <a:ext uri="{FF2B5EF4-FFF2-40B4-BE49-F238E27FC236}">
                <a16:creationId xmlns:a16="http://schemas.microsoft.com/office/drawing/2014/main" id="{71D9E337-9DAD-F700-A102-6D90F06EC05B}"/>
              </a:ext>
            </a:extLst>
          </p:cNvPr>
          <p:cNvSpPr txBox="1"/>
          <p:nvPr/>
        </p:nvSpPr>
        <p:spPr>
          <a:xfrm>
            <a:off x="911225" y="5569545"/>
            <a:ext cx="4235449" cy="646331"/>
          </a:xfrm>
          <a:prstGeom prst="rect">
            <a:avLst/>
          </a:prstGeom>
          <a:noFill/>
        </p:spPr>
        <p:txBody>
          <a:bodyPr wrap="square" rtlCol="0">
            <a:spAutoFit/>
          </a:bodyPr>
          <a:lstStyle/>
          <a:p>
            <a:r>
              <a:rPr lang="en-US" dirty="0"/>
              <a:t>Fix the assembly in step 20 to the assembly in step 19 as shown above using screws.</a:t>
            </a:r>
          </a:p>
        </p:txBody>
      </p:sp>
      <p:sp>
        <p:nvSpPr>
          <p:cNvPr id="4" name="TextBox 3">
            <a:extLst>
              <a:ext uri="{FF2B5EF4-FFF2-40B4-BE49-F238E27FC236}">
                <a16:creationId xmlns:a16="http://schemas.microsoft.com/office/drawing/2014/main" id="{12D2FF5A-F503-0A50-C193-577320E5B6BA}"/>
              </a:ext>
            </a:extLst>
          </p:cNvPr>
          <p:cNvSpPr txBox="1"/>
          <p:nvPr/>
        </p:nvSpPr>
        <p:spPr>
          <a:xfrm>
            <a:off x="2009571" y="1162929"/>
            <a:ext cx="921754" cy="369332"/>
          </a:xfrm>
          <a:prstGeom prst="rect">
            <a:avLst/>
          </a:prstGeom>
          <a:noFill/>
        </p:spPr>
        <p:txBody>
          <a:bodyPr wrap="square" rtlCol="0">
            <a:spAutoFit/>
          </a:bodyPr>
          <a:lstStyle/>
          <a:p>
            <a:r>
              <a:rPr lang="en-US" dirty="0"/>
              <a:t>step 20</a:t>
            </a:r>
          </a:p>
        </p:txBody>
      </p:sp>
    </p:spTree>
    <p:extLst>
      <p:ext uri="{BB962C8B-B14F-4D97-AF65-F5344CB8AC3E}">
        <p14:creationId xmlns:p14="http://schemas.microsoft.com/office/powerpoint/2010/main" val="718317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A6082-30DC-4163-106F-D5F5A6217877}"/>
              </a:ext>
            </a:extLst>
          </p:cNvPr>
          <p:cNvSpPr>
            <a:spLocks noGrp="1"/>
          </p:cNvSpPr>
          <p:nvPr>
            <p:ph type="ctrTitle"/>
          </p:nvPr>
        </p:nvSpPr>
        <p:spPr>
          <a:xfrm>
            <a:off x="4991786" y="140279"/>
            <a:ext cx="3017109" cy="801817"/>
          </a:xfrm>
        </p:spPr>
        <p:txBody>
          <a:bodyPr>
            <a:normAutofit fontScale="90000"/>
          </a:bodyPr>
          <a:lstStyle/>
          <a:p>
            <a:r>
              <a:rPr lang="en-US" dirty="0"/>
              <a:t>Stage 8</a:t>
            </a:r>
          </a:p>
        </p:txBody>
      </p:sp>
      <p:pic>
        <p:nvPicPr>
          <p:cNvPr id="7" name="Picture 6" descr="A metal frame with wires&#10;&#10;Description automatically generated">
            <a:extLst>
              <a:ext uri="{FF2B5EF4-FFF2-40B4-BE49-F238E27FC236}">
                <a16:creationId xmlns:a16="http://schemas.microsoft.com/office/drawing/2014/main" id="{B78EC303-17BB-016D-B715-CB30BBF9F73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060825" y="2427791"/>
            <a:ext cx="3597275" cy="2697957"/>
          </a:xfrm>
          <a:prstGeom prst="rect">
            <a:avLst/>
          </a:prstGeom>
        </p:spPr>
      </p:pic>
      <p:pic>
        <p:nvPicPr>
          <p:cNvPr id="11" name="Picture 10" descr="A metal parts on a concrete floor&#10;&#10;Description automatically generated with medium confidence">
            <a:extLst>
              <a:ext uri="{FF2B5EF4-FFF2-40B4-BE49-F238E27FC236}">
                <a16:creationId xmlns:a16="http://schemas.microsoft.com/office/drawing/2014/main" id="{66A7846B-AD3F-F24E-99BD-7EB204F18CD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501176" y="2315974"/>
            <a:ext cx="1270686" cy="2809774"/>
          </a:xfrm>
          <a:prstGeom prst="rect">
            <a:avLst/>
          </a:prstGeom>
        </p:spPr>
      </p:pic>
      <p:graphicFrame>
        <p:nvGraphicFramePr>
          <p:cNvPr id="3" name="Content Placeholder 3">
            <a:extLst>
              <a:ext uri="{FF2B5EF4-FFF2-40B4-BE49-F238E27FC236}">
                <a16:creationId xmlns:a16="http://schemas.microsoft.com/office/drawing/2014/main" id="{6385C429-8009-6671-5B33-EDC8B9F6F298}"/>
              </a:ext>
            </a:extLst>
          </p:cNvPr>
          <p:cNvGraphicFramePr>
            <a:graphicFrameLocks/>
          </p:cNvGraphicFramePr>
          <p:nvPr>
            <p:extLst>
              <p:ext uri="{D42A27DB-BD31-4B8C-83A1-F6EECF244321}">
                <p14:modId xmlns:p14="http://schemas.microsoft.com/office/powerpoint/2010/main" val="2886610788"/>
              </p:ext>
            </p:extLst>
          </p:nvPr>
        </p:nvGraphicFramePr>
        <p:xfrm>
          <a:off x="92385" y="1016167"/>
          <a:ext cx="4092950" cy="1214603"/>
        </p:xfrm>
        <a:graphic>
          <a:graphicData uri="http://schemas.openxmlformats.org/drawingml/2006/table">
            <a:tbl>
              <a:tblPr firstRow="1" bandRow="1">
                <a:tableStyleId>{5C22544A-7EE6-4342-B048-85BDC9FD1C3A}</a:tableStyleId>
              </a:tblPr>
              <a:tblGrid>
                <a:gridCol w="1612073">
                  <a:extLst>
                    <a:ext uri="{9D8B030D-6E8A-4147-A177-3AD203B41FA5}">
                      <a16:colId xmlns:a16="http://schemas.microsoft.com/office/drawing/2014/main" val="3260940123"/>
                    </a:ext>
                  </a:extLst>
                </a:gridCol>
                <a:gridCol w="2480877">
                  <a:extLst>
                    <a:ext uri="{9D8B030D-6E8A-4147-A177-3AD203B41FA5}">
                      <a16:colId xmlns:a16="http://schemas.microsoft.com/office/drawing/2014/main" val="3832029488"/>
                    </a:ext>
                  </a:extLst>
                </a:gridCol>
              </a:tblGrid>
              <a:tr h="241542">
                <a:tc>
                  <a:txBody>
                    <a:bodyPr/>
                    <a:lstStyle/>
                    <a:p>
                      <a:r>
                        <a:rPr lang="en-US" dirty="0"/>
                        <a:t>Quantity</a:t>
                      </a:r>
                    </a:p>
                  </a:txBody>
                  <a:tcPr/>
                </a:tc>
                <a:tc>
                  <a:txBody>
                    <a:bodyPr/>
                    <a:lstStyle/>
                    <a:p>
                      <a:r>
                        <a:rPr lang="en-US" dirty="0"/>
                        <a:t>Part Description</a:t>
                      </a:r>
                    </a:p>
                  </a:txBody>
                  <a:tcPr/>
                </a:tc>
                <a:extLst>
                  <a:ext uri="{0D108BD9-81ED-4DB2-BD59-A6C34878D82A}">
                    <a16:rowId xmlns:a16="http://schemas.microsoft.com/office/drawing/2014/main" val="2577660960"/>
                  </a:ext>
                </a:extLst>
              </a:tr>
              <a:tr h="483083">
                <a:tc>
                  <a:txBody>
                    <a:bodyPr/>
                    <a:lstStyle/>
                    <a:p>
                      <a:r>
                        <a:rPr lang="en-US" dirty="0"/>
                        <a:t>2</a:t>
                      </a:r>
                    </a:p>
                  </a:txBody>
                  <a:tcPr/>
                </a:tc>
                <a:tc>
                  <a:txBody>
                    <a:bodyPr/>
                    <a:lstStyle/>
                    <a:p>
                      <a:r>
                        <a:rPr lang="en-US" dirty="0"/>
                        <a:t>Linear guide </a:t>
                      </a:r>
                    </a:p>
                  </a:txBody>
                  <a:tcPr/>
                </a:tc>
                <a:extLst>
                  <a:ext uri="{0D108BD9-81ED-4DB2-BD59-A6C34878D82A}">
                    <a16:rowId xmlns:a16="http://schemas.microsoft.com/office/drawing/2014/main" val="3093494035"/>
                  </a:ext>
                </a:extLst>
              </a:tr>
              <a:tr h="241542">
                <a:tc>
                  <a:txBody>
                    <a:bodyPr/>
                    <a:lstStyle/>
                    <a:p>
                      <a:r>
                        <a:rPr lang="en-US" dirty="0"/>
                        <a:t>12</a:t>
                      </a:r>
                    </a:p>
                  </a:txBody>
                  <a:tcPr/>
                </a:tc>
                <a:tc>
                  <a:txBody>
                    <a:bodyPr/>
                    <a:lstStyle/>
                    <a:p>
                      <a:r>
                        <a:rPr lang="en-US" dirty="0"/>
                        <a:t>M2 screws and nuts</a:t>
                      </a:r>
                    </a:p>
                  </a:txBody>
                  <a:tcPr/>
                </a:tc>
                <a:extLst>
                  <a:ext uri="{0D108BD9-81ED-4DB2-BD59-A6C34878D82A}">
                    <a16:rowId xmlns:a16="http://schemas.microsoft.com/office/drawing/2014/main" val="1780456957"/>
                  </a:ext>
                </a:extLst>
              </a:tr>
            </a:tbl>
          </a:graphicData>
        </a:graphic>
      </p:graphicFrame>
      <p:sp>
        <p:nvSpPr>
          <p:cNvPr id="4" name="TextBox 3">
            <a:extLst>
              <a:ext uri="{FF2B5EF4-FFF2-40B4-BE49-F238E27FC236}">
                <a16:creationId xmlns:a16="http://schemas.microsoft.com/office/drawing/2014/main" id="{86E981FA-C2C3-5F4C-EB9E-F7723C1342A5}"/>
              </a:ext>
            </a:extLst>
          </p:cNvPr>
          <p:cNvSpPr txBox="1"/>
          <p:nvPr/>
        </p:nvSpPr>
        <p:spPr>
          <a:xfrm>
            <a:off x="4060825" y="5523705"/>
            <a:ext cx="4235449" cy="646331"/>
          </a:xfrm>
          <a:prstGeom prst="rect">
            <a:avLst/>
          </a:prstGeom>
          <a:noFill/>
        </p:spPr>
        <p:txBody>
          <a:bodyPr wrap="square" rtlCol="0">
            <a:spAutoFit/>
          </a:bodyPr>
          <a:lstStyle/>
          <a:p>
            <a:r>
              <a:rPr lang="en-US" dirty="0"/>
              <a:t>Fix the two linear guides to the corner bracket as shown above using screws.</a:t>
            </a:r>
          </a:p>
        </p:txBody>
      </p:sp>
      <p:pic>
        <p:nvPicPr>
          <p:cNvPr id="6" name="Picture 5" descr="A metal frame with wires&#10;&#10;Description automatically generated">
            <a:extLst>
              <a:ext uri="{FF2B5EF4-FFF2-40B4-BE49-F238E27FC236}">
                <a16:creationId xmlns:a16="http://schemas.microsoft.com/office/drawing/2014/main" id="{29F5BA79-34D2-AC4D-35CB-2DAE449C564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8050649" y="2427791"/>
            <a:ext cx="4141351" cy="798044"/>
          </a:xfrm>
          <a:prstGeom prst="rect">
            <a:avLst/>
          </a:prstGeom>
        </p:spPr>
      </p:pic>
      <p:sp>
        <p:nvSpPr>
          <p:cNvPr id="8" name="TextBox 7">
            <a:extLst>
              <a:ext uri="{FF2B5EF4-FFF2-40B4-BE49-F238E27FC236}">
                <a16:creationId xmlns:a16="http://schemas.microsoft.com/office/drawing/2014/main" id="{ACE5F83F-5DE2-76AC-8696-AEF7F5A1B387}"/>
              </a:ext>
            </a:extLst>
          </p:cNvPr>
          <p:cNvSpPr txBox="1"/>
          <p:nvPr/>
        </p:nvSpPr>
        <p:spPr>
          <a:xfrm>
            <a:off x="5635123" y="1971276"/>
            <a:ext cx="921754" cy="369332"/>
          </a:xfrm>
          <a:prstGeom prst="rect">
            <a:avLst/>
          </a:prstGeom>
          <a:noFill/>
        </p:spPr>
        <p:txBody>
          <a:bodyPr wrap="square" rtlCol="0">
            <a:spAutoFit/>
          </a:bodyPr>
          <a:lstStyle/>
          <a:p>
            <a:r>
              <a:rPr lang="en-US" dirty="0"/>
              <a:t>step 21</a:t>
            </a:r>
          </a:p>
        </p:txBody>
      </p:sp>
      <p:sp>
        <p:nvSpPr>
          <p:cNvPr id="9" name="TextBox 8">
            <a:extLst>
              <a:ext uri="{FF2B5EF4-FFF2-40B4-BE49-F238E27FC236}">
                <a16:creationId xmlns:a16="http://schemas.microsoft.com/office/drawing/2014/main" id="{9AC6861C-9445-0A0A-6C4F-1950C1F7C9E9}"/>
              </a:ext>
            </a:extLst>
          </p:cNvPr>
          <p:cNvSpPr txBox="1"/>
          <p:nvPr/>
        </p:nvSpPr>
        <p:spPr>
          <a:xfrm>
            <a:off x="1099235" y="540607"/>
            <a:ext cx="15420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ea typeface="Calibri"/>
                <a:cs typeface="Calibri"/>
              </a:rPr>
              <a:t>Requirements</a:t>
            </a:r>
            <a:endParaRPr lang="en-US" b="1" dirty="0"/>
          </a:p>
        </p:txBody>
      </p:sp>
    </p:spTree>
    <p:extLst>
      <p:ext uri="{BB962C8B-B14F-4D97-AF65-F5344CB8AC3E}">
        <p14:creationId xmlns:p14="http://schemas.microsoft.com/office/powerpoint/2010/main" val="4211980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F6FE-7BCF-071C-668C-EA44546D1E76}"/>
              </a:ext>
            </a:extLst>
          </p:cNvPr>
          <p:cNvSpPr>
            <a:spLocks noGrp="1"/>
          </p:cNvSpPr>
          <p:nvPr>
            <p:ph type="title"/>
          </p:nvPr>
        </p:nvSpPr>
        <p:spPr>
          <a:xfrm>
            <a:off x="4743450" y="136525"/>
            <a:ext cx="1822450" cy="587375"/>
          </a:xfrm>
        </p:spPr>
        <p:txBody>
          <a:bodyPr>
            <a:normAutofit fontScale="90000"/>
          </a:bodyPr>
          <a:lstStyle/>
          <a:p>
            <a:pPr algn="ctr"/>
            <a:r>
              <a:rPr lang="en-US" dirty="0"/>
              <a:t>Stage 9</a:t>
            </a:r>
          </a:p>
        </p:txBody>
      </p:sp>
      <p:pic>
        <p:nvPicPr>
          <p:cNvPr id="5" name="Content Placeholder 4" descr="A machine parts on the floor&#10;&#10;Description automatically generated">
            <a:extLst>
              <a:ext uri="{FF2B5EF4-FFF2-40B4-BE49-F238E27FC236}">
                <a16:creationId xmlns:a16="http://schemas.microsoft.com/office/drawing/2014/main" id="{7390992D-509E-8343-2ACE-C0E23D631E9B}"/>
              </a:ext>
            </a:extLst>
          </p:cNvPr>
          <p:cNvPicPr>
            <a:picLocks noGrp="1" noChangeAspect="1"/>
          </p:cNvPicPr>
          <p:nvPr>
            <p:ph idx="1"/>
          </p:nvPr>
        </p:nvPicPr>
        <p:blipFill rotWithShape="1">
          <a:blip r:embed="rId2" cstate="screen">
            <a:extLst>
              <a:ext uri="{28A0092B-C50C-407E-A947-70E740481C1C}">
                <a14:useLocalDpi xmlns:a14="http://schemas.microsoft.com/office/drawing/2010/main"/>
              </a:ext>
            </a:extLst>
          </a:blip>
          <a:srcRect/>
          <a:stretch/>
        </p:blipFill>
        <p:spPr>
          <a:xfrm>
            <a:off x="7518400" y="3563958"/>
            <a:ext cx="1689100" cy="2592333"/>
          </a:xfrm>
        </p:spPr>
      </p:pic>
      <p:pic>
        <p:nvPicPr>
          <p:cNvPr id="7" name="Picture 6" descr="A machine with a small device&#10;&#10;Description automatically generated with medium confidence">
            <a:extLst>
              <a:ext uri="{FF2B5EF4-FFF2-40B4-BE49-F238E27FC236}">
                <a16:creationId xmlns:a16="http://schemas.microsoft.com/office/drawing/2014/main" id="{C66711F1-BB59-09FA-6312-DDFD62E0E28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895600" y="3517910"/>
            <a:ext cx="3429000" cy="2527289"/>
          </a:xfrm>
          <a:prstGeom prst="rect">
            <a:avLst/>
          </a:prstGeom>
        </p:spPr>
      </p:pic>
      <p:graphicFrame>
        <p:nvGraphicFramePr>
          <p:cNvPr id="3" name="Content Placeholder 3">
            <a:extLst>
              <a:ext uri="{FF2B5EF4-FFF2-40B4-BE49-F238E27FC236}">
                <a16:creationId xmlns:a16="http://schemas.microsoft.com/office/drawing/2014/main" id="{FD68F048-CD40-23C8-2DC3-D3FB428ACC97}"/>
              </a:ext>
            </a:extLst>
          </p:cNvPr>
          <p:cNvGraphicFramePr>
            <a:graphicFrameLocks/>
          </p:cNvGraphicFramePr>
          <p:nvPr>
            <p:extLst>
              <p:ext uri="{D42A27DB-BD31-4B8C-83A1-F6EECF244321}">
                <p14:modId xmlns:p14="http://schemas.microsoft.com/office/powerpoint/2010/main" val="1602119459"/>
              </p:ext>
            </p:extLst>
          </p:nvPr>
        </p:nvGraphicFramePr>
        <p:xfrm>
          <a:off x="4606865" y="1350439"/>
          <a:ext cx="4213946" cy="2103120"/>
        </p:xfrm>
        <a:graphic>
          <a:graphicData uri="http://schemas.openxmlformats.org/drawingml/2006/table">
            <a:tbl>
              <a:tblPr firstRow="1" bandRow="1">
                <a:tableStyleId>{5C22544A-7EE6-4342-B048-85BDC9FD1C3A}</a:tableStyleId>
              </a:tblPr>
              <a:tblGrid>
                <a:gridCol w="1659729">
                  <a:extLst>
                    <a:ext uri="{9D8B030D-6E8A-4147-A177-3AD203B41FA5}">
                      <a16:colId xmlns:a16="http://schemas.microsoft.com/office/drawing/2014/main" val="3260940123"/>
                    </a:ext>
                  </a:extLst>
                </a:gridCol>
                <a:gridCol w="2554217">
                  <a:extLst>
                    <a:ext uri="{9D8B030D-6E8A-4147-A177-3AD203B41FA5}">
                      <a16:colId xmlns:a16="http://schemas.microsoft.com/office/drawing/2014/main" val="3832029488"/>
                    </a:ext>
                  </a:extLst>
                </a:gridCol>
              </a:tblGrid>
              <a:tr h="293891">
                <a:tc>
                  <a:txBody>
                    <a:bodyPr/>
                    <a:lstStyle/>
                    <a:p>
                      <a:r>
                        <a:rPr lang="en-US" dirty="0"/>
                        <a:t>Quantity</a:t>
                      </a:r>
                    </a:p>
                  </a:txBody>
                  <a:tcPr/>
                </a:tc>
                <a:tc>
                  <a:txBody>
                    <a:bodyPr/>
                    <a:lstStyle/>
                    <a:p>
                      <a:r>
                        <a:rPr lang="en-US" dirty="0"/>
                        <a:t>Part Description</a:t>
                      </a:r>
                    </a:p>
                  </a:txBody>
                  <a:tcPr/>
                </a:tc>
                <a:extLst>
                  <a:ext uri="{0D108BD9-81ED-4DB2-BD59-A6C34878D82A}">
                    <a16:rowId xmlns:a16="http://schemas.microsoft.com/office/drawing/2014/main" val="2577660960"/>
                  </a:ext>
                </a:extLst>
              </a:tr>
              <a:tr h="514309">
                <a:tc>
                  <a:txBody>
                    <a:bodyPr/>
                    <a:lstStyle/>
                    <a:p>
                      <a:r>
                        <a:rPr lang="en-US" dirty="0"/>
                        <a:t>1</a:t>
                      </a:r>
                    </a:p>
                  </a:txBody>
                  <a:tcPr/>
                </a:tc>
                <a:tc>
                  <a:txBody>
                    <a:bodyPr/>
                    <a:lstStyle/>
                    <a:p>
                      <a:r>
                        <a:rPr lang="en-US" dirty="0"/>
                        <a:t>custom made aluminum corner bracket</a:t>
                      </a:r>
                    </a:p>
                  </a:txBody>
                  <a:tcPr/>
                </a:tc>
                <a:extLst>
                  <a:ext uri="{0D108BD9-81ED-4DB2-BD59-A6C34878D82A}">
                    <a16:rowId xmlns:a16="http://schemas.microsoft.com/office/drawing/2014/main" val="2710545741"/>
                  </a:ext>
                </a:extLst>
              </a:tr>
              <a:tr h="293891">
                <a:tc>
                  <a:txBody>
                    <a:bodyPr/>
                    <a:lstStyle/>
                    <a:p>
                      <a:r>
                        <a:rPr lang="en-US" dirty="0"/>
                        <a:t>2</a:t>
                      </a:r>
                    </a:p>
                  </a:txBody>
                  <a:tcPr/>
                </a:tc>
                <a:tc>
                  <a:txBody>
                    <a:bodyPr/>
                    <a:lstStyle/>
                    <a:p>
                      <a:r>
                        <a:rPr lang="en-US" dirty="0"/>
                        <a:t>Linear guide rail top </a:t>
                      </a:r>
                    </a:p>
                  </a:txBody>
                  <a:tcPr/>
                </a:tc>
                <a:extLst>
                  <a:ext uri="{0D108BD9-81ED-4DB2-BD59-A6C34878D82A}">
                    <a16:rowId xmlns:a16="http://schemas.microsoft.com/office/drawing/2014/main" val="3093494035"/>
                  </a:ext>
                </a:extLst>
              </a:tr>
              <a:tr h="293891">
                <a:tc>
                  <a:txBody>
                    <a:bodyPr/>
                    <a:lstStyle/>
                    <a:p>
                      <a:r>
                        <a:rPr lang="en-US" dirty="0"/>
                        <a:t>12</a:t>
                      </a:r>
                    </a:p>
                  </a:txBody>
                  <a:tcPr/>
                </a:tc>
                <a:tc>
                  <a:txBody>
                    <a:bodyPr/>
                    <a:lstStyle/>
                    <a:p>
                      <a:r>
                        <a:rPr lang="en-US" dirty="0"/>
                        <a:t>M5 screws</a:t>
                      </a:r>
                    </a:p>
                  </a:txBody>
                  <a:tcPr/>
                </a:tc>
                <a:extLst>
                  <a:ext uri="{0D108BD9-81ED-4DB2-BD59-A6C34878D82A}">
                    <a16:rowId xmlns:a16="http://schemas.microsoft.com/office/drawing/2014/main" val="1780456957"/>
                  </a:ext>
                </a:extLst>
              </a:tr>
              <a:tr h="293891">
                <a:tc>
                  <a:txBody>
                    <a:bodyPr/>
                    <a:lstStyle/>
                    <a:p>
                      <a:r>
                        <a:rPr lang="en-US" dirty="0"/>
                        <a:t>1</a:t>
                      </a:r>
                    </a:p>
                  </a:txBody>
                  <a:tcPr/>
                </a:tc>
                <a:tc>
                  <a:txBody>
                    <a:bodyPr/>
                    <a:lstStyle/>
                    <a:p>
                      <a:r>
                        <a:rPr lang="en-US" dirty="0"/>
                        <a:t>Linear actuator</a:t>
                      </a:r>
                    </a:p>
                  </a:txBody>
                  <a:tcPr/>
                </a:tc>
                <a:extLst>
                  <a:ext uri="{0D108BD9-81ED-4DB2-BD59-A6C34878D82A}">
                    <a16:rowId xmlns:a16="http://schemas.microsoft.com/office/drawing/2014/main" val="3842894419"/>
                  </a:ext>
                </a:extLst>
              </a:tr>
            </a:tbl>
          </a:graphicData>
        </a:graphic>
      </p:graphicFrame>
      <p:sp>
        <p:nvSpPr>
          <p:cNvPr id="6" name="TextBox 5">
            <a:extLst>
              <a:ext uri="{FF2B5EF4-FFF2-40B4-BE49-F238E27FC236}">
                <a16:creationId xmlns:a16="http://schemas.microsoft.com/office/drawing/2014/main" id="{BFB49C75-FE86-5F8D-977A-AB69A4CDB0D8}"/>
              </a:ext>
            </a:extLst>
          </p:cNvPr>
          <p:cNvSpPr txBox="1"/>
          <p:nvPr/>
        </p:nvSpPr>
        <p:spPr>
          <a:xfrm>
            <a:off x="2571749" y="1354093"/>
            <a:ext cx="16346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ea typeface="Calibri"/>
                <a:cs typeface="Calibri"/>
              </a:rPr>
              <a:t>Requirements</a:t>
            </a:r>
            <a:endParaRPr lang="en-US" b="1" dirty="0"/>
          </a:p>
        </p:txBody>
      </p:sp>
    </p:spTree>
    <p:extLst>
      <p:ext uri="{BB962C8B-B14F-4D97-AF65-F5344CB8AC3E}">
        <p14:creationId xmlns:p14="http://schemas.microsoft.com/office/powerpoint/2010/main" val="4090440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metal piece of machine with wires&#10;&#10;Description automatically generated">
            <a:extLst>
              <a:ext uri="{FF2B5EF4-FFF2-40B4-BE49-F238E27FC236}">
                <a16:creationId xmlns:a16="http://schemas.microsoft.com/office/drawing/2014/main" id="{3200F9DB-1CEE-06FE-1339-0FCD7B5ED46B}"/>
              </a:ext>
            </a:extLst>
          </p:cNvPr>
          <p:cNvPicPr>
            <a:picLocks noGrp="1" noChangeAspect="1"/>
          </p:cNvPicPr>
          <p:nvPr>
            <p:ph idx="1"/>
          </p:nvPr>
        </p:nvPicPr>
        <p:blipFill rotWithShape="1">
          <a:blip r:embed="rId2" cstate="screen">
            <a:extLst>
              <a:ext uri="{28A0092B-C50C-407E-A947-70E740481C1C}">
                <a14:useLocalDpi xmlns:a14="http://schemas.microsoft.com/office/drawing/2010/main"/>
              </a:ext>
            </a:extLst>
          </a:blip>
          <a:srcRect/>
          <a:stretch/>
        </p:blipFill>
        <p:spPr>
          <a:xfrm rot="10800000">
            <a:off x="5772150" y="1292640"/>
            <a:ext cx="5548842" cy="2057401"/>
          </a:xfrm>
        </p:spPr>
      </p:pic>
      <p:pic>
        <p:nvPicPr>
          <p:cNvPr id="7" name="Picture 6" descr="A metal piece of equipment&#10;&#10;Description automatically generated with medium confidence">
            <a:extLst>
              <a:ext uri="{FF2B5EF4-FFF2-40B4-BE49-F238E27FC236}">
                <a16:creationId xmlns:a16="http://schemas.microsoft.com/office/drawing/2014/main" id="{F8EEB8AF-6FEA-C231-A55C-159B343FF0F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957463" y="1248190"/>
            <a:ext cx="984662" cy="3882610"/>
          </a:xfrm>
          <a:prstGeom prst="rect">
            <a:avLst/>
          </a:prstGeom>
        </p:spPr>
      </p:pic>
      <p:pic>
        <p:nvPicPr>
          <p:cNvPr id="9" name="Picture 8" descr="A metal piece of equipment&#10;&#10;Description automatically generated with medium confidence">
            <a:extLst>
              <a:ext uri="{FF2B5EF4-FFF2-40B4-BE49-F238E27FC236}">
                <a16:creationId xmlns:a16="http://schemas.microsoft.com/office/drawing/2014/main" id="{8BA45AEE-CA3F-F04F-E2FC-43E0142619B4}"/>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3530600" y="1292640"/>
            <a:ext cx="1426043" cy="3882610"/>
          </a:xfrm>
          <a:prstGeom prst="rect">
            <a:avLst/>
          </a:prstGeom>
        </p:spPr>
      </p:pic>
      <p:sp>
        <p:nvSpPr>
          <p:cNvPr id="3" name="TextBox 2">
            <a:extLst>
              <a:ext uri="{FF2B5EF4-FFF2-40B4-BE49-F238E27FC236}">
                <a16:creationId xmlns:a16="http://schemas.microsoft.com/office/drawing/2014/main" id="{386ADE04-CF8F-64B0-D683-8F32CA1711F1}"/>
              </a:ext>
            </a:extLst>
          </p:cNvPr>
          <p:cNvSpPr txBox="1"/>
          <p:nvPr/>
        </p:nvSpPr>
        <p:spPr>
          <a:xfrm>
            <a:off x="6562725" y="3809205"/>
            <a:ext cx="4235449" cy="646331"/>
          </a:xfrm>
          <a:prstGeom prst="rect">
            <a:avLst/>
          </a:prstGeom>
          <a:noFill/>
        </p:spPr>
        <p:txBody>
          <a:bodyPr wrap="square" rtlCol="0">
            <a:spAutoFit/>
          </a:bodyPr>
          <a:lstStyle/>
          <a:p>
            <a:r>
              <a:rPr lang="en-US" dirty="0"/>
              <a:t>Fix the two corner brackets to the linear actuator as shown above using screws.</a:t>
            </a:r>
          </a:p>
        </p:txBody>
      </p:sp>
      <p:sp>
        <p:nvSpPr>
          <p:cNvPr id="4" name="TextBox 3">
            <a:extLst>
              <a:ext uri="{FF2B5EF4-FFF2-40B4-BE49-F238E27FC236}">
                <a16:creationId xmlns:a16="http://schemas.microsoft.com/office/drawing/2014/main" id="{7ACD0A7B-D1AE-D047-C9E4-E686542E9F60}"/>
              </a:ext>
            </a:extLst>
          </p:cNvPr>
          <p:cNvSpPr txBox="1"/>
          <p:nvPr/>
        </p:nvSpPr>
        <p:spPr>
          <a:xfrm>
            <a:off x="6461779" y="778153"/>
            <a:ext cx="921754" cy="369332"/>
          </a:xfrm>
          <a:prstGeom prst="rect">
            <a:avLst/>
          </a:prstGeom>
          <a:noFill/>
        </p:spPr>
        <p:txBody>
          <a:bodyPr wrap="square" rtlCol="0">
            <a:spAutoFit/>
          </a:bodyPr>
          <a:lstStyle/>
          <a:p>
            <a:r>
              <a:rPr lang="en-US" dirty="0"/>
              <a:t>step 22</a:t>
            </a:r>
          </a:p>
        </p:txBody>
      </p:sp>
    </p:spTree>
    <p:extLst>
      <p:ext uri="{BB962C8B-B14F-4D97-AF65-F5344CB8AC3E}">
        <p14:creationId xmlns:p14="http://schemas.microsoft.com/office/powerpoint/2010/main" val="3458240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AE22-C6AF-86BB-A381-088C8E84478B}"/>
              </a:ext>
            </a:extLst>
          </p:cNvPr>
          <p:cNvSpPr>
            <a:spLocks noGrp="1"/>
          </p:cNvSpPr>
          <p:nvPr>
            <p:ph type="title"/>
          </p:nvPr>
        </p:nvSpPr>
        <p:spPr>
          <a:xfrm>
            <a:off x="5142271" y="185960"/>
            <a:ext cx="1907458" cy="696758"/>
          </a:xfrm>
        </p:spPr>
        <p:txBody>
          <a:bodyPr/>
          <a:lstStyle/>
          <a:p>
            <a:r>
              <a:rPr lang="en-US" b="1" dirty="0"/>
              <a:t>Stage 1</a:t>
            </a:r>
          </a:p>
        </p:txBody>
      </p:sp>
      <p:graphicFrame>
        <p:nvGraphicFramePr>
          <p:cNvPr id="4" name="Content Placeholder 3">
            <a:extLst>
              <a:ext uri="{FF2B5EF4-FFF2-40B4-BE49-F238E27FC236}">
                <a16:creationId xmlns:a16="http://schemas.microsoft.com/office/drawing/2014/main" id="{0F0830D5-8ADA-92AA-AD18-222028E61CAA}"/>
              </a:ext>
            </a:extLst>
          </p:cNvPr>
          <p:cNvGraphicFramePr>
            <a:graphicFrameLocks noGrp="1"/>
          </p:cNvGraphicFramePr>
          <p:nvPr>
            <p:ph idx="1"/>
            <p:extLst>
              <p:ext uri="{D42A27DB-BD31-4B8C-83A1-F6EECF244321}">
                <p14:modId xmlns:p14="http://schemas.microsoft.com/office/powerpoint/2010/main" val="2876448074"/>
              </p:ext>
            </p:extLst>
          </p:nvPr>
        </p:nvGraphicFramePr>
        <p:xfrm>
          <a:off x="774290" y="2290277"/>
          <a:ext cx="5173526" cy="3650147"/>
        </p:xfrm>
        <a:graphic>
          <a:graphicData uri="http://schemas.openxmlformats.org/drawingml/2006/table">
            <a:tbl>
              <a:tblPr firstRow="1" bandRow="1">
                <a:tableStyleId>{5C22544A-7EE6-4342-B048-85BDC9FD1C3A}</a:tableStyleId>
              </a:tblPr>
              <a:tblGrid>
                <a:gridCol w="1228285">
                  <a:extLst>
                    <a:ext uri="{9D8B030D-6E8A-4147-A177-3AD203B41FA5}">
                      <a16:colId xmlns:a16="http://schemas.microsoft.com/office/drawing/2014/main" val="3260940123"/>
                    </a:ext>
                  </a:extLst>
                </a:gridCol>
                <a:gridCol w="3945241">
                  <a:extLst>
                    <a:ext uri="{9D8B030D-6E8A-4147-A177-3AD203B41FA5}">
                      <a16:colId xmlns:a16="http://schemas.microsoft.com/office/drawing/2014/main" val="3832029488"/>
                    </a:ext>
                  </a:extLst>
                </a:gridCol>
              </a:tblGrid>
              <a:tr h="722007">
                <a:tc>
                  <a:txBody>
                    <a:bodyPr/>
                    <a:lstStyle/>
                    <a:p>
                      <a:r>
                        <a:rPr lang="en-US" dirty="0"/>
                        <a:t>Quantity</a:t>
                      </a:r>
                    </a:p>
                  </a:txBody>
                  <a:tcPr/>
                </a:tc>
                <a:tc>
                  <a:txBody>
                    <a:bodyPr/>
                    <a:lstStyle/>
                    <a:p>
                      <a:r>
                        <a:rPr lang="en-US" dirty="0"/>
                        <a:t>Part Description</a:t>
                      </a:r>
                    </a:p>
                  </a:txBody>
                  <a:tcPr/>
                </a:tc>
                <a:extLst>
                  <a:ext uri="{0D108BD9-81ED-4DB2-BD59-A6C34878D82A}">
                    <a16:rowId xmlns:a16="http://schemas.microsoft.com/office/drawing/2014/main" val="2577660960"/>
                  </a:ext>
                </a:extLst>
              </a:tr>
              <a:tr h="732035">
                <a:tc>
                  <a:txBody>
                    <a:bodyPr/>
                    <a:lstStyle/>
                    <a:p>
                      <a:r>
                        <a:rPr lang="en-US" dirty="0"/>
                        <a:t>4</a:t>
                      </a:r>
                    </a:p>
                  </a:txBody>
                  <a:tcPr/>
                </a:tc>
                <a:tc>
                  <a:txBody>
                    <a:bodyPr/>
                    <a:lstStyle/>
                    <a:p>
                      <a:r>
                        <a:rPr lang="en-US" dirty="0"/>
                        <a:t>Aluminum profiles(500x40x20)mm3</a:t>
                      </a:r>
                    </a:p>
                  </a:txBody>
                  <a:tcPr/>
                </a:tc>
                <a:extLst>
                  <a:ext uri="{0D108BD9-81ED-4DB2-BD59-A6C34878D82A}">
                    <a16:rowId xmlns:a16="http://schemas.microsoft.com/office/drawing/2014/main" val="2710545741"/>
                  </a:ext>
                </a:extLst>
              </a:tr>
              <a:tr h="732035">
                <a:tc>
                  <a:txBody>
                    <a:bodyPr/>
                    <a:lstStyle/>
                    <a:p>
                      <a:r>
                        <a:rPr lang="en-US" dirty="0"/>
                        <a:t>16</a:t>
                      </a:r>
                    </a:p>
                  </a:txBody>
                  <a:tcPr/>
                </a:tc>
                <a:tc>
                  <a:txBody>
                    <a:bodyPr/>
                    <a:lstStyle/>
                    <a:p>
                      <a:r>
                        <a:rPr lang="en-US" dirty="0"/>
                        <a:t>Aluminum corner brackets 40x20mm</a:t>
                      </a:r>
                    </a:p>
                  </a:txBody>
                  <a:tcPr/>
                </a:tc>
                <a:extLst>
                  <a:ext uri="{0D108BD9-81ED-4DB2-BD59-A6C34878D82A}">
                    <a16:rowId xmlns:a16="http://schemas.microsoft.com/office/drawing/2014/main" val="1752673943"/>
                  </a:ext>
                </a:extLst>
              </a:tr>
              <a:tr h="732035">
                <a:tc>
                  <a:txBody>
                    <a:bodyPr/>
                    <a:lstStyle/>
                    <a:p>
                      <a:r>
                        <a:rPr lang="en-US" dirty="0"/>
                        <a:t>20</a:t>
                      </a:r>
                    </a:p>
                  </a:txBody>
                  <a:tcPr/>
                </a:tc>
                <a:tc>
                  <a:txBody>
                    <a:bodyPr/>
                    <a:lstStyle/>
                    <a:p>
                      <a:r>
                        <a:rPr lang="en-US" dirty="0"/>
                        <a:t>M5 Slot nuts </a:t>
                      </a:r>
                    </a:p>
                  </a:txBody>
                  <a:tcPr/>
                </a:tc>
                <a:extLst>
                  <a:ext uri="{0D108BD9-81ED-4DB2-BD59-A6C34878D82A}">
                    <a16:rowId xmlns:a16="http://schemas.microsoft.com/office/drawing/2014/main" val="3093494035"/>
                  </a:ext>
                </a:extLst>
              </a:tr>
              <a:tr h="732035">
                <a:tc>
                  <a:txBody>
                    <a:bodyPr/>
                    <a:lstStyle/>
                    <a:p>
                      <a:r>
                        <a:rPr lang="en-US" dirty="0"/>
                        <a:t>16</a:t>
                      </a:r>
                    </a:p>
                  </a:txBody>
                  <a:tcPr/>
                </a:tc>
                <a:tc>
                  <a:txBody>
                    <a:bodyPr/>
                    <a:lstStyle/>
                    <a:p>
                      <a:r>
                        <a:rPr lang="en-US" dirty="0"/>
                        <a:t>M5 brass screws</a:t>
                      </a:r>
                    </a:p>
                  </a:txBody>
                  <a:tcPr/>
                </a:tc>
                <a:extLst>
                  <a:ext uri="{0D108BD9-81ED-4DB2-BD59-A6C34878D82A}">
                    <a16:rowId xmlns:a16="http://schemas.microsoft.com/office/drawing/2014/main" val="1780456957"/>
                  </a:ext>
                </a:extLst>
              </a:tr>
            </a:tbl>
          </a:graphicData>
        </a:graphic>
      </p:graphicFrame>
      <p:pic>
        <p:nvPicPr>
          <p:cNvPr id="6" name="Picture 5" descr="A group of metal parts on the floor&#10;&#10;Description automatically generated">
            <a:extLst>
              <a:ext uri="{FF2B5EF4-FFF2-40B4-BE49-F238E27FC236}">
                <a16:creationId xmlns:a16="http://schemas.microsoft.com/office/drawing/2014/main" id="{47F5A94D-15C1-E418-F916-1AADE8D56C0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1"/>
          <a:stretch/>
        </p:blipFill>
        <p:spPr>
          <a:xfrm rot="16200000">
            <a:off x="7594896" y="1805436"/>
            <a:ext cx="3589821" cy="4680155"/>
          </a:xfrm>
          <a:prstGeom prst="rect">
            <a:avLst/>
          </a:prstGeom>
        </p:spPr>
      </p:pic>
      <p:sp>
        <p:nvSpPr>
          <p:cNvPr id="3" name="TextBox 2">
            <a:extLst>
              <a:ext uri="{FF2B5EF4-FFF2-40B4-BE49-F238E27FC236}">
                <a16:creationId xmlns:a16="http://schemas.microsoft.com/office/drawing/2014/main" id="{3B542AFA-91F2-E98D-F73E-9AD7447581F0}"/>
              </a:ext>
            </a:extLst>
          </p:cNvPr>
          <p:cNvSpPr txBox="1"/>
          <p:nvPr/>
        </p:nvSpPr>
        <p:spPr>
          <a:xfrm>
            <a:off x="1068344" y="1621823"/>
            <a:ext cx="436347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ea typeface="Calibri"/>
                <a:cs typeface="Calibri"/>
              </a:rPr>
              <a:t>Requirements</a:t>
            </a:r>
            <a:endParaRPr lang="en-US" b="1" dirty="0"/>
          </a:p>
        </p:txBody>
      </p:sp>
    </p:spTree>
    <p:extLst>
      <p:ext uri="{BB962C8B-B14F-4D97-AF65-F5344CB8AC3E}">
        <p14:creationId xmlns:p14="http://schemas.microsoft.com/office/powerpoint/2010/main" val="823749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7E506-C8A3-D99D-5F08-73B44B74D446}"/>
              </a:ext>
            </a:extLst>
          </p:cNvPr>
          <p:cNvSpPr>
            <a:spLocks noGrp="1"/>
          </p:cNvSpPr>
          <p:nvPr>
            <p:ph type="title"/>
          </p:nvPr>
        </p:nvSpPr>
        <p:spPr>
          <a:xfrm>
            <a:off x="4565650" y="365125"/>
            <a:ext cx="2851150" cy="695611"/>
          </a:xfrm>
        </p:spPr>
        <p:txBody>
          <a:bodyPr/>
          <a:lstStyle/>
          <a:p>
            <a:pPr algn="ctr"/>
            <a:r>
              <a:rPr lang="en-US" dirty="0"/>
              <a:t>Stage 10</a:t>
            </a:r>
          </a:p>
        </p:txBody>
      </p:sp>
      <p:pic>
        <p:nvPicPr>
          <p:cNvPr id="5" name="Content Placeholder 4" descr="A long metal rod on a concrete floor&#10;&#10;Description automatically generated">
            <a:extLst>
              <a:ext uri="{FF2B5EF4-FFF2-40B4-BE49-F238E27FC236}">
                <a16:creationId xmlns:a16="http://schemas.microsoft.com/office/drawing/2014/main" id="{30FCB031-576B-1C21-5763-84AA6122D858}"/>
              </a:ext>
            </a:extLst>
          </p:cNvPr>
          <p:cNvPicPr>
            <a:picLocks noGrp="1" noChangeAspect="1"/>
          </p:cNvPicPr>
          <p:nvPr>
            <p:ph idx="1"/>
          </p:nvPr>
        </p:nvPicPr>
        <p:blipFill rotWithShape="1">
          <a:blip r:embed="rId2" cstate="screen">
            <a:extLst>
              <a:ext uri="{28A0092B-C50C-407E-A947-70E740481C1C}">
                <a14:useLocalDpi xmlns:a14="http://schemas.microsoft.com/office/drawing/2010/main"/>
              </a:ext>
            </a:extLst>
          </a:blip>
          <a:srcRect/>
          <a:stretch/>
        </p:blipFill>
        <p:spPr>
          <a:xfrm>
            <a:off x="2528646" y="2952750"/>
            <a:ext cx="963761" cy="3158685"/>
          </a:xfrm>
        </p:spPr>
      </p:pic>
      <p:pic>
        <p:nvPicPr>
          <p:cNvPr id="9" name="Picture 8" descr="A metal rod with wires&#10;&#10;Description automatically generated">
            <a:extLst>
              <a:ext uri="{FF2B5EF4-FFF2-40B4-BE49-F238E27FC236}">
                <a16:creationId xmlns:a16="http://schemas.microsoft.com/office/drawing/2014/main" id="{A955E394-035B-9519-FDAE-086AE8B32C5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264942" y="2952750"/>
            <a:ext cx="897608" cy="3135722"/>
          </a:xfrm>
          <a:prstGeom prst="rect">
            <a:avLst/>
          </a:prstGeom>
        </p:spPr>
      </p:pic>
      <p:pic>
        <p:nvPicPr>
          <p:cNvPr id="11" name="Picture 10" descr="A metal object with wires&#10;&#10;Description automatically generated">
            <a:extLst>
              <a:ext uri="{FF2B5EF4-FFF2-40B4-BE49-F238E27FC236}">
                <a16:creationId xmlns:a16="http://schemas.microsoft.com/office/drawing/2014/main" id="{32364341-DA30-EEF2-1FCB-B17AEDC97F3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859864" y="2952749"/>
            <a:ext cx="642536" cy="3118365"/>
          </a:xfrm>
          <a:prstGeom prst="rect">
            <a:avLst/>
          </a:prstGeom>
        </p:spPr>
      </p:pic>
      <p:graphicFrame>
        <p:nvGraphicFramePr>
          <p:cNvPr id="3" name="Content Placeholder 3">
            <a:extLst>
              <a:ext uri="{FF2B5EF4-FFF2-40B4-BE49-F238E27FC236}">
                <a16:creationId xmlns:a16="http://schemas.microsoft.com/office/drawing/2014/main" id="{E0391619-0653-311A-C46D-8AC784845B20}"/>
              </a:ext>
            </a:extLst>
          </p:cNvPr>
          <p:cNvGraphicFramePr>
            <a:graphicFrameLocks/>
          </p:cNvGraphicFramePr>
          <p:nvPr>
            <p:extLst>
              <p:ext uri="{D42A27DB-BD31-4B8C-83A1-F6EECF244321}">
                <p14:modId xmlns:p14="http://schemas.microsoft.com/office/powerpoint/2010/main" val="2340104216"/>
              </p:ext>
            </p:extLst>
          </p:nvPr>
        </p:nvGraphicFramePr>
        <p:xfrm>
          <a:off x="3163203" y="1064747"/>
          <a:ext cx="4800212" cy="964430"/>
        </p:xfrm>
        <a:graphic>
          <a:graphicData uri="http://schemas.openxmlformats.org/drawingml/2006/table">
            <a:tbl>
              <a:tblPr firstRow="1" bandRow="1">
                <a:tableStyleId>{5C22544A-7EE6-4342-B048-85BDC9FD1C3A}</a:tableStyleId>
              </a:tblPr>
              <a:tblGrid>
                <a:gridCol w="1083185">
                  <a:extLst>
                    <a:ext uri="{9D8B030D-6E8A-4147-A177-3AD203B41FA5}">
                      <a16:colId xmlns:a16="http://schemas.microsoft.com/office/drawing/2014/main" val="3260940123"/>
                    </a:ext>
                  </a:extLst>
                </a:gridCol>
                <a:gridCol w="3717027">
                  <a:extLst>
                    <a:ext uri="{9D8B030D-6E8A-4147-A177-3AD203B41FA5}">
                      <a16:colId xmlns:a16="http://schemas.microsoft.com/office/drawing/2014/main" val="3832029488"/>
                    </a:ext>
                  </a:extLst>
                </a:gridCol>
              </a:tblGrid>
              <a:tr h="598670">
                <a:tc>
                  <a:txBody>
                    <a:bodyPr/>
                    <a:lstStyle/>
                    <a:p>
                      <a:r>
                        <a:rPr lang="en-US" dirty="0"/>
                        <a:t>Quantity</a:t>
                      </a:r>
                    </a:p>
                  </a:txBody>
                  <a:tcPr/>
                </a:tc>
                <a:tc>
                  <a:txBody>
                    <a:bodyPr/>
                    <a:lstStyle/>
                    <a:p>
                      <a:r>
                        <a:rPr lang="en-US" dirty="0"/>
                        <a:t>Part Description</a:t>
                      </a:r>
                    </a:p>
                  </a:txBody>
                  <a:tcPr/>
                </a:tc>
                <a:extLst>
                  <a:ext uri="{0D108BD9-81ED-4DB2-BD59-A6C34878D82A}">
                    <a16:rowId xmlns:a16="http://schemas.microsoft.com/office/drawing/2014/main" val="2577660960"/>
                  </a:ext>
                </a:extLst>
              </a:tr>
              <a:tr h="342097">
                <a:tc>
                  <a:txBody>
                    <a:bodyPr/>
                    <a:lstStyle/>
                    <a:p>
                      <a:r>
                        <a:rPr lang="en-US" dirty="0"/>
                        <a:t>1</a:t>
                      </a:r>
                    </a:p>
                  </a:txBody>
                  <a:tcPr/>
                </a:tc>
                <a:tc>
                  <a:txBody>
                    <a:bodyPr/>
                    <a:lstStyle/>
                    <a:p>
                      <a:r>
                        <a:rPr lang="en-US" dirty="0"/>
                        <a:t>Custom made aluminum bracket</a:t>
                      </a:r>
                    </a:p>
                  </a:txBody>
                  <a:tcPr/>
                </a:tc>
                <a:extLst>
                  <a:ext uri="{0D108BD9-81ED-4DB2-BD59-A6C34878D82A}">
                    <a16:rowId xmlns:a16="http://schemas.microsoft.com/office/drawing/2014/main" val="3093494035"/>
                  </a:ext>
                </a:extLst>
              </a:tr>
            </a:tbl>
          </a:graphicData>
        </a:graphic>
      </p:graphicFrame>
      <p:sp>
        <p:nvSpPr>
          <p:cNvPr id="7" name="TextBox 6">
            <a:extLst>
              <a:ext uri="{FF2B5EF4-FFF2-40B4-BE49-F238E27FC236}">
                <a16:creationId xmlns:a16="http://schemas.microsoft.com/office/drawing/2014/main" id="{8F029E79-69DD-5D19-F58E-A5E7712FAB5B}"/>
              </a:ext>
            </a:extLst>
          </p:cNvPr>
          <p:cNvSpPr txBox="1"/>
          <p:nvPr/>
        </p:nvSpPr>
        <p:spPr>
          <a:xfrm>
            <a:off x="5398987" y="2359303"/>
            <a:ext cx="921754" cy="369332"/>
          </a:xfrm>
          <a:prstGeom prst="rect">
            <a:avLst/>
          </a:prstGeom>
          <a:noFill/>
        </p:spPr>
        <p:txBody>
          <a:bodyPr wrap="square" rtlCol="0">
            <a:spAutoFit/>
          </a:bodyPr>
          <a:lstStyle/>
          <a:p>
            <a:r>
              <a:rPr lang="en-US" dirty="0"/>
              <a:t>step 23</a:t>
            </a:r>
          </a:p>
        </p:txBody>
      </p:sp>
      <p:sp>
        <p:nvSpPr>
          <p:cNvPr id="8" name="TextBox 7">
            <a:extLst>
              <a:ext uri="{FF2B5EF4-FFF2-40B4-BE49-F238E27FC236}">
                <a16:creationId xmlns:a16="http://schemas.microsoft.com/office/drawing/2014/main" id="{453AF4E1-5E6A-A180-C1C6-5530EABA71F5}"/>
              </a:ext>
            </a:extLst>
          </p:cNvPr>
          <p:cNvSpPr txBox="1"/>
          <p:nvPr/>
        </p:nvSpPr>
        <p:spPr>
          <a:xfrm>
            <a:off x="2708275" y="6126758"/>
            <a:ext cx="4235449" cy="646331"/>
          </a:xfrm>
          <a:prstGeom prst="rect">
            <a:avLst/>
          </a:prstGeom>
          <a:noFill/>
        </p:spPr>
        <p:txBody>
          <a:bodyPr wrap="square" rtlCol="0">
            <a:spAutoFit/>
          </a:bodyPr>
          <a:lstStyle/>
          <a:p>
            <a:r>
              <a:rPr lang="en-US" dirty="0"/>
              <a:t>Fix the corner bracket to the linear actuator as shown above using screws.</a:t>
            </a:r>
          </a:p>
        </p:txBody>
      </p:sp>
      <p:pic>
        <p:nvPicPr>
          <p:cNvPr id="12" name="Picture 11" descr="A metal object on the floor&#10;&#10;Description automatically generated">
            <a:extLst>
              <a:ext uri="{FF2B5EF4-FFF2-40B4-BE49-F238E27FC236}">
                <a16:creationId xmlns:a16="http://schemas.microsoft.com/office/drawing/2014/main" id="{B25D5E2E-8156-FCC2-D7FC-459123E5C34C}"/>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7435970" y="3035300"/>
            <a:ext cx="525465" cy="3224145"/>
          </a:xfrm>
          <a:prstGeom prst="rect">
            <a:avLst/>
          </a:prstGeom>
        </p:spPr>
      </p:pic>
      <p:sp>
        <p:nvSpPr>
          <p:cNvPr id="6" name="TextBox 5">
            <a:extLst>
              <a:ext uri="{FF2B5EF4-FFF2-40B4-BE49-F238E27FC236}">
                <a16:creationId xmlns:a16="http://schemas.microsoft.com/office/drawing/2014/main" id="{E2926299-2855-7E17-416D-3F3678B7CFA2}"/>
              </a:ext>
            </a:extLst>
          </p:cNvPr>
          <p:cNvSpPr txBox="1"/>
          <p:nvPr/>
        </p:nvSpPr>
        <p:spPr>
          <a:xfrm>
            <a:off x="1490533" y="1065769"/>
            <a:ext cx="15626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ea typeface="Calibri"/>
                <a:cs typeface="Calibri"/>
              </a:rPr>
              <a:t>Requirements</a:t>
            </a:r>
            <a:endParaRPr lang="en-US" b="1" dirty="0"/>
          </a:p>
        </p:txBody>
      </p:sp>
    </p:spTree>
    <p:extLst>
      <p:ext uri="{BB962C8B-B14F-4D97-AF65-F5344CB8AC3E}">
        <p14:creationId xmlns:p14="http://schemas.microsoft.com/office/powerpoint/2010/main" val="1041501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3E14E-49E7-D5F6-F9DA-1AD170CA00A5}"/>
              </a:ext>
            </a:extLst>
          </p:cNvPr>
          <p:cNvSpPr>
            <a:spLocks noGrp="1"/>
          </p:cNvSpPr>
          <p:nvPr>
            <p:ph type="title"/>
          </p:nvPr>
        </p:nvSpPr>
        <p:spPr/>
        <p:txBody>
          <a:bodyPr/>
          <a:lstStyle/>
          <a:p>
            <a:r>
              <a:rPr lang="en-US" dirty="0"/>
              <a:t> </a:t>
            </a:r>
          </a:p>
        </p:txBody>
      </p:sp>
      <p:pic>
        <p:nvPicPr>
          <p:cNvPr id="5" name="Content Placeholder 4" descr="A metal frame with wires and wires&#10;&#10;Description automatically generated">
            <a:extLst>
              <a:ext uri="{FF2B5EF4-FFF2-40B4-BE49-F238E27FC236}">
                <a16:creationId xmlns:a16="http://schemas.microsoft.com/office/drawing/2014/main" id="{47F95A5E-3A79-A650-4D12-D6189262FB87}"/>
              </a:ext>
            </a:extLst>
          </p:cNvPr>
          <p:cNvPicPr>
            <a:picLocks noGrp="1" noChangeAspect="1"/>
          </p:cNvPicPr>
          <p:nvPr>
            <p:ph idx="1"/>
          </p:nvPr>
        </p:nvPicPr>
        <p:blipFill>
          <a:blip r:embed="rId2" cstate="screen">
            <a:extLst>
              <a:ext uri="{28A0092B-C50C-407E-A947-70E740481C1C}">
                <a14:useLocalDpi xmlns:a14="http://schemas.microsoft.com/office/drawing/2010/main"/>
              </a:ext>
            </a:extLst>
          </a:blip>
          <a:stretch>
            <a:fillRect/>
          </a:stretch>
        </p:blipFill>
        <p:spPr>
          <a:xfrm>
            <a:off x="2801121" y="2006133"/>
            <a:ext cx="2497960" cy="3337478"/>
          </a:xfrm>
        </p:spPr>
      </p:pic>
      <p:pic>
        <p:nvPicPr>
          <p:cNvPr id="7" name="Picture 6" descr="A metal frame with wires and wires&#10;&#10;Description automatically generated">
            <a:extLst>
              <a:ext uri="{FF2B5EF4-FFF2-40B4-BE49-F238E27FC236}">
                <a16:creationId xmlns:a16="http://schemas.microsoft.com/office/drawing/2014/main" id="{C57AF3A5-BFF1-27BA-6226-967EDC5EC7C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5560" t="-6577"/>
          <a:stretch/>
        </p:blipFill>
        <p:spPr>
          <a:xfrm>
            <a:off x="40159" y="1786152"/>
            <a:ext cx="2679899" cy="3542805"/>
          </a:xfrm>
          <a:prstGeom prst="rect">
            <a:avLst/>
          </a:prstGeom>
        </p:spPr>
      </p:pic>
      <p:sp>
        <p:nvSpPr>
          <p:cNvPr id="3" name="TextBox 2">
            <a:extLst>
              <a:ext uri="{FF2B5EF4-FFF2-40B4-BE49-F238E27FC236}">
                <a16:creationId xmlns:a16="http://schemas.microsoft.com/office/drawing/2014/main" id="{80767B88-5AB8-8E4D-4448-8E5BE6CBA5B8}"/>
              </a:ext>
            </a:extLst>
          </p:cNvPr>
          <p:cNvSpPr txBox="1"/>
          <p:nvPr/>
        </p:nvSpPr>
        <p:spPr>
          <a:xfrm>
            <a:off x="446559" y="5412154"/>
            <a:ext cx="4235449" cy="923330"/>
          </a:xfrm>
          <a:prstGeom prst="rect">
            <a:avLst/>
          </a:prstGeom>
          <a:noFill/>
        </p:spPr>
        <p:txBody>
          <a:bodyPr wrap="square" rtlCol="0">
            <a:spAutoFit/>
          </a:bodyPr>
          <a:lstStyle/>
          <a:p>
            <a:r>
              <a:rPr lang="en-US" dirty="0"/>
              <a:t>Fix the assembly(setup 23) to the assembly(set up 21) as  shown above using screws.</a:t>
            </a:r>
          </a:p>
        </p:txBody>
      </p:sp>
      <p:pic>
        <p:nvPicPr>
          <p:cNvPr id="9" name="Picture 8" descr="A machine with wires and wires&#10;&#10;Description automatically generated with medium confidence">
            <a:extLst>
              <a:ext uri="{FF2B5EF4-FFF2-40B4-BE49-F238E27FC236}">
                <a16:creationId xmlns:a16="http://schemas.microsoft.com/office/drawing/2014/main" id="{103812D6-5640-8858-0D0F-8D6B61A42F5E}"/>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503712" y="1998237"/>
            <a:ext cx="2063416" cy="1566054"/>
          </a:xfrm>
          <a:prstGeom prst="rect">
            <a:avLst/>
          </a:prstGeom>
        </p:spPr>
      </p:pic>
      <p:pic>
        <p:nvPicPr>
          <p:cNvPr id="8" name="Picture 7" descr="A metal frame with wires on the floor&#10;&#10;Description automatically generated">
            <a:extLst>
              <a:ext uri="{FF2B5EF4-FFF2-40B4-BE49-F238E27FC236}">
                <a16:creationId xmlns:a16="http://schemas.microsoft.com/office/drawing/2014/main" id="{FF8E4F39-3932-3D07-E214-D4FFB3C9A895}"/>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416862" y="3790160"/>
            <a:ext cx="2063416" cy="1547562"/>
          </a:xfrm>
          <a:prstGeom prst="rect">
            <a:avLst/>
          </a:prstGeom>
        </p:spPr>
      </p:pic>
      <p:sp>
        <p:nvSpPr>
          <p:cNvPr id="10" name="TextBox 9">
            <a:extLst>
              <a:ext uri="{FF2B5EF4-FFF2-40B4-BE49-F238E27FC236}">
                <a16:creationId xmlns:a16="http://schemas.microsoft.com/office/drawing/2014/main" id="{7A6882DD-E458-18CC-3626-1FC11E3EDDD3}"/>
              </a:ext>
            </a:extLst>
          </p:cNvPr>
          <p:cNvSpPr txBox="1"/>
          <p:nvPr/>
        </p:nvSpPr>
        <p:spPr>
          <a:xfrm>
            <a:off x="569211" y="1100672"/>
            <a:ext cx="921754" cy="369332"/>
          </a:xfrm>
          <a:prstGeom prst="rect">
            <a:avLst/>
          </a:prstGeom>
          <a:noFill/>
        </p:spPr>
        <p:txBody>
          <a:bodyPr wrap="square" rtlCol="0">
            <a:spAutoFit/>
          </a:bodyPr>
          <a:lstStyle/>
          <a:p>
            <a:r>
              <a:rPr lang="en-US" dirty="0"/>
              <a:t>step 24</a:t>
            </a:r>
          </a:p>
        </p:txBody>
      </p:sp>
    </p:spTree>
    <p:extLst>
      <p:ext uri="{BB962C8B-B14F-4D97-AF65-F5344CB8AC3E}">
        <p14:creationId xmlns:p14="http://schemas.microsoft.com/office/powerpoint/2010/main" val="1497091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B7342-9F00-2C91-2027-CC5F28214480}"/>
              </a:ext>
            </a:extLst>
          </p:cNvPr>
          <p:cNvSpPr>
            <a:spLocks noGrp="1"/>
          </p:cNvSpPr>
          <p:nvPr>
            <p:ph type="title"/>
          </p:nvPr>
        </p:nvSpPr>
        <p:spPr>
          <a:xfrm>
            <a:off x="4610100" y="117475"/>
            <a:ext cx="3060700" cy="669925"/>
          </a:xfrm>
        </p:spPr>
        <p:txBody>
          <a:bodyPr>
            <a:normAutofit fontScale="90000"/>
          </a:bodyPr>
          <a:lstStyle/>
          <a:p>
            <a:pPr algn="ctr"/>
            <a:r>
              <a:rPr lang="en-US" dirty="0"/>
              <a:t>Stage 11</a:t>
            </a:r>
          </a:p>
        </p:txBody>
      </p:sp>
      <p:pic>
        <p:nvPicPr>
          <p:cNvPr id="6" name="Picture 5" descr="A pair of metal plates on a grey surface&#10;&#10;Description automatically generated">
            <a:extLst>
              <a:ext uri="{FF2B5EF4-FFF2-40B4-BE49-F238E27FC236}">
                <a16:creationId xmlns:a16="http://schemas.microsoft.com/office/drawing/2014/main" id="{EE5D0B3E-BE21-5E81-91CE-EF1D2CF51D7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6200000">
            <a:off x="268813" y="4099748"/>
            <a:ext cx="1606550" cy="1548447"/>
          </a:xfrm>
          <a:prstGeom prst="rect">
            <a:avLst/>
          </a:prstGeom>
        </p:spPr>
      </p:pic>
      <p:pic>
        <p:nvPicPr>
          <p:cNvPr id="3" name="Picture 2" descr="A grey tile with a line&#10;&#10;Description automatically generated">
            <a:extLst>
              <a:ext uri="{FF2B5EF4-FFF2-40B4-BE49-F238E27FC236}">
                <a16:creationId xmlns:a16="http://schemas.microsoft.com/office/drawing/2014/main" id="{42A1EA06-E89C-CA36-432D-C32E2BA5D02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5400000">
            <a:off x="2277352" y="3782372"/>
            <a:ext cx="199873" cy="4376559"/>
          </a:xfrm>
          <a:prstGeom prst="rect">
            <a:avLst/>
          </a:prstGeom>
        </p:spPr>
      </p:pic>
      <p:pic>
        <p:nvPicPr>
          <p:cNvPr id="5" name="Picture 4" descr="A metal piece of machinery&#10;&#10;Description automatically generated">
            <a:extLst>
              <a:ext uri="{FF2B5EF4-FFF2-40B4-BE49-F238E27FC236}">
                <a16:creationId xmlns:a16="http://schemas.microsoft.com/office/drawing/2014/main" id="{5CA166FF-05E9-8D93-9361-259460BE066C}"/>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0800000">
            <a:off x="10542837" y="2669257"/>
            <a:ext cx="1351429" cy="2552700"/>
          </a:xfrm>
          <a:prstGeom prst="rect">
            <a:avLst/>
          </a:prstGeom>
        </p:spPr>
      </p:pic>
      <p:graphicFrame>
        <p:nvGraphicFramePr>
          <p:cNvPr id="7" name="Content Placeholder 3">
            <a:extLst>
              <a:ext uri="{FF2B5EF4-FFF2-40B4-BE49-F238E27FC236}">
                <a16:creationId xmlns:a16="http://schemas.microsoft.com/office/drawing/2014/main" id="{3A866D31-B115-E775-6E85-65668C9D3062}"/>
              </a:ext>
            </a:extLst>
          </p:cNvPr>
          <p:cNvGraphicFramePr>
            <a:graphicFrameLocks/>
          </p:cNvGraphicFramePr>
          <p:nvPr>
            <p:extLst>
              <p:ext uri="{D42A27DB-BD31-4B8C-83A1-F6EECF244321}">
                <p14:modId xmlns:p14="http://schemas.microsoft.com/office/powerpoint/2010/main" val="3455707883"/>
              </p:ext>
            </p:extLst>
          </p:nvPr>
        </p:nvGraphicFramePr>
        <p:xfrm>
          <a:off x="506500" y="1713477"/>
          <a:ext cx="4800212" cy="1604510"/>
        </p:xfrm>
        <a:graphic>
          <a:graphicData uri="http://schemas.openxmlformats.org/drawingml/2006/table">
            <a:tbl>
              <a:tblPr firstRow="1" bandRow="1">
                <a:tableStyleId>{5C22544A-7EE6-4342-B048-85BDC9FD1C3A}</a:tableStyleId>
              </a:tblPr>
              <a:tblGrid>
                <a:gridCol w="1083185">
                  <a:extLst>
                    <a:ext uri="{9D8B030D-6E8A-4147-A177-3AD203B41FA5}">
                      <a16:colId xmlns:a16="http://schemas.microsoft.com/office/drawing/2014/main" val="3260940123"/>
                    </a:ext>
                  </a:extLst>
                </a:gridCol>
                <a:gridCol w="3717027">
                  <a:extLst>
                    <a:ext uri="{9D8B030D-6E8A-4147-A177-3AD203B41FA5}">
                      <a16:colId xmlns:a16="http://schemas.microsoft.com/office/drawing/2014/main" val="3832029488"/>
                    </a:ext>
                  </a:extLst>
                </a:gridCol>
              </a:tblGrid>
              <a:tr h="598670">
                <a:tc>
                  <a:txBody>
                    <a:bodyPr/>
                    <a:lstStyle/>
                    <a:p>
                      <a:r>
                        <a:rPr lang="en-US" dirty="0"/>
                        <a:t>Quantity</a:t>
                      </a:r>
                    </a:p>
                  </a:txBody>
                  <a:tcPr/>
                </a:tc>
                <a:tc>
                  <a:txBody>
                    <a:bodyPr/>
                    <a:lstStyle/>
                    <a:p>
                      <a:r>
                        <a:rPr lang="en-US" dirty="0"/>
                        <a:t>Part Description</a:t>
                      </a:r>
                    </a:p>
                  </a:txBody>
                  <a:tcPr/>
                </a:tc>
                <a:extLst>
                  <a:ext uri="{0D108BD9-81ED-4DB2-BD59-A6C34878D82A}">
                    <a16:rowId xmlns:a16="http://schemas.microsoft.com/office/drawing/2014/main" val="2577660960"/>
                  </a:ext>
                </a:extLst>
              </a:tr>
              <a:tr h="342097">
                <a:tc>
                  <a:txBody>
                    <a:bodyPr/>
                    <a:lstStyle/>
                    <a:p>
                      <a:r>
                        <a:rPr lang="en-US" dirty="0"/>
                        <a:t>1</a:t>
                      </a:r>
                    </a:p>
                  </a:txBody>
                  <a:tcPr/>
                </a:tc>
                <a:tc>
                  <a:txBody>
                    <a:bodyPr/>
                    <a:lstStyle/>
                    <a:p>
                      <a:r>
                        <a:rPr lang="en-US" dirty="0"/>
                        <a:t>Custom made aluminum bracket(rod holders).</a:t>
                      </a:r>
                    </a:p>
                  </a:txBody>
                  <a:tcPr/>
                </a:tc>
                <a:extLst>
                  <a:ext uri="{0D108BD9-81ED-4DB2-BD59-A6C34878D82A}">
                    <a16:rowId xmlns:a16="http://schemas.microsoft.com/office/drawing/2014/main" val="3093494035"/>
                  </a:ext>
                </a:extLst>
              </a:tr>
              <a:tr h="342097">
                <a:tc>
                  <a:txBody>
                    <a:bodyPr/>
                    <a:lstStyle/>
                    <a:p>
                      <a:r>
                        <a:rPr lang="en-US" dirty="0"/>
                        <a:t>1</a:t>
                      </a:r>
                    </a:p>
                  </a:txBody>
                  <a:tcPr/>
                </a:tc>
                <a:tc>
                  <a:txBody>
                    <a:bodyPr/>
                    <a:lstStyle/>
                    <a:p>
                      <a:r>
                        <a:rPr lang="en-US" dirty="0"/>
                        <a:t>Aluminum rod</a:t>
                      </a:r>
                    </a:p>
                  </a:txBody>
                  <a:tcPr/>
                </a:tc>
                <a:extLst>
                  <a:ext uri="{0D108BD9-81ED-4DB2-BD59-A6C34878D82A}">
                    <a16:rowId xmlns:a16="http://schemas.microsoft.com/office/drawing/2014/main" val="3886430103"/>
                  </a:ext>
                </a:extLst>
              </a:tr>
            </a:tbl>
          </a:graphicData>
        </a:graphic>
      </p:graphicFrame>
      <p:sp>
        <p:nvSpPr>
          <p:cNvPr id="8" name="TextBox 7">
            <a:extLst>
              <a:ext uri="{FF2B5EF4-FFF2-40B4-BE49-F238E27FC236}">
                <a16:creationId xmlns:a16="http://schemas.microsoft.com/office/drawing/2014/main" id="{71492D8F-9A83-2451-377A-7A0335646622}"/>
              </a:ext>
            </a:extLst>
          </p:cNvPr>
          <p:cNvSpPr txBox="1"/>
          <p:nvPr/>
        </p:nvSpPr>
        <p:spPr>
          <a:xfrm>
            <a:off x="7802262" y="5586236"/>
            <a:ext cx="4235449" cy="923330"/>
          </a:xfrm>
          <a:prstGeom prst="rect">
            <a:avLst/>
          </a:prstGeom>
          <a:noFill/>
        </p:spPr>
        <p:txBody>
          <a:bodyPr wrap="square" rtlCol="0">
            <a:spAutoFit/>
          </a:bodyPr>
          <a:lstStyle/>
          <a:p>
            <a:r>
              <a:rPr lang="en-US" dirty="0"/>
              <a:t>Fix the rod holders to the actuators of assembly 23(step 23) as shown above using screws.</a:t>
            </a:r>
          </a:p>
        </p:txBody>
      </p:sp>
      <p:pic>
        <p:nvPicPr>
          <p:cNvPr id="10" name="Picture 9" descr="A metal frame with wires&#10;&#10;Description automatically generated">
            <a:extLst>
              <a:ext uri="{FF2B5EF4-FFF2-40B4-BE49-F238E27FC236}">
                <a16:creationId xmlns:a16="http://schemas.microsoft.com/office/drawing/2014/main" id="{8AE4A3E9-892B-FDA7-7DD8-F77399D023C8}"/>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494" r="-987"/>
          <a:stretch/>
        </p:blipFill>
        <p:spPr>
          <a:xfrm>
            <a:off x="7915389" y="2668577"/>
            <a:ext cx="2345663" cy="2491161"/>
          </a:xfrm>
          <a:prstGeom prst="rect">
            <a:avLst/>
          </a:prstGeom>
        </p:spPr>
      </p:pic>
      <p:sp>
        <p:nvSpPr>
          <p:cNvPr id="9" name="TextBox 8">
            <a:extLst>
              <a:ext uri="{FF2B5EF4-FFF2-40B4-BE49-F238E27FC236}">
                <a16:creationId xmlns:a16="http://schemas.microsoft.com/office/drawing/2014/main" id="{DB2C4232-C2D0-4328-0093-FBB20CF729B1}"/>
              </a:ext>
            </a:extLst>
          </p:cNvPr>
          <p:cNvSpPr txBox="1"/>
          <p:nvPr/>
        </p:nvSpPr>
        <p:spPr>
          <a:xfrm>
            <a:off x="501993" y="1292309"/>
            <a:ext cx="18200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ea typeface="Calibri"/>
                <a:cs typeface="Calibri"/>
              </a:rPr>
              <a:t>Requirements</a:t>
            </a:r>
            <a:endParaRPr lang="en-US" b="1" dirty="0"/>
          </a:p>
        </p:txBody>
      </p:sp>
    </p:spTree>
    <p:extLst>
      <p:ext uri="{BB962C8B-B14F-4D97-AF65-F5344CB8AC3E}">
        <p14:creationId xmlns:p14="http://schemas.microsoft.com/office/powerpoint/2010/main" val="3685390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1785-D259-2EBC-2836-4B9A833C29FD}"/>
              </a:ext>
            </a:extLst>
          </p:cNvPr>
          <p:cNvSpPr>
            <a:spLocks noGrp="1"/>
          </p:cNvSpPr>
          <p:nvPr>
            <p:ph type="ctrTitle"/>
          </p:nvPr>
        </p:nvSpPr>
        <p:spPr>
          <a:xfrm>
            <a:off x="1524000" y="-960437"/>
            <a:ext cx="8108950" cy="1951037"/>
          </a:xfrm>
        </p:spPr>
        <p:txBody>
          <a:bodyPr/>
          <a:lstStyle/>
          <a:p>
            <a:r>
              <a:rPr lang="en-US" dirty="0"/>
              <a:t>Stage 12</a:t>
            </a:r>
          </a:p>
        </p:txBody>
      </p:sp>
      <p:sp>
        <p:nvSpPr>
          <p:cNvPr id="6" name="TextBox 5">
            <a:extLst>
              <a:ext uri="{FF2B5EF4-FFF2-40B4-BE49-F238E27FC236}">
                <a16:creationId xmlns:a16="http://schemas.microsoft.com/office/drawing/2014/main" id="{EC40F193-A17A-7FFB-D72F-9A0A04214443}"/>
              </a:ext>
            </a:extLst>
          </p:cNvPr>
          <p:cNvSpPr txBox="1"/>
          <p:nvPr/>
        </p:nvSpPr>
        <p:spPr>
          <a:xfrm>
            <a:off x="4610100" y="5833371"/>
            <a:ext cx="4235449" cy="923330"/>
          </a:xfrm>
          <a:prstGeom prst="rect">
            <a:avLst/>
          </a:prstGeom>
          <a:noFill/>
        </p:spPr>
        <p:txBody>
          <a:bodyPr wrap="square" rtlCol="0">
            <a:spAutoFit/>
          </a:bodyPr>
          <a:lstStyle/>
          <a:p>
            <a:r>
              <a:rPr lang="en-US" dirty="0"/>
              <a:t>Fix the rod holders to the actuators of assembly 23(step 23) as shown above using screws.</a:t>
            </a:r>
          </a:p>
        </p:txBody>
      </p:sp>
      <p:pic>
        <p:nvPicPr>
          <p:cNvPr id="8" name="Picture 7" descr="A metal frame with wires&#10;&#10;Description automatically generated">
            <a:extLst>
              <a:ext uri="{FF2B5EF4-FFF2-40B4-BE49-F238E27FC236}">
                <a16:creationId xmlns:a16="http://schemas.microsoft.com/office/drawing/2014/main" id="{7E1BBCFF-F6DC-E6AE-F343-4BE687DE8E4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533900" y="1181100"/>
            <a:ext cx="3575050" cy="4327226"/>
          </a:xfrm>
          <a:prstGeom prst="rect">
            <a:avLst/>
          </a:prstGeom>
        </p:spPr>
      </p:pic>
    </p:spTree>
    <p:extLst>
      <p:ext uri="{BB962C8B-B14F-4D97-AF65-F5344CB8AC3E}">
        <p14:creationId xmlns:p14="http://schemas.microsoft.com/office/powerpoint/2010/main" val="363005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A group of metal bars on a concrete floor&#10;&#10;Description automatically generated">
            <a:extLst>
              <a:ext uri="{FF2B5EF4-FFF2-40B4-BE49-F238E27FC236}">
                <a16:creationId xmlns:a16="http://schemas.microsoft.com/office/drawing/2014/main" id="{1C77157E-729F-6195-2EF9-3434CC9F65D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268"/>
          <a:stretch/>
        </p:blipFill>
        <p:spPr>
          <a:xfrm>
            <a:off x="-1" y="1568272"/>
            <a:ext cx="4571999" cy="1078127"/>
          </a:xfrm>
          <a:prstGeom prst="rect">
            <a:avLst/>
          </a:prstGeom>
        </p:spPr>
      </p:pic>
      <p:pic>
        <p:nvPicPr>
          <p:cNvPr id="24" name="Picture 23" descr="A pair of metal rails on a concrete floor&#10;&#10;Description automatically generated">
            <a:extLst>
              <a:ext uri="{FF2B5EF4-FFF2-40B4-BE49-F238E27FC236}">
                <a16:creationId xmlns:a16="http://schemas.microsoft.com/office/drawing/2014/main" id="{1E8CDB48-EE76-8C03-0CFB-36FD261A545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085518" y="1392560"/>
            <a:ext cx="2715254" cy="2036440"/>
          </a:xfrm>
          <a:prstGeom prst="rect">
            <a:avLst/>
          </a:prstGeom>
        </p:spPr>
      </p:pic>
      <p:sp>
        <p:nvSpPr>
          <p:cNvPr id="4" name="TextBox 3">
            <a:extLst>
              <a:ext uri="{FF2B5EF4-FFF2-40B4-BE49-F238E27FC236}">
                <a16:creationId xmlns:a16="http://schemas.microsoft.com/office/drawing/2014/main" id="{2226990A-74FA-9FFB-B780-12B0A2857914}"/>
              </a:ext>
            </a:extLst>
          </p:cNvPr>
          <p:cNvSpPr txBox="1"/>
          <p:nvPr/>
        </p:nvSpPr>
        <p:spPr>
          <a:xfrm>
            <a:off x="705853" y="4260950"/>
            <a:ext cx="3497179" cy="923330"/>
          </a:xfrm>
          <a:prstGeom prst="rect">
            <a:avLst/>
          </a:prstGeom>
          <a:noFill/>
        </p:spPr>
        <p:txBody>
          <a:bodyPr wrap="square" rtlCol="0">
            <a:spAutoFit/>
          </a:bodyPr>
          <a:lstStyle/>
          <a:p>
            <a:r>
              <a:rPr lang="en-US" dirty="0"/>
              <a:t>Take two aluminum frames and insert 2 slot nuts at each end of the frames </a:t>
            </a:r>
          </a:p>
        </p:txBody>
      </p:sp>
      <p:sp>
        <p:nvSpPr>
          <p:cNvPr id="7" name="TextBox 6">
            <a:extLst>
              <a:ext uri="{FF2B5EF4-FFF2-40B4-BE49-F238E27FC236}">
                <a16:creationId xmlns:a16="http://schemas.microsoft.com/office/drawing/2014/main" id="{90954353-3F44-A2DE-0484-ECF2A0B60E05}"/>
              </a:ext>
            </a:extLst>
          </p:cNvPr>
          <p:cNvSpPr txBox="1"/>
          <p:nvPr/>
        </p:nvSpPr>
        <p:spPr>
          <a:xfrm>
            <a:off x="144379" y="705853"/>
            <a:ext cx="3144253" cy="369332"/>
          </a:xfrm>
          <a:prstGeom prst="rect">
            <a:avLst/>
          </a:prstGeom>
          <a:noFill/>
        </p:spPr>
        <p:txBody>
          <a:bodyPr wrap="square" rtlCol="0">
            <a:spAutoFit/>
          </a:bodyPr>
          <a:lstStyle/>
          <a:p>
            <a:r>
              <a:rPr lang="en-US" dirty="0"/>
              <a:t>Step 1</a:t>
            </a:r>
          </a:p>
        </p:txBody>
      </p:sp>
      <p:sp>
        <p:nvSpPr>
          <p:cNvPr id="8" name="TextBox 7">
            <a:extLst>
              <a:ext uri="{FF2B5EF4-FFF2-40B4-BE49-F238E27FC236}">
                <a16:creationId xmlns:a16="http://schemas.microsoft.com/office/drawing/2014/main" id="{DCBFA194-7008-0FED-2DFD-B8CEF2A969A6}"/>
              </a:ext>
            </a:extLst>
          </p:cNvPr>
          <p:cNvSpPr txBox="1"/>
          <p:nvPr/>
        </p:nvSpPr>
        <p:spPr>
          <a:xfrm>
            <a:off x="5466145" y="793045"/>
            <a:ext cx="3144253" cy="369332"/>
          </a:xfrm>
          <a:prstGeom prst="rect">
            <a:avLst/>
          </a:prstGeom>
          <a:noFill/>
        </p:spPr>
        <p:txBody>
          <a:bodyPr wrap="square" rtlCol="0">
            <a:spAutoFit/>
          </a:bodyPr>
          <a:lstStyle/>
          <a:p>
            <a:r>
              <a:rPr lang="en-US" dirty="0"/>
              <a:t>step3</a:t>
            </a:r>
          </a:p>
        </p:txBody>
      </p:sp>
      <p:sp>
        <p:nvSpPr>
          <p:cNvPr id="10" name="TextBox 9">
            <a:extLst>
              <a:ext uri="{FF2B5EF4-FFF2-40B4-BE49-F238E27FC236}">
                <a16:creationId xmlns:a16="http://schemas.microsoft.com/office/drawing/2014/main" id="{612C6935-9618-4960-11C7-950734E56677}"/>
              </a:ext>
            </a:extLst>
          </p:cNvPr>
          <p:cNvSpPr txBox="1"/>
          <p:nvPr/>
        </p:nvSpPr>
        <p:spPr>
          <a:xfrm>
            <a:off x="4828673" y="4281639"/>
            <a:ext cx="3300461" cy="646331"/>
          </a:xfrm>
          <a:prstGeom prst="rect">
            <a:avLst/>
          </a:prstGeom>
          <a:noFill/>
        </p:spPr>
        <p:txBody>
          <a:bodyPr wrap="square" rtlCol="0">
            <a:spAutoFit/>
          </a:bodyPr>
          <a:lstStyle/>
          <a:p>
            <a:r>
              <a:rPr lang="en-US" dirty="0"/>
              <a:t>Add an additional slot nut in the perpendicular part of the profile </a:t>
            </a:r>
          </a:p>
        </p:txBody>
      </p:sp>
      <p:sp>
        <p:nvSpPr>
          <p:cNvPr id="11" name="TextBox 10">
            <a:extLst>
              <a:ext uri="{FF2B5EF4-FFF2-40B4-BE49-F238E27FC236}">
                <a16:creationId xmlns:a16="http://schemas.microsoft.com/office/drawing/2014/main" id="{343969AD-D7EE-B73F-B777-E8A3CA691865}"/>
              </a:ext>
            </a:extLst>
          </p:cNvPr>
          <p:cNvSpPr txBox="1"/>
          <p:nvPr/>
        </p:nvSpPr>
        <p:spPr>
          <a:xfrm>
            <a:off x="9733093" y="4298401"/>
            <a:ext cx="2486779" cy="923330"/>
          </a:xfrm>
          <a:prstGeom prst="rect">
            <a:avLst/>
          </a:prstGeom>
          <a:noFill/>
        </p:spPr>
        <p:txBody>
          <a:bodyPr wrap="square" rtlCol="0">
            <a:spAutoFit/>
          </a:bodyPr>
          <a:lstStyle/>
          <a:p>
            <a:r>
              <a:rPr lang="en-US" dirty="0"/>
              <a:t>Fix the corner brackets to these two aluminum frames using the screws</a:t>
            </a:r>
          </a:p>
        </p:txBody>
      </p:sp>
      <p:pic>
        <p:nvPicPr>
          <p:cNvPr id="13" name="Picture 12" descr="A group of metal bars on a concrete floor&#10;&#10;Description automatically generated">
            <a:extLst>
              <a:ext uri="{FF2B5EF4-FFF2-40B4-BE49-F238E27FC236}">
                <a16:creationId xmlns:a16="http://schemas.microsoft.com/office/drawing/2014/main" id="{276D220E-307F-E7F9-9501-F1ED2A9EBD6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068791" y="1484839"/>
            <a:ext cx="3401693" cy="2474338"/>
          </a:xfrm>
          <a:prstGeom prst="rect">
            <a:avLst/>
          </a:prstGeom>
        </p:spPr>
      </p:pic>
      <p:sp>
        <p:nvSpPr>
          <p:cNvPr id="14" name="TextBox 13">
            <a:extLst>
              <a:ext uri="{FF2B5EF4-FFF2-40B4-BE49-F238E27FC236}">
                <a16:creationId xmlns:a16="http://schemas.microsoft.com/office/drawing/2014/main" id="{63C8C6ED-55DA-DF14-526D-0A0011C0BC95}"/>
              </a:ext>
            </a:extLst>
          </p:cNvPr>
          <p:cNvSpPr txBox="1"/>
          <p:nvPr/>
        </p:nvSpPr>
        <p:spPr>
          <a:xfrm>
            <a:off x="10030124" y="873718"/>
            <a:ext cx="3144253" cy="369332"/>
          </a:xfrm>
          <a:prstGeom prst="rect">
            <a:avLst/>
          </a:prstGeom>
          <a:noFill/>
        </p:spPr>
        <p:txBody>
          <a:bodyPr wrap="square" rtlCol="0">
            <a:spAutoFit/>
          </a:bodyPr>
          <a:lstStyle/>
          <a:p>
            <a:r>
              <a:rPr lang="en-US" dirty="0"/>
              <a:t>Step 4</a:t>
            </a:r>
          </a:p>
        </p:txBody>
      </p:sp>
    </p:spTree>
    <p:extLst>
      <p:ext uri="{BB962C8B-B14F-4D97-AF65-F5344CB8AC3E}">
        <p14:creationId xmlns:p14="http://schemas.microsoft.com/office/powerpoint/2010/main" val="214002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pair of metal rails on a concrete floor&#10;&#10;Description automatically generated">
            <a:extLst>
              <a:ext uri="{FF2B5EF4-FFF2-40B4-BE49-F238E27FC236}">
                <a16:creationId xmlns:a16="http://schemas.microsoft.com/office/drawing/2014/main" id="{D5BA8B62-5D56-FDD9-7E93-F736B122D37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56673" y="1019730"/>
            <a:ext cx="5351904" cy="1479884"/>
          </a:xfrm>
          <a:prstGeom prst="rect">
            <a:avLst/>
          </a:prstGeom>
        </p:spPr>
      </p:pic>
      <p:pic>
        <p:nvPicPr>
          <p:cNvPr id="26" name="Picture 25" descr="A pair of metal rails&#10;&#10;Description automatically generated">
            <a:extLst>
              <a:ext uri="{FF2B5EF4-FFF2-40B4-BE49-F238E27FC236}">
                <a16:creationId xmlns:a16="http://schemas.microsoft.com/office/drawing/2014/main" id="{1707368A-E42F-0B2E-0B29-396579CE352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16200000">
            <a:off x="5099702" y="2583594"/>
            <a:ext cx="1618332" cy="4759207"/>
          </a:xfrm>
          <a:prstGeom prst="rect">
            <a:avLst/>
          </a:prstGeom>
        </p:spPr>
      </p:pic>
      <p:sp>
        <p:nvSpPr>
          <p:cNvPr id="4" name="TextBox 3">
            <a:extLst>
              <a:ext uri="{FF2B5EF4-FFF2-40B4-BE49-F238E27FC236}">
                <a16:creationId xmlns:a16="http://schemas.microsoft.com/office/drawing/2014/main" id="{5D1DCC27-CCA5-2CF5-49EB-F30FD490E61A}"/>
              </a:ext>
            </a:extLst>
          </p:cNvPr>
          <p:cNvSpPr txBox="1"/>
          <p:nvPr/>
        </p:nvSpPr>
        <p:spPr>
          <a:xfrm>
            <a:off x="802105" y="2967335"/>
            <a:ext cx="3497179" cy="923330"/>
          </a:xfrm>
          <a:prstGeom prst="rect">
            <a:avLst/>
          </a:prstGeom>
          <a:noFill/>
        </p:spPr>
        <p:txBody>
          <a:bodyPr wrap="square" rtlCol="0">
            <a:spAutoFit/>
          </a:bodyPr>
          <a:lstStyle/>
          <a:p>
            <a:r>
              <a:rPr lang="en-US" dirty="0"/>
              <a:t>Take the other two aluminum frames and insert 1 slot nut at each end of the frames </a:t>
            </a:r>
          </a:p>
        </p:txBody>
      </p:sp>
      <p:pic>
        <p:nvPicPr>
          <p:cNvPr id="7" name="Picture 6" descr="A metal bar on a concrete surface&#10;&#10;Description automatically generated">
            <a:extLst>
              <a:ext uri="{FF2B5EF4-FFF2-40B4-BE49-F238E27FC236}">
                <a16:creationId xmlns:a16="http://schemas.microsoft.com/office/drawing/2014/main" id="{0DE658C9-0A9F-E728-7265-7D359304B1D7}"/>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7138736" y="721529"/>
            <a:ext cx="3160297" cy="1823647"/>
          </a:xfrm>
          <a:prstGeom prst="rect">
            <a:avLst/>
          </a:prstGeom>
        </p:spPr>
      </p:pic>
      <p:sp>
        <p:nvSpPr>
          <p:cNvPr id="8" name="TextBox 7">
            <a:extLst>
              <a:ext uri="{FF2B5EF4-FFF2-40B4-BE49-F238E27FC236}">
                <a16:creationId xmlns:a16="http://schemas.microsoft.com/office/drawing/2014/main" id="{C5D8C052-A59B-750F-61A5-8A3D45DB1A7C}"/>
              </a:ext>
            </a:extLst>
          </p:cNvPr>
          <p:cNvSpPr txBox="1"/>
          <p:nvPr/>
        </p:nvSpPr>
        <p:spPr>
          <a:xfrm>
            <a:off x="6998572" y="2808542"/>
            <a:ext cx="3300461" cy="646331"/>
          </a:xfrm>
          <a:prstGeom prst="rect">
            <a:avLst/>
          </a:prstGeom>
          <a:noFill/>
        </p:spPr>
        <p:txBody>
          <a:bodyPr wrap="square" rtlCol="0">
            <a:spAutoFit/>
          </a:bodyPr>
          <a:lstStyle/>
          <a:p>
            <a:r>
              <a:rPr lang="en-US" dirty="0"/>
              <a:t>Add a slot nut in the perpendicular part of the profile </a:t>
            </a:r>
          </a:p>
        </p:txBody>
      </p:sp>
      <p:sp>
        <p:nvSpPr>
          <p:cNvPr id="9" name="TextBox 8">
            <a:extLst>
              <a:ext uri="{FF2B5EF4-FFF2-40B4-BE49-F238E27FC236}">
                <a16:creationId xmlns:a16="http://schemas.microsoft.com/office/drawing/2014/main" id="{FC26B95D-A218-26E1-FD29-25AFB13B8D6F}"/>
              </a:ext>
            </a:extLst>
          </p:cNvPr>
          <p:cNvSpPr txBox="1"/>
          <p:nvPr/>
        </p:nvSpPr>
        <p:spPr>
          <a:xfrm>
            <a:off x="3797080" y="5794960"/>
            <a:ext cx="3622994" cy="923330"/>
          </a:xfrm>
          <a:prstGeom prst="rect">
            <a:avLst/>
          </a:prstGeom>
          <a:noFill/>
        </p:spPr>
        <p:txBody>
          <a:bodyPr wrap="square" rtlCol="0">
            <a:spAutoFit/>
          </a:bodyPr>
          <a:lstStyle/>
          <a:p>
            <a:r>
              <a:rPr lang="en-US" dirty="0"/>
              <a:t>Fix two corner brackets on top of  these two aluminum frames using the screws</a:t>
            </a:r>
          </a:p>
        </p:txBody>
      </p:sp>
      <p:sp>
        <p:nvSpPr>
          <p:cNvPr id="10" name="TextBox 9">
            <a:extLst>
              <a:ext uri="{FF2B5EF4-FFF2-40B4-BE49-F238E27FC236}">
                <a16:creationId xmlns:a16="http://schemas.microsoft.com/office/drawing/2014/main" id="{4DDBE3F3-41FD-4B79-D288-65282535FD56}"/>
              </a:ext>
            </a:extLst>
          </p:cNvPr>
          <p:cNvSpPr txBox="1"/>
          <p:nvPr/>
        </p:nvSpPr>
        <p:spPr>
          <a:xfrm>
            <a:off x="385011" y="416538"/>
            <a:ext cx="3144253" cy="369332"/>
          </a:xfrm>
          <a:prstGeom prst="rect">
            <a:avLst/>
          </a:prstGeom>
          <a:noFill/>
        </p:spPr>
        <p:txBody>
          <a:bodyPr wrap="square" rtlCol="0">
            <a:spAutoFit/>
          </a:bodyPr>
          <a:lstStyle/>
          <a:p>
            <a:r>
              <a:rPr lang="en-US" dirty="0"/>
              <a:t>Step 5</a:t>
            </a:r>
          </a:p>
        </p:txBody>
      </p:sp>
      <p:sp>
        <p:nvSpPr>
          <p:cNvPr id="11" name="TextBox 10">
            <a:extLst>
              <a:ext uri="{FF2B5EF4-FFF2-40B4-BE49-F238E27FC236}">
                <a16:creationId xmlns:a16="http://schemas.microsoft.com/office/drawing/2014/main" id="{9300437B-1EB6-CAE6-5CC5-0DE81424DF58}"/>
              </a:ext>
            </a:extLst>
          </p:cNvPr>
          <p:cNvSpPr txBox="1"/>
          <p:nvPr/>
        </p:nvSpPr>
        <p:spPr>
          <a:xfrm>
            <a:off x="7420074" y="187284"/>
            <a:ext cx="3144253" cy="369332"/>
          </a:xfrm>
          <a:prstGeom prst="rect">
            <a:avLst/>
          </a:prstGeom>
          <a:noFill/>
        </p:spPr>
        <p:txBody>
          <a:bodyPr wrap="square" rtlCol="0">
            <a:spAutoFit/>
          </a:bodyPr>
          <a:lstStyle/>
          <a:p>
            <a:r>
              <a:rPr lang="en-US" dirty="0"/>
              <a:t>Step 6</a:t>
            </a:r>
          </a:p>
        </p:txBody>
      </p:sp>
      <p:sp>
        <p:nvSpPr>
          <p:cNvPr id="12" name="TextBox 11">
            <a:extLst>
              <a:ext uri="{FF2B5EF4-FFF2-40B4-BE49-F238E27FC236}">
                <a16:creationId xmlns:a16="http://schemas.microsoft.com/office/drawing/2014/main" id="{EAD778C9-29AB-6209-6C9C-01AA0047E15B}"/>
              </a:ext>
            </a:extLst>
          </p:cNvPr>
          <p:cNvSpPr txBox="1"/>
          <p:nvPr/>
        </p:nvSpPr>
        <p:spPr>
          <a:xfrm>
            <a:off x="4748465" y="3705999"/>
            <a:ext cx="3144253" cy="369332"/>
          </a:xfrm>
          <a:prstGeom prst="rect">
            <a:avLst/>
          </a:prstGeom>
          <a:noFill/>
        </p:spPr>
        <p:txBody>
          <a:bodyPr wrap="square" rtlCol="0">
            <a:spAutoFit/>
          </a:bodyPr>
          <a:lstStyle/>
          <a:p>
            <a:r>
              <a:rPr lang="en-US" dirty="0"/>
              <a:t>step7</a:t>
            </a:r>
          </a:p>
        </p:txBody>
      </p:sp>
    </p:spTree>
    <p:extLst>
      <p:ext uri="{BB962C8B-B14F-4D97-AF65-F5344CB8AC3E}">
        <p14:creationId xmlns:p14="http://schemas.microsoft.com/office/powerpoint/2010/main" val="2162043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ilver frame on a concrete surface&#10;&#10;Description automatically generated">
            <a:extLst>
              <a:ext uri="{FF2B5EF4-FFF2-40B4-BE49-F238E27FC236}">
                <a16:creationId xmlns:a16="http://schemas.microsoft.com/office/drawing/2014/main" id="{227A833D-5433-CEC1-5924-CFDA66B74D8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294020" y="922254"/>
            <a:ext cx="5085348" cy="4555958"/>
          </a:xfrm>
          <a:prstGeom prst="rect">
            <a:avLst/>
          </a:prstGeom>
        </p:spPr>
      </p:pic>
      <p:sp>
        <p:nvSpPr>
          <p:cNvPr id="2" name="TextBox 1">
            <a:extLst>
              <a:ext uri="{FF2B5EF4-FFF2-40B4-BE49-F238E27FC236}">
                <a16:creationId xmlns:a16="http://schemas.microsoft.com/office/drawing/2014/main" id="{1505F8FD-890F-D67C-CCE1-57D945977A7D}"/>
              </a:ext>
            </a:extLst>
          </p:cNvPr>
          <p:cNvSpPr txBox="1"/>
          <p:nvPr/>
        </p:nvSpPr>
        <p:spPr>
          <a:xfrm>
            <a:off x="1267326" y="5967663"/>
            <a:ext cx="7908758" cy="646331"/>
          </a:xfrm>
          <a:prstGeom prst="rect">
            <a:avLst/>
          </a:prstGeom>
          <a:noFill/>
        </p:spPr>
        <p:txBody>
          <a:bodyPr wrap="square" rtlCol="0">
            <a:spAutoFit/>
          </a:bodyPr>
          <a:lstStyle/>
          <a:p>
            <a:r>
              <a:rPr lang="en-US" dirty="0"/>
              <a:t>Screw  the two profiles  in step 7  to the perpendicular corner brackets  of the profiles in step 4 </a:t>
            </a:r>
          </a:p>
        </p:txBody>
      </p:sp>
      <p:sp>
        <p:nvSpPr>
          <p:cNvPr id="3" name="TextBox 2">
            <a:extLst>
              <a:ext uri="{FF2B5EF4-FFF2-40B4-BE49-F238E27FC236}">
                <a16:creationId xmlns:a16="http://schemas.microsoft.com/office/drawing/2014/main" id="{36ED27C5-D3B5-483E-2E20-C6B921FDE52B}"/>
              </a:ext>
            </a:extLst>
          </p:cNvPr>
          <p:cNvSpPr txBox="1"/>
          <p:nvPr/>
        </p:nvSpPr>
        <p:spPr>
          <a:xfrm>
            <a:off x="625642" y="433137"/>
            <a:ext cx="1427747" cy="369332"/>
          </a:xfrm>
          <a:prstGeom prst="rect">
            <a:avLst/>
          </a:prstGeom>
          <a:noFill/>
        </p:spPr>
        <p:txBody>
          <a:bodyPr wrap="square" rtlCol="0">
            <a:spAutoFit/>
          </a:bodyPr>
          <a:lstStyle/>
          <a:p>
            <a:r>
              <a:rPr lang="en-US" dirty="0"/>
              <a:t>Step 8</a:t>
            </a:r>
          </a:p>
        </p:txBody>
      </p:sp>
    </p:spTree>
    <p:extLst>
      <p:ext uri="{BB962C8B-B14F-4D97-AF65-F5344CB8AC3E}">
        <p14:creationId xmlns:p14="http://schemas.microsoft.com/office/powerpoint/2010/main" val="1871574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833B-6463-B85D-64B5-62E4692965A2}"/>
              </a:ext>
            </a:extLst>
          </p:cNvPr>
          <p:cNvSpPr>
            <a:spLocks noGrp="1"/>
          </p:cNvSpPr>
          <p:nvPr>
            <p:ph type="title"/>
          </p:nvPr>
        </p:nvSpPr>
        <p:spPr>
          <a:xfrm>
            <a:off x="4559968" y="165496"/>
            <a:ext cx="2434389" cy="821991"/>
          </a:xfrm>
        </p:spPr>
        <p:txBody>
          <a:bodyPr/>
          <a:lstStyle/>
          <a:p>
            <a:r>
              <a:rPr lang="en-US" dirty="0"/>
              <a:t>Stage 2</a:t>
            </a:r>
          </a:p>
        </p:txBody>
      </p:sp>
      <p:pic>
        <p:nvPicPr>
          <p:cNvPr id="5" name="Content Placeholder 4" descr="A metal parts on a floor&#10;&#10;Description automatically generated with medium confidence">
            <a:extLst>
              <a:ext uri="{FF2B5EF4-FFF2-40B4-BE49-F238E27FC236}">
                <a16:creationId xmlns:a16="http://schemas.microsoft.com/office/drawing/2014/main" id="{FF67236D-03AB-B13C-A78B-08F441E5DC80}"/>
              </a:ext>
            </a:extLst>
          </p:cNvPr>
          <p:cNvPicPr>
            <a:picLocks noGrp="1" noChangeAspect="1"/>
          </p:cNvPicPr>
          <p:nvPr>
            <p:ph idx="1"/>
          </p:nvPr>
        </p:nvPicPr>
        <p:blipFill>
          <a:blip r:embed="rId2" cstate="screen">
            <a:extLst>
              <a:ext uri="{28A0092B-C50C-407E-A947-70E740481C1C}">
                <a14:useLocalDpi xmlns:a14="http://schemas.microsoft.com/office/drawing/2010/main"/>
              </a:ext>
            </a:extLst>
          </a:blip>
          <a:stretch>
            <a:fillRect/>
          </a:stretch>
        </p:blipFill>
        <p:spPr>
          <a:xfrm rot="5400000">
            <a:off x="7833210" y="1655633"/>
            <a:ext cx="3268047" cy="4357397"/>
          </a:xfrm>
        </p:spPr>
      </p:pic>
      <p:graphicFrame>
        <p:nvGraphicFramePr>
          <p:cNvPr id="4" name="Content Placeholder 3">
            <a:extLst>
              <a:ext uri="{FF2B5EF4-FFF2-40B4-BE49-F238E27FC236}">
                <a16:creationId xmlns:a16="http://schemas.microsoft.com/office/drawing/2014/main" id="{10ED9FD4-D117-9161-F5EE-4EA5FAE4EC80}"/>
              </a:ext>
            </a:extLst>
          </p:cNvPr>
          <p:cNvGraphicFramePr>
            <a:graphicFrameLocks/>
          </p:cNvGraphicFramePr>
          <p:nvPr>
            <p:extLst>
              <p:ext uri="{D42A27DB-BD31-4B8C-83A1-F6EECF244321}">
                <p14:modId xmlns:p14="http://schemas.microsoft.com/office/powerpoint/2010/main" val="1781347045"/>
              </p:ext>
            </p:extLst>
          </p:nvPr>
        </p:nvGraphicFramePr>
        <p:xfrm>
          <a:off x="268207" y="2202856"/>
          <a:ext cx="5828071" cy="1849120"/>
        </p:xfrm>
        <a:graphic>
          <a:graphicData uri="http://schemas.openxmlformats.org/drawingml/2006/table">
            <a:tbl>
              <a:tblPr firstRow="1" bandRow="1">
                <a:tableStyleId>{5C22544A-7EE6-4342-B048-85BDC9FD1C3A}</a:tableStyleId>
              </a:tblPr>
              <a:tblGrid>
                <a:gridCol w="1147916">
                  <a:extLst>
                    <a:ext uri="{9D8B030D-6E8A-4147-A177-3AD203B41FA5}">
                      <a16:colId xmlns:a16="http://schemas.microsoft.com/office/drawing/2014/main" val="3260940123"/>
                    </a:ext>
                  </a:extLst>
                </a:gridCol>
                <a:gridCol w="3687097">
                  <a:extLst>
                    <a:ext uri="{9D8B030D-6E8A-4147-A177-3AD203B41FA5}">
                      <a16:colId xmlns:a16="http://schemas.microsoft.com/office/drawing/2014/main" val="3832029488"/>
                    </a:ext>
                  </a:extLst>
                </a:gridCol>
                <a:gridCol w="993058">
                  <a:extLst>
                    <a:ext uri="{9D8B030D-6E8A-4147-A177-3AD203B41FA5}">
                      <a16:colId xmlns:a16="http://schemas.microsoft.com/office/drawing/2014/main" val="1359801084"/>
                    </a:ext>
                  </a:extLst>
                </a:gridCol>
              </a:tblGrid>
              <a:tr h="308671">
                <a:tc>
                  <a:txBody>
                    <a:bodyPr/>
                    <a:lstStyle/>
                    <a:p>
                      <a:r>
                        <a:rPr lang="en-US" dirty="0"/>
                        <a:t>Quantity</a:t>
                      </a:r>
                    </a:p>
                  </a:txBody>
                  <a:tcPr/>
                </a:tc>
                <a:tc>
                  <a:txBody>
                    <a:bodyPr/>
                    <a:lstStyle/>
                    <a:p>
                      <a:r>
                        <a:rPr lang="en-US" dirty="0"/>
                        <a:t>Part Description</a:t>
                      </a:r>
                    </a:p>
                  </a:txBody>
                  <a:tcPr/>
                </a:tc>
                <a:tc>
                  <a:txBody>
                    <a:bodyPr/>
                    <a:lstStyle/>
                    <a:p>
                      <a:r>
                        <a:rPr lang="en-US" dirty="0"/>
                        <a:t>Number</a:t>
                      </a:r>
                    </a:p>
                  </a:txBody>
                  <a:tcPr/>
                </a:tc>
                <a:extLst>
                  <a:ext uri="{0D108BD9-81ED-4DB2-BD59-A6C34878D82A}">
                    <a16:rowId xmlns:a16="http://schemas.microsoft.com/office/drawing/2014/main" val="2577660960"/>
                  </a:ext>
                </a:extLst>
              </a:tr>
              <a:tr h="370840">
                <a:tc>
                  <a:txBody>
                    <a:bodyPr/>
                    <a:lstStyle/>
                    <a:p>
                      <a:r>
                        <a:rPr lang="en-US" dirty="0"/>
                        <a:t>2</a:t>
                      </a:r>
                    </a:p>
                  </a:txBody>
                  <a:tcPr/>
                </a:tc>
                <a:tc>
                  <a:txBody>
                    <a:bodyPr/>
                    <a:lstStyle/>
                    <a:p>
                      <a:r>
                        <a:rPr lang="en-US" dirty="0"/>
                        <a:t>Aluminum profiles(500x40x20)mm3</a:t>
                      </a:r>
                    </a:p>
                  </a:txBody>
                  <a:tcPr/>
                </a:tc>
                <a:tc>
                  <a:txBody>
                    <a:bodyPr/>
                    <a:lstStyle/>
                    <a:p>
                      <a:endParaRPr lang="en-US"/>
                    </a:p>
                  </a:txBody>
                  <a:tcPr/>
                </a:tc>
                <a:extLst>
                  <a:ext uri="{0D108BD9-81ED-4DB2-BD59-A6C34878D82A}">
                    <a16:rowId xmlns:a16="http://schemas.microsoft.com/office/drawing/2014/main" val="2710545741"/>
                  </a:ext>
                </a:extLst>
              </a:tr>
              <a:tr h="370840">
                <a:tc>
                  <a:txBody>
                    <a:bodyPr/>
                    <a:lstStyle/>
                    <a:p>
                      <a:r>
                        <a:rPr lang="en-US" dirty="0"/>
                        <a:t>10</a:t>
                      </a:r>
                    </a:p>
                  </a:txBody>
                  <a:tcPr/>
                </a:tc>
                <a:tc>
                  <a:txBody>
                    <a:bodyPr/>
                    <a:lstStyle/>
                    <a:p>
                      <a:r>
                        <a:rPr lang="en-US" dirty="0"/>
                        <a:t>M5 Slot nuts </a:t>
                      </a:r>
                    </a:p>
                  </a:txBody>
                  <a:tcPr/>
                </a:tc>
                <a:tc>
                  <a:txBody>
                    <a:bodyPr/>
                    <a:lstStyle/>
                    <a:p>
                      <a:endParaRPr lang="en-US" dirty="0"/>
                    </a:p>
                  </a:txBody>
                  <a:tcPr/>
                </a:tc>
                <a:extLst>
                  <a:ext uri="{0D108BD9-81ED-4DB2-BD59-A6C34878D82A}">
                    <a16:rowId xmlns:a16="http://schemas.microsoft.com/office/drawing/2014/main" val="3093494035"/>
                  </a:ext>
                </a:extLst>
              </a:tr>
              <a:tr h="370840">
                <a:tc>
                  <a:txBody>
                    <a:bodyPr/>
                    <a:lstStyle/>
                    <a:p>
                      <a:r>
                        <a:rPr lang="en-US" dirty="0"/>
                        <a:t>10</a:t>
                      </a:r>
                    </a:p>
                  </a:txBody>
                  <a:tcPr/>
                </a:tc>
                <a:tc>
                  <a:txBody>
                    <a:bodyPr/>
                    <a:lstStyle/>
                    <a:p>
                      <a:r>
                        <a:rPr lang="en-US" dirty="0"/>
                        <a:t>M5 screws</a:t>
                      </a:r>
                    </a:p>
                  </a:txBody>
                  <a:tcPr/>
                </a:tc>
                <a:tc>
                  <a:txBody>
                    <a:bodyPr/>
                    <a:lstStyle/>
                    <a:p>
                      <a:endParaRPr lang="en-US" dirty="0"/>
                    </a:p>
                  </a:txBody>
                  <a:tcPr/>
                </a:tc>
                <a:extLst>
                  <a:ext uri="{0D108BD9-81ED-4DB2-BD59-A6C34878D82A}">
                    <a16:rowId xmlns:a16="http://schemas.microsoft.com/office/drawing/2014/main" val="1780456957"/>
                  </a:ext>
                </a:extLst>
              </a:tr>
              <a:tr h="370840">
                <a:tc>
                  <a:txBody>
                    <a:bodyPr/>
                    <a:lstStyle/>
                    <a:p>
                      <a:r>
                        <a:rPr lang="en-US" dirty="0"/>
                        <a:t>2</a:t>
                      </a:r>
                    </a:p>
                  </a:txBody>
                  <a:tcPr/>
                </a:tc>
                <a:tc>
                  <a:txBody>
                    <a:bodyPr/>
                    <a:lstStyle/>
                    <a:p>
                      <a:r>
                        <a:rPr lang="en-US" dirty="0"/>
                        <a:t>Linear guides</a:t>
                      </a:r>
                    </a:p>
                  </a:txBody>
                  <a:tcPr/>
                </a:tc>
                <a:tc>
                  <a:txBody>
                    <a:bodyPr/>
                    <a:lstStyle/>
                    <a:p>
                      <a:endParaRPr lang="en-US" dirty="0"/>
                    </a:p>
                  </a:txBody>
                  <a:tcPr/>
                </a:tc>
                <a:extLst>
                  <a:ext uri="{0D108BD9-81ED-4DB2-BD59-A6C34878D82A}">
                    <a16:rowId xmlns:a16="http://schemas.microsoft.com/office/drawing/2014/main" val="2712020896"/>
                  </a:ext>
                </a:extLst>
              </a:tr>
            </a:tbl>
          </a:graphicData>
        </a:graphic>
      </p:graphicFrame>
      <p:sp>
        <p:nvSpPr>
          <p:cNvPr id="6" name="TextBox 5">
            <a:extLst>
              <a:ext uri="{FF2B5EF4-FFF2-40B4-BE49-F238E27FC236}">
                <a16:creationId xmlns:a16="http://schemas.microsoft.com/office/drawing/2014/main" id="{8E737EA9-A4D2-CED4-82D0-2CFCA4CA8660}"/>
              </a:ext>
            </a:extLst>
          </p:cNvPr>
          <p:cNvSpPr txBox="1"/>
          <p:nvPr/>
        </p:nvSpPr>
        <p:spPr>
          <a:xfrm>
            <a:off x="1068344" y="1621823"/>
            <a:ext cx="436347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ea typeface="Calibri"/>
                <a:cs typeface="Calibri"/>
              </a:rPr>
              <a:t>Requirements</a:t>
            </a:r>
            <a:endParaRPr lang="en-US" b="1" dirty="0"/>
          </a:p>
        </p:txBody>
      </p:sp>
    </p:spTree>
    <p:extLst>
      <p:ext uri="{BB962C8B-B14F-4D97-AF65-F5344CB8AC3E}">
        <p14:creationId xmlns:p14="http://schemas.microsoft.com/office/powerpoint/2010/main" val="550649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air of metal rails&#10;&#10;Description automatically generated">
            <a:extLst>
              <a:ext uri="{FF2B5EF4-FFF2-40B4-BE49-F238E27FC236}">
                <a16:creationId xmlns:a16="http://schemas.microsoft.com/office/drawing/2014/main" id="{01BA5667-51E9-1F31-23E6-1561DE9254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36650" y="1134121"/>
            <a:ext cx="3003194" cy="4004258"/>
          </a:xfrm>
          <a:prstGeom prst="rect">
            <a:avLst/>
          </a:prstGeom>
        </p:spPr>
      </p:pic>
      <p:pic>
        <p:nvPicPr>
          <p:cNvPr id="9" name="Picture 8" descr="A pair of metal rails&#10;&#10;Description automatically generated">
            <a:extLst>
              <a:ext uri="{FF2B5EF4-FFF2-40B4-BE49-F238E27FC236}">
                <a16:creationId xmlns:a16="http://schemas.microsoft.com/office/drawing/2014/main" id="{C17CECB8-7721-C1C2-3ED4-FF765119C36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6930588" y="995721"/>
            <a:ext cx="3003195" cy="4004260"/>
          </a:xfrm>
          <a:prstGeom prst="rect">
            <a:avLst/>
          </a:prstGeom>
        </p:spPr>
      </p:pic>
      <p:sp>
        <p:nvSpPr>
          <p:cNvPr id="4" name="TextBox 3">
            <a:extLst>
              <a:ext uri="{FF2B5EF4-FFF2-40B4-BE49-F238E27FC236}">
                <a16:creationId xmlns:a16="http://schemas.microsoft.com/office/drawing/2014/main" id="{C49D7A7D-1AA9-9FA7-0C68-3579A675DA70}"/>
              </a:ext>
            </a:extLst>
          </p:cNvPr>
          <p:cNvSpPr txBox="1"/>
          <p:nvPr/>
        </p:nvSpPr>
        <p:spPr>
          <a:xfrm>
            <a:off x="595620" y="5274845"/>
            <a:ext cx="4410795" cy="646331"/>
          </a:xfrm>
          <a:prstGeom prst="rect">
            <a:avLst/>
          </a:prstGeom>
          <a:noFill/>
        </p:spPr>
        <p:txBody>
          <a:bodyPr wrap="square" rtlCol="0">
            <a:spAutoFit/>
          </a:bodyPr>
          <a:lstStyle/>
          <a:p>
            <a:r>
              <a:rPr lang="en-US" dirty="0"/>
              <a:t>Take two aluminum frames and insert 5 slot nuts to each of the frames </a:t>
            </a:r>
          </a:p>
        </p:txBody>
      </p:sp>
      <p:sp>
        <p:nvSpPr>
          <p:cNvPr id="5" name="TextBox 4">
            <a:extLst>
              <a:ext uri="{FF2B5EF4-FFF2-40B4-BE49-F238E27FC236}">
                <a16:creationId xmlns:a16="http://schemas.microsoft.com/office/drawing/2014/main" id="{B7344E04-55F1-1E0E-044B-14A126E53BF6}"/>
              </a:ext>
            </a:extLst>
          </p:cNvPr>
          <p:cNvSpPr txBox="1"/>
          <p:nvPr/>
        </p:nvSpPr>
        <p:spPr>
          <a:xfrm>
            <a:off x="6499905" y="5274845"/>
            <a:ext cx="4410795" cy="646331"/>
          </a:xfrm>
          <a:prstGeom prst="rect">
            <a:avLst/>
          </a:prstGeom>
          <a:noFill/>
        </p:spPr>
        <p:txBody>
          <a:bodyPr wrap="square" rtlCol="0">
            <a:spAutoFit/>
          </a:bodyPr>
          <a:lstStyle/>
          <a:p>
            <a:r>
              <a:rPr lang="en-US" dirty="0"/>
              <a:t>Fix the linear guides to the two aluminum frames using the screws</a:t>
            </a:r>
          </a:p>
        </p:txBody>
      </p:sp>
      <p:sp>
        <p:nvSpPr>
          <p:cNvPr id="6" name="TextBox 5">
            <a:extLst>
              <a:ext uri="{FF2B5EF4-FFF2-40B4-BE49-F238E27FC236}">
                <a16:creationId xmlns:a16="http://schemas.microsoft.com/office/drawing/2014/main" id="{244D7F51-EEF4-FB4E-C94F-DF10C45E8BFF}"/>
              </a:ext>
            </a:extLst>
          </p:cNvPr>
          <p:cNvSpPr txBox="1"/>
          <p:nvPr/>
        </p:nvSpPr>
        <p:spPr>
          <a:xfrm>
            <a:off x="636118" y="1126921"/>
            <a:ext cx="2164900" cy="369332"/>
          </a:xfrm>
          <a:prstGeom prst="rect">
            <a:avLst/>
          </a:prstGeom>
          <a:noFill/>
        </p:spPr>
        <p:txBody>
          <a:bodyPr wrap="square" rtlCol="0">
            <a:spAutoFit/>
          </a:bodyPr>
          <a:lstStyle/>
          <a:p>
            <a:r>
              <a:rPr lang="en-US" dirty="0"/>
              <a:t>Step 9</a:t>
            </a:r>
          </a:p>
        </p:txBody>
      </p:sp>
      <p:sp>
        <p:nvSpPr>
          <p:cNvPr id="8" name="TextBox 7">
            <a:extLst>
              <a:ext uri="{FF2B5EF4-FFF2-40B4-BE49-F238E27FC236}">
                <a16:creationId xmlns:a16="http://schemas.microsoft.com/office/drawing/2014/main" id="{ACDFA888-C9FA-1FFE-D1E9-DE6954AA6E63}"/>
              </a:ext>
            </a:extLst>
          </p:cNvPr>
          <p:cNvSpPr txBox="1"/>
          <p:nvPr/>
        </p:nvSpPr>
        <p:spPr>
          <a:xfrm>
            <a:off x="8080712" y="1038021"/>
            <a:ext cx="2164900" cy="369332"/>
          </a:xfrm>
          <a:prstGeom prst="rect">
            <a:avLst/>
          </a:prstGeom>
          <a:noFill/>
        </p:spPr>
        <p:txBody>
          <a:bodyPr wrap="square" rtlCol="0">
            <a:spAutoFit/>
          </a:bodyPr>
          <a:lstStyle/>
          <a:p>
            <a:r>
              <a:rPr lang="en-US" dirty="0"/>
              <a:t>Step 10</a:t>
            </a:r>
          </a:p>
        </p:txBody>
      </p:sp>
    </p:spTree>
    <p:extLst>
      <p:ext uri="{BB962C8B-B14F-4D97-AF65-F5344CB8AC3E}">
        <p14:creationId xmlns:p14="http://schemas.microsoft.com/office/powerpoint/2010/main" val="3669022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metal frame on a floor&#10;&#10;Description automatically generated">
            <a:extLst>
              <a:ext uri="{FF2B5EF4-FFF2-40B4-BE49-F238E27FC236}">
                <a16:creationId xmlns:a16="http://schemas.microsoft.com/office/drawing/2014/main" id="{6ED7C5F3-5188-8D2A-34AF-96E21D757ADA}"/>
              </a:ext>
            </a:extLst>
          </p:cNvPr>
          <p:cNvPicPr>
            <a:picLocks noGrp="1" noChangeAspect="1"/>
          </p:cNvPicPr>
          <p:nvPr>
            <p:ph idx="1"/>
          </p:nvPr>
        </p:nvPicPr>
        <p:blipFill rotWithShape="1">
          <a:blip r:embed="rId2" cstate="screen">
            <a:extLst>
              <a:ext uri="{28A0092B-C50C-407E-A947-70E740481C1C}">
                <a14:useLocalDpi xmlns:a14="http://schemas.microsoft.com/office/drawing/2010/main"/>
              </a:ext>
            </a:extLst>
          </a:blip>
          <a:srcRect/>
          <a:stretch/>
        </p:blipFill>
        <p:spPr>
          <a:xfrm>
            <a:off x="1057239" y="2187238"/>
            <a:ext cx="1632903" cy="3462671"/>
          </a:xfrm>
        </p:spPr>
      </p:pic>
      <p:pic>
        <p:nvPicPr>
          <p:cNvPr id="7" name="Picture 6" descr="A metal frame on the floor&#10;&#10;Description automatically generated">
            <a:extLst>
              <a:ext uri="{FF2B5EF4-FFF2-40B4-BE49-F238E27FC236}">
                <a16:creationId xmlns:a16="http://schemas.microsoft.com/office/drawing/2014/main" id="{6A6A7F18-3924-71F7-D442-ADED0B220AE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953095" y="2187240"/>
            <a:ext cx="5922140" cy="3462672"/>
          </a:xfrm>
          <a:prstGeom prst="rect">
            <a:avLst/>
          </a:prstGeom>
        </p:spPr>
      </p:pic>
      <p:pic>
        <p:nvPicPr>
          <p:cNvPr id="9" name="Picture 8" descr="A corner of a metal table&#10;&#10;Description automatically generated">
            <a:extLst>
              <a:ext uri="{FF2B5EF4-FFF2-40B4-BE49-F238E27FC236}">
                <a16:creationId xmlns:a16="http://schemas.microsoft.com/office/drawing/2014/main" id="{50356A65-E899-5E68-733C-5CB450D7B0E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936461" y="3772068"/>
            <a:ext cx="1447465" cy="1929953"/>
          </a:xfrm>
          <a:prstGeom prst="rect">
            <a:avLst/>
          </a:prstGeom>
        </p:spPr>
      </p:pic>
      <p:sp>
        <p:nvSpPr>
          <p:cNvPr id="3" name="TextBox 2">
            <a:extLst>
              <a:ext uri="{FF2B5EF4-FFF2-40B4-BE49-F238E27FC236}">
                <a16:creationId xmlns:a16="http://schemas.microsoft.com/office/drawing/2014/main" id="{A2AA093C-2791-206D-DC70-EEB04BBDBE32}"/>
              </a:ext>
            </a:extLst>
          </p:cNvPr>
          <p:cNvSpPr txBox="1"/>
          <p:nvPr/>
        </p:nvSpPr>
        <p:spPr>
          <a:xfrm>
            <a:off x="767346" y="1214439"/>
            <a:ext cx="8408404" cy="369332"/>
          </a:xfrm>
          <a:prstGeom prst="rect">
            <a:avLst/>
          </a:prstGeom>
          <a:noFill/>
        </p:spPr>
        <p:txBody>
          <a:bodyPr wrap="square" rtlCol="0">
            <a:spAutoFit/>
          </a:bodyPr>
          <a:lstStyle/>
          <a:p>
            <a:r>
              <a:rPr lang="en-US" dirty="0"/>
              <a:t>Fix the assemblies in step 10 to the assembly in step 8 as shown below using screws</a:t>
            </a:r>
          </a:p>
        </p:txBody>
      </p:sp>
      <p:sp>
        <p:nvSpPr>
          <p:cNvPr id="4" name="TextBox 3">
            <a:extLst>
              <a:ext uri="{FF2B5EF4-FFF2-40B4-BE49-F238E27FC236}">
                <a16:creationId xmlns:a16="http://schemas.microsoft.com/office/drawing/2014/main" id="{77AC8DF6-E19B-0A8F-3E63-F7B9629577B2}"/>
              </a:ext>
            </a:extLst>
          </p:cNvPr>
          <p:cNvSpPr txBox="1"/>
          <p:nvPr/>
        </p:nvSpPr>
        <p:spPr>
          <a:xfrm>
            <a:off x="4604868" y="544494"/>
            <a:ext cx="2164900" cy="369332"/>
          </a:xfrm>
          <a:prstGeom prst="rect">
            <a:avLst/>
          </a:prstGeom>
          <a:noFill/>
        </p:spPr>
        <p:txBody>
          <a:bodyPr wrap="square" rtlCol="0">
            <a:spAutoFit/>
          </a:bodyPr>
          <a:lstStyle/>
          <a:p>
            <a:r>
              <a:rPr lang="en-US" dirty="0"/>
              <a:t>Step 11</a:t>
            </a:r>
          </a:p>
        </p:txBody>
      </p:sp>
    </p:spTree>
    <p:extLst>
      <p:ext uri="{BB962C8B-B14F-4D97-AF65-F5344CB8AC3E}">
        <p14:creationId xmlns:p14="http://schemas.microsoft.com/office/powerpoint/2010/main" val="3215321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01E05-6C39-E146-4353-0597819245E1}"/>
              </a:ext>
            </a:extLst>
          </p:cNvPr>
          <p:cNvSpPr>
            <a:spLocks noGrp="1"/>
          </p:cNvSpPr>
          <p:nvPr>
            <p:ph type="title"/>
          </p:nvPr>
        </p:nvSpPr>
        <p:spPr>
          <a:xfrm>
            <a:off x="4368800" y="165100"/>
            <a:ext cx="2089150" cy="384175"/>
          </a:xfrm>
        </p:spPr>
        <p:txBody>
          <a:bodyPr>
            <a:normAutofit fontScale="90000"/>
          </a:bodyPr>
          <a:lstStyle/>
          <a:p>
            <a:r>
              <a:rPr lang="en-US" b="1" dirty="0"/>
              <a:t>Stage 3</a:t>
            </a:r>
          </a:p>
        </p:txBody>
      </p:sp>
      <p:pic>
        <p:nvPicPr>
          <p:cNvPr id="9" name="Picture 8" descr="A pair of metal objects on a concrete surface&#10;&#10;Description automatically generated">
            <a:extLst>
              <a:ext uri="{FF2B5EF4-FFF2-40B4-BE49-F238E27FC236}">
                <a16:creationId xmlns:a16="http://schemas.microsoft.com/office/drawing/2014/main" id="{C249E3D7-5C65-BA8A-B936-D3DD69549BC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644389" y="2824548"/>
            <a:ext cx="763619" cy="2560963"/>
          </a:xfrm>
          <a:prstGeom prst="rect">
            <a:avLst/>
          </a:prstGeom>
        </p:spPr>
      </p:pic>
      <p:pic>
        <p:nvPicPr>
          <p:cNvPr id="11" name="Picture 10" descr="A metal bar on a concrete floor&#10;&#10;Description automatically generated">
            <a:extLst>
              <a:ext uri="{FF2B5EF4-FFF2-40B4-BE49-F238E27FC236}">
                <a16:creationId xmlns:a16="http://schemas.microsoft.com/office/drawing/2014/main" id="{C36A7E5C-4231-03F0-382D-2CF3B752B67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965453" y="4324540"/>
            <a:ext cx="753917" cy="917127"/>
          </a:xfrm>
          <a:prstGeom prst="rect">
            <a:avLst/>
          </a:prstGeom>
        </p:spPr>
      </p:pic>
      <p:pic>
        <p:nvPicPr>
          <p:cNvPr id="13" name="Picture 12" descr="A metal frame on a concrete floor&#10;&#10;Description automatically generated">
            <a:extLst>
              <a:ext uri="{FF2B5EF4-FFF2-40B4-BE49-F238E27FC236}">
                <a16:creationId xmlns:a16="http://schemas.microsoft.com/office/drawing/2014/main" id="{1C733BCE-91A6-DFA3-490E-EC43757395BD}"/>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9905836" y="2891393"/>
            <a:ext cx="2027344" cy="2679787"/>
          </a:xfrm>
          <a:prstGeom prst="rect">
            <a:avLst/>
          </a:prstGeom>
        </p:spPr>
      </p:pic>
      <p:sp>
        <p:nvSpPr>
          <p:cNvPr id="3" name="TextBox 2">
            <a:extLst>
              <a:ext uri="{FF2B5EF4-FFF2-40B4-BE49-F238E27FC236}">
                <a16:creationId xmlns:a16="http://schemas.microsoft.com/office/drawing/2014/main" id="{116FE24A-9A1D-34A9-A74C-E10CF47BF34E}"/>
              </a:ext>
            </a:extLst>
          </p:cNvPr>
          <p:cNvSpPr txBox="1"/>
          <p:nvPr/>
        </p:nvSpPr>
        <p:spPr>
          <a:xfrm>
            <a:off x="4920314" y="5384168"/>
            <a:ext cx="3753846" cy="1477328"/>
          </a:xfrm>
          <a:prstGeom prst="rect">
            <a:avLst/>
          </a:prstGeom>
          <a:noFill/>
        </p:spPr>
        <p:txBody>
          <a:bodyPr wrap="square" rtlCol="0">
            <a:spAutoFit/>
          </a:bodyPr>
          <a:lstStyle/>
          <a:p>
            <a:r>
              <a:rPr lang="en-US" dirty="0"/>
              <a:t>Take two aluminum profiles and insert 2 slot nuts to each end of the profiles, Add a slot nut on one side of the perpendicular part of the two profiles </a:t>
            </a:r>
          </a:p>
          <a:p>
            <a:endParaRPr lang="en-US" dirty="0"/>
          </a:p>
        </p:txBody>
      </p:sp>
      <p:sp>
        <p:nvSpPr>
          <p:cNvPr id="4" name="TextBox 3">
            <a:extLst>
              <a:ext uri="{FF2B5EF4-FFF2-40B4-BE49-F238E27FC236}">
                <a16:creationId xmlns:a16="http://schemas.microsoft.com/office/drawing/2014/main" id="{4E2749D0-DBE6-E3CF-9F91-0FC279885BB6}"/>
              </a:ext>
            </a:extLst>
          </p:cNvPr>
          <p:cNvSpPr txBox="1"/>
          <p:nvPr/>
        </p:nvSpPr>
        <p:spPr>
          <a:xfrm>
            <a:off x="9148918" y="5744231"/>
            <a:ext cx="2948174" cy="955249"/>
          </a:xfrm>
          <a:prstGeom prst="rect">
            <a:avLst/>
          </a:prstGeom>
          <a:noFill/>
        </p:spPr>
        <p:txBody>
          <a:bodyPr wrap="square" rtlCol="0">
            <a:spAutoFit/>
          </a:bodyPr>
          <a:lstStyle/>
          <a:p>
            <a:r>
              <a:rPr lang="en-US" dirty="0"/>
              <a:t>Fix the assemblies in step 12 to the assembly in step 11 as shown below using screws</a:t>
            </a:r>
          </a:p>
        </p:txBody>
      </p:sp>
      <p:sp>
        <p:nvSpPr>
          <p:cNvPr id="5" name="TextBox 4">
            <a:extLst>
              <a:ext uri="{FF2B5EF4-FFF2-40B4-BE49-F238E27FC236}">
                <a16:creationId xmlns:a16="http://schemas.microsoft.com/office/drawing/2014/main" id="{5E566A08-0883-FFFA-C96B-D18C64F1E764}"/>
              </a:ext>
            </a:extLst>
          </p:cNvPr>
          <p:cNvSpPr txBox="1"/>
          <p:nvPr/>
        </p:nvSpPr>
        <p:spPr>
          <a:xfrm>
            <a:off x="5649060" y="2296966"/>
            <a:ext cx="1055104" cy="369332"/>
          </a:xfrm>
          <a:prstGeom prst="rect">
            <a:avLst/>
          </a:prstGeom>
          <a:noFill/>
        </p:spPr>
        <p:txBody>
          <a:bodyPr wrap="square" rtlCol="0">
            <a:spAutoFit/>
          </a:bodyPr>
          <a:lstStyle/>
          <a:p>
            <a:r>
              <a:rPr lang="en-US" dirty="0"/>
              <a:t>step 12</a:t>
            </a:r>
          </a:p>
        </p:txBody>
      </p:sp>
      <p:sp>
        <p:nvSpPr>
          <p:cNvPr id="6" name="TextBox 5">
            <a:extLst>
              <a:ext uri="{FF2B5EF4-FFF2-40B4-BE49-F238E27FC236}">
                <a16:creationId xmlns:a16="http://schemas.microsoft.com/office/drawing/2014/main" id="{B136A1E0-6115-A7A3-094D-E991DB643AFA}"/>
              </a:ext>
            </a:extLst>
          </p:cNvPr>
          <p:cNvSpPr txBox="1"/>
          <p:nvPr/>
        </p:nvSpPr>
        <p:spPr>
          <a:xfrm>
            <a:off x="10090430" y="2311824"/>
            <a:ext cx="921754" cy="369332"/>
          </a:xfrm>
          <a:prstGeom prst="rect">
            <a:avLst/>
          </a:prstGeom>
          <a:noFill/>
        </p:spPr>
        <p:txBody>
          <a:bodyPr wrap="square" rtlCol="0">
            <a:spAutoFit/>
          </a:bodyPr>
          <a:lstStyle/>
          <a:p>
            <a:r>
              <a:rPr lang="en-US" dirty="0"/>
              <a:t>step 13</a:t>
            </a:r>
          </a:p>
        </p:txBody>
      </p:sp>
      <p:graphicFrame>
        <p:nvGraphicFramePr>
          <p:cNvPr id="8" name="Content Placeholder 3">
            <a:extLst>
              <a:ext uri="{FF2B5EF4-FFF2-40B4-BE49-F238E27FC236}">
                <a16:creationId xmlns:a16="http://schemas.microsoft.com/office/drawing/2014/main" id="{1AFED3E5-3669-A184-26C6-EC0C0687DFD4}"/>
              </a:ext>
            </a:extLst>
          </p:cNvPr>
          <p:cNvGraphicFramePr>
            <a:graphicFrameLocks/>
          </p:cNvGraphicFramePr>
          <p:nvPr>
            <p:extLst>
              <p:ext uri="{D42A27DB-BD31-4B8C-83A1-F6EECF244321}">
                <p14:modId xmlns:p14="http://schemas.microsoft.com/office/powerpoint/2010/main" val="1955787071"/>
              </p:ext>
            </p:extLst>
          </p:nvPr>
        </p:nvGraphicFramePr>
        <p:xfrm>
          <a:off x="115225" y="2723126"/>
          <a:ext cx="4588473" cy="1620946"/>
        </p:xfrm>
        <a:graphic>
          <a:graphicData uri="http://schemas.openxmlformats.org/drawingml/2006/table">
            <a:tbl>
              <a:tblPr firstRow="1" bandRow="1">
                <a:tableStyleId>{5C22544A-7EE6-4342-B048-85BDC9FD1C3A}</a:tableStyleId>
              </a:tblPr>
              <a:tblGrid>
                <a:gridCol w="1042601">
                  <a:extLst>
                    <a:ext uri="{9D8B030D-6E8A-4147-A177-3AD203B41FA5}">
                      <a16:colId xmlns:a16="http://schemas.microsoft.com/office/drawing/2014/main" val="3260940123"/>
                    </a:ext>
                  </a:extLst>
                </a:gridCol>
                <a:gridCol w="3545872">
                  <a:extLst>
                    <a:ext uri="{9D8B030D-6E8A-4147-A177-3AD203B41FA5}">
                      <a16:colId xmlns:a16="http://schemas.microsoft.com/office/drawing/2014/main" val="3832029488"/>
                    </a:ext>
                  </a:extLst>
                </a:gridCol>
              </a:tblGrid>
              <a:tr h="361579">
                <a:tc>
                  <a:txBody>
                    <a:bodyPr/>
                    <a:lstStyle/>
                    <a:p>
                      <a:r>
                        <a:rPr lang="en-US" dirty="0"/>
                        <a:t>Quantity</a:t>
                      </a:r>
                    </a:p>
                  </a:txBody>
                  <a:tcPr/>
                </a:tc>
                <a:tc>
                  <a:txBody>
                    <a:bodyPr/>
                    <a:lstStyle/>
                    <a:p>
                      <a:r>
                        <a:rPr lang="en-US" dirty="0"/>
                        <a:t>Part Description</a:t>
                      </a:r>
                    </a:p>
                  </a:txBody>
                  <a:tcPr/>
                </a:tc>
                <a:extLst>
                  <a:ext uri="{0D108BD9-81ED-4DB2-BD59-A6C34878D82A}">
                    <a16:rowId xmlns:a16="http://schemas.microsoft.com/office/drawing/2014/main" val="2577660960"/>
                  </a:ext>
                </a:extLst>
              </a:tr>
              <a:tr h="523666">
                <a:tc>
                  <a:txBody>
                    <a:bodyPr/>
                    <a:lstStyle/>
                    <a:p>
                      <a:r>
                        <a:rPr lang="en-US" dirty="0"/>
                        <a:t>2</a:t>
                      </a:r>
                    </a:p>
                  </a:txBody>
                  <a:tcPr/>
                </a:tc>
                <a:tc>
                  <a:txBody>
                    <a:bodyPr/>
                    <a:lstStyle/>
                    <a:p>
                      <a:r>
                        <a:rPr lang="en-US" dirty="0"/>
                        <a:t>Aluminum profiles(500x40x20)mm3</a:t>
                      </a:r>
                    </a:p>
                  </a:txBody>
                  <a:tcPr/>
                </a:tc>
                <a:extLst>
                  <a:ext uri="{0D108BD9-81ED-4DB2-BD59-A6C34878D82A}">
                    <a16:rowId xmlns:a16="http://schemas.microsoft.com/office/drawing/2014/main" val="2710545741"/>
                  </a:ext>
                </a:extLst>
              </a:tr>
              <a:tr h="349110">
                <a:tc>
                  <a:txBody>
                    <a:bodyPr/>
                    <a:lstStyle/>
                    <a:p>
                      <a:r>
                        <a:rPr lang="en-US" dirty="0"/>
                        <a:t>12</a:t>
                      </a:r>
                    </a:p>
                  </a:txBody>
                  <a:tcPr/>
                </a:tc>
                <a:tc>
                  <a:txBody>
                    <a:bodyPr/>
                    <a:lstStyle/>
                    <a:p>
                      <a:r>
                        <a:rPr lang="en-US" dirty="0"/>
                        <a:t>M5 Slot nuts </a:t>
                      </a:r>
                    </a:p>
                  </a:txBody>
                  <a:tcPr/>
                </a:tc>
                <a:extLst>
                  <a:ext uri="{0D108BD9-81ED-4DB2-BD59-A6C34878D82A}">
                    <a16:rowId xmlns:a16="http://schemas.microsoft.com/office/drawing/2014/main" val="3093494035"/>
                  </a:ext>
                </a:extLst>
              </a:tr>
              <a:tr h="349110">
                <a:tc>
                  <a:txBody>
                    <a:bodyPr/>
                    <a:lstStyle/>
                    <a:p>
                      <a:r>
                        <a:rPr lang="en-US" dirty="0"/>
                        <a:t>6</a:t>
                      </a:r>
                    </a:p>
                  </a:txBody>
                  <a:tcPr/>
                </a:tc>
                <a:tc>
                  <a:txBody>
                    <a:bodyPr/>
                    <a:lstStyle/>
                    <a:p>
                      <a:r>
                        <a:rPr lang="en-US" dirty="0"/>
                        <a:t>M5 screws</a:t>
                      </a:r>
                    </a:p>
                  </a:txBody>
                  <a:tcPr/>
                </a:tc>
                <a:extLst>
                  <a:ext uri="{0D108BD9-81ED-4DB2-BD59-A6C34878D82A}">
                    <a16:rowId xmlns:a16="http://schemas.microsoft.com/office/drawing/2014/main" val="1780456957"/>
                  </a:ext>
                </a:extLst>
              </a:tr>
            </a:tbl>
          </a:graphicData>
        </a:graphic>
      </p:graphicFrame>
      <p:sp>
        <p:nvSpPr>
          <p:cNvPr id="10" name="TextBox 9">
            <a:extLst>
              <a:ext uri="{FF2B5EF4-FFF2-40B4-BE49-F238E27FC236}">
                <a16:creationId xmlns:a16="http://schemas.microsoft.com/office/drawing/2014/main" id="{7338B328-6B5D-539A-AF8C-06F64897D67B}"/>
              </a:ext>
            </a:extLst>
          </p:cNvPr>
          <p:cNvSpPr txBox="1"/>
          <p:nvPr/>
        </p:nvSpPr>
        <p:spPr>
          <a:xfrm>
            <a:off x="110695" y="2188174"/>
            <a:ext cx="436347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ea typeface="Calibri"/>
                <a:cs typeface="Calibri"/>
              </a:rPr>
              <a:t>Requirements</a:t>
            </a:r>
            <a:endParaRPr lang="en-US" b="1" dirty="0"/>
          </a:p>
        </p:txBody>
      </p:sp>
    </p:spTree>
    <p:extLst>
      <p:ext uri="{BB962C8B-B14F-4D97-AF65-F5344CB8AC3E}">
        <p14:creationId xmlns:p14="http://schemas.microsoft.com/office/powerpoint/2010/main" val="2580484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1287</TotalTime>
  <Words>845</Words>
  <Application>Microsoft Office PowerPoint</Application>
  <PresentationFormat>Widescreen</PresentationFormat>
  <Paragraphs>176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Robot mechanical assembly</vt:lpstr>
      <vt:lpstr>Stage 1</vt:lpstr>
      <vt:lpstr>PowerPoint Presentation</vt:lpstr>
      <vt:lpstr>PowerPoint Presentation</vt:lpstr>
      <vt:lpstr>PowerPoint Presentation</vt:lpstr>
      <vt:lpstr>Stage 2</vt:lpstr>
      <vt:lpstr>PowerPoint Presentation</vt:lpstr>
      <vt:lpstr>PowerPoint Presentation</vt:lpstr>
      <vt:lpstr>Stage 3</vt:lpstr>
      <vt:lpstr>Stage 4</vt:lpstr>
      <vt:lpstr>Stage 5 </vt:lpstr>
      <vt:lpstr>Stage 6</vt:lpstr>
      <vt:lpstr>PowerPoint Presentation</vt:lpstr>
      <vt:lpstr>Stage 7</vt:lpstr>
      <vt:lpstr>PowerPoint Presentation</vt:lpstr>
      <vt:lpstr>PowerPoint Presentation</vt:lpstr>
      <vt:lpstr>Stage 8</vt:lpstr>
      <vt:lpstr>Stage 9</vt:lpstr>
      <vt:lpstr>PowerPoint Presentation</vt:lpstr>
      <vt:lpstr>Stage 10</vt:lpstr>
      <vt:lpstr> </vt:lpstr>
      <vt:lpstr>Stage 11</vt:lpstr>
      <vt:lpstr>Stage 12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ivan etoku</dc:creator>
  <cp:lastModifiedBy>ivan etoku</cp:lastModifiedBy>
  <cp:revision>130</cp:revision>
  <dcterms:created xsi:type="dcterms:W3CDTF">2024-02-05T15:43:04Z</dcterms:created>
  <dcterms:modified xsi:type="dcterms:W3CDTF">2024-02-15T23:03:27Z</dcterms:modified>
</cp:coreProperties>
</file>