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notesMasterIdLst>
    <p:notesMasterId r:id="rId33"/>
  </p:notesMasterIdLst>
  <p:sldIdLst>
    <p:sldId id="256" r:id="rId2"/>
    <p:sldId id="257" r:id="rId3"/>
    <p:sldId id="281" r:id="rId4"/>
    <p:sldId id="278" r:id="rId5"/>
    <p:sldId id="289" r:id="rId6"/>
    <p:sldId id="304" r:id="rId7"/>
    <p:sldId id="305" r:id="rId8"/>
    <p:sldId id="280" r:id="rId9"/>
    <p:sldId id="292" r:id="rId10"/>
    <p:sldId id="293" r:id="rId11"/>
    <p:sldId id="258" r:id="rId12"/>
    <p:sldId id="270" r:id="rId13"/>
    <p:sldId id="259" r:id="rId14"/>
    <p:sldId id="273" r:id="rId15"/>
    <p:sldId id="275" r:id="rId16"/>
    <p:sldId id="271" r:id="rId17"/>
    <p:sldId id="286" r:id="rId18"/>
    <p:sldId id="302" r:id="rId19"/>
    <p:sldId id="303" r:id="rId20"/>
    <p:sldId id="260" r:id="rId21"/>
    <p:sldId id="295" r:id="rId22"/>
    <p:sldId id="296" r:id="rId23"/>
    <p:sldId id="268" r:id="rId24"/>
    <p:sldId id="261" r:id="rId25"/>
    <p:sldId id="283" r:id="rId26"/>
    <p:sldId id="284" r:id="rId27"/>
    <p:sldId id="288" r:id="rId28"/>
    <p:sldId id="279" r:id="rId29"/>
    <p:sldId id="269" r:id="rId30"/>
    <p:sldId id="272" r:id="rId31"/>
    <p:sldId id="30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lph De Castro" initials="RDC" lastIdx="1" clrIdx="0">
    <p:extLst>
      <p:ext uri="{19B8F6BF-5375-455C-9EA6-DF929625EA0E}">
        <p15:presenceInfo xmlns:p15="http://schemas.microsoft.com/office/powerpoint/2012/main" userId="Ralph De Cast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0000"/>
    <a:srgbClr val="80FF00"/>
    <a:srgbClr val="7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4" autoAdjust="0"/>
    <p:restoredTop sz="68595" autoAdjust="0"/>
  </p:normalViewPr>
  <p:slideViewPr>
    <p:cSldViewPr snapToGrid="0">
      <p:cViewPr varScale="1">
        <p:scale>
          <a:sx n="62" d="100"/>
          <a:sy n="62" d="100"/>
        </p:scale>
        <p:origin x="494"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894"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0B634-250E-4B22-8981-77FA76B52131}" type="doc">
      <dgm:prSet loTypeId="urn:microsoft.com/office/officeart/2005/8/layout/process2" loCatId="process" qsTypeId="urn:microsoft.com/office/officeart/2005/8/quickstyle/simple1" qsCatId="simple" csTypeId="urn:microsoft.com/office/officeart/2005/8/colors/accent1_2" csCatId="accent1" phldr="1"/>
      <dgm:spPr/>
    </dgm:pt>
    <dgm:pt modelId="{950A3A1A-C88E-4AF6-99D5-170BB27148B5}">
      <dgm:prSet phldrT="[Text]"/>
      <dgm:spPr/>
      <dgm:t>
        <a:bodyPr/>
        <a:lstStyle/>
        <a:p>
          <a:r>
            <a:rPr lang="en-CA" dirty="0"/>
            <a:t>Protein Sequences</a:t>
          </a:r>
        </a:p>
        <a:p>
          <a:r>
            <a:rPr lang="en-CA" dirty="0"/>
            <a:t>Selection</a:t>
          </a:r>
        </a:p>
      </dgm:t>
    </dgm:pt>
    <dgm:pt modelId="{3724B6CD-3F73-4D7D-A1F2-505A397A1417}" type="parTrans" cxnId="{A8BBC2BE-1A64-42A9-8441-C8460B2EC29F}">
      <dgm:prSet/>
      <dgm:spPr/>
      <dgm:t>
        <a:bodyPr/>
        <a:lstStyle/>
        <a:p>
          <a:endParaRPr lang="en-CA"/>
        </a:p>
      </dgm:t>
    </dgm:pt>
    <dgm:pt modelId="{F7492991-11C6-490C-A549-78C3A518798A}" type="sibTrans" cxnId="{A8BBC2BE-1A64-42A9-8441-C8460B2EC29F}">
      <dgm:prSet/>
      <dgm:spPr/>
      <dgm:t>
        <a:bodyPr/>
        <a:lstStyle/>
        <a:p>
          <a:endParaRPr lang="en-CA"/>
        </a:p>
      </dgm:t>
    </dgm:pt>
    <dgm:pt modelId="{DB81CE33-9E14-4F6E-AC4E-5E41E6DA7818}">
      <dgm:prSet phldrT="[Text]"/>
      <dgm:spPr/>
      <dgm:t>
        <a:bodyPr/>
        <a:lstStyle/>
        <a:p>
          <a:r>
            <a:rPr lang="en-CA" dirty="0"/>
            <a:t>Motif Discovery and Analysis</a:t>
          </a:r>
        </a:p>
      </dgm:t>
    </dgm:pt>
    <dgm:pt modelId="{4AA8BB59-151D-4096-8B3A-F37AA820F43F}" type="parTrans" cxnId="{613CDC84-C1C6-4BAC-A11F-7A0FB5E7255D}">
      <dgm:prSet/>
      <dgm:spPr/>
      <dgm:t>
        <a:bodyPr/>
        <a:lstStyle/>
        <a:p>
          <a:endParaRPr lang="en-CA"/>
        </a:p>
      </dgm:t>
    </dgm:pt>
    <dgm:pt modelId="{B63EDCD7-BF26-48B7-8FF2-200DF9A18100}" type="sibTrans" cxnId="{613CDC84-C1C6-4BAC-A11F-7A0FB5E7255D}">
      <dgm:prSet/>
      <dgm:spPr/>
      <dgm:t>
        <a:bodyPr/>
        <a:lstStyle/>
        <a:p>
          <a:endParaRPr lang="en-CA"/>
        </a:p>
      </dgm:t>
    </dgm:pt>
    <dgm:pt modelId="{0F3F34B3-4600-43ED-822C-E2EDDA999494}" type="pres">
      <dgm:prSet presAssocID="{4FA0B634-250E-4B22-8981-77FA76B52131}" presName="linearFlow" presStyleCnt="0">
        <dgm:presLayoutVars>
          <dgm:resizeHandles val="exact"/>
        </dgm:presLayoutVars>
      </dgm:prSet>
      <dgm:spPr/>
    </dgm:pt>
    <dgm:pt modelId="{DAB33938-481E-4E96-8AC7-E9ABBFE3BAB3}" type="pres">
      <dgm:prSet presAssocID="{950A3A1A-C88E-4AF6-99D5-170BB27148B5}" presName="node" presStyleLbl="node1" presStyleIdx="0" presStyleCnt="2">
        <dgm:presLayoutVars>
          <dgm:bulletEnabled val="1"/>
        </dgm:presLayoutVars>
      </dgm:prSet>
      <dgm:spPr/>
    </dgm:pt>
    <dgm:pt modelId="{901A7513-09C8-42F0-B729-585829926521}" type="pres">
      <dgm:prSet presAssocID="{F7492991-11C6-490C-A549-78C3A518798A}" presName="sibTrans" presStyleLbl="sibTrans2D1" presStyleIdx="0" presStyleCnt="1"/>
      <dgm:spPr/>
    </dgm:pt>
    <dgm:pt modelId="{15D34B0D-42EA-4398-ACFD-3A197B732AF0}" type="pres">
      <dgm:prSet presAssocID="{F7492991-11C6-490C-A549-78C3A518798A}" presName="connectorText" presStyleLbl="sibTrans2D1" presStyleIdx="0" presStyleCnt="1"/>
      <dgm:spPr/>
    </dgm:pt>
    <dgm:pt modelId="{007947D2-2701-4679-93B1-DB65ECB7C5C6}" type="pres">
      <dgm:prSet presAssocID="{DB81CE33-9E14-4F6E-AC4E-5E41E6DA7818}" presName="node" presStyleLbl="node1" presStyleIdx="1" presStyleCnt="2">
        <dgm:presLayoutVars>
          <dgm:bulletEnabled val="1"/>
        </dgm:presLayoutVars>
      </dgm:prSet>
      <dgm:spPr/>
    </dgm:pt>
  </dgm:ptLst>
  <dgm:cxnLst>
    <dgm:cxn modelId="{87493725-9D60-4D77-A254-D983CE4B2A33}" type="presOf" srcId="{DB81CE33-9E14-4F6E-AC4E-5E41E6DA7818}" destId="{007947D2-2701-4679-93B1-DB65ECB7C5C6}" srcOrd="0" destOrd="0" presId="urn:microsoft.com/office/officeart/2005/8/layout/process2"/>
    <dgm:cxn modelId="{A879AF40-4FBC-406E-82E3-8CAB3F80808E}" type="presOf" srcId="{F7492991-11C6-490C-A549-78C3A518798A}" destId="{901A7513-09C8-42F0-B729-585829926521}" srcOrd="0" destOrd="0" presId="urn:microsoft.com/office/officeart/2005/8/layout/process2"/>
    <dgm:cxn modelId="{5CD9D472-10E0-46A2-949C-A1523276E78F}" type="presOf" srcId="{950A3A1A-C88E-4AF6-99D5-170BB27148B5}" destId="{DAB33938-481E-4E96-8AC7-E9ABBFE3BAB3}" srcOrd="0" destOrd="0" presId="urn:microsoft.com/office/officeart/2005/8/layout/process2"/>
    <dgm:cxn modelId="{613CDC84-C1C6-4BAC-A11F-7A0FB5E7255D}" srcId="{4FA0B634-250E-4B22-8981-77FA76B52131}" destId="{DB81CE33-9E14-4F6E-AC4E-5E41E6DA7818}" srcOrd="1" destOrd="0" parTransId="{4AA8BB59-151D-4096-8B3A-F37AA820F43F}" sibTransId="{B63EDCD7-BF26-48B7-8FF2-200DF9A18100}"/>
    <dgm:cxn modelId="{A8BBC2BE-1A64-42A9-8441-C8460B2EC29F}" srcId="{4FA0B634-250E-4B22-8981-77FA76B52131}" destId="{950A3A1A-C88E-4AF6-99D5-170BB27148B5}" srcOrd="0" destOrd="0" parTransId="{3724B6CD-3F73-4D7D-A1F2-505A397A1417}" sibTransId="{F7492991-11C6-490C-A549-78C3A518798A}"/>
    <dgm:cxn modelId="{E9D5FCCA-E0A1-4C50-83C9-6A64A0BFF3E4}" type="presOf" srcId="{4FA0B634-250E-4B22-8981-77FA76B52131}" destId="{0F3F34B3-4600-43ED-822C-E2EDDA999494}" srcOrd="0" destOrd="0" presId="urn:microsoft.com/office/officeart/2005/8/layout/process2"/>
    <dgm:cxn modelId="{3EAA7EF8-EA05-42B3-A467-15EE36B4E6E0}" type="presOf" srcId="{F7492991-11C6-490C-A549-78C3A518798A}" destId="{15D34B0D-42EA-4398-ACFD-3A197B732AF0}" srcOrd="1" destOrd="0" presId="urn:microsoft.com/office/officeart/2005/8/layout/process2"/>
    <dgm:cxn modelId="{B4720B6E-164F-4692-A472-DB3945ED7DB3}" type="presParOf" srcId="{0F3F34B3-4600-43ED-822C-E2EDDA999494}" destId="{DAB33938-481E-4E96-8AC7-E9ABBFE3BAB3}" srcOrd="0" destOrd="0" presId="urn:microsoft.com/office/officeart/2005/8/layout/process2"/>
    <dgm:cxn modelId="{AAC4B3ED-5C6C-43EB-891F-B5002389ED4A}" type="presParOf" srcId="{0F3F34B3-4600-43ED-822C-E2EDDA999494}" destId="{901A7513-09C8-42F0-B729-585829926521}" srcOrd="1" destOrd="0" presId="urn:microsoft.com/office/officeart/2005/8/layout/process2"/>
    <dgm:cxn modelId="{2957EC61-56ED-41E3-B217-54269E05420E}" type="presParOf" srcId="{901A7513-09C8-42F0-B729-585829926521}" destId="{15D34B0D-42EA-4398-ACFD-3A197B732AF0}" srcOrd="0" destOrd="0" presId="urn:microsoft.com/office/officeart/2005/8/layout/process2"/>
    <dgm:cxn modelId="{FD988F27-90DF-4629-BDA2-9327852101FB}" type="presParOf" srcId="{0F3F34B3-4600-43ED-822C-E2EDDA999494}" destId="{007947D2-2701-4679-93B1-DB65ECB7C5C6}" srcOrd="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33938-481E-4E96-8AC7-E9ABBFE3BAB3}">
      <dsp:nvSpPr>
        <dsp:cNvPr id="0" name=""/>
        <dsp:cNvSpPr/>
      </dsp:nvSpPr>
      <dsp:spPr>
        <a:xfrm>
          <a:off x="0" y="491"/>
          <a:ext cx="2501913" cy="16086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dirty="0"/>
            <a:t>Protein Sequences</a:t>
          </a:r>
        </a:p>
        <a:p>
          <a:pPr marL="0" lvl="0" indent="0" algn="ctr" defTabSz="1200150">
            <a:lnSpc>
              <a:spcPct val="90000"/>
            </a:lnSpc>
            <a:spcBef>
              <a:spcPct val="0"/>
            </a:spcBef>
            <a:spcAft>
              <a:spcPct val="35000"/>
            </a:spcAft>
            <a:buNone/>
          </a:pPr>
          <a:r>
            <a:rPr lang="en-CA" sz="2700" kern="1200" dirty="0"/>
            <a:t>Selection</a:t>
          </a:r>
        </a:p>
      </dsp:txBody>
      <dsp:txXfrm>
        <a:off x="47117" y="47608"/>
        <a:ext cx="2407679" cy="1514463"/>
      </dsp:txXfrm>
    </dsp:sp>
    <dsp:sp modelId="{901A7513-09C8-42F0-B729-585829926521}">
      <dsp:nvSpPr>
        <dsp:cNvPr id="0" name=""/>
        <dsp:cNvSpPr/>
      </dsp:nvSpPr>
      <dsp:spPr>
        <a:xfrm rot="5400000">
          <a:off x="949325" y="1649405"/>
          <a:ext cx="603261" cy="7239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kern="1200"/>
        </a:p>
      </dsp:txBody>
      <dsp:txXfrm rot="-5400000">
        <a:off x="1033782" y="1709731"/>
        <a:ext cx="434347" cy="422283"/>
      </dsp:txXfrm>
    </dsp:sp>
    <dsp:sp modelId="{007947D2-2701-4679-93B1-DB65ECB7C5C6}">
      <dsp:nvSpPr>
        <dsp:cNvPr id="0" name=""/>
        <dsp:cNvSpPr/>
      </dsp:nvSpPr>
      <dsp:spPr>
        <a:xfrm>
          <a:off x="0" y="2413536"/>
          <a:ext cx="2501913" cy="16086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CA" sz="2700" kern="1200" dirty="0"/>
            <a:t>Motif Discovery and Analysis</a:t>
          </a:r>
        </a:p>
      </dsp:txBody>
      <dsp:txXfrm>
        <a:off x="47117" y="2460653"/>
        <a:ext cx="2407679" cy="15144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37F67-6814-423F-82CB-9C7E2478D81C}" type="datetimeFigureOut">
              <a:rPr lang="en-CA" smtClean="0"/>
              <a:t>2018-11-29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7E6E7C-420A-41E8-BFB0-84DC20D1A3A9}" type="slidenum">
              <a:rPr lang="en-CA" smtClean="0"/>
              <a:t>‹#›</a:t>
            </a:fld>
            <a:endParaRPr lang="en-CA"/>
          </a:p>
        </p:txBody>
      </p:sp>
    </p:spTree>
    <p:extLst>
      <p:ext uri="{BB962C8B-B14F-4D97-AF65-F5344CB8AC3E}">
        <p14:creationId xmlns:p14="http://schemas.microsoft.com/office/powerpoint/2010/main" val="3706629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 everyone, my name is Ralph and my research topic is about the identification and analysis of LEA-3 protein motifs</a:t>
            </a:r>
          </a:p>
        </p:txBody>
      </p:sp>
      <p:sp>
        <p:nvSpPr>
          <p:cNvPr id="4" name="Slide Number Placeholder 3"/>
          <p:cNvSpPr>
            <a:spLocks noGrp="1"/>
          </p:cNvSpPr>
          <p:nvPr>
            <p:ph type="sldNum" sz="quarter" idx="5"/>
          </p:nvPr>
        </p:nvSpPr>
        <p:spPr/>
        <p:txBody>
          <a:bodyPr/>
          <a:lstStyle/>
          <a:p>
            <a:fld id="{377E6E7C-420A-41E8-BFB0-84DC20D1A3A9}" type="slidenum">
              <a:rPr lang="en-CA" smtClean="0"/>
              <a:t>1</a:t>
            </a:fld>
            <a:endParaRPr lang="en-CA"/>
          </a:p>
        </p:txBody>
      </p:sp>
    </p:spTree>
    <p:extLst>
      <p:ext uri="{BB962C8B-B14F-4D97-AF65-F5344CB8AC3E}">
        <p14:creationId xmlns:p14="http://schemas.microsoft.com/office/powerpoint/2010/main" val="151039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this IDPs can have regions that are conserved and regions that are not conserved. And this conserved regions may have a functional role. This conserved regions that have a functional role can be called sequence motifs.</a:t>
            </a:r>
          </a:p>
          <a:p>
            <a:r>
              <a:rPr lang="en-CA" dirty="0"/>
              <a:t> </a:t>
            </a:r>
          </a:p>
          <a:p>
            <a:r>
              <a:rPr lang="en-CA" dirty="0"/>
              <a:t>Sequence motifs are sequences that occur repeatedly in the protein family and these sequence can be used to predict the function of the protein</a:t>
            </a:r>
          </a:p>
        </p:txBody>
      </p:sp>
      <p:sp>
        <p:nvSpPr>
          <p:cNvPr id="4" name="Slide Number Placeholder 3"/>
          <p:cNvSpPr>
            <a:spLocks noGrp="1"/>
          </p:cNvSpPr>
          <p:nvPr>
            <p:ph type="sldNum" sz="quarter" idx="5"/>
          </p:nvPr>
        </p:nvSpPr>
        <p:spPr/>
        <p:txBody>
          <a:bodyPr/>
          <a:lstStyle/>
          <a:p>
            <a:fld id="{377E6E7C-420A-41E8-BFB0-84DC20D1A3A9}" type="slidenum">
              <a:rPr lang="en-CA" smtClean="0"/>
              <a:t>10</a:t>
            </a:fld>
            <a:endParaRPr lang="en-CA"/>
          </a:p>
        </p:txBody>
      </p:sp>
    </p:spTree>
    <p:extLst>
      <p:ext uri="{BB962C8B-B14F-4D97-AF65-F5344CB8AC3E}">
        <p14:creationId xmlns:p14="http://schemas.microsoft.com/office/powerpoint/2010/main" val="2616897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for my research project, I want to focus on the LEA-3 protein subgroup</a:t>
            </a:r>
          </a:p>
          <a:p>
            <a:endParaRPr lang="en-CA" dirty="0"/>
          </a:p>
          <a:p>
            <a:r>
              <a:rPr lang="en-CA" dirty="0"/>
              <a:t>And therefore my objective is to determine the sequence motif of LEA-3 proteins</a:t>
            </a:r>
          </a:p>
          <a:p>
            <a:endParaRPr lang="en-CA" dirty="0"/>
          </a:p>
          <a:p>
            <a:r>
              <a:rPr lang="en-CA" dirty="0"/>
              <a:t>My hypothesis is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LEA-3 protein novel motifs are determined, then  mechanism behind its role in dehydration tolerance can be implied.</a:t>
            </a:r>
            <a:endParaRPr lang="en-US" sz="1200" dirty="0">
              <a:cs typeface="Calibri"/>
            </a:endParaRPr>
          </a:p>
          <a:p>
            <a:endParaRPr lang="en-CA" dirty="0"/>
          </a:p>
          <a:p>
            <a:endParaRPr lang="en-CA" dirty="0"/>
          </a:p>
          <a:p>
            <a:r>
              <a:rPr lang="en-CA" dirty="0"/>
              <a:t>If LEA-3 protein novel motifs are determined, then the </a:t>
            </a:r>
          </a:p>
        </p:txBody>
      </p:sp>
      <p:sp>
        <p:nvSpPr>
          <p:cNvPr id="4" name="Slide Number Placeholder 3"/>
          <p:cNvSpPr>
            <a:spLocks noGrp="1"/>
          </p:cNvSpPr>
          <p:nvPr>
            <p:ph type="sldNum" sz="quarter" idx="5"/>
          </p:nvPr>
        </p:nvSpPr>
        <p:spPr/>
        <p:txBody>
          <a:bodyPr/>
          <a:lstStyle/>
          <a:p>
            <a:fld id="{377E6E7C-420A-41E8-BFB0-84DC20D1A3A9}" type="slidenum">
              <a:rPr lang="en-CA" smtClean="0"/>
              <a:t>11</a:t>
            </a:fld>
            <a:endParaRPr lang="en-CA"/>
          </a:p>
        </p:txBody>
      </p:sp>
    </p:spTree>
    <p:extLst>
      <p:ext uri="{BB962C8B-B14F-4D97-AF65-F5344CB8AC3E}">
        <p14:creationId xmlns:p14="http://schemas.microsoft.com/office/powerpoint/2010/main" val="209146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two main steps to my methodology. </a:t>
            </a:r>
          </a:p>
          <a:p>
            <a:pPr marL="0" indent="0">
              <a:buFont typeface="Arial" panose="020B0604020202020204" pitchFamily="34" charset="0"/>
              <a:buNone/>
            </a:pPr>
            <a:r>
              <a:rPr lang="en-CA" dirty="0"/>
              <a:t>The first is the selection of protein sequences and second is motif discovery and analysis</a:t>
            </a:r>
          </a:p>
        </p:txBody>
      </p:sp>
      <p:sp>
        <p:nvSpPr>
          <p:cNvPr id="4" name="Slide Number Placeholder 3"/>
          <p:cNvSpPr>
            <a:spLocks noGrp="1"/>
          </p:cNvSpPr>
          <p:nvPr>
            <p:ph type="sldNum" sz="quarter" idx="5"/>
          </p:nvPr>
        </p:nvSpPr>
        <p:spPr/>
        <p:txBody>
          <a:bodyPr/>
          <a:lstStyle/>
          <a:p>
            <a:fld id="{377E6E7C-420A-41E8-BFB0-84DC20D1A3A9}" type="slidenum">
              <a:rPr lang="en-CA" smtClean="0"/>
              <a:t>12</a:t>
            </a:fld>
            <a:endParaRPr lang="en-CA"/>
          </a:p>
        </p:txBody>
      </p:sp>
    </p:spTree>
    <p:extLst>
      <p:ext uri="{BB962C8B-B14F-4D97-AF65-F5344CB8AC3E}">
        <p14:creationId xmlns:p14="http://schemas.microsoft.com/office/powerpoint/2010/main" val="175108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firstly, we want to select our protein sequences.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As you can see in this diagram, we want to gather protein sequences that are potentially LEA-3.</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And we can get them by using search tools.</a:t>
            </a:r>
          </a:p>
        </p:txBody>
      </p:sp>
      <p:sp>
        <p:nvSpPr>
          <p:cNvPr id="4" name="Slide Number Placeholder 3"/>
          <p:cNvSpPr>
            <a:spLocks noGrp="1"/>
          </p:cNvSpPr>
          <p:nvPr>
            <p:ph type="sldNum" sz="quarter" idx="5"/>
          </p:nvPr>
        </p:nvSpPr>
        <p:spPr/>
        <p:txBody>
          <a:bodyPr/>
          <a:lstStyle/>
          <a:p>
            <a:fld id="{377E6E7C-420A-41E8-BFB0-84DC20D1A3A9}" type="slidenum">
              <a:rPr lang="en-CA" smtClean="0"/>
              <a:t>13</a:t>
            </a:fld>
            <a:endParaRPr lang="en-CA"/>
          </a:p>
        </p:txBody>
      </p:sp>
    </p:spTree>
    <p:extLst>
      <p:ext uri="{BB962C8B-B14F-4D97-AF65-F5344CB8AC3E}">
        <p14:creationId xmlns:p14="http://schemas.microsoft.com/office/powerpoint/2010/main" val="428104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databases I used are </a:t>
            </a:r>
            <a:r>
              <a:rPr lang="en-CA" dirty="0" err="1"/>
              <a:t>Pfam</a:t>
            </a:r>
            <a:r>
              <a:rPr lang="en-CA" dirty="0"/>
              <a:t> and </a:t>
            </a:r>
            <a:r>
              <a:rPr lang="en-CA" dirty="0" err="1"/>
              <a:t>Phytozome</a:t>
            </a:r>
            <a:endParaRPr lang="en-CA" dirty="0"/>
          </a:p>
          <a:p>
            <a:r>
              <a:rPr lang="en-CA" dirty="0" err="1"/>
              <a:t>Pfam</a:t>
            </a:r>
            <a:r>
              <a:rPr lang="en-CA" dirty="0"/>
              <a:t> is protein family database and I used it to get the true LEA-3 sequences</a:t>
            </a:r>
          </a:p>
          <a:p>
            <a:r>
              <a:rPr lang="en-CA" dirty="0"/>
              <a:t>And I also utilized </a:t>
            </a:r>
            <a:r>
              <a:rPr lang="en-CA" dirty="0" err="1"/>
              <a:t>phytozome</a:t>
            </a:r>
            <a:r>
              <a:rPr lang="en-CA" dirty="0"/>
              <a:t> which is a plant genome resource  and in this database, we can get our LEA-3 sequences for finding motifs</a:t>
            </a:r>
          </a:p>
        </p:txBody>
      </p:sp>
      <p:sp>
        <p:nvSpPr>
          <p:cNvPr id="4" name="Slide Number Placeholder 3"/>
          <p:cNvSpPr>
            <a:spLocks noGrp="1"/>
          </p:cNvSpPr>
          <p:nvPr>
            <p:ph type="sldNum" sz="quarter" idx="5"/>
          </p:nvPr>
        </p:nvSpPr>
        <p:spPr/>
        <p:txBody>
          <a:bodyPr/>
          <a:lstStyle/>
          <a:p>
            <a:fld id="{377E6E7C-420A-41E8-BFB0-84DC20D1A3A9}" type="slidenum">
              <a:rPr lang="en-CA" smtClean="0"/>
              <a:t>14</a:t>
            </a:fld>
            <a:endParaRPr lang="en-CA"/>
          </a:p>
        </p:txBody>
      </p:sp>
    </p:spTree>
    <p:extLst>
      <p:ext uri="{BB962C8B-B14F-4D97-AF65-F5344CB8AC3E}">
        <p14:creationId xmlns:p14="http://schemas.microsoft.com/office/powerpoint/2010/main" val="84313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research, I used two search programs which are called FIMO and BLASY</a:t>
            </a:r>
          </a:p>
          <a:p>
            <a:r>
              <a:rPr lang="en-CA" dirty="0"/>
              <a:t>They both scan a set of sequences and search for matching proteins</a:t>
            </a:r>
          </a:p>
        </p:txBody>
      </p:sp>
      <p:sp>
        <p:nvSpPr>
          <p:cNvPr id="4" name="Slide Number Placeholder 3"/>
          <p:cNvSpPr>
            <a:spLocks noGrp="1"/>
          </p:cNvSpPr>
          <p:nvPr>
            <p:ph type="sldNum" sz="quarter" idx="5"/>
          </p:nvPr>
        </p:nvSpPr>
        <p:spPr/>
        <p:txBody>
          <a:bodyPr/>
          <a:lstStyle/>
          <a:p>
            <a:fld id="{377E6E7C-420A-41E8-BFB0-84DC20D1A3A9}" type="slidenum">
              <a:rPr lang="en-CA" smtClean="0"/>
              <a:t>15</a:t>
            </a:fld>
            <a:endParaRPr lang="en-CA"/>
          </a:p>
        </p:txBody>
      </p:sp>
    </p:spTree>
    <p:extLst>
      <p:ext uri="{BB962C8B-B14F-4D97-AF65-F5344CB8AC3E}">
        <p14:creationId xmlns:p14="http://schemas.microsoft.com/office/powerpoint/2010/main" val="406728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now that we have our lea-3 sequences, we can now generate our motif using a motif discovery tool</a:t>
            </a:r>
          </a:p>
        </p:txBody>
      </p:sp>
      <p:sp>
        <p:nvSpPr>
          <p:cNvPr id="4" name="Slide Number Placeholder 3"/>
          <p:cNvSpPr>
            <a:spLocks noGrp="1"/>
          </p:cNvSpPr>
          <p:nvPr>
            <p:ph type="sldNum" sz="quarter" idx="5"/>
          </p:nvPr>
        </p:nvSpPr>
        <p:spPr/>
        <p:txBody>
          <a:bodyPr/>
          <a:lstStyle/>
          <a:p>
            <a:fld id="{377E6E7C-420A-41E8-BFB0-84DC20D1A3A9}" type="slidenum">
              <a:rPr lang="en-CA" smtClean="0"/>
              <a:t>16</a:t>
            </a:fld>
            <a:endParaRPr lang="en-CA"/>
          </a:p>
        </p:txBody>
      </p:sp>
    </p:spTree>
    <p:extLst>
      <p:ext uri="{BB962C8B-B14F-4D97-AF65-F5344CB8AC3E}">
        <p14:creationId xmlns:p14="http://schemas.microsoft.com/office/powerpoint/2010/main" val="174045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the tool that I used is meme</a:t>
            </a:r>
          </a:p>
          <a:p>
            <a:r>
              <a:rPr lang="en-CA" dirty="0"/>
              <a:t>And it discover novel, </a:t>
            </a:r>
            <a:r>
              <a:rPr lang="en-CA" dirty="0" err="1"/>
              <a:t>ungapped</a:t>
            </a:r>
            <a:r>
              <a:rPr lang="en-CA" dirty="0"/>
              <a:t> motifs in a set of sequences</a:t>
            </a:r>
          </a:p>
          <a:p>
            <a:r>
              <a:rPr lang="en-CA" dirty="0"/>
              <a:t>In our case, our lea-3 sequences</a:t>
            </a:r>
          </a:p>
        </p:txBody>
      </p:sp>
      <p:sp>
        <p:nvSpPr>
          <p:cNvPr id="4" name="Slide Number Placeholder 3"/>
          <p:cNvSpPr>
            <a:spLocks noGrp="1"/>
          </p:cNvSpPr>
          <p:nvPr>
            <p:ph type="sldNum" sz="quarter" idx="5"/>
          </p:nvPr>
        </p:nvSpPr>
        <p:spPr/>
        <p:txBody>
          <a:bodyPr/>
          <a:lstStyle/>
          <a:p>
            <a:fld id="{377E6E7C-420A-41E8-BFB0-84DC20D1A3A9}" type="slidenum">
              <a:rPr lang="en-CA" smtClean="0"/>
              <a:t>17</a:t>
            </a:fld>
            <a:endParaRPr lang="en-CA"/>
          </a:p>
        </p:txBody>
      </p:sp>
    </p:spTree>
    <p:extLst>
      <p:ext uri="{BB962C8B-B14F-4D97-AF65-F5344CB8AC3E}">
        <p14:creationId xmlns:p14="http://schemas.microsoft.com/office/powerpoint/2010/main" val="3087250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the tool that I used is meme</a:t>
            </a:r>
          </a:p>
          <a:p>
            <a:r>
              <a:rPr lang="en-CA" dirty="0"/>
              <a:t>And it discover novel, </a:t>
            </a:r>
            <a:r>
              <a:rPr lang="en-CA" dirty="0" err="1"/>
              <a:t>ungapped</a:t>
            </a:r>
            <a:r>
              <a:rPr lang="en-CA" dirty="0"/>
              <a:t> motifs in a set of sequences</a:t>
            </a:r>
          </a:p>
          <a:p>
            <a:r>
              <a:rPr lang="en-CA" dirty="0"/>
              <a:t>In our case, our lea-3 sequences</a:t>
            </a:r>
          </a:p>
        </p:txBody>
      </p:sp>
      <p:sp>
        <p:nvSpPr>
          <p:cNvPr id="4" name="Slide Number Placeholder 3"/>
          <p:cNvSpPr>
            <a:spLocks noGrp="1"/>
          </p:cNvSpPr>
          <p:nvPr>
            <p:ph type="sldNum" sz="quarter" idx="5"/>
          </p:nvPr>
        </p:nvSpPr>
        <p:spPr/>
        <p:txBody>
          <a:bodyPr/>
          <a:lstStyle/>
          <a:p>
            <a:fld id="{377E6E7C-420A-41E8-BFB0-84DC20D1A3A9}" type="slidenum">
              <a:rPr lang="en-CA" smtClean="0"/>
              <a:t>18</a:t>
            </a:fld>
            <a:endParaRPr lang="en-CA"/>
          </a:p>
        </p:txBody>
      </p:sp>
    </p:spTree>
    <p:extLst>
      <p:ext uri="{BB962C8B-B14F-4D97-AF65-F5344CB8AC3E}">
        <p14:creationId xmlns:p14="http://schemas.microsoft.com/office/powerpoint/2010/main" val="1667916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And the tool that I used is meme</a:t>
            </a:r>
          </a:p>
          <a:p>
            <a:r>
              <a:rPr lang="en-CA" dirty="0"/>
              <a:t>And it discover novel, </a:t>
            </a:r>
            <a:r>
              <a:rPr lang="en-CA" dirty="0" err="1"/>
              <a:t>ungapped</a:t>
            </a:r>
            <a:r>
              <a:rPr lang="en-CA" dirty="0"/>
              <a:t> motifs in a set of sequences</a:t>
            </a:r>
          </a:p>
          <a:p>
            <a:r>
              <a:rPr lang="en-CA" dirty="0"/>
              <a:t>In our case, our lea-3 sequences</a:t>
            </a:r>
          </a:p>
        </p:txBody>
      </p:sp>
      <p:sp>
        <p:nvSpPr>
          <p:cNvPr id="4" name="Slide Number Placeholder 3"/>
          <p:cNvSpPr>
            <a:spLocks noGrp="1"/>
          </p:cNvSpPr>
          <p:nvPr>
            <p:ph type="sldNum" sz="quarter" idx="5"/>
          </p:nvPr>
        </p:nvSpPr>
        <p:spPr/>
        <p:txBody>
          <a:bodyPr/>
          <a:lstStyle/>
          <a:p>
            <a:fld id="{377E6E7C-420A-41E8-BFB0-84DC20D1A3A9}" type="slidenum">
              <a:rPr lang="en-CA" smtClean="0"/>
              <a:t>19</a:t>
            </a:fld>
            <a:endParaRPr lang="en-CA"/>
          </a:p>
        </p:txBody>
      </p:sp>
    </p:spTree>
    <p:extLst>
      <p:ext uri="{BB962C8B-B14F-4D97-AF65-F5344CB8AC3E}">
        <p14:creationId xmlns:p14="http://schemas.microsoft.com/office/powerpoint/2010/main" val="140686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The main focus of my research is about these lea proteins</a:t>
            </a:r>
          </a:p>
          <a:p>
            <a:pPr marL="171450" indent="-171450">
              <a:buFont typeface="Arial" panose="020B0604020202020204" pitchFamily="34" charset="0"/>
              <a:buChar char="•"/>
            </a:pPr>
            <a:r>
              <a:rPr lang="en-CA" dirty="0"/>
              <a:t>So LEA proteins is just a short form of the term late embryogenesis abundant protein</a:t>
            </a:r>
          </a:p>
          <a:p>
            <a:pPr marL="171450" indent="-171450">
              <a:buFont typeface="Arial" panose="020B0604020202020204" pitchFamily="34" charset="0"/>
              <a:buChar char="•"/>
            </a:pPr>
            <a:r>
              <a:rPr lang="en-CA" dirty="0"/>
              <a:t>And as you can tell from the term, they are proteins that accumulate or become abundant in the late stage of embryogenesis of seeds</a:t>
            </a:r>
          </a:p>
          <a:p>
            <a:pPr marL="171450" indent="-171450">
              <a:buFont typeface="Arial" panose="020B0604020202020204" pitchFamily="34" charset="0"/>
              <a:buChar char="•"/>
            </a:pPr>
            <a:r>
              <a:rPr lang="en-CA" dirty="0"/>
              <a:t>They were first discovered in cottons but also later found that they do not only occur in plants because they were also detected in other species such as brine shrimp and cyanobacteria</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L</a:t>
            </a:r>
          </a:p>
        </p:txBody>
      </p:sp>
      <p:sp>
        <p:nvSpPr>
          <p:cNvPr id="4" name="Slide Number Placeholder 3"/>
          <p:cNvSpPr>
            <a:spLocks noGrp="1"/>
          </p:cNvSpPr>
          <p:nvPr>
            <p:ph type="sldNum" sz="quarter" idx="5"/>
          </p:nvPr>
        </p:nvSpPr>
        <p:spPr/>
        <p:txBody>
          <a:bodyPr/>
          <a:lstStyle/>
          <a:p>
            <a:fld id="{377E6E7C-420A-41E8-BFB0-84DC20D1A3A9}" type="slidenum">
              <a:rPr lang="en-CA" smtClean="0"/>
              <a:t>2</a:t>
            </a:fld>
            <a:endParaRPr lang="en-CA"/>
          </a:p>
        </p:txBody>
      </p:sp>
    </p:spTree>
    <p:extLst>
      <p:ext uri="{BB962C8B-B14F-4D97-AF65-F5344CB8AC3E}">
        <p14:creationId xmlns:p14="http://schemas.microsoft.com/office/powerpoint/2010/main" val="2376569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20</a:t>
            </a:fld>
            <a:endParaRPr lang="en-CA"/>
          </a:p>
        </p:txBody>
      </p:sp>
    </p:spTree>
    <p:extLst>
      <p:ext uri="{BB962C8B-B14F-4D97-AF65-F5344CB8AC3E}">
        <p14:creationId xmlns:p14="http://schemas.microsoft.com/office/powerpoint/2010/main" val="3318877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21</a:t>
            </a:fld>
            <a:endParaRPr lang="en-CA"/>
          </a:p>
        </p:txBody>
      </p:sp>
    </p:spTree>
    <p:extLst>
      <p:ext uri="{BB962C8B-B14F-4D97-AF65-F5344CB8AC3E}">
        <p14:creationId xmlns:p14="http://schemas.microsoft.com/office/powerpoint/2010/main" val="3922690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22</a:t>
            </a:fld>
            <a:endParaRPr lang="en-CA"/>
          </a:p>
        </p:txBody>
      </p:sp>
    </p:spTree>
    <p:extLst>
      <p:ext uri="{BB962C8B-B14F-4D97-AF65-F5344CB8AC3E}">
        <p14:creationId xmlns:p14="http://schemas.microsoft.com/office/powerpoint/2010/main" val="4013859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23</a:t>
            </a:fld>
            <a:endParaRPr lang="en-CA"/>
          </a:p>
        </p:txBody>
      </p:sp>
    </p:spTree>
    <p:extLst>
      <p:ext uri="{BB962C8B-B14F-4D97-AF65-F5344CB8AC3E}">
        <p14:creationId xmlns:p14="http://schemas.microsoft.com/office/powerpoint/2010/main" val="2849911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377E6E7C-420A-41E8-BFB0-84DC20D1A3A9}" type="slidenum">
              <a:rPr lang="en-CA" smtClean="0"/>
              <a:t>24</a:t>
            </a:fld>
            <a:endParaRPr lang="en-CA"/>
          </a:p>
        </p:txBody>
      </p:sp>
    </p:spTree>
    <p:extLst>
      <p:ext uri="{BB962C8B-B14F-4D97-AF65-F5344CB8AC3E}">
        <p14:creationId xmlns:p14="http://schemas.microsoft.com/office/powerpoint/2010/main" val="282323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377E6E7C-420A-41E8-BFB0-84DC20D1A3A9}" type="slidenum">
              <a:rPr lang="en-CA" smtClean="0"/>
              <a:t>25</a:t>
            </a:fld>
            <a:endParaRPr lang="en-CA"/>
          </a:p>
        </p:txBody>
      </p:sp>
    </p:spTree>
    <p:extLst>
      <p:ext uri="{BB962C8B-B14F-4D97-AF65-F5344CB8AC3E}">
        <p14:creationId xmlns:p14="http://schemas.microsoft.com/office/powerpoint/2010/main" val="347909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377E6E7C-420A-41E8-BFB0-84DC20D1A3A9}" type="slidenum">
              <a:rPr lang="en-CA" smtClean="0"/>
              <a:t>26</a:t>
            </a:fld>
            <a:endParaRPr lang="en-CA"/>
          </a:p>
        </p:txBody>
      </p:sp>
    </p:spTree>
    <p:extLst>
      <p:ext uri="{BB962C8B-B14F-4D97-AF65-F5344CB8AC3E}">
        <p14:creationId xmlns:p14="http://schemas.microsoft.com/office/powerpoint/2010/main" val="1179874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27</a:t>
            </a:fld>
            <a:endParaRPr lang="en-CA"/>
          </a:p>
        </p:txBody>
      </p:sp>
    </p:spTree>
    <p:extLst>
      <p:ext uri="{BB962C8B-B14F-4D97-AF65-F5344CB8AC3E}">
        <p14:creationId xmlns:p14="http://schemas.microsoft.com/office/powerpoint/2010/main" val="3681744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28</a:t>
            </a:fld>
            <a:endParaRPr lang="en-CA"/>
          </a:p>
        </p:txBody>
      </p:sp>
    </p:spTree>
    <p:extLst>
      <p:ext uri="{BB962C8B-B14F-4D97-AF65-F5344CB8AC3E}">
        <p14:creationId xmlns:p14="http://schemas.microsoft.com/office/powerpoint/2010/main" val="2966731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More conserved – function (important function)</a:t>
            </a:r>
          </a:p>
        </p:txBody>
      </p:sp>
      <p:sp>
        <p:nvSpPr>
          <p:cNvPr id="4" name="Slide Number Placeholder 3"/>
          <p:cNvSpPr>
            <a:spLocks noGrp="1"/>
          </p:cNvSpPr>
          <p:nvPr>
            <p:ph type="sldNum" sz="quarter" idx="5"/>
          </p:nvPr>
        </p:nvSpPr>
        <p:spPr/>
        <p:txBody>
          <a:bodyPr/>
          <a:lstStyle/>
          <a:p>
            <a:fld id="{377E6E7C-420A-41E8-BFB0-84DC20D1A3A9}" type="slidenum">
              <a:rPr lang="en-CA" smtClean="0"/>
              <a:t>29</a:t>
            </a:fld>
            <a:endParaRPr lang="en-CA"/>
          </a:p>
        </p:txBody>
      </p:sp>
    </p:spTree>
    <p:extLst>
      <p:ext uri="{BB962C8B-B14F-4D97-AF65-F5344CB8AC3E}">
        <p14:creationId xmlns:p14="http://schemas.microsoft.com/office/powerpoint/2010/main" val="1194970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 what do lea proteins do?</a:t>
            </a:r>
          </a:p>
          <a:p>
            <a:pPr marL="171450" indent="-171450">
              <a:buFont typeface="Arial" panose="020B0604020202020204" pitchFamily="34" charset="0"/>
              <a:buChar char="•"/>
            </a:pPr>
            <a:r>
              <a:rPr lang="en-CA" dirty="0"/>
              <a:t>These proteins has the function desiccation tolerance which means that lea proteins help tolerance to dehydration. They do this by protecting other proteins from aggregating with each other as you can see in this picture</a:t>
            </a:r>
          </a:p>
          <a:p>
            <a:pPr marL="171450" indent="-171450">
              <a:buFont typeface="Arial" panose="020B0604020202020204" pitchFamily="34" charset="0"/>
              <a:buChar char="•"/>
            </a:pPr>
            <a:r>
              <a:rPr lang="en-CA" dirty="0"/>
              <a:t>However, the mechanism about this is still unclear.</a:t>
            </a:r>
          </a:p>
        </p:txBody>
      </p:sp>
      <p:sp>
        <p:nvSpPr>
          <p:cNvPr id="4" name="Slide Number Placeholder 3"/>
          <p:cNvSpPr>
            <a:spLocks noGrp="1"/>
          </p:cNvSpPr>
          <p:nvPr>
            <p:ph type="sldNum" sz="quarter" idx="5"/>
          </p:nvPr>
        </p:nvSpPr>
        <p:spPr/>
        <p:txBody>
          <a:bodyPr/>
          <a:lstStyle/>
          <a:p>
            <a:fld id="{377E6E7C-420A-41E8-BFB0-84DC20D1A3A9}" type="slidenum">
              <a:rPr lang="en-CA" smtClean="0"/>
              <a:t>3</a:t>
            </a:fld>
            <a:endParaRPr lang="en-CA"/>
          </a:p>
        </p:txBody>
      </p:sp>
    </p:spTree>
    <p:extLst>
      <p:ext uri="{BB962C8B-B14F-4D97-AF65-F5344CB8AC3E}">
        <p14:creationId xmlns:p14="http://schemas.microsoft.com/office/powerpoint/2010/main" val="1306557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377E6E7C-420A-41E8-BFB0-84DC20D1A3A9}" type="slidenum">
              <a:rPr lang="en-CA" smtClean="0"/>
              <a:t>30</a:t>
            </a:fld>
            <a:endParaRPr lang="en-CA"/>
          </a:p>
        </p:txBody>
      </p:sp>
    </p:spTree>
    <p:extLst>
      <p:ext uri="{BB962C8B-B14F-4D97-AF65-F5344CB8AC3E}">
        <p14:creationId xmlns:p14="http://schemas.microsoft.com/office/powerpoint/2010/main" val="316536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In terms of structure, lea proteins are hydrophilic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err="1"/>
              <a:t>Morever</a:t>
            </a:r>
            <a:r>
              <a:rPr lang="en-CA" dirty="0"/>
              <a:t>, they are also disordered as they belong to the structural group called intrinsically disordered protein or IDPs in short.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These proteins do not have a defined structure as you can see from the image.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However, they can gain structure when a ligand binds which suggests that these proteins can have a functional role</a:t>
            </a:r>
          </a:p>
        </p:txBody>
      </p:sp>
      <p:sp>
        <p:nvSpPr>
          <p:cNvPr id="4" name="Slide Number Placeholder 3"/>
          <p:cNvSpPr>
            <a:spLocks noGrp="1"/>
          </p:cNvSpPr>
          <p:nvPr>
            <p:ph type="sldNum" sz="quarter" idx="5"/>
          </p:nvPr>
        </p:nvSpPr>
        <p:spPr/>
        <p:txBody>
          <a:bodyPr/>
          <a:lstStyle/>
          <a:p>
            <a:fld id="{377E6E7C-420A-41E8-BFB0-84DC20D1A3A9}" type="slidenum">
              <a:rPr lang="en-CA" smtClean="0"/>
              <a:t>4</a:t>
            </a:fld>
            <a:endParaRPr lang="en-CA"/>
          </a:p>
        </p:txBody>
      </p:sp>
    </p:spTree>
    <p:extLst>
      <p:ext uri="{BB962C8B-B14F-4D97-AF65-F5344CB8AC3E}">
        <p14:creationId xmlns:p14="http://schemas.microsoft.com/office/powerpoint/2010/main" val="398188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5</a:t>
            </a:fld>
            <a:endParaRPr lang="en-CA"/>
          </a:p>
        </p:txBody>
      </p:sp>
    </p:spTree>
    <p:extLst>
      <p:ext uri="{BB962C8B-B14F-4D97-AF65-F5344CB8AC3E}">
        <p14:creationId xmlns:p14="http://schemas.microsoft.com/office/powerpoint/2010/main" val="335899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6</a:t>
            </a:fld>
            <a:endParaRPr lang="en-CA"/>
          </a:p>
        </p:txBody>
      </p:sp>
    </p:spTree>
    <p:extLst>
      <p:ext uri="{BB962C8B-B14F-4D97-AF65-F5344CB8AC3E}">
        <p14:creationId xmlns:p14="http://schemas.microsoft.com/office/powerpoint/2010/main" val="25219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77E6E7C-420A-41E8-BFB0-84DC20D1A3A9}" type="slidenum">
              <a:rPr lang="en-CA" smtClean="0"/>
              <a:t>7</a:t>
            </a:fld>
            <a:endParaRPr lang="en-CA"/>
          </a:p>
        </p:txBody>
      </p:sp>
    </p:spTree>
    <p:extLst>
      <p:ext uri="{BB962C8B-B14F-4D97-AF65-F5344CB8AC3E}">
        <p14:creationId xmlns:p14="http://schemas.microsoft.com/office/powerpoint/2010/main" val="3474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this IDPs can have regions that are conserved and regions that are not conserved. And this conserved regions may have a functional role. This conserved regions that have a functional role can be called sequence motifs.</a:t>
            </a:r>
          </a:p>
          <a:p>
            <a:r>
              <a:rPr lang="en-CA" dirty="0"/>
              <a:t> </a:t>
            </a:r>
          </a:p>
          <a:p>
            <a:r>
              <a:rPr lang="en-CA" dirty="0"/>
              <a:t>Sequence motifs are sequences that occur repeatedly in the protein family and these sequence can be used to predict the function of the protein</a:t>
            </a:r>
          </a:p>
        </p:txBody>
      </p:sp>
      <p:sp>
        <p:nvSpPr>
          <p:cNvPr id="4" name="Slide Number Placeholder 3"/>
          <p:cNvSpPr>
            <a:spLocks noGrp="1"/>
          </p:cNvSpPr>
          <p:nvPr>
            <p:ph type="sldNum" sz="quarter" idx="5"/>
          </p:nvPr>
        </p:nvSpPr>
        <p:spPr/>
        <p:txBody>
          <a:bodyPr/>
          <a:lstStyle/>
          <a:p>
            <a:fld id="{377E6E7C-420A-41E8-BFB0-84DC20D1A3A9}" type="slidenum">
              <a:rPr lang="en-CA" smtClean="0"/>
              <a:t>8</a:t>
            </a:fld>
            <a:endParaRPr lang="en-CA"/>
          </a:p>
        </p:txBody>
      </p:sp>
    </p:spTree>
    <p:extLst>
      <p:ext uri="{BB962C8B-B14F-4D97-AF65-F5344CB8AC3E}">
        <p14:creationId xmlns:p14="http://schemas.microsoft.com/office/powerpoint/2010/main" val="713632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this IDPs can have regions that are conserved and regions that are not conserved. And this conserved regions may have a functional role. This conserved regions that have a functional role can be called sequence motifs.</a:t>
            </a:r>
          </a:p>
          <a:p>
            <a:r>
              <a:rPr lang="en-CA" dirty="0"/>
              <a:t> </a:t>
            </a:r>
          </a:p>
          <a:p>
            <a:r>
              <a:rPr lang="en-CA" dirty="0"/>
              <a:t>Sequence motifs are sequences that occur repeatedly in the protein family and these sequence can be used to predict the function of the protein</a:t>
            </a:r>
          </a:p>
        </p:txBody>
      </p:sp>
      <p:sp>
        <p:nvSpPr>
          <p:cNvPr id="4" name="Slide Number Placeholder 3"/>
          <p:cNvSpPr>
            <a:spLocks noGrp="1"/>
          </p:cNvSpPr>
          <p:nvPr>
            <p:ph type="sldNum" sz="quarter" idx="5"/>
          </p:nvPr>
        </p:nvSpPr>
        <p:spPr/>
        <p:txBody>
          <a:bodyPr/>
          <a:lstStyle/>
          <a:p>
            <a:fld id="{377E6E7C-420A-41E8-BFB0-84DC20D1A3A9}" type="slidenum">
              <a:rPr lang="en-CA" smtClean="0"/>
              <a:t>9</a:t>
            </a:fld>
            <a:endParaRPr lang="en-CA"/>
          </a:p>
        </p:txBody>
      </p:sp>
    </p:spTree>
    <p:extLst>
      <p:ext uri="{BB962C8B-B14F-4D97-AF65-F5344CB8AC3E}">
        <p14:creationId xmlns:p14="http://schemas.microsoft.com/office/powerpoint/2010/main" val="286361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85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181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988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41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5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82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7267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280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11/29/2018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11/29/2018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98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2938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11/29/2018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7306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8" name="Picture 4" descr="Arabidopsis Thaliana Rosette Transparent Background - Plants Top View Transparent Background (1054x1024)">
            <a:extLst>
              <a:ext uri="{FF2B5EF4-FFF2-40B4-BE49-F238E27FC236}">
                <a16:creationId xmlns:a16="http://schemas.microsoft.com/office/drawing/2014/main" id="{7267E8F3-5E5D-477F-AB68-2A86FDF0F534}"/>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22969" b="1470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97280" y="758952"/>
            <a:ext cx="9690169" cy="3566160"/>
          </a:xfrm>
        </p:spPr>
        <p:txBody>
          <a:bodyPr>
            <a:normAutofit/>
          </a:bodyPr>
          <a:lstStyle/>
          <a:p>
            <a:r>
              <a:rPr lang="en-US" dirty="0">
                <a:solidFill>
                  <a:srgbClr val="FFFFFF"/>
                </a:solidFill>
              </a:rPr>
              <a:t>Identification and Analysis of LEA-3 Protein Motifs</a:t>
            </a:r>
          </a:p>
        </p:txBody>
      </p:sp>
      <p:sp>
        <p:nvSpPr>
          <p:cNvPr id="3" name="Subtitle 2"/>
          <p:cNvSpPr>
            <a:spLocks noGrp="1"/>
          </p:cNvSpPr>
          <p:nvPr>
            <p:ph type="subTitle" idx="1"/>
          </p:nvPr>
        </p:nvSpPr>
        <p:spPr>
          <a:xfrm>
            <a:off x="1100051" y="4455620"/>
            <a:ext cx="10058400" cy="1143000"/>
          </a:xfrm>
        </p:spPr>
        <p:txBody>
          <a:bodyPr>
            <a:normAutofit/>
          </a:bodyPr>
          <a:lstStyle/>
          <a:p>
            <a:r>
              <a:rPr lang="en-US" dirty="0">
                <a:solidFill>
                  <a:srgbClr val="FFFFFF"/>
                </a:solidFill>
              </a:rPr>
              <a:t>Ralph Arvin De Castro</a:t>
            </a:r>
          </a:p>
          <a:p>
            <a:r>
              <a:rPr lang="en-US" dirty="0">
                <a:solidFill>
                  <a:srgbClr val="FFFFFF"/>
                </a:solidFill>
              </a:rPr>
              <a:t>BIOM*4521 |Supervisor: Steffen </a:t>
            </a:r>
            <a:r>
              <a:rPr lang="en-US" dirty="0" err="1">
                <a:solidFill>
                  <a:srgbClr val="FFFFFF"/>
                </a:solidFill>
              </a:rPr>
              <a:t>Graether</a:t>
            </a:r>
            <a:endParaRPr lang="en-US" dirty="0">
              <a:solidFill>
                <a:srgbClr val="FFFFFF"/>
              </a:solidFill>
            </a:endParaRPr>
          </a:p>
          <a:p>
            <a:endParaRPr lang="en-US" dirty="0">
              <a:solidFill>
                <a:srgbClr val="FFFFFF"/>
              </a:solidFill>
            </a:endParaRPr>
          </a:p>
        </p:txBody>
      </p:sp>
      <p:cxnSp>
        <p:nvCxnSpPr>
          <p:cNvPr id="73" name="Straight Connector 72">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90025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7085"/>
    </mc:Choice>
    <mc:Fallback>
      <p:transition spd="slow" advTm="170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1E96-6732-4A53-9B26-A052B174CDF1}"/>
              </a:ext>
            </a:extLst>
          </p:cNvPr>
          <p:cNvSpPr>
            <a:spLocks noGrp="1"/>
          </p:cNvSpPr>
          <p:nvPr>
            <p:ph type="title"/>
          </p:nvPr>
        </p:nvSpPr>
        <p:spPr/>
        <p:txBody>
          <a:bodyPr/>
          <a:lstStyle/>
          <a:p>
            <a:r>
              <a:rPr lang="en-CA" dirty="0">
                <a:solidFill>
                  <a:schemeClr val="tx1"/>
                </a:solidFill>
              </a:rPr>
              <a:t>Protein Sequence Motifs</a:t>
            </a:r>
          </a:p>
        </p:txBody>
      </p:sp>
      <p:sp>
        <p:nvSpPr>
          <p:cNvPr id="6" name="Arrow: Right 5">
            <a:extLst>
              <a:ext uri="{FF2B5EF4-FFF2-40B4-BE49-F238E27FC236}">
                <a16:creationId xmlns:a16="http://schemas.microsoft.com/office/drawing/2014/main" id="{BD2648AC-4483-43A5-95DD-CDBE3D75593A}"/>
              </a:ext>
            </a:extLst>
          </p:cNvPr>
          <p:cNvSpPr/>
          <p:nvPr/>
        </p:nvSpPr>
        <p:spPr>
          <a:xfrm rot="20240954">
            <a:off x="2946400" y="2870200"/>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Right 6">
            <a:extLst>
              <a:ext uri="{FF2B5EF4-FFF2-40B4-BE49-F238E27FC236}">
                <a16:creationId xmlns:a16="http://schemas.microsoft.com/office/drawing/2014/main" id="{FA038E9E-0EEB-4E3E-B495-541D56CD0BD4}"/>
              </a:ext>
            </a:extLst>
          </p:cNvPr>
          <p:cNvSpPr/>
          <p:nvPr/>
        </p:nvSpPr>
        <p:spPr>
          <a:xfrm rot="1867650">
            <a:off x="2946400" y="4003040"/>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AA509A5-F3B2-4FBD-B3DF-B41336CD44E4}"/>
              </a:ext>
            </a:extLst>
          </p:cNvPr>
          <p:cNvSpPr txBox="1"/>
          <p:nvPr/>
        </p:nvSpPr>
        <p:spPr>
          <a:xfrm>
            <a:off x="4541896" y="2427904"/>
            <a:ext cx="2042290" cy="1077218"/>
          </a:xfrm>
          <a:prstGeom prst="rect">
            <a:avLst/>
          </a:prstGeom>
          <a:noFill/>
        </p:spPr>
        <p:txBody>
          <a:bodyPr wrap="none" rtlCol="0">
            <a:spAutoFit/>
          </a:bodyPr>
          <a:lstStyle/>
          <a:p>
            <a:r>
              <a:rPr lang="en-CA" sz="3200" dirty="0"/>
              <a:t>Conserved </a:t>
            </a:r>
          </a:p>
          <a:p>
            <a:r>
              <a:rPr lang="en-CA" sz="3200" dirty="0"/>
              <a:t>regions</a:t>
            </a:r>
          </a:p>
        </p:txBody>
      </p:sp>
      <p:sp>
        <p:nvSpPr>
          <p:cNvPr id="9" name="TextBox 8">
            <a:extLst>
              <a:ext uri="{FF2B5EF4-FFF2-40B4-BE49-F238E27FC236}">
                <a16:creationId xmlns:a16="http://schemas.microsoft.com/office/drawing/2014/main" id="{06902D6F-F0BE-4D85-ABB3-0A85D0553470}"/>
              </a:ext>
            </a:extLst>
          </p:cNvPr>
          <p:cNvSpPr txBox="1"/>
          <p:nvPr/>
        </p:nvSpPr>
        <p:spPr>
          <a:xfrm>
            <a:off x="4529234" y="3858230"/>
            <a:ext cx="2227166" cy="1569660"/>
          </a:xfrm>
          <a:prstGeom prst="rect">
            <a:avLst/>
          </a:prstGeom>
          <a:noFill/>
        </p:spPr>
        <p:txBody>
          <a:bodyPr wrap="square" rtlCol="0">
            <a:spAutoFit/>
          </a:bodyPr>
          <a:lstStyle/>
          <a:p>
            <a:r>
              <a:rPr lang="en-CA" sz="3200" dirty="0"/>
              <a:t>Regions that are not conserved</a:t>
            </a:r>
          </a:p>
        </p:txBody>
      </p:sp>
      <p:sp>
        <p:nvSpPr>
          <p:cNvPr id="10" name="Arrow: Right 9">
            <a:extLst>
              <a:ext uri="{FF2B5EF4-FFF2-40B4-BE49-F238E27FC236}">
                <a16:creationId xmlns:a16="http://schemas.microsoft.com/office/drawing/2014/main" id="{647AFE38-5331-4BE4-8263-B65B7EE796B2}"/>
              </a:ext>
            </a:extLst>
          </p:cNvPr>
          <p:cNvSpPr/>
          <p:nvPr/>
        </p:nvSpPr>
        <p:spPr>
          <a:xfrm>
            <a:off x="6655682" y="2605704"/>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35A6E28C-D664-44E3-942D-044D604C7560}"/>
              </a:ext>
            </a:extLst>
          </p:cNvPr>
          <p:cNvSpPr txBox="1"/>
          <p:nvPr/>
        </p:nvSpPr>
        <p:spPr>
          <a:xfrm>
            <a:off x="8281282" y="2288570"/>
            <a:ext cx="3365124" cy="1077218"/>
          </a:xfrm>
          <a:prstGeom prst="rect">
            <a:avLst/>
          </a:prstGeom>
          <a:noFill/>
        </p:spPr>
        <p:txBody>
          <a:bodyPr wrap="square" rtlCol="0">
            <a:spAutoFit/>
          </a:bodyPr>
          <a:lstStyle/>
          <a:p>
            <a:r>
              <a:rPr lang="en-CA" sz="3200" dirty="0"/>
              <a:t>May have a functional role</a:t>
            </a:r>
          </a:p>
        </p:txBody>
      </p:sp>
      <p:sp>
        <p:nvSpPr>
          <p:cNvPr id="13" name="Arrow: Right 12">
            <a:extLst>
              <a:ext uri="{FF2B5EF4-FFF2-40B4-BE49-F238E27FC236}">
                <a16:creationId xmlns:a16="http://schemas.microsoft.com/office/drawing/2014/main" id="{2DBD21CF-0B8C-4412-8C29-7E761B13F404}"/>
              </a:ext>
            </a:extLst>
          </p:cNvPr>
          <p:cNvSpPr/>
          <p:nvPr/>
        </p:nvSpPr>
        <p:spPr>
          <a:xfrm rot="5400000">
            <a:off x="9215557" y="3388807"/>
            <a:ext cx="406400" cy="37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F1D56182-8D03-48BF-89E4-4228FCCE4C20}"/>
              </a:ext>
            </a:extLst>
          </p:cNvPr>
          <p:cNvSpPr txBox="1"/>
          <p:nvPr/>
        </p:nvSpPr>
        <p:spPr>
          <a:xfrm>
            <a:off x="7056120" y="3882988"/>
            <a:ext cx="4775200" cy="227754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00660" lvl="1"/>
            <a:r>
              <a:rPr lang="en-US" sz="2800" dirty="0">
                <a:solidFill>
                  <a:schemeClr val="accent1"/>
                </a:solidFill>
                <a:cs typeface="Calibri"/>
              </a:rPr>
              <a:t>Sequence motifs</a:t>
            </a:r>
          </a:p>
          <a:p>
            <a:pPr marL="840740" lvl="2" indent="-457200">
              <a:buFont typeface="Courier New" panose="02070309020205020404" pitchFamily="49" charset="0"/>
              <a:buChar char="o"/>
            </a:pPr>
            <a:r>
              <a:rPr lang="en-US" sz="2400" dirty="0">
                <a:cs typeface="Calibri"/>
              </a:rPr>
              <a:t>Sequence that occurs repeatedly in a protein family</a:t>
            </a:r>
          </a:p>
          <a:p>
            <a:pPr marL="840740" lvl="2" indent="-457200">
              <a:buFont typeface="Courier New" panose="02070309020205020404" pitchFamily="49" charset="0"/>
              <a:buChar char="o"/>
            </a:pPr>
            <a:r>
              <a:rPr lang="en-US" sz="2400" dirty="0">
                <a:cs typeface="Calibri"/>
              </a:rPr>
              <a:t>Can be used to predict the function of the protein</a:t>
            </a:r>
          </a:p>
          <a:p>
            <a:endParaRPr lang="en-CA" dirty="0"/>
          </a:p>
        </p:txBody>
      </p:sp>
      <p:pic>
        <p:nvPicPr>
          <p:cNvPr id="12" name="Picture 2" descr="Image result for intrinsically disordered proteins">
            <a:extLst>
              <a:ext uri="{FF2B5EF4-FFF2-40B4-BE49-F238E27FC236}">
                <a16:creationId xmlns:a16="http://schemas.microsoft.com/office/drawing/2014/main" id="{95E3BB06-76F2-4873-9475-AA7986DC1A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278" r="66830" b="10966"/>
          <a:stretch/>
        </p:blipFill>
        <p:spPr bwMode="auto">
          <a:xfrm>
            <a:off x="360680" y="2294512"/>
            <a:ext cx="2484120" cy="262347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C93078E-D4B7-449C-A6EC-D28329F1FFFA}"/>
              </a:ext>
            </a:extLst>
          </p:cNvPr>
          <p:cNvSpPr txBox="1"/>
          <p:nvPr/>
        </p:nvSpPr>
        <p:spPr>
          <a:xfrm>
            <a:off x="602577" y="4917990"/>
            <a:ext cx="2285241" cy="369332"/>
          </a:xfrm>
          <a:prstGeom prst="rect">
            <a:avLst/>
          </a:prstGeom>
          <a:noFill/>
        </p:spPr>
        <p:txBody>
          <a:bodyPr wrap="none" rtlCol="0">
            <a:spAutoFit/>
          </a:bodyPr>
          <a:lstStyle/>
          <a:p>
            <a:r>
              <a:rPr lang="en-CA" dirty="0"/>
              <a:t>IDP (ex. LEA-3 protein)</a:t>
            </a:r>
          </a:p>
        </p:txBody>
      </p:sp>
    </p:spTree>
    <p:extLst>
      <p:ext uri="{BB962C8B-B14F-4D97-AF65-F5344CB8AC3E}">
        <p14:creationId xmlns:p14="http://schemas.microsoft.com/office/powerpoint/2010/main" val="322572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F9AEA-6215-4EAD-9909-39C846AC0F1B}"/>
              </a:ext>
            </a:extLst>
          </p:cNvPr>
          <p:cNvSpPr/>
          <p:nvPr/>
        </p:nvSpPr>
        <p:spPr>
          <a:xfrm>
            <a:off x="1417148" y="716147"/>
            <a:ext cx="9357703" cy="2145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a:t>OBJECTIVE</a:t>
            </a:r>
          </a:p>
          <a:p>
            <a:pPr algn="ctr"/>
            <a:r>
              <a:rPr lang="en-US" sz="3200" dirty="0"/>
              <a:t>Determine sequence motifs for LEA-3 proteins and discover its function in desiccation tolerance</a:t>
            </a:r>
            <a:endParaRPr lang="en-CA" sz="3200" dirty="0"/>
          </a:p>
        </p:txBody>
      </p:sp>
      <p:sp>
        <p:nvSpPr>
          <p:cNvPr id="5" name="Rectangle 4">
            <a:extLst>
              <a:ext uri="{FF2B5EF4-FFF2-40B4-BE49-F238E27FC236}">
                <a16:creationId xmlns:a16="http://schemas.microsoft.com/office/drawing/2014/main" id="{91A4D762-A93D-46EA-B9A1-D59DA4ED1344}"/>
              </a:ext>
            </a:extLst>
          </p:cNvPr>
          <p:cNvSpPr/>
          <p:nvPr/>
        </p:nvSpPr>
        <p:spPr>
          <a:xfrm>
            <a:off x="1417148" y="3625229"/>
            <a:ext cx="9357703" cy="2392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b="1" dirty="0"/>
              <a:t>HYPOTHESIS</a:t>
            </a:r>
          </a:p>
          <a:p>
            <a:pPr algn="ctr"/>
            <a:r>
              <a:rPr lang="en-US" sz="3200" dirty="0"/>
              <a:t>If the LEA-3 proteins are determined and indicate a novel function, then the mechanism behind its role in abiotic stress can be implied.</a:t>
            </a:r>
            <a:endParaRPr lang="en-US" sz="3200" dirty="0">
              <a:cs typeface="Calibri"/>
            </a:endParaRPr>
          </a:p>
        </p:txBody>
      </p:sp>
    </p:spTree>
    <p:extLst>
      <p:ext uri="{BB962C8B-B14F-4D97-AF65-F5344CB8AC3E}">
        <p14:creationId xmlns:p14="http://schemas.microsoft.com/office/powerpoint/2010/main" val="4225774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3D81-7E76-4A00-967F-C7ABEA3ABB0E}"/>
              </a:ext>
            </a:extLst>
          </p:cNvPr>
          <p:cNvSpPr>
            <a:spLocks noGrp="1"/>
          </p:cNvSpPr>
          <p:nvPr>
            <p:ph type="title"/>
          </p:nvPr>
        </p:nvSpPr>
        <p:spPr>
          <a:xfrm>
            <a:off x="1097280" y="261436"/>
            <a:ext cx="10058400" cy="1450757"/>
          </a:xfrm>
        </p:spPr>
        <p:txBody>
          <a:bodyPr/>
          <a:lstStyle/>
          <a:p>
            <a:r>
              <a:rPr lang="en-CA" dirty="0"/>
              <a:t>Methodology</a:t>
            </a:r>
          </a:p>
        </p:txBody>
      </p:sp>
      <p:graphicFrame>
        <p:nvGraphicFramePr>
          <p:cNvPr id="4" name="Content Placeholder 3">
            <a:extLst>
              <a:ext uri="{FF2B5EF4-FFF2-40B4-BE49-F238E27FC236}">
                <a16:creationId xmlns:a16="http://schemas.microsoft.com/office/drawing/2014/main" id="{AF796AD8-639D-4FD5-9A86-05973A55BA67}"/>
              </a:ext>
            </a:extLst>
          </p:cNvPr>
          <p:cNvGraphicFramePr>
            <a:graphicFrameLocks noGrp="1"/>
          </p:cNvGraphicFramePr>
          <p:nvPr>
            <p:ph idx="1"/>
            <p:extLst>
              <p:ext uri="{D42A27DB-BD31-4B8C-83A1-F6EECF244321}">
                <p14:modId xmlns:p14="http://schemas.microsoft.com/office/powerpoint/2010/main" val="47317434"/>
              </p:ext>
            </p:extLst>
          </p:nvPr>
        </p:nvGraphicFramePr>
        <p:xfrm>
          <a:off x="4875523" y="1953598"/>
          <a:ext cx="2501913"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610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A91A-7FD9-4D2E-A587-99B02BB163C0}"/>
              </a:ext>
            </a:extLst>
          </p:cNvPr>
          <p:cNvSpPr>
            <a:spLocks noGrp="1"/>
          </p:cNvSpPr>
          <p:nvPr>
            <p:ph type="title" idx="4294967295"/>
          </p:nvPr>
        </p:nvSpPr>
        <p:spPr>
          <a:xfrm>
            <a:off x="5618163" y="457200"/>
            <a:ext cx="6573837" cy="1450975"/>
          </a:xfrm>
          <a:solidFill>
            <a:schemeClr val="accent1"/>
          </a:solidFill>
        </p:spPr>
        <p:txBody>
          <a:bodyPr>
            <a:normAutofit/>
          </a:bodyPr>
          <a:lstStyle/>
          <a:p>
            <a:pPr algn="r"/>
            <a:r>
              <a:rPr lang="en-US" dirty="0"/>
              <a:t>1. Protein Sequences Selection</a:t>
            </a:r>
          </a:p>
        </p:txBody>
      </p:sp>
      <p:sp>
        <p:nvSpPr>
          <p:cNvPr id="3" name="Rectangle 2">
            <a:extLst>
              <a:ext uri="{FF2B5EF4-FFF2-40B4-BE49-F238E27FC236}">
                <a16:creationId xmlns:a16="http://schemas.microsoft.com/office/drawing/2014/main" id="{3BE5E24C-AC17-48DE-B231-D449594A441E}"/>
              </a:ext>
            </a:extLst>
          </p:cNvPr>
          <p:cNvSpPr/>
          <p:nvPr/>
        </p:nvSpPr>
        <p:spPr>
          <a:xfrm>
            <a:off x="5618163" y="2040423"/>
            <a:ext cx="6096000" cy="2062103"/>
          </a:xfrm>
          <a:prstGeom prst="rect">
            <a:avLst/>
          </a:prstGeom>
        </p:spPr>
        <p:txBody>
          <a:bodyPr>
            <a:spAutoFit/>
          </a:bodyPr>
          <a:lstStyle/>
          <a:p>
            <a:pPr marL="285750" indent="-285750">
              <a:buFont typeface="Arial" panose="020B0604020202020204" pitchFamily="34" charset="0"/>
              <a:buChar char="•"/>
            </a:pPr>
            <a:r>
              <a:rPr lang="en-CA" sz="3200" dirty="0"/>
              <a:t>Gathering of potential LEA-3 protein sequences from a database using bioinformatic </a:t>
            </a:r>
            <a:r>
              <a:rPr lang="en-CA" sz="3200" b="1" dirty="0"/>
              <a:t>search tools</a:t>
            </a:r>
          </a:p>
        </p:txBody>
      </p:sp>
      <p:pic>
        <p:nvPicPr>
          <p:cNvPr id="9" name="Picture 8">
            <a:extLst>
              <a:ext uri="{FF2B5EF4-FFF2-40B4-BE49-F238E27FC236}">
                <a16:creationId xmlns:a16="http://schemas.microsoft.com/office/drawing/2014/main" id="{8DE3B643-C30D-498A-AA9E-16C549BC132C}"/>
              </a:ext>
            </a:extLst>
          </p:cNvPr>
          <p:cNvPicPr>
            <a:picLocks noChangeAspect="1"/>
          </p:cNvPicPr>
          <p:nvPr/>
        </p:nvPicPr>
        <p:blipFill>
          <a:blip r:embed="rId3"/>
          <a:stretch>
            <a:fillRect/>
          </a:stretch>
        </p:blipFill>
        <p:spPr>
          <a:xfrm>
            <a:off x="253313" y="185538"/>
            <a:ext cx="5164675" cy="6116595"/>
          </a:xfrm>
          <a:prstGeom prst="rect">
            <a:avLst/>
          </a:prstGeom>
        </p:spPr>
      </p:pic>
      <p:pic>
        <p:nvPicPr>
          <p:cNvPr id="6" name="Picture 5">
            <a:extLst>
              <a:ext uri="{FF2B5EF4-FFF2-40B4-BE49-F238E27FC236}">
                <a16:creationId xmlns:a16="http://schemas.microsoft.com/office/drawing/2014/main" id="{B7F8FAB2-C7F7-431B-8C72-FC49BC54CB24}"/>
              </a:ext>
            </a:extLst>
          </p:cNvPr>
          <p:cNvPicPr>
            <a:picLocks noChangeAspect="1"/>
          </p:cNvPicPr>
          <p:nvPr/>
        </p:nvPicPr>
        <p:blipFill>
          <a:blip r:embed="rId4"/>
          <a:stretch>
            <a:fillRect/>
          </a:stretch>
        </p:blipFill>
        <p:spPr>
          <a:xfrm>
            <a:off x="3341781" y="4234774"/>
            <a:ext cx="3784856" cy="2067359"/>
          </a:xfrm>
          <a:prstGeom prst="rect">
            <a:avLst/>
          </a:prstGeom>
        </p:spPr>
      </p:pic>
      <p:sp>
        <p:nvSpPr>
          <p:cNvPr id="5" name="Oval 4">
            <a:extLst>
              <a:ext uri="{FF2B5EF4-FFF2-40B4-BE49-F238E27FC236}">
                <a16:creationId xmlns:a16="http://schemas.microsoft.com/office/drawing/2014/main" id="{16FAFEE5-D74B-44D5-B37A-9730C592015F}"/>
              </a:ext>
            </a:extLst>
          </p:cNvPr>
          <p:cNvSpPr/>
          <p:nvPr/>
        </p:nvSpPr>
        <p:spPr>
          <a:xfrm>
            <a:off x="1832067" y="3708447"/>
            <a:ext cx="1809460" cy="105265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910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fam">
            <a:extLst>
              <a:ext uri="{FF2B5EF4-FFF2-40B4-BE49-F238E27FC236}">
                <a16:creationId xmlns:a16="http://schemas.microsoft.com/office/drawing/2014/main" id="{D7386380-311F-4B29-860E-44C44F6BB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652" y="2520782"/>
            <a:ext cx="2169160" cy="7230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707C52B2-5DB8-41CD-97E0-7C91608148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762" t="9325" b="26659"/>
          <a:stretch/>
        </p:blipFill>
        <p:spPr bwMode="auto">
          <a:xfrm>
            <a:off x="6117587" y="4333233"/>
            <a:ext cx="3917009" cy="72068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0955AB5-A092-497D-92F2-C2EA0E8A847D}"/>
              </a:ext>
            </a:extLst>
          </p:cNvPr>
          <p:cNvSpPr txBox="1">
            <a:spLocks/>
          </p:cNvSpPr>
          <p:nvPr/>
        </p:nvSpPr>
        <p:spPr>
          <a:xfrm>
            <a:off x="5618163" y="457200"/>
            <a:ext cx="6573837" cy="1450975"/>
          </a:xfrm>
          <a:prstGeom prst="rect">
            <a:avLst/>
          </a:prstGeom>
          <a:solidFill>
            <a:schemeClr val="accent1"/>
          </a:solidFill>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dirty="0"/>
              <a:t>Databases</a:t>
            </a:r>
          </a:p>
        </p:txBody>
      </p:sp>
      <p:pic>
        <p:nvPicPr>
          <p:cNvPr id="8" name="Picture 7">
            <a:extLst>
              <a:ext uri="{FF2B5EF4-FFF2-40B4-BE49-F238E27FC236}">
                <a16:creationId xmlns:a16="http://schemas.microsoft.com/office/drawing/2014/main" id="{094ABEEE-4446-4B1F-8982-2A28A3FEAEFF}"/>
              </a:ext>
            </a:extLst>
          </p:cNvPr>
          <p:cNvPicPr>
            <a:picLocks noChangeAspect="1"/>
          </p:cNvPicPr>
          <p:nvPr/>
        </p:nvPicPr>
        <p:blipFill>
          <a:blip r:embed="rId5"/>
          <a:stretch>
            <a:fillRect/>
          </a:stretch>
        </p:blipFill>
        <p:spPr>
          <a:xfrm>
            <a:off x="253313" y="185538"/>
            <a:ext cx="5164675" cy="6116595"/>
          </a:xfrm>
          <a:prstGeom prst="rect">
            <a:avLst/>
          </a:prstGeom>
        </p:spPr>
      </p:pic>
      <p:sp>
        <p:nvSpPr>
          <p:cNvPr id="7" name="Arrow: Right 6">
            <a:extLst>
              <a:ext uri="{FF2B5EF4-FFF2-40B4-BE49-F238E27FC236}">
                <a16:creationId xmlns:a16="http://schemas.microsoft.com/office/drawing/2014/main" id="{AF1C5ED9-DAAF-474A-B5B3-656B81059874}"/>
              </a:ext>
            </a:extLst>
          </p:cNvPr>
          <p:cNvSpPr/>
          <p:nvPr/>
        </p:nvSpPr>
        <p:spPr>
          <a:xfrm rot="1997623">
            <a:off x="2895098" y="1470340"/>
            <a:ext cx="4149395" cy="63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Right 9">
            <a:extLst>
              <a:ext uri="{FF2B5EF4-FFF2-40B4-BE49-F238E27FC236}">
                <a16:creationId xmlns:a16="http://schemas.microsoft.com/office/drawing/2014/main" id="{1958DCCC-B5E8-4D65-85F4-0139511E5998}"/>
              </a:ext>
            </a:extLst>
          </p:cNvPr>
          <p:cNvSpPr/>
          <p:nvPr/>
        </p:nvSpPr>
        <p:spPr>
          <a:xfrm rot="1621123">
            <a:off x="3278101" y="3750668"/>
            <a:ext cx="2475172" cy="630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D350858C-FBAD-4D54-B58C-6136389A0632}"/>
              </a:ext>
            </a:extLst>
          </p:cNvPr>
          <p:cNvSpPr txBox="1"/>
          <p:nvPr/>
        </p:nvSpPr>
        <p:spPr>
          <a:xfrm>
            <a:off x="6395120" y="5187446"/>
            <a:ext cx="5543567" cy="830997"/>
          </a:xfrm>
          <a:prstGeom prst="rect">
            <a:avLst/>
          </a:prstGeom>
          <a:noFill/>
        </p:spPr>
        <p:txBody>
          <a:bodyPr wrap="square" rtlCol="0">
            <a:spAutoFit/>
          </a:bodyPr>
          <a:lstStyle/>
          <a:p>
            <a:pPr marL="285750" indent="-285750">
              <a:buFont typeface="Arial" panose="020B0604020202020204" pitchFamily="34" charset="0"/>
              <a:buChar char="•"/>
            </a:pPr>
            <a:r>
              <a:rPr lang="en-CA" sz="2400" dirty="0"/>
              <a:t>Plant Genome database</a:t>
            </a:r>
          </a:p>
          <a:p>
            <a:pPr marL="285750" indent="-285750">
              <a:buFont typeface="Arial" panose="020B0604020202020204" pitchFamily="34" charset="0"/>
              <a:buChar char="•"/>
            </a:pPr>
            <a:r>
              <a:rPr lang="en-CA" sz="2400" dirty="0"/>
              <a:t>~2,000,000 protein sequences</a:t>
            </a:r>
          </a:p>
        </p:txBody>
      </p:sp>
      <p:sp>
        <p:nvSpPr>
          <p:cNvPr id="12" name="TextBox 11">
            <a:extLst>
              <a:ext uri="{FF2B5EF4-FFF2-40B4-BE49-F238E27FC236}">
                <a16:creationId xmlns:a16="http://schemas.microsoft.com/office/drawing/2014/main" id="{D8311748-42B3-45CF-8230-D0491CC63F0B}"/>
              </a:ext>
            </a:extLst>
          </p:cNvPr>
          <p:cNvSpPr txBox="1"/>
          <p:nvPr/>
        </p:nvSpPr>
        <p:spPr>
          <a:xfrm>
            <a:off x="6662671" y="3409713"/>
            <a:ext cx="3417795"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a:t>Protein family database</a:t>
            </a:r>
          </a:p>
          <a:p>
            <a:pPr marL="285750" indent="-285750">
              <a:buFont typeface="Arial" panose="020B0604020202020204" pitchFamily="34" charset="0"/>
              <a:buChar char="•"/>
            </a:pPr>
            <a:r>
              <a:rPr lang="en-CA" sz="2400" dirty="0"/>
              <a:t>490 LEA-3 proteins</a:t>
            </a:r>
          </a:p>
        </p:txBody>
      </p:sp>
    </p:spTree>
    <p:extLst>
      <p:ext uri="{BB962C8B-B14F-4D97-AF65-F5344CB8AC3E}">
        <p14:creationId xmlns:p14="http://schemas.microsoft.com/office/powerpoint/2010/main" val="382199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fimo meme">
            <a:extLst>
              <a:ext uri="{FF2B5EF4-FFF2-40B4-BE49-F238E27FC236}">
                <a16:creationId xmlns:a16="http://schemas.microsoft.com/office/drawing/2014/main" id="{6B81B980-A901-4CA6-9876-125F30A12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170" y="2186951"/>
            <a:ext cx="3733800" cy="962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800D5518-2E38-4063-A2AF-61AC0A1104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403" y="3708447"/>
            <a:ext cx="1905000" cy="952500"/>
          </a:xfrm>
          <a:prstGeom prst="rect">
            <a:avLst/>
          </a:prstGeom>
          <a:noFill/>
          <a:extLst>
            <a:ext uri="{909E8E84-426E-40DD-AFC4-6F175D3DCCD1}">
              <a14:hiddenFill xmlns:a14="http://schemas.microsoft.com/office/drawing/2010/main">
                <a:solidFill>
                  <a:srgbClr val="FFFFFF"/>
                </a:solidFill>
              </a14:hiddenFill>
            </a:ext>
          </a:extLst>
        </p:spPr>
      </p:pic>
      <p:sp>
        <p:nvSpPr>
          <p:cNvPr id="29" name="Title 1">
            <a:extLst>
              <a:ext uri="{FF2B5EF4-FFF2-40B4-BE49-F238E27FC236}">
                <a16:creationId xmlns:a16="http://schemas.microsoft.com/office/drawing/2014/main" id="{63F4D20C-22FE-4A37-89C7-4DDADA1659B4}"/>
              </a:ext>
            </a:extLst>
          </p:cNvPr>
          <p:cNvSpPr txBox="1">
            <a:spLocks/>
          </p:cNvSpPr>
          <p:nvPr/>
        </p:nvSpPr>
        <p:spPr>
          <a:xfrm>
            <a:off x="5618163" y="457200"/>
            <a:ext cx="6573837" cy="1450975"/>
          </a:xfrm>
          <a:prstGeom prst="rect">
            <a:avLst/>
          </a:prstGeom>
          <a:solidFill>
            <a:schemeClr val="accent1"/>
          </a:solidFill>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dirty="0"/>
              <a:t>Search Tools/Programs</a:t>
            </a:r>
          </a:p>
        </p:txBody>
      </p:sp>
      <p:pic>
        <p:nvPicPr>
          <p:cNvPr id="8" name="Picture 7">
            <a:extLst>
              <a:ext uri="{FF2B5EF4-FFF2-40B4-BE49-F238E27FC236}">
                <a16:creationId xmlns:a16="http://schemas.microsoft.com/office/drawing/2014/main" id="{F5D76A85-BB46-4F17-8798-EA3D6ACD53B9}"/>
              </a:ext>
            </a:extLst>
          </p:cNvPr>
          <p:cNvPicPr>
            <a:picLocks noChangeAspect="1"/>
          </p:cNvPicPr>
          <p:nvPr/>
        </p:nvPicPr>
        <p:blipFill>
          <a:blip r:embed="rId5"/>
          <a:stretch>
            <a:fillRect/>
          </a:stretch>
        </p:blipFill>
        <p:spPr>
          <a:xfrm>
            <a:off x="253313" y="185538"/>
            <a:ext cx="5164675" cy="6116595"/>
          </a:xfrm>
          <a:prstGeom prst="rect">
            <a:avLst/>
          </a:prstGeom>
        </p:spPr>
      </p:pic>
      <p:sp>
        <p:nvSpPr>
          <p:cNvPr id="22" name="Arrow: Right 21">
            <a:extLst>
              <a:ext uri="{FF2B5EF4-FFF2-40B4-BE49-F238E27FC236}">
                <a16:creationId xmlns:a16="http://schemas.microsoft.com/office/drawing/2014/main" id="{6489CE2D-8A28-4270-9716-835FB9BE4D3B}"/>
              </a:ext>
            </a:extLst>
          </p:cNvPr>
          <p:cNvSpPr/>
          <p:nvPr/>
        </p:nvSpPr>
        <p:spPr>
          <a:xfrm rot="20893264">
            <a:off x="1274837" y="2676718"/>
            <a:ext cx="4835452"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Arrow: Right 27">
            <a:extLst>
              <a:ext uri="{FF2B5EF4-FFF2-40B4-BE49-F238E27FC236}">
                <a16:creationId xmlns:a16="http://schemas.microsoft.com/office/drawing/2014/main" id="{C8BE0A4B-3BD7-4EB4-8F4F-1838EEA3E371}"/>
              </a:ext>
            </a:extLst>
          </p:cNvPr>
          <p:cNvSpPr/>
          <p:nvPr/>
        </p:nvSpPr>
        <p:spPr>
          <a:xfrm rot="558225">
            <a:off x="5245982" y="3777915"/>
            <a:ext cx="2007102" cy="481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5529937A-75B7-4763-A2A9-2C804D342C10}"/>
              </a:ext>
            </a:extLst>
          </p:cNvPr>
          <p:cNvSpPr txBox="1"/>
          <p:nvPr/>
        </p:nvSpPr>
        <p:spPr>
          <a:xfrm>
            <a:off x="4882883" y="4917138"/>
            <a:ext cx="6406283"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t>Both scan a set of sequences (</a:t>
            </a:r>
            <a:r>
              <a:rPr lang="en-CA" sz="2800" dirty="0" err="1"/>
              <a:t>Phytozome</a:t>
            </a:r>
            <a:r>
              <a:rPr lang="en-CA" sz="2800" dirty="0"/>
              <a:t>) and search for matching proteins using a query sequence (</a:t>
            </a:r>
            <a:r>
              <a:rPr lang="en-CA" sz="2800" dirty="0" err="1"/>
              <a:t>Pfam</a:t>
            </a:r>
            <a:r>
              <a:rPr lang="en-CA" sz="2800" dirty="0"/>
              <a:t>)  </a:t>
            </a:r>
          </a:p>
        </p:txBody>
      </p:sp>
    </p:spTree>
    <p:extLst>
      <p:ext uri="{BB962C8B-B14F-4D97-AF65-F5344CB8AC3E}">
        <p14:creationId xmlns:p14="http://schemas.microsoft.com/office/powerpoint/2010/main" val="262470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A91A-7FD9-4D2E-A587-99B02BB163C0}"/>
              </a:ext>
            </a:extLst>
          </p:cNvPr>
          <p:cNvSpPr>
            <a:spLocks noGrp="1"/>
          </p:cNvSpPr>
          <p:nvPr>
            <p:ph type="title" idx="4294967295"/>
          </p:nvPr>
        </p:nvSpPr>
        <p:spPr>
          <a:xfrm>
            <a:off x="5647057" y="453708"/>
            <a:ext cx="6575425" cy="1450975"/>
          </a:xfrm>
          <a:solidFill>
            <a:schemeClr val="accent1"/>
          </a:solidFill>
        </p:spPr>
        <p:txBody>
          <a:bodyPr>
            <a:normAutofit/>
          </a:bodyPr>
          <a:lstStyle/>
          <a:p>
            <a:pPr algn="r"/>
            <a:r>
              <a:rPr lang="en-US" dirty="0"/>
              <a:t>2. Motif Discovery and Analysis</a:t>
            </a:r>
          </a:p>
        </p:txBody>
      </p:sp>
      <p:sp>
        <p:nvSpPr>
          <p:cNvPr id="4" name="Rectangle 3">
            <a:extLst>
              <a:ext uri="{FF2B5EF4-FFF2-40B4-BE49-F238E27FC236}">
                <a16:creationId xmlns:a16="http://schemas.microsoft.com/office/drawing/2014/main" id="{47008F1D-1B57-4ACC-A48E-73BC350D0FAC}"/>
              </a:ext>
            </a:extLst>
          </p:cNvPr>
          <p:cNvSpPr/>
          <p:nvPr/>
        </p:nvSpPr>
        <p:spPr>
          <a:xfrm>
            <a:off x="5647057" y="196523"/>
            <a:ext cx="6291630" cy="4062651"/>
          </a:xfrm>
          <a:prstGeom prst="rect">
            <a:avLst/>
          </a:prstGeom>
        </p:spPr>
        <p:txBody>
          <a:bodyPr wrap="square">
            <a:spAutoFit/>
          </a:bodyPr>
          <a:lstStyle/>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AutoNum type="arabicPeriod"/>
            </a:pPr>
            <a:endParaRPr lang="en-CA" dirty="0"/>
          </a:p>
          <a:p>
            <a:pPr marL="342900" indent="-342900">
              <a:buFont typeface="Arial" panose="020B0604020202020204" pitchFamily="34" charset="0"/>
              <a:buChar char="•"/>
            </a:pPr>
            <a:r>
              <a:rPr lang="en-CA" sz="3200" dirty="0"/>
              <a:t>Generation of potential motifs from gathered protein sequences using a </a:t>
            </a:r>
            <a:r>
              <a:rPr lang="en-CA" sz="3200" b="1" dirty="0"/>
              <a:t>motif discovery tool</a:t>
            </a:r>
          </a:p>
          <a:p>
            <a:endParaRPr lang="en-CA" b="1" dirty="0"/>
          </a:p>
          <a:p>
            <a:pPr marL="342900" indent="-342900">
              <a:buAutoNum type="arabicPeriod"/>
            </a:pPr>
            <a:endParaRPr lang="en-CA" dirty="0"/>
          </a:p>
        </p:txBody>
      </p:sp>
      <p:pic>
        <p:nvPicPr>
          <p:cNvPr id="7" name="Picture 6">
            <a:extLst>
              <a:ext uri="{FF2B5EF4-FFF2-40B4-BE49-F238E27FC236}">
                <a16:creationId xmlns:a16="http://schemas.microsoft.com/office/drawing/2014/main" id="{69879D0A-A432-48E1-ABAD-DC837F7B1D20}"/>
              </a:ext>
            </a:extLst>
          </p:cNvPr>
          <p:cNvPicPr>
            <a:picLocks noChangeAspect="1"/>
          </p:cNvPicPr>
          <p:nvPr/>
        </p:nvPicPr>
        <p:blipFill>
          <a:blip r:embed="rId3"/>
          <a:stretch>
            <a:fillRect/>
          </a:stretch>
        </p:blipFill>
        <p:spPr>
          <a:xfrm>
            <a:off x="253313" y="185538"/>
            <a:ext cx="5164675" cy="6116595"/>
          </a:xfrm>
          <a:prstGeom prst="rect">
            <a:avLst/>
          </a:prstGeom>
        </p:spPr>
      </p:pic>
      <p:sp>
        <p:nvSpPr>
          <p:cNvPr id="5" name="Oval 4">
            <a:extLst>
              <a:ext uri="{FF2B5EF4-FFF2-40B4-BE49-F238E27FC236}">
                <a16:creationId xmlns:a16="http://schemas.microsoft.com/office/drawing/2014/main" id="{16FAFEE5-D74B-44D5-B37A-9730C592015F}"/>
              </a:ext>
            </a:extLst>
          </p:cNvPr>
          <p:cNvSpPr/>
          <p:nvPr/>
        </p:nvSpPr>
        <p:spPr>
          <a:xfrm>
            <a:off x="1929488" y="5505886"/>
            <a:ext cx="1812324" cy="8604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9060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A91A-7FD9-4D2E-A587-99B02BB163C0}"/>
              </a:ext>
            </a:extLst>
          </p:cNvPr>
          <p:cNvSpPr>
            <a:spLocks noGrp="1"/>
          </p:cNvSpPr>
          <p:nvPr>
            <p:ph type="title" idx="4294967295"/>
          </p:nvPr>
        </p:nvSpPr>
        <p:spPr>
          <a:xfrm>
            <a:off x="5647057" y="453708"/>
            <a:ext cx="6575425" cy="1450975"/>
          </a:xfrm>
          <a:solidFill>
            <a:schemeClr val="accent1"/>
          </a:solidFill>
        </p:spPr>
        <p:txBody>
          <a:bodyPr>
            <a:normAutofit/>
          </a:bodyPr>
          <a:lstStyle/>
          <a:p>
            <a:pPr algn="r"/>
            <a:r>
              <a:rPr lang="en-US" dirty="0"/>
              <a:t>Motif Discovery Tool</a:t>
            </a:r>
          </a:p>
        </p:txBody>
      </p:sp>
      <p:pic>
        <p:nvPicPr>
          <p:cNvPr id="3074" name="Picture 2" descr="Image result for meme suite">
            <a:extLst>
              <a:ext uri="{FF2B5EF4-FFF2-40B4-BE49-F238E27FC236}">
                <a16:creationId xmlns:a16="http://schemas.microsoft.com/office/drawing/2014/main" id="{2ED0FF35-E899-4ACF-9DA2-09CE7686D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892" y="2526450"/>
            <a:ext cx="4926254" cy="1126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E487A70-CFDE-4666-9855-E220C7F5EEBD}"/>
              </a:ext>
            </a:extLst>
          </p:cNvPr>
          <p:cNvPicPr>
            <a:picLocks noChangeAspect="1"/>
          </p:cNvPicPr>
          <p:nvPr/>
        </p:nvPicPr>
        <p:blipFill>
          <a:blip r:embed="rId4"/>
          <a:stretch>
            <a:fillRect/>
          </a:stretch>
        </p:blipFill>
        <p:spPr>
          <a:xfrm>
            <a:off x="253313" y="185538"/>
            <a:ext cx="5164675" cy="6116595"/>
          </a:xfrm>
          <a:prstGeom prst="rect">
            <a:avLst/>
          </a:prstGeom>
        </p:spPr>
      </p:pic>
      <p:sp>
        <p:nvSpPr>
          <p:cNvPr id="8" name="Arrow: Right 7">
            <a:extLst>
              <a:ext uri="{FF2B5EF4-FFF2-40B4-BE49-F238E27FC236}">
                <a16:creationId xmlns:a16="http://schemas.microsoft.com/office/drawing/2014/main" id="{79225899-B539-42D1-82C2-699DE8343847}"/>
              </a:ext>
            </a:extLst>
          </p:cNvPr>
          <p:cNvSpPr/>
          <p:nvPr/>
        </p:nvSpPr>
        <p:spPr>
          <a:xfrm rot="1023961">
            <a:off x="1535266" y="2204586"/>
            <a:ext cx="4835452"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9F83C086-1A6F-413D-A75B-B4123BB32408}"/>
              </a:ext>
            </a:extLst>
          </p:cNvPr>
          <p:cNvSpPr/>
          <p:nvPr/>
        </p:nvSpPr>
        <p:spPr>
          <a:xfrm rot="20438358">
            <a:off x="3081013" y="4134872"/>
            <a:ext cx="3567993"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49A18DBF-178C-40A1-8C16-3CDF4179195A}"/>
              </a:ext>
            </a:extLst>
          </p:cNvPr>
          <p:cNvSpPr txBox="1"/>
          <p:nvPr/>
        </p:nvSpPr>
        <p:spPr>
          <a:xfrm>
            <a:off x="6096000" y="4045377"/>
            <a:ext cx="5477056"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t>Discovers novel, </a:t>
            </a:r>
            <a:r>
              <a:rPr lang="en-CA" sz="2800" dirty="0" err="1"/>
              <a:t>ungapped</a:t>
            </a:r>
            <a:r>
              <a:rPr lang="en-CA" sz="2800" dirty="0"/>
              <a:t> motifs from a set of sequences (Ex. LEA-3 sequences)</a:t>
            </a:r>
          </a:p>
        </p:txBody>
      </p:sp>
      <p:sp>
        <p:nvSpPr>
          <p:cNvPr id="13" name="Oval 12">
            <a:extLst>
              <a:ext uri="{FF2B5EF4-FFF2-40B4-BE49-F238E27FC236}">
                <a16:creationId xmlns:a16="http://schemas.microsoft.com/office/drawing/2014/main" id="{A19C6F80-D398-4F94-9D26-25E3CB1FB156}"/>
              </a:ext>
            </a:extLst>
          </p:cNvPr>
          <p:cNvSpPr/>
          <p:nvPr/>
        </p:nvSpPr>
        <p:spPr>
          <a:xfrm>
            <a:off x="1929488" y="5505886"/>
            <a:ext cx="1812324" cy="8604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4806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A91A-7FD9-4D2E-A587-99B02BB163C0}"/>
              </a:ext>
            </a:extLst>
          </p:cNvPr>
          <p:cNvSpPr>
            <a:spLocks noGrp="1"/>
          </p:cNvSpPr>
          <p:nvPr>
            <p:ph type="title" idx="4294967295"/>
          </p:nvPr>
        </p:nvSpPr>
        <p:spPr>
          <a:xfrm>
            <a:off x="5647057" y="453708"/>
            <a:ext cx="6575425" cy="1450975"/>
          </a:xfrm>
          <a:solidFill>
            <a:schemeClr val="accent1"/>
          </a:solidFill>
        </p:spPr>
        <p:txBody>
          <a:bodyPr>
            <a:normAutofit/>
          </a:bodyPr>
          <a:lstStyle/>
          <a:p>
            <a:pPr algn="r"/>
            <a:r>
              <a:rPr lang="en-US" dirty="0"/>
              <a:t>Motif Discovery Tool</a:t>
            </a:r>
          </a:p>
        </p:txBody>
      </p:sp>
      <p:pic>
        <p:nvPicPr>
          <p:cNvPr id="3074" name="Picture 2" descr="Image result for meme suite">
            <a:extLst>
              <a:ext uri="{FF2B5EF4-FFF2-40B4-BE49-F238E27FC236}">
                <a16:creationId xmlns:a16="http://schemas.microsoft.com/office/drawing/2014/main" id="{2ED0FF35-E899-4ACF-9DA2-09CE7686D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892" y="2526450"/>
            <a:ext cx="4926254" cy="1126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E487A70-CFDE-4666-9855-E220C7F5EEBD}"/>
              </a:ext>
            </a:extLst>
          </p:cNvPr>
          <p:cNvPicPr>
            <a:picLocks noChangeAspect="1"/>
          </p:cNvPicPr>
          <p:nvPr/>
        </p:nvPicPr>
        <p:blipFill>
          <a:blip r:embed="rId4"/>
          <a:stretch>
            <a:fillRect/>
          </a:stretch>
        </p:blipFill>
        <p:spPr>
          <a:xfrm>
            <a:off x="253313" y="185538"/>
            <a:ext cx="5164675" cy="6116595"/>
          </a:xfrm>
          <a:prstGeom prst="rect">
            <a:avLst/>
          </a:prstGeom>
        </p:spPr>
      </p:pic>
      <p:sp>
        <p:nvSpPr>
          <p:cNvPr id="8" name="Arrow: Right 7">
            <a:extLst>
              <a:ext uri="{FF2B5EF4-FFF2-40B4-BE49-F238E27FC236}">
                <a16:creationId xmlns:a16="http://schemas.microsoft.com/office/drawing/2014/main" id="{79225899-B539-42D1-82C2-699DE8343847}"/>
              </a:ext>
            </a:extLst>
          </p:cNvPr>
          <p:cNvSpPr/>
          <p:nvPr/>
        </p:nvSpPr>
        <p:spPr>
          <a:xfrm rot="1023961">
            <a:off x="1535266" y="2204586"/>
            <a:ext cx="4835452"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9F83C086-1A6F-413D-A75B-B4123BB32408}"/>
              </a:ext>
            </a:extLst>
          </p:cNvPr>
          <p:cNvSpPr/>
          <p:nvPr/>
        </p:nvSpPr>
        <p:spPr>
          <a:xfrm rot="20438358">
            <a:off x="3081013" y="4134872"/>
            <a:ext cx="3567993"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49A18DBF-178C-40A1-8C16-3CDF4179195A}"/>
              </a:ext>
            </a:extLst>
          </p:cNvPr>
          <p:cNvSpPr txBox="1"/>
          <p:nvPr/>
        </p:nvSpPr>
        <p:spPr>
          <a:xfrm>
            <a:off x="6096000" y="4045377"/>
            <a:ext cx="5477056"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t>Discovers novel, </a:t>
            </a:r>
            <a:r>
              <a:rPr lang="en-CA" sz="2800" dirty="0" err="1"/>
              <a:t>ungapped</a:t>
            </a:r>
            <a:r>
              <a:rPr lang="en-CA" sz="2800" dirty="0"/>
              <a:t> motifs from a set of sequences (Ex. LEA-3 sequences)</a:t>
            </a:r>
          </a:p>
        </p:txBody>
      </p:sp>
      <p:sp>
        <p:nvSpPr>
          <p:cNvPr id="13" name="Oval 12">
            <a:extLst>
              <a:ext uri="{FF2B5EF4-FFF2-40B4-BE49-F238E27FC236}">
                <a16:creationId xmlns:a16="http://schemas.microsoft.com/office/drawing/2014/main" id="{A19C6F80-D398-4F94-9D26-25E3CB1FB156}"/>
              </a:ext>
            </a:extLst>
          </p:cNvPr>
          <p:cNvSpPr/>
          <p:nvPr/>
        </p:nvSpPr>
        <p:spPr>
          <a:xfrm>
            <a:off x="1929488" y="5505886"/>
            <a:ext cx="1812324" cy="8604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28" name="Picture 4" descr="https://i.imgflip.com/2ns3gz.jpg">
            <a:extLst>
              <a:ext uri="{FF2B5EF4-FFF2-40B4-BE49-F238E27FC236}">
                <a16:creationId xmlns:a16="http://schemas.microsoft.com/office/drawing/2014/main" id="{72100530-C867-4F82-9DD5-FFCF415F7C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8644" y="255937"/>
            <a:ext cx="6346125" cy="63461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47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A91A-7FD9-4D2E-A587-99B02BB163C0}"/>
              </a:ext>
            </a:extLst>
          </p:cNvPr>
          <p:cNvSpPr>
            <a:spLocks noGrp="1"/>
          </p:cNvSpPr>
          <p:nvPr>
            <p:ph type="title" idx="4294967295"/>
          </p:nvPr>
        </p:nvSpPr>
        <p:spPr>
          <a:xfrm>
            <a:off x="5647057" y="453708"/>
            <a:ext cx="6575425" cy="1450975"/>
          </a:xfrm>
          <a:solidFill>
            <a:schemeClr val="accent1"/>
          </a:solidFill>
        </p:spPr>
        <p:txBody>
          <a:bodyPr>
            <a:normAutofit/>
          </a:bodyPr>
          <a:lstStyle/>
          <a:p>
            <a:pPr algn="r"/>
            <a:r>
              <a:rPr lang="en-US" dirty="0"/>
              <a:t>Motif Discovery Tool</a:t>
            </a:r>
          </a:p>
        </p:txBody>
      </p:sp>
      <p:pic>
        <p:nvPicPr>
          <p:cNvPr id="3074" name="Picture 2" descr="Image result for meme suite">
            <a:extLst>
              <a:ext uri="{FF2B5EF4-FFF2-40B4-BE49-F238E27FC236}">
                <a16:creationId xmlns:a16="http://schemas.microsoft.com/office/drawing/2014/main" id="{2ED0FF35-E899-4ACF-9DA2-09CE7686D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892" y="2526450"/>
            <a:ext cx="4926254" cy="1126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E487A70-CFDE-4666-9855-E220C7F5EEBD}"/>
              </a:ext>
            </a:extLst>
          </p:cNvPr>
          <p:cNvPicPr>
            <a:picLocks noChangeAspect="1"/>
          </p:cNvPicPr>
          <p:nvPr/>
        </p:nvPicPr>
        <p:blipFill>
          <a:blip r:embed="rId4"/>
          <a:stretch>
            <a:fillRect/>
          </a:stretch>
        </p:blipFill>
        <p:spPr>
          <a:xfrm>
            <a:off x="253313" y="185538"/>
            <a:ext cx="5164675" cy="6116595"/>
          </a:xfrm>
          <a:prstGeom prst="rect">
            <a:avLst/>
          </a:prstGeom>
        </p:spPr>
      </p:pic>
      <p:sp>
        <p:nvSpPr>
          <p:cNvPr id="8" name="Arrow: Right 7">
            <a:extLst>
              <a:ext uri="{FF2B5EF4-FFF2-40B4-BE49-F238E27FC236}">
                <a16:creationId xmlns:a16="http://schemas.microsoft.com/office/drawing/2014/main" id="{79225899-B539-42D1-82C2-699DE8343847}"/>
              </a:ext>
            </a:extLst>
          </p:cNvPr>
          <p:cNvSpPr/>
          <p:nvPr/>
        </p:nvSpPr>
        <p:spPr>
          <a:xfrm rot="1023961">
            <a:off x="1535266" y="2204586"/>
            <a:ext cx="4835452"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9F83C086-1A6F-413D-A75B-B4123BB32408}"/>
              </a:ext>
            </a:extLst>
          </p:cNvPr>
          <p:cNvSpPr/>
          <p:nvPr/>
        </p:nvSpPr>
        <p:spPr>
          <a:xfrm rot="20438358">
            <a:off x="3081013" y="4134872"/>
            <a:ext cx="3567993" cy="358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49A18DBF-178C-40A1-8C16-3CDF4179195A}"/>
              </a:ext>
            </a:extLst>
          </p:cNvPr>
          <p:cNvSpPr txBox="1"/>
          <p:nvPr/>
        </p:nvSpPr>
        <p:spPr>
          <a:xfrm>
            <a:off x="6096000" y="4045377"/>
            <a:ext cx="5477056" cy="1384995"/>
          </a:xfrm>
          <a:prstGeom prst="rect">
            <a:avLst/>
          </a:prstGeom>
          <a:noFill/>
        </p:spPr>
        <p:txBody>
          <a:bodyPr wrap="square" rtlCol="0">
            <a:spAutoFit/>
          </a:bodyPr>
          <a:lstStyle/>
          <a:p>
            <a:pPr marL="285750" indent="-285750">
              <a:buFont typeface="Arial" panose="020B0604020202020204" pitchFamily="34" charset="0"/>
              <a:buChar char="•"/>
            </a:pPr>
            <a:r>
              <a:rPr lang="en-CA" sz="2800" dirty="0"/>
              <a:t>Discovers novel, </a:t>
            </a:r>
            <a:r>
              <a:rPr lang="en-CA" sz="2800" dirty="0" err="1"/>
              <a:t>ungapped</a:t>
            </a:r>
            <a:r>
              <a:rPr lang="en-CA" sz="2800" dirty="0"/>
              <a:t> motifs from a set of sequences (Ex. LEA-3 sequences)</a:t>
            </a:r>
          </a:p>
        </p:txBody>
      </p:sp>
      <p:sp>
        <p:nvSpPr>
          <p:cNvPr id="13" name="Oval 12">
            <a:extLst>
              <a:ext uri="{FF2B5EF4-FFF2-40B4-BE49-F238E27FC236}">
                <a16:creationId xmlns:a16="http://schemas.microsoft.com/office/drawing/2014/main" id="{A19C6F80-D398-4F94-9D26-25E3CB1FB156}"/>
              </a:ext>
            </a:extLst>
          </p:cNvPr>
          <p:cNvSpPr/>
          <p:nvPr/>
        </p:nvSpPr>
        <p:spPr>
          <a:xfrm>
            <a:off x="1929488" y="5505886"/>
            <a:ext cx="1812324" cy="86042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5065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E48A-87B9-42C6-BAE5-B555881C1E35}"/>
              </a:ext>
            </a:extLst>
          </p:cNvPr>
          <p:cNvSpPr>
            <a:spLocks noGrp="1"/>
          </p:cNvSpPr>
          <p:nvPr>
            <p:ph type="title"/>
          </p:nvPr>
        </p:nvSpPr>
        <p:spPr>
          <a:xfrm>
            <a:off x="1097280" y="286603"/>
            <a:ext cx="10058400" cy="1450757"/>
          </a:xfrm>
        </p:spPr>
        <p:txBody>
          <a:bodyPr>
            <a:normAutofit/>
          </a:bodyPr>
          <a:lstStyle/>
          <a:p>
            <a:r>
              <a:rPr lang="en-US" dirty="0"/>
              <a:t>Introduction</a:t>
            </a:r>
          </a:p>
        </p:txBody>
      </p:sp>
      <p:pic>
        <p:nvPicPr>
          <p:cNvPr id="1026" name="Picture 2" descr="Related image">
            <a:extLst>
              <a:ext uri="{FF2B5EF4-FFF2-40B4-BE49-F238E27FC236}">
                <a16:creationId xmlns:a16="http://schemas.microsoft.com/office/drawing/2014/main" id="{E18822B2-5EC4-4E1D-A039-66E1937753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28" r="17721" b="5"/>
          <a:stretch/>
        </p:blipFill>
        <p:spPr bwMode="auto">
          <a:xfrm>
            <a:off x="1183018" y="2126383"/>
            <a:ext cx="2376058" cy="3471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mage result for brine shrimp">
            <a:extLst>
              <a:ext uri="{FF2B5EF4-FFF2-40B4-BE49-F238E27FC236}">
                <a16:creationId xmlns:a16="http://schemas.microsoft.com/office/drawing/2014/main" id="{5FA2268F-894C-423E-AEFD-911032C681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143" b="-2"/>
          <a:stretch/>
        </p:blipFill>
        <p:spPr bwMode="auto">
          <a:xfrm>
            <a:off x="3719943" y="2126383"/>
            <a:ext cx="2376057" cy="16550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mage result for cyanobacteria">
            <a:extLst>
              <a:ext uri="{FF2B5EF4-FFF2-40B4-BE49-F238E27FC236}">
                <a16:creationId xmlns:a16="http://schemas.microsoft.com/office/drawing/2014/main" id="{8276F304-62F9-4677-8B52-8F2BA8ADED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733" r="-2" b="11003"/>
          <a:stretch/>
        </p:blipFill>
        <p:spPr bwMode="auto">
          <a:xfrm>
            <a:off x="3719943" y="4126990"/>
            <a:ext cx="2376057" cy="14704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F52E15A-8A8C-49B5-8290-F1995585012F}"/>
              </a:ext>
            </a:extLst>
          </p:cNvPr>
          <p:cNvSpPr>
            <a:spLocks noGrp="1"/>
          </p:cNvSpPr>
          <p:nvPr>
            <p:ph idx="1"/>
          </p:nvPr>
        </p:nvSpPr>
        <p:spPr>
          <a:xfrm>
            <a:off x="6351639" y="1845733"/>
            <a:ext cx="5078361" cy="4456213"/>
          </a:xfrm>
        </p:spPr>
        <p:txBody>
          <a:bodyPr vert="horz" lIns="0" tIns="45720" rIns="0" bIns="45720" rtlCol="0" anchor="t">
            <a:normAutofit/>
          </a:bodyPr>
          <a:lstStyle/>
          <a:p>
            <a:pPr marL="0" indent="0">
              <a:buNone/>
            </a:pPr>
            <a:r>
              <a:rPr lang="en-US" sz="2800" b="1" dirty="0"/>
              <a:t>What are LEA Proteins?</a:t>
            </a:r>
          </a:p>
          <a:p>
            <a:pPr>
              <a:buFont typeface="Wingdings" panose="05000000000000000000" pitchFamily="2" charset="2"/>
              <a:buChar char="Ø"/>
            </a:pPr>
            <a:r>
              <a:rPr lang="en-US" sz="2800" b="1" dirty="0"/>
              <a:t>L</a:t>
            </a:r>
            <a:r>
              <a:rPr lang="en-US" sz="2800" dirty="0"/>
              <a:t>ate </a:t>
            </a:r>
            <a:r>
              <a:rPr lang="en-US" sz="2800" b="1" dirty="0"/>
              <a:t>E</a:t>
            </a:r>
            <a:r>
              <a:rPr lang="en-US" sz="2800" dirty="0"/>
              <a:t>mbryogenesis </a:t>
            </a:r>
            <a:r>
              <a:rPr lang="en-US" sz="2800" b="1" dirty="0"/>
              <a:t>A</a:t>
            </a:r>
            <a:r>
              <a:rPr lang="en-US" sz="2800" dirty="0"/>
              <a:t>bundant proteins </a:t>
            </a:r>
            <a:endParaRPr lang="en-US" sz="2800" dirty="0">
              <a:cs typeface="Calibri"/>
            </a:endParaRPr>
          </a:p>
          <a:p>
            <a:pPr>
              <a:buFont typeface="Wingdings" panose="05000000000000000000" pitchFamily="2" charset="2"/>
              <a:buChar char="Ø"/>
            </a:pPr>
            <a:r>
              <a:rPr lang="en-US" sz="2800" dirty="0"/>
              <a:t>Large group of proteins that accumulate in the </a:t>
            </a:r>
            <a:r>
              <a:rPr lang="en-US" sz="2800" dirty="0">
                <a:solidFill>
                  <a:schemeClr val="accent1"/>
                </a:solidFill>
              </a:rPr>
              <a:t>late embryogenesis </a:t>
            </a:r>
            <a:r>
              <a:rPr lang="en-US" sz="2800" dirty="0"/>
              <a:t>of seeds</a:t>
            </a:r>
          </a:p>
          <a:p>
            <a:pPr marL="543560" lvl="1" indent="-342900">
              <a:buFont typeface="Wingdings" panose="05000000000000000000" pitchFamily="2" charset="2"/>
              <a:buChar char="Ø"/>
            </a:pPr>
            <a:r>
              <a:rPr lang="en-US" sz="2400" dirty="0">
                <a:cs typeface="Calibri"/>
              </a:rPr>
              <a:t>First found in cotton seeds</a:t>
            </a:r>
          </a:p>
          <a:p>
            <a:pPr marL="543560" lvl="1" indent="-342900">
              <a:buFont typeface="Wingdings" panose="05000000000000000000" pitchFamily="2" charset="2"/>
              <a:buChar char="Ø"/>
            </a:pPr>
            <a:r>
              <a:rPr lang="en-US" sz="2400" dirty="0">
                <a:solidFill>
                  <a:schemeClr val="accent1"/>
                </a:solidFill>
                <a:cs typeface="Calibri"/>
              </a:rPr>
              <a:t>Not plant specific</a:t>
            </a:r>
            <a:r>
              <a:rPr lang="en-US" sz="2400" dirty="0">
                <a:cs typeface="Calibri"/>
              </a:rPr>
              <a:t>: LEA-like proteins also found in non-plant species</a:t>
            </a:r>
          </a:p>
        </p:txBody>
      </p:sp>
      <p:sp>
        <p:nvSpPr>
          <p:cNvPr id="6" name="TextBox 5">
            <a:extLst>
              <a:ext uri="{FF2B5EF4-FFF2-40B4-BE49-F238E27FC236}">
                <a16:creationId xmlns:a16="http://schemas.microsoft.com/office/drawing/2014/main" id="{477D1E72-AB51-4D0E-8D4E-1AA3B8BB8D29}"/>
              </a:ext>
            </a:extLst>
          </p:cNvPr>
          <p:cNvSpPr txBox="1"/>
          <p:nvPr/>
        </p:nvSpPr>
        <p:spPr>
          <a:xfrm>
            <a:off x="1890583" y="5627856"/>
            <a:ext cx="821956" cy="369332"/>
          </a:xfrm>
          <a:prstGeom prst="rect">
            <a:avLst/>
          </a:prstGeom>
          <a:noFill/>
        </p:spPr>
        <p:txBody>
          <a:bodyPr wrap="none" rtlCol="0">
            <a:spAutoFit/>
          </a:bodyPr>
          <a:lstStyle/>
          <a:p>
            <a:r>
              <a:rPr lang="en-CA" dirty="0"/>
              <a:t>Cotton</a:t>
            </a:r>
          </a:p>
        </p:txBody>
      </p:sp>
      <p:sp>
        <p:nvSpPr>
          <p:cNvPr id="13" name="TextBox 12">
            <a:extLst>
              <a:ext uri="{FF2B5EF4-FFF2-40B4-BE49-F238E27FC236}">
                <a16:creationId xmlns:a16="http://schemas.microsoft.com/office/drawing/2014/main" id="{4196CE77-86C5-49D9-916F-107C4461B3C7}"/>
              </a:ext>
            </a:extLst>
          </p:cNvPr>
          <p:cNvSpPr txBox="1"/>
          <p:nvPr/>
        </p:nvSpPr>
        <p:spPr>
          <a:xfrm>
            <a:off x="4191943" y="5573598"/>
            <a:ext cx="1526828" cy="369332"/>
          </a:xfrm>
          <a:prstGeom prst="rect">
            <a:avLst/>
          </a:prstGeom>
          <a:noFill/>
        </p:spPr>
        <p:txBody>
          <a:bodyPr wrap="none" rtlCol="0">
            <a:spAutoFit/>
          </a:bodyPr>
          <a:lstStyle/>
          <a:p>
            <a:r>
              <a:rPr lang="en-CA" dirty="0"/>
              <a:t>Cyanobacteria</a:t>
            </a:r>
          </a:p>
        </p:txBody>
      </p:sp>
      <p:sp>
        <p:nvSpPr>
          <p:cNvPr id="14" name="TextBox 13">
            <a:extLst>
              <a:ext uri="{FF2B5EF4-FFF2-40B4-BE49-F238E27FC236}">
                <a16:creationId xmlns:a16="http://schemas.microsoft.com/office/drawing/2014/main" id="{70EB0F4A-40D3-4322-902F-C18B52C6363D}"/>
              </a:ext>
            </a:extLst>
          </p:cNvPr>
          <p:cNvSpPr txBox="1"/>
          <p:nvPr/>
        </p:nvSpPr>
        <p:spPr>
          <a:xfrm>
            <a:off x="4144557" y="3757658"/>
            <a:ext cx="1399742" cy="369332"/>
          </a:xfrm>
          <a:prstGeom prst="rect">
            <a:avLst/>
          </a:prstGeom>
          <a:noFill/>
        </p:spPr>
        <p:txBody>
          <a:bodyPr wrap="none" rtlCol="0">
            <a:spAutoFit/>
          </a:bodyPr>
          <a:lstStyle/>
          <a:p>
            <a:r>
              <a:rPr lang="en-CA" dirty="0"/>
              <a:t>Brine Shrimp</a:t>
            </a:r>
          </a:p>
        </p:txBody>
      </p:sp>
    </p:spTree>
    <p:extLst>
      <p:ext uri="{BB962C8B-B14F-4D97-AF65-F5344CB8AC3E}">
        <p14:creationId xmlns:p14="http://schemas.microsoft.com/office/powerpoint/2010/main" val="1233464652"/>
      </p:ext>
    </p:extLst>
  </p:cSld>
  <p:clrMapOvr>
    <a:masterClrMapping/>
  </p:clrMapOvr>
  <mc:AlternateContent xmlns:mc="http://schemas.openxmlformats.org/markup-compatibility/2006">
    <mc:Choice xmlns:p14="http://schemas.microsoft.com/office/powerpoint/2010/main" Requires="p14">
      <p:transition spd="slow" p14:dur="2000" advTm="24559"/>
    </mc:Choice>
    <mc:Fallback>
      <p:transition spd="slow" advTm="245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678F-95D3-47B1-8F4F-53FED795E820}"/>
              </a:ext>
            </a:extLst>
          </p:cNvPr>
          <p:cNvSpPr>
            <a:spLocks noGrp="1"/>
          </p:cNvSpPr>
          <p:nvPr>
            <p:ph type="title"/>
          </p:nvPr>
        </p:nvSpPr>
        <p:spPr/>
        <p:txBody>
          <a:bodyPr/>
          <a:lstStyle/>
          <a:p>
            <a:r>
              <a:rPr lang="en-US" dirty="0"/>
              <a:t>Results</a:t>
            </a:r>
          </a:p>
        </p:txBody>
      </p:sp>
      <p:sp>
        <p:nvSpPr>
          <p:cNvPr id="8" name="TextBox 7">
            <a:extLst>
              <a:ext uri="{FF2B5EF4-FFF2-40B4-BE49-F238E27FC236}">
                <a16:creationId xmlns:a16="http://schemas.microsoft.com/office/drawing/2014/main" id="{BA063F49-17B8-4AFB-AF64-8B3AC5B6F70F}"/>
              </a:ext>
            </a:extLst>
          </p:cNvPr>
          <p:cNvSpPr txBox="1"/>
          <p:nvPr/>
        </p:nvSpPr>
        <p:spPr>
          <a:xfrm>
            <a:off x="1097280" y="1858522"/>
            <a:ext cx="4135120" cy="4401205"/>
          </a:xfrm>
          <a:prstGeom prst="rect">
            <a:avLst/>
          </a:prstGeom>
          <a:noFill/>
        </p:spPr>
        <p:txBody>
          <a:bodyPr wrap="square" rtlCol="0">
            <a:spAutoFit/>
          </a:bodyPr>
          <a:lstStyle/>
          <a:p>
            <a:r>
              <a:rPr lang="en-CA" sz="2800" dirty="0"/>
              <a:t>After blasting (E-value of 1e-6) </a:t>
            </a:r>
            <a:r>
              <a:rPr lang="en-CA" sz="2800" dirty="0" err="1"/>
              <a:t>Pfam</a:t>
            </a:r>
            <a:r>
              <a:rPr lang="en-CA" sz="2800" dirty="0"/>
              <a:t> sequences against </a:t>
            </a:r>
            <a:r>
              <a:rPr lang="en-CA" sz="2800" dirty="0" err="1"/>
              <a:t>Phytozome</a:t>
            </a:r>
            <a:r>
              <a:rPr lang="en-CA" sz="2800" dirty="0"/>
              <a:t> sequences</a:t>
            </a:r>
          </a:p>
          <a:p>
            <a:pPr marL="342900" indent="-342900">
              <a:buFont typeface="Arial" panose="020B0604020202020204" pitchFamily="34" charset="0"/>
              <a:buChar char="•"/>
            </a:pPr>
            <a:r>
              <a:rPr lang="en-CA" sz="2800" dirty="0"/>
              <a:t>We gathered </a:t>
            </a:r>
            <a:r>
              <a:rPr lang="en-CA" sz="2800" b="1" dirty="0"/>
              <a:t>889 potential LEA-3 protein</a:t>
            </a:r>
            <a:r>
              <a:rPr lang="en-CA" sz="2800" dirty="0"/>
              <a:t> </a:t>
            </a:r>
            <a:r>
              <a:rPr lang="en-CA" sz="2800" b="1" dirty="0"/>
              <a:t>sequences</a:t>
            </a:r>
          </a:p>
          <a:p>
            <a:pPr marL="342900" indent="-342900">
              <a:buFont typeface="Arial" panose="020B0604020202020204" pitchFamily="34" charset="0"/>
              <a:buChar char="•"/>
            </a:pPr>
            <a:endParaRPr lang="en-CA" sz="2800" dirty="0"/>
          </a:p>
          <a:p>
            <a:pPr marL="342900" indent="-342900">
              <a:buFont typeface="Arial" panose="020B0604020202020204" pitchFamily="34" charset="0"/>
              <a:buChar char="•"/>
            </a:pPr>
            <a:endParaRPr lang="en-CA" sz="2800" dirty="0"/>
          </a:p>
          <a:p>
            <a:endParaRPr lang="en-CA" sz="2800" dirty="0"/>
          </a:p>
        </p:txBody>
      </p:sp>
      <p:pic>
        <p:nvPicPr>
          <p:cNvPr id="4" name="Picture 3">
            <a:extLst>
              <a:ext uri="{FF2B5EF4-FFF2-40B4-BE49-F238E27FC236}">
                <a16:creationId xmlns:a16="http://schemas.microsoft.com/office/drawing/2014/main" id="{1400CE4F-067B-4107-9877-F545B7D49594}"/>
              </a:ext>
            </a:extLst>
          </p:cNvPr>
          <p:cNvPicPr>
            <a:picLocks noChangeAspect="1"/>
          </p:cNvPicPr>
          <p:nvPr/>
        </p:nvPicPr>
        <p:blipFill>
          <a:blip r:embed="rId3"/>
          <a:stretch>
            <a:fillRect/>
          </a:stretch>
        </p:blipFill>
        <p:spPr>
          <a:xfrm>
            <a:off x="5232400" y="2095500"/>
            <a:ext cx="6448425" cy="3581400"/>
          </a:xfrm>
          <a:prstGeom prst="rect">
            <a:avLst/>
          </a:prstGeom>
        </p:spPr>
      </p:pic>
    </p:spTree>
    <p:extLst>
      <p:ext uri="{BB962C8B-B14F-4D97-AF65-F5344CB8AC3E}">
        <p14:creationId xmlns:p14="http://schemas.microsoft.com/office/powerpoint/2010/main" val="188789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77A3-C4DF-41A0-85F0-CBE65CEF8473}"/>
              </a:ext>
            </a:extLst>
          </p:cNvPr>
          <p:cNvSpPr>
            <a:spLocks noGrp="1"/>
          </p:cNvSpPr>
          <p:nvPr>
            <p:ph type="title"/>
          </p:nvPr>
        </p:nvSpPr>
        <p:spPr/>
        <p:txBody>
          <a:bodyPr/>
          <a:lstStyle/>
          <a:p>
            <a:r>
              <a:rPr lang="en-CA" dirty="0"/>
              <a:t>Results</a:t>
            </a:r>
          </a:p>
        </p:txBody>
      </p:sp>
      <p:sp>
        <p:nvSpPr>
          <p:cNvPr id="8" name="Rectangle 7">
            <a:extLst>
              <a:ext uri="{FF2B5EF4-FFF2-40B4-BE49-F238E27FC236}">
                <a16:creationId xmlns:a16="http://schemas.microsoft.com/office/drawing/2014/main" id="{EEA24F73-2EA2-4FB0-9A25-EDBE2CD55F62}"/>
              </a:ext>
            </a:extLst>
          </p:cNvPr>
          <p:cNvSpPr/>
          <p:nvPr/>
        </p:nvSpPr>
        <p:spPr>
          <a:xfrm>
            <a:off x="3067980" y="1893127"/>
            <a:ext cx="6477150" cy="864973"/>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4000" b="1" dirty="0">
                <a:solidFill>
                  <a:schemeClr val="tx1"/>
                </a:solidFill>
              </a:rPr>
              <a:t>889 protein sequences</a:t>
            </a:r>
          </a:p>
        </p:txBody>
      </p:sp>
      <p:sp>
        <p:nvSpPr>
          <p:cNvPr id="9" name="Rectangle 8">
            <a:extLst>
              <a:ext uri="{FF2B5EF4-FFF2-40B4-BE49-F238E27FC236}">
                <a16:creationId xmlns:a16="http://schemas.microsoft.com/office/drawing/2014/main" id="{B73FC092-914D-4AA8-B2E2-A98EAEC3D016}"/>
              </a:ext>
            </a:extLst>
          </p:cNvPr>
          <p:cNvSpPr/>
          <p:nvPr/>
        </p:nvSpPr>
        <p:spPr>
          <a:xfrm>
            <a:off x="3563125" y="5297779"/>
            <a:ext cx="5065745" cy="864973"/>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4000" b="1" dirty="0">
                <a:solidFill>
                  <a:schemeClr val="tx1"/>
                </a:solidFill>
              </a:rPr>
              <a:t>4 motifs</a:t>
            </a:r>
          </a:p>
        </p:txBody>
      </p:sp>
      <p:pic>
        <p:nvPicPr>
          <p:cNvPr id="10" name="Picture 2" descr="Image result for meme suite">
            <a:extLst>
              <a:ext uri="{FF2B5EF4-FFF2-40B4-BE49-F238E27FC236}">
                <a16:creationId xmlns:a16="http://schemas.microsoft.com/office/drawing/2014/main" id="{D3515CDF-12B2-4CC3-A6F3-DD5DAAA7A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610" y="3387958"/>
            <a:ext cx="4926254" cy="112600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01634A55-3ACF-4329-B7C5-5683D2A9A57C}"/>
              </a:ext>
            </a:extLst>
          </p:cNvPr>
          <p:cNvSpPr/>
          <p:nvPr/>
        </p:nvSpPr>
        <p:spPr>
          <a:xfrm rot="5400000">
            <a:off x="4682693" y="3738973"/>
            <a:ext cx="2826610" cy="421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1822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7913F243-E5B2-4AC1-9DB6-ED19B754D651}"/>
              </a:ext>
            </a:extLst>
          </p:cNvPr>
          <p:cNvPicPr>
            <a:picLocks noChangeAspect="1"/>
          </p:cNvPicPr>
          <p:nvPr/>
        </p:nvPicPr>
        <p:blipFill>
          <a:blip r:embed="rId3"/>
          <a:stretch>
            <a:fillRect/>
          </a:stretch>
        </p:blipFill>
        <p:spPr>
          <a:xfrm>
            <a:off x="457202" y="506061"/>
            <a:ext cx="5426764" cy="2536515"/>
          </a:xfrm>
          <a:prstGeom prst="rect">
            <a:avLst/>
          </a:prstGeom>
        </p:spPr>
      </p:pic>
      <p:sp>
        <p:nvSpPr>
          <p:cNvPr id="248" name="Rectangle 11">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CD28B100-7949-4000-88AB-B7AB6F42273F}"/>
              </a:ext>
            </a:extLst>
          </p:cNvPr>
          <p:cNvPicPr>
            <a:picLocks noChangeAspect="1"/>
          </p:cNvPicPr>
          <p:nvPr/>
        </p:nvPicPr>
        <p:blipFill>
          <a:blip r:embed="rId4"/>
          <a:stretch>
            <a:fillRect/>
          </a:stretch>
        </p:blipFill>
        <p:spPr>
          <a:xfrm>
            <a:off x="6922611" y="321734"/>
            <a:ext cx="3883441" cy="2905170"/>
          </a:xfrm>
          <a:prstGeom prst="rect">
            <a:avLst/>
          </a:prstGeom>
        </p:spPr>
      </p:pic>
      <p:sp>
        <p:nvSpPr>
          <p:cNvPr id="249" name="Rectangle 1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15">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4" descr="A close up of a sign&#10;&#10;Description automatically generated">
            <a:extLst>
              <a:ext uri="{FF2B5EF4-FFF2-40B4-BE49-F238E27FC236}">
                <a16:creationId xmlns:a16="http://schemas.microsoft.com/office/drawing/2014/main" id="{D23A2A42-C9E9-4A0C-A989-E418EC731DC5}"/>
              </a:ext>
            </a:extLst>
          </p:cNvPr>
          <p:cNvPicPr>
            <a:picLocks noChangeAspect="1"/>
          </p:cNvPicPr>
          <p:nvPr/>
        </p:nvPicPr>
        <p:blipFill>
          <a:blip r:embed="rId5"/>
          <a:stretch>
            <a:fillRect/>
          </a:stretch>
        </p:blipFill>
        <p:spPr>
          <a:xfrm>
            <a:off x="457201" y="3817163"/>
            <a:ext cx="5426764" cy="2388425"/>
          </a:xfrm>
          <a:prstGeom prst="rect">
            <a:avLst/>
          </a:prstGeom>
        </p:spPr>
      </p:pic>
      <p:pic>
        <p:nvPicPr>
          <p:cNvPr id="5" name="Picture 4" descr="A close up of a sign&#10;&#10;Description automatically generated">
            <a:extLst>
              <a:ext uri="{FF2B5EF4-FFF2-40B4-BE49-F238E27FC236}">
                <a16:creationId xmlns:a16="http://schemas.microsoft.com/office/drawing/2014/main" id="{3CE593DE-3485-438D-A74C-9DFCDD9EE1B5}"/>
              </a:ext>
            </a:extLst>
          </p:cNvPr>
          <p:cNvPicPr>
            <a:picLocks noChangeAspect="1"/>
          </p:cNvPicPr>
          <p:nvPr/>
        </p:nvPicPr>
        <p:blipFill>
          <a:blip r:embed="rId6"/>
          <a:stretch>
            <a:fillRect/>
          </a:stretch>
        </p:blipFill>
        <p:spPr>
          <a:xfrm>
            <a:off x="6308034" y="3644919"/>
            <a:ext cx="5112595" cy="2732914"/>
          </a:xfrm>
          <a:prstGeom prst="rect">
            <a:avLst/>
          </a:prstGeom>
        </p:spPr>
      </p:pic>
    </p:spTree>
    <p:extLst>
      <p:ext uri="{BB962C8B-B14F-4D97-AF65-F5344CB8AC3E}">
        <p14:creationId xmlns:p14="http://schemas.microsoft.com/office/powerpoint/2010/main" val="418072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F427-8193-44D5-B972-2FE1A6F5EB7C}"/>
              </a:ext>
            </a:extLst>
          </p:cNvPr>
          <p:cNvSpPr>
            <a:spLocks noGrp="1"/>
          </p:cNvSpPr>
          <p:nvPr>
            <p:ph type="title" idx="4294967295"/>
          </p:nvPr>
        </p:nvSpPr>
        <p:spPr>
          <a:xfrm>
            <a:off x="749643" y="430747"/>
            <a:ext cx="10058400" cy="1449387"/>
          </a:xfrm>
        </p:spPr>
        <p:txBody>
          <a:bodyPr/>
          <a:lstStyle/>
          <a:p>
            <a:r>
              <a:rPr lang="en-CA" dirty="0"/>
              <a:t>Motif 1</a:t>
            </a:r>
          </a:p>
        </p:txBody>
      </p:sp>
      <p:pic>
        <p:nvPicPr>
          <p:cNvPr id="4" name="Picture 3" descr="A close up of a sign&#10;&#10;Description automatically generated">
            <a:extLst>
              <a:ext uri="{FF2B5EF4-FFF2-40B4-BE49-F238E27FC236}">
                <a16:creationId xmlns:a16="http://schemas.microsoft.com/office/drawing/2014/main" id="{84113B24-6FEE-4FC1-80EB-151108EDDEC1}"/>
              </a:ext>
            </a:extLst>
          </p:cNvPr>
          <p:cNvPicPr>
            <a:picLocks noChangeAspect="1"/>
          </p:cNvPicPr>
          <p:nvPr/>
        </p:nvPicPr>
        <p:blipFill>
          <a:blip r:embed="rId3"/>
          <a:stretch>
            <a:fillRect/>
          </a:stretch>
        </p:blipFill>
        <p:spPr>
          <a:xfrm>
            <a:off x="2903049" y="0"/>
            <a:ext cx="5751587" cy="2688341"/>
          </a:xfrm>
          <a:prstGeom prst="rect">
            <a:avLst/>
          </a:prstGeom>
        </p:spPr>
      </p:pic>
      <p:sp>
        <p:nvSpPr>
          <p:cNvPr id="6" name="TextBox 5">
            <a:extLst>
              <a:ext uri="{FF2B5EF4-FFF2-40B4-BE49-F238E27FC236}">
                <a16:creationId xmlns:a16="http://schemas.microsoft.com/office/drawing/2014/main" id="{DC6D03FF-1C6B-4DB9-8C7B-2D8BEBB31CBC}"/>
              </a:ext>
            </a:extLst>
          </p:cNvPr>
          <p:cNvSpPr txBox="1"/>
          <p:nvPr/>
        </p:nvSpPr>
        <p:spPr>
          <a:xfrm>
            <a:off x="9167375" y="1049137"/>
            <a:ext cx="2274982" cy="830997"/>
          </a:xfrm>
          <a:prstGeom prst="rect">
            <a:avLst/>
          </a:prstGeom>
          <a:noFill/>
        </p:spPr>
        <p:txBody>
          <a:bodyPr wrap="none" rtlCol="0">
            <a:spAutoFit/>
          </a:bodyPr>
          <a:lstStyle/>
          <a:p>
            <a:r>
              <a:rPr lang="en-CA" sz="4800" dirty="0">
                <a:latin typeface="+mj-lt"/>
              </a:rPr>
              <a:t>W-motif</a:t>
            </a:r>
          </a:p>
        </p:txBody>
      </p:sp>
      <p:pic>
        <p:nvPicPr>
          <p:cNvPr id="7" name="Picture 6">
            <a:extLst>
              <a:ext uri="{FF2B5EF4-FFF2-40B4-BE49-F238E27FC236}">
                <a16:creationId xmlns:a16="http://schemas.microsoft.com/office/drawing/2014/main" id="{DF9922EF-96EA-4A4A-92D7-D28E630C2756}"/>
              </a:ext>
            </a:extLst>
          </p:cNvPr>
          <p:cNvPicPr>
            <a:picLocks noChangeAspect="1"/>
          </p:cNvPicPr>
          <p:nvPr/>
        </p:nvPicPr>
        <p:blipFill>
          <a:blip r:embed="rId4"/>
          <a:stretch>
            <a:fillRect/>
          </a:stretch>
        </p:blipFill>
        <p:spPr>
          <a:xfrm>
            <a:off x="1029521" y="2556013"/>
            <a:ext cx="9295057" cy="3702351"/>
          </a:xfrm>
          <a:prstGeom prst="rect">
            <a:avLst/>
          </a:prstGeom>
        </p:spPr>
      </p:pic>
    </p:spTree>
    <p:extLst>
      <p:ext uri="{BB962C8B-B14F-4D97-AF65-F5344CB8AC3E}">
        <p14:creationId xmlns:p14="http://schemas.microsoft.com/office/powerpoint/2010/main" val="84719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B70BB155-620F-434F-9FFA-4F211A7D844A}"/>
              </a:ext>
            </a:extLst>
          </p:cNvPr>
          <p:cNvPicPr>
            <a:picLocks noChangeAspect="1"/>
          </p:cNvPicPr>
          <p:nvPr/>
        </p:nvPicPr>
        <p:blipFill>
          <a:blip r:embed="rId3"/>
          <a:stretch>
            <a:fillRect/>
          </a:stretch>
        </p:blipFill>
        <p:spPr>
          <a:xfrm>
            <a:off x="3370137" y="134471"/>
            <a:ext cx="5029210" cy="2688341"/>
          </a:xfrm>
          <a:prstGeom prst="rect">
            <a:avLst/>
          </a:prstGeom>
        </p:spPr>
      </p:pic>
      <p:sp>
        <p:nvSpPr>
          <p:cNvPr id="3" name="TextBox 2">
            <a:extLst>
              <a:ext uri="{FF2B5EF4-FFF2-40B4-BE49-F238E27FC236}">
                <a16:creationId xmlns:a16="http://schemas.microsoft.com/office/drawing/2014/main" id="{FECF08E5-2D10-473E-ABEC-5E3B0316BD72}"/>
              </a:ext>
            </a:extLst>
          </p:cNvPr>
          <p:cNvSpPr txBox="1"/>
          <p:nvPr/>
        </p:nvSpPr>
        <p:spPr>
          <a:xfrm>
            <a:off x="2891481" y="5177481"/>
            <a:ext cx="957313" cy="369332"/>
          </a:xfrm>
          <a:prstGeom prst="rect">
            <a:avLst/>
          </a:prstGeom>
          <a:noFill/>
        </p:spPr>
        <p:txBody>
          <a:bodyPr wrap="none" rtlCol="0">
            <a:spAutoFit/>
          </a:bodyPr>
          <a:lstStyle/>
          <a:p>
            <a:r>
              <a:rPr lang="en-CA" dirty="0"/>
              <a:t>LL-motif</a:t>
            </a:r>
          </a:p>
        </p:txBody>
      </p:sp>
      <p:pic>
        <p:nvPicPr>
          <p:cNvPr id="4" name="Picture 3">
            <a:extLst>
              <a:ext uri="{FF2B5EF4-FFF2-40B4-BE49-F238E27FC236}">
                <a16:creationId xmlns:a16="http://schemas.microsoft.com/office/drawing/2014/main" id="{694F8738-E3C5-472E-B4FA-E4CC057EEC5D}"/>
              </a:ext>
            </a:extLst>
          </p:cNvPr>
          <p:cNvPicPr>
            <a:picLocks noChangeAspect="1"/>
          </p:cNvPicPr>
          <p:nvPr/>
        </p:nvPicPr>
        <p:blipFill>
          <a:blip r:embed="rId4"/>
          <a:stretch>
            <a:fillRect/>
          </a:stretch>
        </p:blipFill>
        <p:spPr>
          <a:xfrm>
            <a:off x="1107087" y="2660695"/>
            <a:ext cx="9977825" cy="3621581"/>
          </a:xfrm>
          <a:prstGeom prst="rect">
            <a:avLst/>
          </a:prstGeom>
        </p:spPr>
      </p:pic>
      <p:sp>
        <p:nvSpPr>
          <p:cNvPr id="6" name="Title 1">
            <a:extLst>
              <a:ext uri="{FF2B5EF4-FFF2-40B4-BE49-F238E27FC236}">
                <a16:creationId xmlns:a16="http://schemas.microsoft.com/office/drawing/2014/main" id="{BB10F892-E4D3-494F-8D82-F0E6718282A1}"/>
              </a:ext>
            </a:extLst>
          </p:cNvPr>
          <p:cNvSpPr txBox="1">
            <a:spLocks/>
          </p:cNvSpPr>
          <p:nvPr/>
        </p:nvSpPr>
        <p:spPr>
          <a:xfrm>
            <a:off x="749643" y="430747"/>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a:t>Motif 2</a:t>
            </a:r>
          </a:p>
        </p:txBody>
      </p:sp>
      <p:sp>
        <p:nvSpPr>
          <p:cNvPr id="8" name="TextBox 7">
            <a:extLst>
              <a:ext uri="{FF2B5EF4-FFF2-40B4-BE49-F238E27FC236}">
                <a16:creationId xmlns:a16="http://schemas.microsoft.com/office/drawing/2014/main" id="{F2205BA4-1D2B-4A22-96E3-B333F857C3C1}"/>
              </a:ext>
            </a:extLst>
          </p:cNvPr>
          <p:cNvSpPr txBox="1"/>
          <p:nvPr/>
        </p:nvSpPr>
        <p:spPr>
          <a:xfrm>
            <a:off x="9167375" y="1049137"/>
            <a:ext cx="2220480" cy="830997"/>
          </a:xfrm>
          <a:prstGeom prst="rect">
            <a:avLst/>
          </a:prstGeom>
          <a:noFill/>
        </p:spPr>
        <p:txBody>
          <a:bodyPr wrap="none" rtlCol="0">
            <a:spAutoFit/>
          </a:bodyPr>
          <a:lstStyle/>
          <a:p>
            <a:r>
              <a:rPr lang="en-CA" sz="4800" dirty="0">
                <a:latin typeface="+mj-lt"/>
              </a:rPr>
              <a:t>LL-motif</a:t>
            </a:r>
          </a:p>
        </p:txBody>
      </p:sp>
    </p:spTree>
    <p:extLst>
      <p:ext uri="{BB962C8B-B14F-4D97-AF65-F5344CB8AC3E}">
        <p14:creationId xmlns:p14="http://schemas.microsoft.com/office/powerpoint/2010/main" val="61161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235D8BDE-447F-4183-B206-AFD2831DE2E7}"/>
              </a:ext>
            </a:extLst>
          </p:cNvPr>
          <p:cNvPicPr>
            <a:picLocks noChangeAspect="1"/>
          </p:cNvPicPr>
          <p:nvPr/>
        </p:nvPicPr>
        <p:blipFill>
          <a:blip r:embed="rId3"/>
          <a:stretch>
            <a:fillRect/>
          </a:stretch>
        </p:blipFill>
        <p:spPr>
          <a:xfrm>
            <a:off x="4152513" y="-1964"/>
            <a:ext cx="3252660" cy="2433288"/>
          </a:xfrm>
          <a:prstGeom prst="rect">
            <a:avLst/>
          </a:prstGeom>
        </p:spPr>
      </p:pic>
      <p:sp>
        <p:nvSpPr>
          <p:cNvPr id="3" name="TextBox 2">
            <a:extLst>
              <a:ext uri="{FF2B5EF4-FFF2-40B4-BE49-F238E27FC236}">
                <a16:creationId xmlns:a16="http://schemas.microsoft.com/office/drawing/2014/main" id="{16F2942C-BA02-40AB-9746-507C8DBDEE77}"/>
              </a:ext>
            </a:extLst>
          </p:cNvPr>
          <p:cNvSpPr txBox="1"/>
          <p:nvPr/>
        </p:nvSpPr>
        <p:spPr>
          <a:xfrm>
            <a:off x="2916195" y="4952646"/>
            <a:ext cx="947695" cy="369332"/>
          </a:xfrm>
          <a:prstGeom prst="rect">
            <a:avLst/>
          </a:prstGeom>
          <a:noFill/>
        </p:spPr>
        <p:txBody>
          <a:bodyPr wrap="none" rtlCol="0">
            <a:spAutoFit/>
          </a:bodyPr>
          <a:lstStyle/>
          <a:p>
            <a:r>
              <a:rPr lang="en-CA" dirty="0"/>
              <a:t>A- motif</a:t>
            </a:r>
          </a:p>
        </p:txBody>
      </p:sp>
      <p:pic>
        <p:nvPicPr>
          <p:cNvPr id="5" name="Picture 4">
            <a:extLst>
              <a:ext uri="{FF2B5EF4-FFF2-40B4-BE49-F238E27FC236}">
                <a16:creationId xmlns:a16="http://schemas.microsoft.com/office/drawing/2014/main" id="{9D11496A-41AC-4929-B8E2-A714CFE91D28}"/>
              </a:ext>
            </a:extLst>
          </p:cNvPr>
          <p:cNvPicPr>
            <a:picLocks noChangeAspect="1"/>
          </p:cNvPicPr>
          <p:nvPr/>
        </p:nvPicPr>
        <p:blipFill>
          <a:blip r:embed="rId4"/>
          <a:stretch>
            <a:fillRect/>
          </a:stretch>
        </p:blipFill>
        <p:spPr>
          <a:xfrm>
            <a:off x="1316380" y="2312845"/>
            <a:ext cx="8924925" cy="3905250"/>
          </a:xfrm>
          <a:prstGeom prst="rect">
            <a:avLst/>
          </a:prstGeom>
        </p:spPr>
      </p:pic>
      <p:sp>
        <p:nvSpPr>
          <p:cNvPr id="7" name="Title 1">
            <a:extLst>
              <a:ext uri="{FF2B5EF4-FFF2-40B4-BE49-F238E27FC236}">
                <a16:creationId xmlns:a16="http://schemas.microsoft.com/office/drawing/2014/main" id="{907768FB-2897-4EE9-849D-B88A322E6D6F}"/>
              </a:ext>
            </a:extLst>
          </p:cNvPr>
          <p:cNvSpPr txBox="1">
            <a:spLocks/>
          </p:cNvSpPr>
          <p:nvPr/>
        </p:nvSpPr>
        <p:spPr>
          <a:xfrm>
            <a:off x="749643" y="430747"/>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a:t>Motif 3</a:t>
            </a:r>
          </a:p>
        </p:txBody>
      </p:sp>
      <p:sp>
        <p:nvSpPr>
          <p:cNvPr id="8" name="TextBox 7">
            <a:extLst>
              <a:ext uri="{FF2B5EF4-FFF2-40B4-BE49-F238E27FC236}">
                <a16:creationId xmlns:a16="http://schemas.microsoft.com/office/drawing/2014/main" id="{BCEC0CF9-28A6-4C40-A904-04FBBC5A8634}"/>
              </a:ext>
            </a:extLst>
          </p:cNvPr>
          <p:cNvSpPr txBox="1"/>
          <p:nvPr/>
        </p:nvSpPr>
        <p:spPr>
          <a:xfrm>
            <a:off x="9167375" y="1049137"/>
            <a:ext cx="2377574" cy="830997"/>
          </a:xfrm>
          <a:prstGeom prst="rect">
            <a:avLst/>
          </a:prstGeom>
          <a:noFill/>
        </p:spPr>
        <p:txBody>
          <a:bodyPr wrap="none" rtlCol="0">
            <a:spAutoFit/>
          </a:bodyPr>
          <a:lstStyle/>
          <a:p>
            <a:r>
              <a:rPr lang="en-CA" sz="4800" dirty="0">
                <a:latin typeface="+mj-lt"/>
              </a:rPr>
              <a:t>RA-motif</a:t>
            </a:r>
          </a:p>
        </p:txBody>
      </p:sp>
    </p:spTree>
    <p:extLst>
      <p:ext uri="{BB962C8B-B14F-4D97-AF65-F5344CB8AC3E}">
        <p14:creationId xmlns:p14="http://schemas.microsoft.com/office/powerpoint/2010/main" val="221629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descr="A close up of a sign&#10;&#10;Description automatically generated">
            <a:extLst>
              <a:ext uri="{FF2B5EF4-FFF2-40B4-BE49-F238E27FC236}">
                <a16:creationId xmlns:a16="http://schemas.microsoft.com/office/drawing/2014/main" id="{E7068518-458E-4F24-A1FB-F32C1683412D}"/>
              </a:ext>
            </a:extLst>
          </p:cNvPr>
          <p:cNvPicPr>
            <a:picLocks noChangeAspect="1"/>
          </p:cNvPicPr>
          <p:nvPr/>
        </p:nvPicPr>
        <p:blipFill>
          <a:blip r:embed="rId3"/>
          <a:stretch>
            <a:fillRect/>
          </a:stretch>
        </p:blipFill>
        <p:spPr>
          <a:xfrm>
            <a:off x="2871597" y="0"/>
            <a:ext cx="6108204" cy="2688341"/>
          </a:xfrm>
          <a:prstGeom prst="rect">
            <a:avLst/>
          </a:prstGeom>
        </p:spPr>
      </p:pic>
      <p:pic>
        <p:nvPicPr>
          <p:cNvPr id="5" name="Picture 4">
            <a:extLst>
              <a:ext uri="{FF2B5EF4-FFF2-40B4-BE49-F238E27FC236}">
                <a16:creationId xmlns:a16="http://schemas.microsoft.com/office/drawing/2014/main" id="{B28B8075-BA1E-43D9-9519-910E2F673EB9}"/>
              </a:ext>
            </a:extLst>
          </p:cNvPr>
          <p:cNvPicPr>
            <a:picLocks noChangeAspect="1"/>
          </p:cNvPicPr>
          <p:nvPr/>
        </p:nvPicPr>
        <p:blipFill>
          <a:blip r:embed="rId4"/>
          <a:stretch>
            <a:fillRect/>
          </a:stretch>
        </p:blipFill>
        <p:spPr>
          <a:xfrm>
            <a:off x="1321143" y="2898072"/>
            <a:ext cx="8915400" cy="2543175"/>
          </a:xfrm>
          <a:prstGeom prst="rect">
            <a:avLst/>
          </a:prstGeom>
        </p:spPr>
      </p:pic>
      <p:sp>
        <p:nvSpPr>
          <p:cNvPr id="8" name="Title 1">
            <a:extLst>
              <a:ext uri="{FF2B5EF4-FFF2-40B4-BE49-F238E27FC236}">
                <a16:creationId xmlns:a16="http://schemas.microsoft.com/office/drawing/2014/main" id="{41EE2CA2-837D-42DE-8B75-CF6C48188C52}"/>
              </a:ext>
            </a:extLst>
          </p:cNvPr>
          <p:cNvSpPr txBox="1">
            <a:spLocks/>
          </p:cNvSpPr>
          <p:nvPr/>
        </p:nvSpPr>
        <p:spPr>
          <a:xfrm>
            <a:off x="749643" y="430747"/>
            <a:ext cx="10058400"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CA" dirty="0"/>
              <a:t>Motif 4</a:t>
            </a:r>
          </a:p>
        </p:txBody>
      </p:sp>
      <p:sp>
        <p:nvSpPr>
          <p:cNvPr id="9" name="TextBox 8">
            <a:extLst>
              <a:ext uri="{FF2B5EF4-FFF2-40B4-BE49-F238E27FC236}">
                <a16:creationId xmlns:a16="http://schemas.microsoft.com/office/drawing/2014/main" id="{13E288CE-5CAB-468F-9FB0-91B82061A388}"/>
              </a:ext>
            </a:extLst>
          </p:cNvPr>
          <p:cNvSpPr txBox="1"/>
          <p:nvPr/>
        </p:nvSpPr>
        <p:spPr>
          <a:xfrm>
            <a:off x="9025171" y="1107444"/>
            <a:ext cx="3166829" cy="830997"/>
          </a:xfrm>
          <a:prstGeom prst="rect">
            <a:avLst/>
          </a:prstGeom>
          <a:noFill/>
        </p:spPr>
        <p:txBody>
          <a:bodyPr wrap="none" rtlCol="0">
            <a:spAutoFit/>
          </a:bodyPr>
          <a:lstStyle/>
          <a:p>
            <a:r>
              <a:rPr lang="en-CA" sz="4800" dirty="0">
                <a:latin typeface="+mj-lt"/>
              </a:rPr>
              <a:t>MARS-motif</a:t>
            </a:r>
          </a:p>
        </p:txBody>
      </p:sp>
    </p:spTree>
    <p:extLst>
      <p:ext uri="{BB962C8B-B14F-4D97-AF65-F5344CB8AC3E}">
        <p14:creationId xmlns:p14="http://schemas.microsoft.com/office/powerpoint/2010/main" val="856531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0C7A-16AC-4941-9974-EA816D8AB7C6}"/>
              </a:ext>
            </a:extLst>
          </p:cNvPr>
          <p:cNvSpPr>
            <a:spLocks noGrp="1"/>
          </p:cNvSpPr>
          <p:nvPr>
            <p:ph type="title"/>
          </p:nvPr>
        </p:nvSpPr>
        <p:spPr/>
        <p:txBody>
          <a:bodyPr/>
          <a:lstStyle/>
          <a:p>
            <a:r>
              <a:rPr lang="en-CA" dirty="0"/>
              <a:t>Discussion of Results</a:t>
            </a:r>
          </a:p>
        </p:txBody>
      </p:sp>
      <p:graphicFrame>
        <p:nvGraphicFramePr>
          <p:cNvPr id="4" name="Content Placeholder 3">
            <a:extLst>
              <a:ext uri="{FF2B5EF4-FFF2-40B4-BE49-F238E27FC236}">
                <a16:creationId xmlns:a16="http://schemas.microsoft.com/office/drawing/2014/main" id="{6F3786EB-FA1C-4E8C-A00A-BE7DD87B7C66}"/>
              </a:ext>
            </a:extLst>
          </p:cNvPr>
          <p:cNvGraphicFramePr>
            <a:graphicFrameLocks noGrp="1"/>
          </p:cNvGraphicFramePr>
          <p:nvPr>
            <p:ph idx="1"/>
            <p:extLst>
              <p:ext uri="{D42A27DB-BD31-4B8C-83A1-F6EECF244321}">
                <p14:modId xmlns:p14="http://schemas.microsoft.com/office/powerpoint/2010/main" val="4439916"/>
              </p:ext>
            </p:extLst>
          </p:nvPr>
        </p:nvGraphicFramePr>
        <p:xfrm>
          <a:off x="1066800" y="1880298"/>
          <a:ext cx="10058400" cy="4056162"/>
        </p:xfrm>
        <a:graphic>
          <a:graphicData uri="http://schemas.openxmlformats.org/drawingml/2006/table">
            <a:tbl>
              <a:tblPr firstRow="1" bandRow="1">
                <a:tableStyleId>{5C22544A-7EE6-4342-B048-85BDC9FD1C3A}</a:tableStyleId>
              </a:tblPr>
              <a:tblGrid>
                <a:gridCol w="3203188">
                  <a:extLst>
                    <a:ext uri="{9D8B030D-6E8A-4147-A177-3AD203B41FA5}">
                      <a16:colId xmlns:a16="http://schemas.microsoft.com/office/drawing/2014/main" val="2113315586"/>
                    </a:ext>
                  </a:extLst>
                </a:gridCol>
                <a:gridCol w="2211860">
                  <a:extLst>
                    <a:ext uri="{9D8B030D-6E8A-4147-A177-3AD203B41FA5}">
                      <a16:colId xmlns:a16="http://schemas.microsoft.com/office/drawing/2014/main" val="2111293843"/>
                    </a:ext>
                  </a:extLst>
                </a:gridCol>
                <a:gridCol w="2128752">
                  <a:extLst>
                    <a:ext uri="{9D8B030D-6E8A-4147-A177-3AD203B41FA5}">
                      <a16:colId xmlns:a16="http://schemas.microsoft.com/office/drawing/2014/main" val="1753351700"/>
                    </a:ext>
                  </a:extLst>
                </a:gridCol>
                <a:gridCol w="2514600">
                  <a:extLst>
                    <a:ext uri="{9D8B030D-6E8A-4147-A177-3AD203B41FA5}">
                      <a16:colId xmlns:a16="http://schemas.microsoft.com/office/drawing/2014/main" val="3209018082"/>
                    </a:ext>
                  </a:extLst>
                </a:gridCol>
              </a:tblGrid>
              <a:tr h="370840">
                <a:tc>
                  <a:txBody>
                    <a:bodyPr/>
                    <a:lstStyle/>
                    <a:p>
                      <a:r>
                        <a:rPr lang="en-CA" dirty="0"/>
                        <a:t>Motif</a:t>
                      </a:r>
                    </a:p>
                  </a:txBody>
                  <a:tcPr/>
                </a:tc>
                <a:tc>
                  <a:txBody>
                    <a:bodyPr/>
                    <a:lstStyle/>
                    <a:p>
                      <a:r>
                        <a:rPr lang="en-CA" dirty="0"/>
                        <a:t>E-Value</a:t>
                      </a:r>
                    </a:p>
                  </a:txBody>
                  <a:tcPr/>
                </a:tc>
                <a:tc>
                  <a:txBody>
                    <a:bodyPr/>
                    <a:lstStyle/>
                    <a:p>
                      <a:r>
                        <a:rPr lang="en-CA" dirty="0"/>
                        <a:t>Sites</a:t>
                      </a:r>
                    </a:p>
                  </a:txBody>
                  <a:tcPr/>
                </a:tc>
                <a:tc>
                  <a:txBody>
                    <a:bodyPr/>
                    <a:lstStyle/>
                    <a:p>
                      <a:r>
                        <a:rPr lang="en-CA" dirty="0"/>
                        <a:t>Width</a:t>
                      </a:r>
                    </a:p>
                  </a:txBody>
                  <a:tcPr/>
                </a:tc>
                <a:extLst>
                  <a:ext uri="{0D108BD9-81ED-4DB2-BD59-A6C34878D82A}">
                    <a16:rowId xmlns:a16="http://schemas.microsoft.com/office/drawing/2014/main" val="854710472"/>
                  </a:ext>
                </a:extLst>
              </a:tr>
              <a:tr h="909156">
                <a:tc>
                  <a:txBody>
                    <a:bodyPr/>
                    <a:lstStyle/>
                    <a:p>
                      <a:endParaRPr lang="en-CA" dirty="0"/>
                    </a:p>
                  </a:txBody>
                  <a:tcPr/>
                </a:tc>
                <a:tc>
                  <a:txBody>
                    <a:bodyPr/>
                    <a:lstStyle/>
                    <a:p>
                      <a:pPr algn="ctr"/>
                      <a:r>
                        <a:rPr lang="en-CA" sz="1800" b="1" i="0" kern="1200" dirty="0">
                          <a:solidFill>
                            <a:schemeClr val="dk1"/>
                          </a:solidFill>
                          <a:effectLst/>
                          <a:latin typeface="+mn-lt"/>
                          <a:ea typeface="+mn-ea"/>
                          <a:cs typeface="+mn-cs"/>
                        </a:rPr>
                        <a:t>1.3e-8373</a:t>
                      </a:r>
                      <a:endParaRPr lang="en-CA" b="1" dirty="0">
                        <a:effectLst/>
                      </a:endParaRPr>
                    </a:p>
                  </a:txBody>
                  <a:tcPr marR="152400" anchor="ctr"/>
                </a:tc>
                <a:tc>
                  <a:txBody>
                    <a:bodyPr/>
                    <a:lstStyle/>
                    <a:p>
                      <a:endParaRPr lang="en-CA" b="1" dirty="0"/>
                    </a:p>
                    <a:p>
                      <a:pPr algn="ctr"/>
                      <a:r>
                        <a:rPr lang="en-CA" b="1" dirty="0"/>
                        <a:t>871</a:t>
                      </a:r>
                    </a:p>
                  </a:txBody>
                  <a:tcPr/>
                </a:tc>
                <a:tc>
                  <a:txBody>
                    <a:bodyPr/>
                    <a:lstStyle/>
                    <a:p>
                      <a:endParaRPr lang="en-CA" dirty="0"/>
                    </a:p>
                    <a:p>
                      <a:pPr algn="ctr"/>
                      <a:r>
                        <a:rPr lang="en-CA" dirty="0"/>
                        <a:t>14</a:t>
                      </a:r>
                    </a:p>
                  </a:txBody>
                  <a:tcPr/>
                </a:tc>
                <a:extLst>
                  <a:ext uri="{0D108BD9-81ED-4DB2-BD59-A6C34878D82A}">
                    <a16:rowId xmlns:a16="http://schemas.microsoft.com/office/drawing/2014/main" val="2086647806"/>
                  </a:ext>
                </a:extLst>
              </a:tr>
              <a:tr h="1013255">
                <a:tc>
                  <a:txBody>
                    <a:bodyPr/>
                    <a:lstStyle/>
                    <a:p>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CA" dirty="0">
                          <a:effectLst/>
                        </a:rPr>
                        <a:t>7.5e-3738</a:t>
                      </a:r>
                    </a:p>
                  </a:txBody>
                  <a:tcPr/>
                </a:tc>
                <a:tc>
                  <a:txBody>
                    <a:bodyPr/>
                    <a:lstStyle/>
                    <a:p>
                      <a:endParaRPr lang="en-CA" dirty="0"/>
                    </a:p>
                    <a:p>
                      <a:pPr algn="ctr"/>
                      <a:r>
                        <a:rPr lang="en-CA" dirty="0"/>
                        <a:t>574</a:t>
                      </a:r>
                    </a:p>
                  </a:txBody>
                  <a:tcPr/>
                </a:tc>
                <a:tc>
                  <a:txBody>
                    <a:bodyPr/>
                    <a:lstStyle/>
                    <a:p>
                      <a:pPr algn="ctr"/>
                      <a:endParaRPr lang="en-CA" dirty="0"/>
                    </a:p>
                    <a:p>
                      <a:pPr algn="ctr"/>
                      <a:r>
                        <a:rPr lang="en-CA" dirty="0"/>
                        <a:t>12</a:t>
                      </a:r>
                    </a:p>
                  </a:txBody>
                  <a:tcPr/>
                </a:tc>
                <a:extLst>
                  <a:ext uri="{0D108BD9-81ED-4DB2-BD59-A6C34878D82A}">
                    <a16:rowId xmlns:a16="http://schemas.microsoft.com/office/drawing/2014/main" val="3800078517"/>
                  </a:ext>
                </a:extLst>
              </a:tr>
              <a:tr h="957113">
                <a:tc>
                  <a:txBody>
                    <a:bodyPr/>
                    <a:lstStyle/>
                    <a:p>
                      <a:endParaRPr lang="en-CA" dirty="0"/>
                    </a:p>
                  </a:txBody>
                  <a:tcPr/>
                </a:tc>
                <a:tc>
                  <a:txBody>
                    <a:bodyPr/>
                    <a:lstStyle/>
                    <a:p>
                      <a:pPr algn="ctr"/>
                      <a:endParaRPr lang="en-CA" sz="1800" b="0" i="0" kern="1200" dirty="0">
                        <a:solidFill>
                          <a:schemeClr val="dk1"/>
                        </a:solidFill>
                        <a:effectLst/>
                        <a:latin typeface="+mn-lt"/>
                        <a:ea typeface="+mn-ea"/>
                        <a:cs typeface="+mn-cs"/>
                      </a:endParaRPr>
                    </a:p>
                    <a:p>
                      <a:pPr algn="ctr"/>
                      <a:r>
                        <a:rPr lang="en-CA" sz="1800" b="0" i="0" kern="1200" dirty="0">
                          <a:solidFill>
                            <a:schemeClr val="dk1"/>
                          </a:solidFill>
                          <a:effectLst/>
                          <a:latin typeface="+mn-lt"/>
                          <a:ea typeface="+mn-ea"/>
                          <a:cs typeface="+mn-cs"/>
                        </a:rPr>
                        <a:t>1.7e-1324</a:t>
                      </a:r>
                      <a:endParaRPr lang="en-CA" dirty="0"/>
                    </a:p>
                  </a:txBody>
                  <a:tcPr/>
                </a:tc>
                <a:tc>
                  <a:txBody>
                    <a:bodyPr/>
                    <a:lstStyle/>
                    <a:p>
                      <a:pPr algn="ctr"/>
                      <a:endParaRPr lang="en-CA" sz="1800" b="0" i="0" kern="1200" dirty="0">
                        <a:solidFill>
                          <a:schemeClr val="dk1"/>
                        </a:solidFill>
                        <a:effectLst/>
                        <a:latin typeface="+mn-lt"/>
                        <a:ea typeface="+mn-ea"/>
                        <a:cs typeface="+mn-cs"/>
                      </a:endParaRPr>
                    </a:p>
                    <a:p>
                      <a:pPr algn="ctr"/>
                      <a:r>
                        <a:rPr lang="en-CA" sz="1800" b="0" i="0" kern="1200" dirty="0">
                          <a:solidFill>
                            <a:schemeClr val="dk1"/>
                          </a:solidFill>
                          <a:effectLst/>
                          <a:latin typeface="+mn-lt"/>
                          <a:ea typeface="+mn-ea"/>
                          <a:cs typeface="+mn-cs"/>
                        </a:rPr>
                        <a:t>544</a:t>
                      </a:r>
                      <a:endParaRPr lang="en-CA" dirty="0"/>
                    </a:p>
                  </a:txBody>
                  <a:tcPr/>
                </a:tc>
                <a:tc>
                  <a:txBody>
                    <a:bodyPr/>
                    <a:lstStyle/>
                    <a:p>
                      <a:endParaRPr lang="en-CA" dirty="0"/>
                    </a:p>
                    <a:p>
                      <a:pPr algn="ctr"/>
                      <a:r>
                        <a:rPr lang="en-CA" dirty="0"/>
                        <a:t>8</a:t>
                      </a:r>
                    </a:p>
                  </a:txBody>
                  <a:tcPr/>
                </a:tc>
                <a:extLst>
                  <a:ext uri="{0D108BD9-81ED-4DB2-BD59-A6C34878D82A}">
                    <a16:rowId xmlns:a16="http://schemas.microsoft.com/office/drawing/2014/main" val="403701154"/>
                  </a:ext>
                </a:extLst>
              </a:tr>
              <a:tr h="805798">
                <a:tc>
                  <a:txBody>
                    <a:bodyPr/>
                    <a:lstStyle/>
                    <a:p>
                      <a:endParaRPr lang="en-CA"/>
                    </a:p>
                  </a:txBody>
                  <a:tcPr/>
                </a:tc>
                <a:tc>
                  <a:txBody>
                    <a:bodyPr/>
                    <a:lstStyle/>
                    <a:p>
                      <a:endParaRPr lang="en-CA" sz="1800" b="0" i="0" kern="1200" dirty="0">
                        <a:solidFill>
                          <a:schemeClr val="dk1"/>
                        </a:solidFill>
                        <a:effectLst/>
                        <a:latin typeface="+mn-lt"/>
                        <a:ea typeface="+mn-ea"/>
                        <a:cs typeface="+mn-cs"/>
                      </a:endParaRPr>
                    </a:p>
                    <a:p>
                      <a:pPr algn="ctr"/>
                      <a:r>
                        <a:rPr lang="en-CA" sz="1800" b="0" i="0" kern="1200" dirty="0">
                          <a:solidFill>
                            <a:schemeClr val="dk1"/>
                          </a:solidFill>
                          <a:effectLst/>
                          <a:latin typeface="+mn-lt"/>
                          <a:ea typeface="+mn-ea"/>
                          <a:cs typeface="+mn-cs"/>
                        </a:rPr>
                        <a:t>3.9e-1818</a:t>
                      </a:r>
                      <a:endParaRPr lang="en-CA" dirty="0"/>
                    </a:p>
                  </a:txBody>
                  <a:tcPr/>
                </a:tc>
                <a:tc>
                  <a:txBody>
                    <a:bodyPr/>
                    <a:lstStyle/>
                    <a:p>
                      <a:endParaRPr lang="en-CA" sz="1800" b="0" i="0" kern="1200" dirty="0">
                        <a:solidFill>
                          <a:schemeClr val="dk1"/>
                        </a:solidFill>
                        <a:effectLst/>
                        <a:latin typeface="+mn-lt"/>
                        <a:ea typeface="+mn-ea"/>
                        <a:cs typeface="+mn-cs"/>
                      </a:endParaRPr>
                    </a:p>
                    <a:p>
                      <a:pPr algn="ctr"/>
                      <a:r>
                        <a:rPr lang="en-CA" sz="1800" b="0" i="0" kern="1200" dirty="0">
                          <a:solidFill>
                            <a:schemeClr val="dk1"/>
                          </a:solidFill>
                          <a:effectLst/>
                          <a:latin typeface="+mn-lt"/>
                          <a:ea typeface="+mn-ea"/>
                          <a:cs typeface="+mn-cs"/>
                        </a:rPr>
                        <a:t>290</a:t>
                      </a:r>
                      <a:endParaRPr lang="en-CA" dirty="0"/>
                    </a:p>
                  </a:txBody>
                  <a:tcPr/>
                </a:tc>
                <a:tc>
                  <a:txBody>
                    <a:bodyPr/>
                    <a:lstStyle/>
                    <a:p>
                      <a:endParaRPr lang="en-CA" dirty="0"/>
                    </a:p>
                    <a:p>
                      <a:pPr algn="ctr"/>
                      <a:r>
                        <a:rPr lang="en-CA" dirty="0"/>
                        <a:t>15</a:t>
                      </a:r>
                    </a:p>
                  </a:txBody>
                  <a:tcPr/>
                </a:tc>
                <a:extLst>
                  <a:ext uri="{0D108BD9-81ED-4DB2-BD59-A6C34878D82A}">
                    <a16:rowId xmlns:a16="http://schemas.microsoft.com/office/drawing/2014/main" val="3319123607"/>
                  </a:ext>
                </a:extLst>
              </a:tr>
            </a:tbl>
          </a:graphicData>
        </a:graphic>
      </p:graphicFrame>
      <p:pic>
        <p:nvPicPr>
          <p:cNvPr id="5" name="Picture 4" descr="A close up of a sign&#10;&#10;Description automatically generated">
            <a:extLst>
              <a:ext uri="{FF2B5EF4-FFF2-40B4-BE49-F238E27FC236}">
                <a16:creationId xmlns:a16="http://schemas.microsoft.com/office/drawing/2014/main" id="{0FCBD77F-FD29-48A1-8157-7EF29947F2A2}"/>
              </a:ext>
            </a:extLst>
          </p:cNvPr>
          <p:cNvPicPr>
            <a:picLocks noChangeAspect="1"/>
          </p:cNvPicPr>
          <p:nvPr/>
        </p:nvPicPr>
        <p:blipFill>
          <a:blip r:embed="rId3"/>
          <a:stretch>
            <a:fillRect/>
          </a:stretch>
        </p:blipFill>
        <p:spPr>
          <a:xfrm>
            <a:off x="1488549" y="2203419"/>
            <a:ext cx="2158559" cy="1008929"/>
          </a:xfrm>
          <a:prstGeom prst="rect">
            <a:avLst/>
          </a:prstGeom>
        </p:spPr>
      </p:pic>
      <p:pic>
        <p:nvPicPr>
          <p:cNvPr id="6" name="Picture 5" descr="A close up of a sign&#10;&#10;Description automatically generated">
            <a:extLst>
              <a:ext uri="{FF2B5EF4-FFF2-40B4-BE49-F238E27FC236}">
                <a16:creationId xmlns:a16="http://schemas.microsoft.com/office/drawing/2014/main" id="{701F2419-CBCC-40B0-81E0-FD92A35FA0B3}"/>
              </a:ext>
            </a:extLst>
          </p:cNvPr>
          <p:cNvPicPr>
            <a:picLocks noChangeAspect="1"/>
          </p:cNvPicPr>
          <p:nvPr/>
        </p:nvPicPr>
        <p:blipFill>
          <a:blip r:embed="rId4"/>
          <a:stretch>
            <a:fillRect/>
          </a:stretch>
        </p:blipFill>
        <p:spPr>
          <a:xfrm>
            <a:off x="1624103" y="3212348"/>
            <a:ext cx="1887452" cy="1008929"/>
          </a:xfrm>
          <a:prstGeom prst="rect">
            <a:avLst/>
          </a:prstGeom>
        </p:spPr>
      </p:pic>
      <p:pic>
        <p:nvPicPr>
          <p:cNvPr id="7" name="Content Placeholder 4" descr="A close up of a sign&#10;&#10;Description automatically generated">
            <a:extLst>
              <a:ext uri="{FF2B5EF4-FFF2-40B4-BE49-F238E27FC236}">
                <a16:creationId xmlns:a16="http://schemas.microsoft.com/office/drawing/2014/main" id="{B4F2BE65-D403-466F-AC97-11FA06A69122}"/>
              </a:ext>
            </a:extLst>
          </p:cNvPr>
          <p:cNvPicPr>
            <a:picLocks noChangeAspect="1"/>
          </p:cNvPicPr>
          <p:nvPr/>
        </p:nvPicPr>
        <p:blipFill>
          <a:blip r:embed="rId5"/>
          <a:stretch>
            <a:fillRect/>
          </a:stretch>
        </p:blipFill>
        <p:spPr>
          <a:xfrm>
            <a:off x="1410885" y="4989232"/>
            <a:ext cx="2313888" cy="1018388"/>
          </a:xfrm>
          <a:prstGeom prst="rect">
            <a:avLst/>
          </a:prstGeom>
        </p:spPr>
      </p:pic>
      <p:pic>
        <p:nvPicPr>
          <p:cNvPr id="9" name="Picture 8" descr="A close up of a sign&#10;&#10;Description automatically generated">
            <a:extLst>
              <a:ext uri="{FF2B5EF4-FFF2-40B4-BE49-F238E27FC236}">
                <a16:creationId xmlns:a16="http://schemas.microsoft.com/office/drawing/2014/main" id="{ADB79DA9-5194-4D7C-935E-80451FB8A270}"/>
              </a:ext>
            </a:extLst>
          </p:cNvPr>
          <p:cNvPicPr>
            <a:picLocks noChangeAspect="1"/>
          </p:cNvPicPr>
          <p:nvPr/>
        </p:nvPicPr>
        <p:blipFill>
          <a:blip r:embed="rId6"/>
          <a:stretch>
            <a:fillRect/>
          </a:stretch>
        </p:blipFill>
        <p:spPr>
          <a:xfrm>
            <a:off x="1875394" y="4182731"/>
            <a:ext cx="1374433" cy="1028202"/>
          </a:xfrm>
          <a:prstGeom prst="rect">
            <a:avLst/>
          </a:prstGeom>
        </p:spPr>
      </p:pic>
    </p:spTree>
    <p:extLst>
      <p:ext uri="{BB962C8B-B14F-4D97-AF65-F5344CB8AC3E}">
        <p14:creationId xmlns:p14="http://schemas.microsoft.com/office/powerpoint/2010/main" val="63905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D231-6320-4EC4-8EAD-77BD72604D56}"/>
              </a:ext>
            </a:extLst>
          </p:cNvPr>
          <p:cNvSpPr>
            <a:spLocks noGrp="1"/>
          </p:cNvSpPr>
          <p:nvPr>
            <p:ph type="title"/>
          </p:nvPr>
        </p:nvSpPr>
        <p:spPr/>
        <p:txBody>
          <a:bodyPr/>
          <a:lstStyle/>
          <a:p>
            <a:r>
              <a:rPr lang="en-CA" dirty="0"/>
              <a:t>Position of motifs</a:t>
            </a:r>
          </a:p>
        </p:txBody>
      </p:sp>
      <p:sp>
        <p:nvSpPr>
          <p:cNvPr id="3" name="Content Placeholder 2">
            <a:extLst>
              <a:ext uri="{FF2B5EF4-FFF2-40B4-BE49-F238E27FC236}">
                <a16:creationId xmlns:a16="http://schemas.microsoft.com/office/drawing/2014/main" id="{C60B6C05-69CC-4E3C-8437-053DCD1FCCB2}"/>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760DD5EF-DE46-494E-B2D5-C63C2F9622F3}"/>
              </a:ext>
            </a:extLst>
          </p:cNvPr>
          <p:cNvPicPr>
            <a:picLocks noChangeAspect="1"/>
          </p:cNvPicPr>
          <p:nvPr/>
        </p:nvPicPr>
        <p:blipFill>
          <a:blip r:embed="rId3"/>
          <a:stretch>
            <a:fillRect/>
          </a:stretch>
        </p:blipFill>
        <p:spPr>
          <a:xfrm>
            <a:off x="3196723" y="2060543"/>
            <a:ext cx="5798553" cy="1228507"/>
          </a:xfrm>
          <a:prstGeom prst="rect">
            <a:avLst/>
          </a:prstGeom>
          <a:ln w="57150">
            <a:noFill/>
          </a:ln>
        </p:spPr>
      </p:pic>
      <p:pic>
        <p:nvPicPr>
          <p:cNvPr id="5" name="Picture 4" descr="A close up of a sign&#10;&#10;Description automatically generated">
            <a:extLst>
              <a:ext uri="{FF2B5EF4-FFF2-40B4-BE49-F238E27FC236}">
                <a16:creationId xmlns:a16="http://schemas.microsoft.com/office/drawing/2014/main" id="{208E3118-62A6-4A14-9E48-BE66A10B39C9}"/>
              </a:ext>
            </a:extLst>
          </p:cNvPr>
          <p:cNvPicPr>
            <a:picLocks noChangeAspect="1"/>
          </p:cNvPicPr>
          <p:nvPr/>
        </p:nvPicPr>
        <p:blipFill>
          <a:blip r:embed="rId4"/>
          <a:stretch>
            <a:fillRect/>
          </a:stretch>
        </p:blipFill>
        <p:spPr>
          <a:xfrm>
            <a:off x="7549314" y="2879831"/>
            <a:ext cx="3683962" cy="1721915"/>
          </a:xfrm>
          <a:prstGeom prst="rect">
            <a:avLst/>
          </a:prstGeom>
        </p:spPr>
      </p:pic>
      <p:pic>
        <p:nvPicPr>
          <p:cNvPr id="6" name="Content Placeholder 4" descr="A close up of a sign&#10;&#10;Description automatically generated">
            <a:extLst>
              <a:ext uri="{FF2B5EF4-FFF2-40B4-BE49-F238E27FC236}">
                <a16:creationId xmlns:a16="http://schemas.microsoft.com/office/drawing/2014/main" id="{12CA39E7-18EF-49FE-AD00-69CBDD4DDAA3}"/>
              </a:ext>
            </a:extLst>
          </p:cNvPr>
          <p:cNvPicPr>
            <a:picLocks noChangeAspect="1"/>
          </p:cNvPicPr>
          <p:nvPr/>
        </p:nvPicPr>
        <p:blipFill>
          <a:blip r:embed="rId5"/>
          <a:stretch>
            <a:fillRect/>
          </a:stretch>
        </p:blipFill>
        <p:spPr>
          <a:xfrm>
            <a:off x="2157226" y="2849060"/>
            <a:ext cx="4154772" cy="1828597"/>
          </a:xfrm>
          <a:prstGeom prst="rect">
            <a:avLst/>
          </a:prstGeom>
        </p:spPr>
      </p:pic>
      <p:pic>
        <p:nvPicPr>
          <p:cNvPr id="7" name="Picture 6" descr="A close up of a sign&#10;&#10;Description automatically generated">
            <a:extLst>
              <a:ext uri="{FF2B5EF4-FFF2-40B4-BE49-F238E27FC236}">
                <a16:creationId xmlns:a16="http://schemas.microsoft.com/office/drawing/2014/main" id="{C3B2A320-4EA7-4C4B-9E34-32098A935C1C}"/>
              </a:ext>
            </a:extLst>
          </p:cNvPr>
          <p:cNvPicPr>
            <a:picLocks noChangeAspect="1"/>
          </p:cNvPicPr>
          <p:nvPr/>
        </p:nvPicPr>
        <p:blipFill>
          <a:blip r:embed="rId6"/>
          <a:stretch>
            <a:fillRect/>
          </a:stretch>
        </p:blipFill>
        <p:spPr>
          <a:xfrm>
            <a:off x="7518885" y="4538503"/>
            <a:ext cx="2936961" cy="1569939"/>
          </a:xfrm>
          <a:prstGeom prst="rect">
            <a:avLst/>
          </a:prstGeom>
        </p:spPr>
      </p:pic>
      <p:pic>
        <p:nvPicPr>
          <p:cNvPr id="8" name="Picture 7" descr="A close up of a sign&#10;&#10;Description automatically generated">
            <a:extLst>
              <a:ext uri="{FF2B5EF4-FFF2-40B4-BE49-F238E27FC236}">
                <a16:creationId xmlns:a16="http://schemas.microsoft.com/office/drawing/2014/main" id="{92DFD5A4-4E06-4723-AE9B-A7F703479282}"/>
              </a:ext>
            </a:extLst>
          </p:cNvPr>
          <p:cNvPicPr>
            <a:picLocks noChangeAspect="1"/>
          </p:cNvPicPr>
          <p:nvPr/>
        </p:nvPicPr>
        <p:blipFill>
          <a:blip r:embed="rId7"/>
          <a:stretch>
            <a:fillRect/>
          </a:stretch>
        </p:blipFill>
        <p:spPr>
          <a:xfrm>
            <a:off x="2342051" y="4325547"/>
            <a:ext cx="2218894" cy="1659936"/>
          </a:xfrm>
          <a:prstGeom prst="rect">
            <a:avLst/>
          </a:prstGeom>
        </p:spPr>
      </p:pic>
      <p:sp>
        <p:nvSpPr>
          <p:cNvPr id="9" name="Rectangle 8">
            <a:extLst>
              <a:ext uri="{FF2B5EF4-FFF2-40B4-BE49-F238E27FC236}">
                <a16:creationId xmlns:a16="http://schemas.microsoft.com/office/drawing/2014/main" id="{E42FFE8F-BBAA-45BC-9395-1E382AC1C372}"/>
              </a:ext>
            </a:extLst>
          </p:cNvPr>
          <p:cNvSpPr/>
          <p:nvPr/>
        </p:nvSpPr>
        <p:spPr>
          <a:xfrm>
            <a:off x="1313912" y="3497550"/>
            <a:ext cx="776004" cy="719727"/>
          </a:xfrm>
          <a:prstGeom prst="rect">
            <a:avLst/>
          </a:prstGeom>
          <a:solidFill>
            <a:srgbClr val="7F00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33B887E1-4230-4E35-A347-0E37F310E7F4}"/>
              </a:ext>
            </a:extLst>
          </p:cNvPr>
          <p:cNvSpPr/>
          <p:nvPr/>
        </p:nvSpPr>
        <p:spPr>
          <a:xfrm>
            <a:off x="1313912" y="5093870"/>
            <a:ext cx="776004" cy="719727"/>
          </a:xfrm>
          <a:prstGeom prst="rect">
            <a:avLst/>
          </a:prstGeom>
          <a:solidFill>
            <a:srgbClr val="80FF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35530C90-C66D-4995-8320-C1F7EB7C7CF3}"/>
              </a:ext>
            </a:extLst>
          </p:cNvPr>
          <p:cNvSpPr/>
          <p:nvPr/>
        </p:nvSpPr>
        <p:spPr>
          <a:xfrm>
            <a:off x="6819051" y="3497550"/>
            <a:ext cx="776004" cy="719727"/>
          </a:xfrm>
          <a:prstGeom prst="rect">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972221AF-6892-42D1-A775-66B619BF600D}"/>
              </a:ext>
            </a:extLst>
          </p:cNvPr>
          <p:cNvSpPr/>
          <p:nvPr/>
        </p:nvSpPr>
        <p:spPr>
          <a:xfrm>
            <a:off x="6819051" y="5090548"/>
            <a:ext cx="776004" cy="719727"/>
          </a:xfrm>
          <a:prstGeom prst="rect">
            <a:avLst/>
          </a:prstGeom>
          <a:solidFill>
            <a:srgbClr val="00FFFF"/>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45884242-DA4D-499E-8C26-3F9DD7C6E982}"/>
              </a:ext>
            </a:extLst>
          </p:cNvPr>
          <p:cNvSpPr txBox="1"/>
          <p:nvPr/>
        </p:nvSpPr>
        <p:spPr>
          <a:xfrm>
            <a:off x="2988172" y="2329913"/>
            <a:ext cx="417102" cy="523220"/>
          </a:xfrm>
          <a:prstGeom prst="rect">
            <a:avLst/>
          </a:prstGeom>
          <a:noFill/>
        </p:spPr>
        <p:txBody>
          <a:bodyPr wrap="none" rtlCol="0">
            <a:spAutoFit/>
          </a:bodyPr>
          <a:lstStyle/>
          <a:p>
            <a:r>
              <a:rPr lang="en-CA" sz="2800" dirty="0"/>
              <a:t>N</a:t>
            </a:r>
          </a:p>
        </p:txBody>
      </p:sp>
      <p:sp>
        <p:nvSpPr>
          <p:cNvPr id="14" name="TextBox 13">
            <a:extLst>
              <a:ext uri="{FF2B5EF4-FFF2-40B4-BE49-F238E27FC236}">
                <a16:creationId xmlns:a16="http://schemas.microsoft.com/office/drawing/2014/main" id="{768FD7F3-8000-44F7-AB8C-35CC08A6C71D}"/>
              </a:ext>
            </a:extLst>
          </p:cNvPr>
          <p:cNvSpPr txBox="1"/>
          <p:nvPr/>
        </p:nvSpPr>
        <p:spPr>
          <a:xfrm>
            <a:off x="8521471" y="2329913"/>
            <a:ext cx="375424" cy="523220"/>
          </a:xfrm>
          <a:prstGeom prst="rect">
            <a:avLst/>
          </a:prstGeom>
          <a:noFill/>
        </p:spPr>
        <p:txBody>
          <a:bodyPr wrap="none" rtlCol="0">
            <a:spAutoFit/>
          </a:bodyPr>
          <a:lstStyle/>
          <a:p>
            <a:r>
              <a:rPr lang="en-CA" sz="2800" dirty="0"/>
              <a:t>C</a:t>
            </a:r>
          </a:p>
        </p:txBody>
      </p:sp>
    </p:spTree>
    <p:extLst>
      <p:ext uri="{BB962C8B-B14F-4D97-AF65-F5344CB8AC3E}">
        <p14:creationId xmlns:p14="http://schemas.microsoft.com/office/powerpoint/2010/main" val="3209740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DDB4-D41D-49E4-9F3E-D790705E6E9F}"/>
              </a:ext>
            </a:extLst>
          </p:cNvPr>
          <p:cNvSpPr>
            <a:spLocks noGrp="1"/>
          </p:cNvSpPr>
          <p:nvPr>
            <p:ph type="title"/>
          </p:nvPr>
        </p:nvSpPr>
        <p:spPr/>
        <p:txBody>
          <a:bodyPr/>
          <a:lstStyle/>
          <a:p>
            <a:r>
              <a:rPr lang="en-CA" dirty="0"/>
              <a:t>Summary/Plans for next semester</a:t>
            </a:r>
          </a:p>
        </p:txBody>
      </p:sp>
      <p:sp>
        <p:nvSpPr>
          <p:cNvPr id="3" name="Content Placeholder 2">
            <a:extLst>
              <a:ext uri="{FF2B5EF4-FFF2-40B4-BE49-F238E27FC236}">
                <a16:creationId xmlns:a16="http://schemas.microsoft.com/office/drawing/2014/main" id="{BAFE7ED6-339D-4FB1-9517-0437E17AE820}"/>
              </a:ext>
            </a:extLst>
          </p:cNvPr>
          <p:cNvSpPr>
            <a:spLocks noGrp="1"/>
          </p:cNvSpPr>
          <p:nvPr>
            <p:ph idx="1"/>
          </p:nvPr>
        </p:nvSpPr>
        <p:spPr/>
        <p:txBody>
          <a:bodyPr>
            <a:normAutofit/>
          </a:bodyPr>
          <a:lstStyle/>
          <a:p>
            <a:pPr>
              <a:buFont typeface="Arial" panose="020B0604020202020204" pitchFamily="34" charset="0"/>
              <a:buChar char="•"/>
            </a:pPr>
            <a:r>
              <a:rPr lang="en-US" sz="2800" dirty="0"/>
              <a:t>We proposed 4 potential LEA-3 protein motifs</a:t>
            </a:r>
          </a:p>
          <a:p>
            <a:pPr>
              <a:buFont typeface="Arial" panose="020B0604020202020204" pitchFamily="34" charset="0"/>
              <a:buChar char="•"/>
            </a:pPr>
            <a:r>
              <a:rPr lang="en-US" sz="2800" dirty="0"/>
              <a:t>W-motif is the most conserved motif and the most defining feature of LEA-3 proteins, which can imply an important function.</a:t>
            </a:r>
          </a:p>
          <a:p>
            <a:pPr marL="0" indent="0">
              <a:buNone/>
            </a:pPr>
            <a:r>
              <a:rPr lang="en-CA" sz="2800" b="1" dirty="0"/>
              <a:t>Future semester plans</a:t>
            </a:r>
          </a:p>
          <a:p>
            <a:pPr>
              <a:buFont typeface="Arial" panose="020B0604020202020204" pitchFamily="34" charset="0"/>
              <a:buChar char="•"/>
            </a:pPr>
            <a:r>
              <a:rPr lang="en-CA" sz="2800" dirty="0"/>
              <a:t>Functional Analysis of these motifs (isoelectric point, hydrophobicity, molecular mass, fold index)</a:t>
            </a:r>
          </a:p>
        </p:txBody>
      </p:sp>
    </p:spTree>
    <p:extLst>
      <p:ext uri="{BB962C8B-B14F-4D97-AF65-F5344CB8AC3E}">
        <p14:creationId xmlns:p14="http://schemas.microsoft.com/office/powerpoint/2010/main" val="4757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4537-A2B2-4720-BCCB-947701095D27}"/>
              </a:ext>
            </a:extLst>
          </p:cNvPr>
          <p:cNvSpPr>
            <a:spLocks noGrp="1"/>
          </p:cNvSpPr>
          <p:nvPr>
            <p:ph type="title"/>
          </p:nvPr>
        </p:nvSpPr>
        <p:spPr/>
        <p:txBody>
          <a:bodyPr/>
          <a:lstStyle/>
          <a:p>
            <a:r>
              <a:rPr lang="en-US" dirty="0"/>
              <a:t>LEA Protein Function</a:t>
            </a:r>
            <a:endParaRPr lang="en-CA" dirty="0"/>
          </a:p>
        </p:txBody>
      </p:sp>
      <p:sp>
        <p:nvSpPr>
          <p:cNvPr id="3" name="Content Placeholder 2">
            <a:extLst>
              <a:ext uri="{FF2B5EF4-FFF2-40B4-BE49-F238E27FC236}">
                <a16:creationId xmlns:a16="http://schemas.microsoft.com/office/drawing/2014/main" id="{E699877D-1DB5-4498-A4C7-8897C63A2D6D}"/>
              </a:ext>
            </a:extLst>
          </p:cNvPr>
          <p:cNvSpPr>
            <a:spLocks noGrp="1"/>
          </p:cNvSpPr>
          <p:nvPr>
            <p:ph idx="1"/>
          </p:nvPr>
        </p:nvSpPr>
        <p:spPr>
          <a:xfrm>
            <a:off x="1097280" y="1845733"/>
            <a:ext cx="5698936" cy="4468569"/>
          </a:xfrm>
        </p:spPr>
        <p:txBody>
          <a:bodyPr>
            <a:normAutofit fontScale="85000" lnSpcReduction="10000"/>
          </a:bodyPr>
          <a:lstStyle/>
          <a:p>
            <a:pPr>
              <a:buFont typeface="Wingdings" panose="05000000000000000000" pitchFamily="2" charset="2"/>
              <a:buChar char="Ø"/>
            </a:pPr>
            <a:r>
              <a:rPr lang="en-US" sz="3600" dirty="0">
                <a:solidFill>
                  <a:schemeClr val="tx1"/>
                </a:solidFill>
              </a:rPr>
              <a:t>Function in</a:t>
            </a:r>
            <a:r>
              <a:rPr lang="en-US" sz="3600" dirty="0"/>
              <a:t> </a:t>
            </a:r>
            <a:r>
              <a:rPr lang="en-US" sz="3600" dirty="0">
                <a:solidFill>
                  <a:schemeClr val="accent1"/>
                </a:solidFill>
              </a:rPr>
              <a:t>desiccation tolerance</a:t>
            </a:r>
            <a:endParaRPr lang="en-US" sz="3600" dirty="0">
              <a:solidFill>
                <a:schemeClr val="tx1"/>
              </a:solidFill>
            </a:endParaRPr>
          </a:p>
          <a:p>
            <a:pPr lvl="1">
              <a:buFont typeface="Wingdings" panose="05000000000000000000" pitchFamily="2" charset="2"/>
              <a:buChar char="Ø"/>
            </a:pPr>
            <a:r>
              <a:rPr lang="en-US" sz="3400" dirty="0">
                <a:solidFill>
                  <a:schemeClr val="tx1"/>
                </a:solidFill>
              </a:rPr>
              <a:t>LEA Proteins have been associated with </a:t>
            </a:r>
            <a:r>
              <a:rPr lang="en-US" sz="3400" dirty="0">
                <a:solidFill>
                  <a:schemeClr val="accent1"/>
                </a:solidFill>
              </a:rPr>
              <a:t>cellular resistance to dehydration </a:t>
            </a:r>
          </a:p>
          <a:p>
            <a:pPr lvl="1">
              <a:buFont typeface="Wingdings" panose="05000000000000000000" pitchFamily="2" charset="2"/>
              <a:buChar char="Ø"/>
            </a:pPr>
            <a:r>
              <a:rPr lang="en-US" sz="3400" dirty="0">
                <a:solidFill>
                  <a:schemeClr val="tx1"/>
                </a:solidFill>
              </a:rPr>
              <a:t>Protect other proteins from </a:t>
            </a:r>
            <a:r>
              <a:rPr lang="en-US" sz="3400" dirty="0">
                <a:solidFill>
                  <a:schemeClr val="accent1"/>
                </a:solidFill>
              </a:rPr>
              <a:t>aggregation during abiotic stresses </a:t>
            </a:r>
            <a:r>
              <a:rPr lang="en-US" sz="3400" dirty="0">
                <a:solidFill>
                  <a:schemeClr val="tx1"/>
                </a:solidFill>
              </a:rPr>
              <a:t>(freezing, drying and saline conditions)</a:t>
            </a:r>
          </a:p>
          <a:p>
            <a:pPr>
              <a:buFont typeface="Wingdings" panose="05000000000000000000" pitchFamily="2" charset="2"/>
              <a:buChar char="Ø"/>
            </a:pPr>
            <a:r>
              <a:rPr lang="en-US" sz="3600" dirty="0"/>
              <a:t>Mechanism about this </a:t>
            </a:r>
            <a:r>
              <a:rPr lang="en-US" sz="3600" dirty="0">
                <a:solidFill>
                  <a:schemeClr val="accent1"/>
                </a:solidFill>
              </a:rPr>
              <a:t>structure-function</a:t>
            </a:r>
            <a:r>
              <a:rPr lang="en-US" sz="3600" dirty="0"/>
              <a:t> relationship is still unclear</a:t>
            </a:r>
          </a:p>
          <a:p>
            <a:endParaRPr lang="en-CA" dirty="0"/>
          </a:p>
        </p:txBody>
      </p:sp>
      <p:pic>
        <p:nvPicPr>
          <p:cNvPr id="3074" name="Picture 2" descr="https://ars.els-cdn.com/content/image/1-s2.0-S0005273614002533-fx1.jpg">
            <a:extLst>
              <a:ext uri="{FF2B5EF4-FFF2-40B4-BE49-F238E27FC236}">
                <a16:creationId xmlns:a16="http://schemas.microsoft.com/office/drawing/2014/main" id="{B7224024-2711-4FAA-86C6-F9243DC08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141" y="3022980"/>
            <a:ext cx="4856085" cy="2097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5058D9-43A3-419A-81F7-5C2A0A319EAA}"/>
              </a:ext>
            </a:extLst>
          </p:cNvPr>
          <p:cNvSpPr txBox="1"/>
          <p:nvPr/>
        </p:nvSpPr>
        <p:spPr>
          <a:xfrm>
            <a:off x="9889565" y="5120641"/>
            <a:ext cx="1898661" cy="369332"/>
          </a:xfrm>
          <a:prstGeom prst="rect">
            <a:avLst/>
          </a:prstGeom>
          <a:noFill/>
        </p:spPr>
        <p:txBody>
          <a:bodyPr wrap="none" rtlCol="0">
            <a:spAutoFit/>
          </a:bodyPr>
          <a:lstStyle/>
          <a:p>
            <a:r>
              <a:rPr lang="en-CA" dirty="0" err="1"/>
              <a:t>Furuki</a:t>
            </a:r>
            <a:r>
              <a:rPr lang="en-CA" dirty="0"/>
              <a:t> et.al (2014)</a:t>
            </a:r>
          </a:p>
        </p:txBody>
      </p:sp>
    </p:spTree>
    <p:extLst>
      <p:ext uri="{BB962C8B-B14F-4D97-AF65-F5344CB8AC3E}">
        <p14:creationId xmlns:p14="http://schemas.microsoft.com/office/powerpoint/2010/main" val="3889024859"/>
      </p:ext>
    </p:extLst>
  </p:cSld>
  <p:clrMapOvr>
    <a:masterClrMapping/>
  </p:clrMapOvr>
  <mc:AlternateContent xmlns:mc="http://schemas.openxmlformats.org/markup-compatibility/2006">
    <mc:Choice xmlns:p14="http://schemas.microsoft.com/office/powerpoint/2010/main" Requires="p14">
      <p:transition spd="slow" p14:dur="2000" advTm="33306"/>
    </mc:Choice>
    <mc:Fallback>
      <p:transition spd="slow" advTm="3330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9A3E-CCB2-468F-B1B7-BFF234E90F06}"/>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CABF04A-37C6-4FBA-B1CE-F61F4A3E589B}"/>
              </a:ext>
            </a:extLst>
          </p:cNvPr>
          <p:cNvSpPr>
            <a:spLocks noGrp="1"/>
          </p:cNvSpPr>
          <p:nvPr>
            <p:ph idx="1"/>
          </p:nvPr>
        </p:nvSpPr>
        <p:spPr/>
        <p:txBody>
          <a:bodyPr/>
          <a:lstStyle/>
          <a:p>
            <a:r>
              <a:rPr lang="en-CA" dirty="0"/>
              <a:t>Malik, A. A., </a:t>
            </a:r>
            <a:r>
              <a:rPr lang="en-CA" dirty="0" err="1"/>
              <a:t>Veltri</a:t>
            </a:r>
            <a:r>
              <a:rPr lang="en-CA" dirty="0"/>
              <a:t>, M., Boddington, K. F., Singh, K. K., &amp; </a:t>
            </a:r>
            <a:r>
              <a:rPr lang="en-CA" dirty="0" err="1"/>
              <a:t>Graether</a:t>
            </a:r>
            <a:r>
              <a:rPr lang="en-CA" dirty="0"/>
              <a:t>, S. P. (2017). Genome Analysis of Conserved Dehydrin Motifs in Vascular Plants. </a:t>
            </a:r>
            <a:r>
              <a:rPr lang="en-CA" i="1" dirty="0"/>
              <a:t>Frontiers in plant science</a:t>
            </a:r>
            <a:r>
              <a:rPr lang="en-CA" dirty="0"/>
              <a:t>, </a:t>
            </a:r>
            <a:r>
              <a:rPr lang="en-CA" i="1" dirty="0"/>
              <a:t>8</a:t>
            </a:r>
            <a:r>
              <a:rPr lang="en-CA" dirty="0"/>
              <a:t>, 709. doi:10.3389/fpls.2017.00709</a:t>
            </a:r>
          </a:p>
          <a:p>
            <a:r>
              <a:rPr lang="en-CA" dirty="0" err="1"/>
              <a:t>Furuki</a:t>
            </a:r>
            <a:r>
              <a:rPr lang="en-CA" dirty="0"/>
              <a:t> T, Sakurai M. Group 3 LEA protein model peptides protect liposomes during desiccation. </a:t>
            </a:r>
            <a:r>
              <a:rPr lang="en-CA" dirty="0" err="1"/>
              <a:t>Biochimica</a:t>
            </a:r>
            <a:r>
              <a:rPr lang="en-CA" dirty="0"/>
              <a:t> et </a:t>
            </a:r>
            <a:r>
              <a:rPr lang="en-CA" dirty="0" err="1"/>
              <a:t>biophysica</a:t>
            </a:r>
            <a:r>
              <a:rPr lang="en-CA" dirty="0"/>
              <a:t> acta. 2014;1838(11):2757–66. </a:t>
            </a:r>
            <a:r>
              <a:rPr lang="en-CA" dirty="0" err="1"/>
              <a:t>Epub</a:t>
            </a:r>
            <a:r>
              <a:rPr lang="en-CA" dirty="0"/>
              <a:t> 2014/07/19. </a:t>
            </a:r>
            <a:r>
              <a:rPr lang="en-CA" dirty="0" err="1"/>
              <a:t>doi</a:t>
            </a:r>
            <a:r>
              <a:rPr lang="en-CA" dirty="0"/>
              <a:t>: 10.1016/j.bbamem.2014.07.009</a:t>
            </a:r>
          </a:p>
          <a:p>
            <a:r>
              <a:rPr lang="en-CA" dirty="0" err="1"/>
              <a:t>Hundertmark</a:t>
            </a:r>
            <a:r>
              <a:rPr lang="en-CA" dirty="0"/>
              <a:t>, M., &amp; </a:t>
            </a:r>
            <a:r>
              <a:rPr lang="en-CA" dirty="0" err="1"/>
              <a:t>Hincha</a:t>
            </a:r>
            <a:r>
              <a:rPr lang="en-CA" dirty="0"/>
              <a:t>, D. K. (2008). LEA (late embryogenesis abundant) proteins and their encoding genes in Arabidopsis thaliana. </a:t>
            </a:r>
            <a:r>
              <a:rPr lang="en-CA" i="1" dirty="0"/>
              <a:t>BMC genomics</a:t>
            </a:r>
            <a:r>
              <a:rPr lang="en-CA" dirty="0"/>
              <a:t>, </a:t>
            </a:r>
            <a:r>
              <a:rPr lang="en-CA" i="1" dirty="0"/>
              <a:t>9</a:t>
            </a:r>
            <a:r>
              <a:rPr lang="en-CA" dirty="0"/>
              <a:t>, 118. doi:10.1186/1471-2164-9-118</a:t>
            </a:r>
          </a:p>
          <a:p>
            <a:r>
              <a:rPr lang="en-CA" dirty="0"/>
              <a:t>Goyal K, Walton LJ, </a:t>
            </a:r>
            <a:r>
              <a:rPr lang="en-CA" dirty="0" err="1"/>
              <a:t>Tunnacliffe</a:t>
            </a:r>
            <a:r>
              <a:rPr lang="en-CA" dirty="0"/>
              <a:t> A. LEA proteins prevent protein aggregation due to water stress. </a:t>
            </a:r>
            <a:r>
              <a:rPr lang="en-CA" dirty="0" err="1"/>
              <a:t>Biochem</a:t>
            </a:r>
            <a:r>
              <a:rPr lang="en-CA" dirty="0"/>
              <a:t> J. 2005;388:151–157. </a:t>
            </a:r>
            <a:r>
              <a:rPr lang="en-CA" dirty="0" err="1"/>
              <a:t>doi</a:t>
            </a:r>
            <a:r>
              <a:rPr lang="en-CA" dirty="0"/>
              <a:t>: 10.1042/BJ20041931.</a:t>
            </a:r>
          </a:p>
        </p:txBody>
      </p:sp>
    </p:spTree>
    <p:extLst>
      <p:ext uri="{BB962C8B-B14F-4D97-AF65-F5344CB8AC3E}">
        <p14:creationId xmlns:p14="http://schemas.microsoft.com/office/powerpoint/2010/main" val="354219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7440FE-3F12-4DCD-8689-6144F329AC1E}"/>
              </a:ext>
            </a:extLst>
          </p:cNvPr>
          <p:cNvSpPr txBox="1"/>
          <p:nvPr/>
        </p:nvSpPr>
        <p:spPr>
          <a:xfrm>
            <a:off x="3146026" y="2644170"/>
            <a:ext cx="5899948" cy="1569660"/>
          </a:xfrm>
          <a:prstGeom prst="rect">
            <a:avLst/>
          </a:prstGeom>
          <a:noFill/>
        </p:spPr>
        <p:txBody>
          <a:bodyPr wrap="none" rtlCol="0">
            <a:spAutoFit/>
          </a:bodyPr>
          <a:lstStyle/>
          <a:p>
            <a:r>
              <a:rPr lang="en-CA" sz="9600" b="1" dirty="0"/>
              <a:t>Questions?</a:t>
            </a:r>
          </a:p>
        </p:txBody>
      </p:sp>
    </p:spTree>
    <p:extLst>
      <p:ext uri="{BB962C8B-B14F-4D97-AF65-F5344CB8AC3E}">
        <p14:creationId xmlns:p14="http://schemas.microsoft.com/office/powerpoint/2010/main" val="344226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0CBB-69AF-4D86-80E9-453C0880F781}"/>
              </a:ext>
            </a:extLst>
          </p:cNvPr>
          <p:cNvSpPr>
            <a:spLocks noGrp="1"/>
          </p:cNvSpPr>
          <p:nvPr>
            <p:ph type="title"/>
          </p:nvPr>
        </p:nvSpPr>
        <p:spPr/>
        <p:txBody>
          <a:bodyPr/>
          <a:lstStyle/>
          <a:p>
            <a:r>
              <a:rPr lang="en-US" dirty="0">
                <a:cs typeface="Calibri Light"/>
              </a:rPr>
              <a:t>LEA Protein Structure</a:t>
            </a:r>
            <a:endParaRPr lang="en-US" dirty="0"/>
          </a:p>
        </p:txBody>
      </p:sp>
      <p:sp>
        <p:nvSpPr>
          <p:cNvPr id="3" name="Content Placeholder 2">
            <a:extLst>
              <a:ext uri="{FF2B5EF4-FFF2-40B4-BE49-F238E27FC236}">
                <a16:creationId xmlns:a16="http://schemas.microsoft.com/office/drawing/2014/main" id="{66A19F91-9428-4CAA-870F-987D82977307}"/>
              </a:ext>
            </a:extLst>
          </p:cNvPr>
          <p:cNvSpPr>
            <a:spLocks noGrp="1"/>
          </p:cNvSpPr>
          <p:nvPr>
            <p:ph idx="1"/>
          </p:nvPr>
        </p:nvSpPr>
        <p:spPr>
          <a:xfrm>
            <a:off x="1097280" y="1845734"/>
            <a:ext cx="6057282" cy="4023360"/>
          </a:xfrm>
        </p:spPr>
        <p:txBody>
          <a:bodyPr vert="horz" lIns="0" tIns="45720" rIns="0" bIns="45720" rtlCol="0" anchor="t">
            <a:normAutofit/>
          </a:bodyPr>
          <a:lstStyle/>
          <a:p>
            <a:pPr marL="514350" indent="-514350">
              <a:buFont typeface="+mj-lt"/>
              <a:buAutoNum type="arabicPeriod"/>
            </a:pPr>
            <a:r>
              <a:rPr lang="en-US" sz="3200" dirty="0">
                <a:solidFill>
                  <a:schemeClr val="accent1"/>
                </a:solidFill>
                <a:cs typeface="Calibri"/>
              </a:rPr>
              <a:t>Hydrophilic</a:t>
            </a:r>
            <a:r>
              <a:rPr lang="en-US" sz="3200" dirty="0">
                <a:cs typeface="Calibri"/>
              </a:rPr>
              <a:t> – low hydrophobicity</a:t>
            </a:r>
          </a:p>
          <a:p>
            <a:pPr marL="514350" indent="-514350">
              <a:buFont typeface="+mj-lt"/>
              <a:buAutoNum type="arabicPeriod"/>
            </a:pPr>
            <a:r>
              <a:rPr lang="en-US" sz="3200" dirty="0">
                <a:solidFill>
                  <a:schemeClr val="accent1"/>
                </a:solidFill>
                <a:cs typeface="Calibri"/>
              </a:rPr>
              <a:t>Disordered</a:t>
            </a:r>
            <a:r>
              <a:rPr lang="en-US" sz="3200" dirty="0">
                <a:cs typeface="Calibri"/>
              </a:rPr>
              <a:t> - belongs to the structural group called </a:t>
            </a:r>
            <a:r>
              <a:rPr lang="en-US" sz="3200" dirty="0">
                <a:solidFill>
                  <a:schemeClr val="accent1"/>
                </a:solidFill>
                <a:cs typeface="Calibri"/>
              </a:rPr>
              <a:t>intrinsically disordered proteins (IDP)</a:t>
            </a:r>
            <a:r>
              <a:rPr lang="en-US" sz="3200" dirty="0">
                <a:cs typeface="Calibri"/>
              </a:rPr>
              <a:t>.</a:t>
            </a:r>
          </a:p>
          <a:p>
            <a:pPr marL="383540" lvl="1">
              <a:buFont typeface="Courier New,monospace" panose="020F0502020204030204" pitchFamily="34" charset="0"/>
              <a:buChar char="o"/>
            </a:pPr>
            <a:r>
              <a:rPr lang="en-US" sz="3200" dirty="0">
                <a:cs typeface="Calibri"/>
              </a:rPr>
              <a:t>do not have a defined structure</a:t>
            </a:r>
          </a:p>
          <a:p>
            <a:pPr marL="383540" lvl="1">
              <a:buFont typeface="Courier New,monospace" panose="020F0502020204030204" pitchFamily="34" charset="0"/>
              <a:buChar char="o"/>
            </a:pPr>
            <a:r>
              <a:rPr lang="en-US" sz="3200" dirty="0">
                <a:cs typeface="Calibri"/>
              </a:rPr>
              <a:t>can gain structure when a ligand is bound.</a:t>
            </a:r>
            <a:endParaRPr lang="en-US" sz="3000" dirty="0">
              <a:cs typeface="Calibri"/>
            </a:endParaRPr>
          </a:p>
          <a:p>
            <a:endParaRPr lang="en-US" sz="3200" dirty="0">
              <a:cs typeface="Calibri"/>
            </a:endParaRPr>
          </a:p>
        </p:txBody>
      </p:sp>
      <p:pic>
        <p:nvPicPr>
          <p:cNvPr id="4098" name="Picture 2" descr="Image result for intrinsically disordered proteins">
            <a:extLst>
              <a:ext uri="{FF2B5EF4-FFF2-40B4-BE49-F238E27FC236}">
                <a16:creationId xmlns:a16="http://schemas.microsoft.com/office/drawing/2014/main" id="{483A6552-F5CA-4B05-BBC8-1ECDECFC8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038" y="2582479"/>
            <a:ext cx="4809614" cy="2315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64AA95-56C0-467A-9386-4A136A5FB4D5}"/>
              </a:ext>
            </a:extLst>
          </p:cNvPr>
          <p:cNvSpPr txBox="1"/>
          <p:nvPr/>
        </p:nvSpPr>
        <p:spPr>
          <a:xfrm>
            <a:off x="10033687" y="5014324"/>
            <a:ext cx="1301510" cy="369332"/>
          </a:xfrm>
          <a:prstGeom prst="rect">
            <a:avLst/>
          </a:prstGeom>
          <a:noFill/>
        </p:spPr>
        <p:txBody>
          <a:bodyPr wrap="none" rtlCol="0">
            <a:spAutoFit/>
          </a:bodyPr>
          <a:lstStyle/>
          <a:p>
            <a:r>
              <a:rPr lang="en-CA" dirty="0"/>
              <a:t>Weis (2011)</a:t>
            </a:r>
          </a:p>
        </p:txBody>
      </p:sp>
    </p:spTree>
    <p:extLst>
      <p:ext uri="{BB962C8B-B14F-4D97-AF65-F5344CB8AC3E}">
        <p14:creationId xmlns:p14="http://schemas.microsoft.com/office/powerpoint/2010/main" val="1352288355"/>
      </p:ext>
    </p:extLst>
  </p:cSld>
  <p:clrMapOvr>
    <a:masterClrMapping/>
  </p:clrMapOvr>
  <mc:AlternateContent xmlns:mc="http://schemas.openxmlformats.org/markup-compatibility/2006">
    <mc:Choice xmlns:p14="http://schemas.microsoft.com/office/powerpoint/2010/main" Requires="p14">
      <p:transition spd="slow" p14:dur="2000" advTm="25988"/>
    </mc:Choice>
    <mc:Fallback>
      <p:transition spd="slow" advTm="259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5C95-DD8C-4B58-9970-B8BEEFB9BE47}"/>
              </a:ext>
            </a:extLst>
          </p:cNvPr>
          <p:cNvSpPr>
            <a:spLocks noGrp="1"/>
          </p:cNvSpPr>
          <p:nvPr>
            <p:ph type="title"/>
          </p:nvPr>
        </p:nvSpPr>
        <p:spPr/>
        <p:txBody>
          <a:bodyPr/>
          <a:lstStyle/>
          <a:p>
            <a:r>
              <a:rPr lang="en-CA" dirty="0"/>
              <a:t>LEA Protein Subgroups</a:t>
            </a:r>
          </a:p>
        </p:txBody>
      </p:sp>
      <p:sp>
        <p:nvSpPr>
          <p:cNvPr id="3" name="Content Placeholder 2">
            <a:extLst>
              <a:ext uri="{FF2B5EF4-FFF2-40B4-BE49-F238E27FC236}">
                <a16:creationId xmlns:a16="http://schemas.microsoft.com/office/drawing/2014/main" id="{4AE73130-6249-4518-9066-69370A561958}"/>
              </a:ext>
            </a:extLst>
          </p:cNvPr>
          <p:cNvSpPr>
            <a:spLocks noGrp="1"/>
          </p:cNvSpPr>
          <p:nvPr>
            <p:ph idx="1"/>
          </p:nvPr>
        </p:nvSpPr>
        <p:spPr>
          <a:xfrm>
            <a:off x="5078626" y="1845734"/>
            <a:ext cx="6077053" cy="4023360"/>
          </a:xfrm>
        </p:spPr>
        <p:txBody>
          <a:bodyPr>
            <a:normAutofit/>
          </a:bodyPr>
          <a:lstStyle/>
          <a:p>
            <a:pPr>
              <a:buFont typeface="Wingdings" panose="05000000000000000000" pitchFamily="2" charset="2"/>
              <a:buChar char="§"/>
            </a:pPr>
            <a:r>
              <a:rPr lang="en-CA" sz="3200" dirty="0"/>
              <a:t>LEA proteins have been grouped into various families on by sequence similarity</a:t>
            </a:r>
          </a:p>
          <a:p>
            <a:pPr>
              <a:buFont typeface="Wingdings" panose="05000000000000000000" pitchFamily="2" charset="2"/>
              <a:buChar char="§"/>
            </a:pPr>
            <a:r>
              <a:rPr lang="en-CA" sz="3200" dirty="0"/>
              <a:t>In </a:t>
            </a:r>
            <a:r>
              <a:rPr lang="en-CA" sz="3200" i="1" dirty="0"/>
              <a:t>Arabidopsis thaliana</a:t>
            </a:r>
            <a:r>
              <a:rPr lang="en-CA" sz="3200" dirty="0"/>
              <a:t>, there are 9 sub-groups of LEA protein</a:t>
            </a:r>
          </a:p>
        </p:txBody>
      </p:sp>
      <p:pic>
        <p:nvPicPr>
          <p:cNvPr id="2050" name="Picture 2" descr="An external file that holds a picture, illustration, etc.&#10;Object name is 1471-2164-9-118-1.jpg">
            <a:extLst>
              <a:ext uri="{FF2B5EF4-FFF2-40B4-BE49-F238E27FC236}">
                <a16:creationId xmlns:a16="http://schemas.microsoft.com/office/drawing/2014/main" id="{A922A36B-DC7C-4C51-AC4D-10E23941C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71" y="1845733"/>
            <a:ext cx="4465305" cy="43536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F0DE68D-E7DA-400E-9811-932D673B6A87}"/>
              </a:ext>
            </a:extLst>
          </p:cNvPr>
          <p:cNvSpPr/>
          <p:nvPr/>
        </p:nvSpPr>
        <p:spPr>
          <a:xfrm>
            <a:off x="2266851" y="6014740"/>
            <a:ext cx="2626425" cy="369332"/>
          </a:xfrm>
          <a:prstGeom prst="rect">
            <a:avLst/>
          </a:prstGeom>
        </p:spPr>
        <p:txBody>
          <a:bodyPr wrap="none">
            <a:spAutoFit/>
          </a:bodyPr>
          <a:lstStyle/>
          <a:p>
            <a:r>
              <a:rPr lang="en-CA" dirty="0">
                <a:solidFill>
                  <a:srgbClr val="333333"/>
                </a:solidFill>
                <a:latin typeface="Europa"/>
              </a:rPr>
              <a:t> </a:t>
            </a:r>
            <a:r>
              <a:rPr lang="en-CA" dirty="0" err="1">
                <a:solidFill>
                  <a:srgbClr val="333333"/>
                </a:solidFill>
                <a:latin typeface="Europa"/>
              </a:rPr>
              <a:t>Hundertmark</a:t>
            </a:r>
            <a:r>
              <a:rPr lang="en-CA" dirty="0">
                <a:solidFill>
                  <a:srgbClr val="333333"/>
                </a:solidFill>
                <a:latin typeface="Europa"/>
              </a:rPr>
              <a:t> et.al (2008)</a:t>
            </a:r>
            <a:endParaRPr lang="en-CA" dirty="0"/>
          </a:p>
        </p:txBody>
      </p:sp>
    </p:spTree>
    <p:extLst>
      <p:ext uri="{BB962C8B-B14F-4D97-AF65-F5344CB8AC3E}">
        <p14:creationId xmlns:p14="http://schemas.microsoft.com/office/powerpoint/2010/main" val="1824820112"/>
      </p:ext>
    </p:extLst>
  </p:cSld>
  <p:clrMapOvr>
    <a:masterClrMapping/>
  </p:clrMapOvr>
  <mc:AlternateContent xmlns:mc="http://schemas.openxmlformats.org/markup-compatibility/2006">
    <mc:Choice xmlns:p14="http://schemas.microsoft.com/office/powerpoint/2010/main" Requires="p14">
      <p:transition spd="slow" p14:dur="2000" advTm="17952"/>
    </mc:Choice>
    <mc:Fallback>
      <p:transition spd="slow" advTm="1795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5C95-DD8C-4B58-9970-B8BEEFB9BE47}"/>
              </a:ext>
            </a:extLst>
          </p:cNvPr>
          <p:cNvSpPr>
            <a:spLocks noGrp="1"/>
          </p:cNvSpPr>
          <p:nvPr>
            <p:ph type="title"/>
          </p:nvPr>
        </p:nvSpPr>
        <p:spPr/>
        <p:txBody>
          <a:bodyPr/>
          <a:lstStyle/>
          <a:p>
            <a:r>
              <a:rPr lang="en-CA" dirty="0"/>
              <a:t>LEA Protein Subgroups</a:t>
            </a:r>
          </a:p>
        </p:txBody>
      </p:sp>
      <p:sp>
        <p:nvSpPr>
          <p:cNvPr id="3" name="Content Placeholder 2">
            <a:extLst>
              <a:ext uri="{FF2B5EF4-FFF2-40B4-BE49-F238E27FC236}">
                <a16:creationId xmlns:a16="http://schemas.microsoft.com/office/drawing/2014/main" id="{4AE73130-6249-4518-9066-69370A561958}"/>
              </a:ext>
            </a:extLst>
          </p:cNvPr>
          <p:cNvSpPr>
            <a:spLocks noGrp="1"/>
          </p:cNvSpPr>
          <p:nvPr>
            <p:ph idx="1"/>
          </p:nvPr>
        </p:nvSpPr>
        <p:spPr>
          <a:xfrm>
            <a:off x="5078626" y="1845734"/>
            <a:ext cx="6077053" cy="4023360"/>
          </a:xfrm>
        </p:spPr>
        <p:txBody>
          <a:bodyPr>
            <a:normAutofit/>
          </a:bodyPr>
          <a:lstStyle/>
          <a:p>
            <a:pPr>
              <a:buFont typeface="Wingdings" panose="05000000000000000000" pitchFamily="2" charset="2"/>
              <a:buChar char="§"/>
            </a:pPr>
            <a:r>
              <a:rPr lang="en-CA" sz="3200" dirty="0"/>
              <a:t>LEA proteins have been grouped into various families on by sequence similarity</a:t>
            </a:r>
          </a:p>
          <a:p>
            <a:pPr>
              <a:buFont typeface="Wingdings" panose="05000000000000000000" pitchFamily="2" charset="2"/>
              <a:buChar char="§"/>
            </a:pPr>
            <a:r>
              <a:rPr lang="en-CA" sz="3200" dirty="0"/>
              <a:t>In </a:t>
            </a:r>
            <a:r>
              <a:rPr lang="en-CA" sz="3200" i="1" dirty="0"/>
              <a:t>Arabidopsis thaliana</a:t>
            </a:r>
            <a:r>
              <a:rPr lang="en-CA" sz="3200" dirty="0"/>
              <a:t>, there are 9 sub-groups of LEA protein</a:t>
            </a:r>
          </a:p>
        </p:txBody>
      </p:sp>
      <p:pic>
        <p:nvPicPr>
          <p:cNvPr id="2050" name="Picture 2" descr="An external file that holds a picture, illustration, etc.&#10;Object name is 1471-2164-9-118-1.jpg">
            <a:extLst>
              <a:ext uri="{FF2B5EF4-FFF2-40B4-BE49-F238E27FC236}">
                <a16:creationId xmlns:a16="http://schemas.microsoft.com/office/drawing/2014/main" id="{A922A36B-DC7C-4C51-AC4D-10E23941C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71" y="1845733"/>
            <a:ext cx="4465305" cy="435367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3CF4BBF6-7C46-4000-9B7E-25A81E937201}"/>
              </a:ext>
            </a:extLst>
          </p:cNvPr>
          <p:cNvSpPr/>
          <p:nvPr/>
        </p:nvSpPr>
        <p:spPr>
          <a:xfrm>
            <a:off x="4534930" y="5115697"/>
            <a:ext cx="1668162" cy="5807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901D0B8C-88E8-44FA-B0DA-29314245FB2F}"/>
              </a:ext>
            </a:extLst>
          </p:cNvPr>
          <p:cNvSpPr/>
          <p:nvPr/>
        </p:nvSpPr>
        <p:spPr>
          <a:xfrm>
            <a:off x="6549081" y="4621427"/>
            <a:ext cx="3484605" cy="1356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Focus subgroup:</a:t>
            </a:r>
          </a:p>
          <a:p>
            <a:pPr algn="ctr"/>
            <a:r>
              <a:rPr lang="en-CA" sz="3200" dirty="0"/>
              <a:t>LEA-3 proteins</a:t>
            </a:r>
          </a:p>
        </p:txBody>
      </p:sp>
      <p:sp>
        <p:nvSpPr>
          <p:cNvPr id="7" name="Rectangle 6">
            <a:extLst>
              <a:ext uri="{FF2B5EF4-FFF2-40B4-BE49-F238E27FC236}">
                <a16:creationId xmlns:a16="http://schemas.microsoft.com/office/drawing/2014/main" id="{F3142FE7-70B0-44B1-B743-551FFB81EE92}"/>
              </a:ext>
            </a:extLst>
          </p:cNvPr>
          <p:cNvSpPr/>
          <p:nvPr/>
        </p:nvSpPr>
        <p:spPr>
          <a:xfrm>
            <a:off x="2266851" y="6014740"/>
            <a:ext cx="2626425" cy="369332"/>
          </a:xfrm>
          <a:prstGeom prst="rect">
            <a:avLst/>
          </a:prstGeom>
        </p:spPr>
        <p:txBody>
          <a:bodyPr wrap="none">
            <a:spAutoFit/>
          </a:bodyPr>
          <a:lstStyle/>
          <a:p>
            <a:r>
              <a:rPr lang="en-CA" dirty="0">
                <a:solidFill>
                  <a:srgbClr val="333333"/>
                </a:solidFill>
                <a:latin typeface="Europa"/>
              </a:rPr>
              <a:t> </a:t>
            </a:r>
            <a:r>
              <a:rPr lang="en-CA" dirty="0" err="1">
                <a:solidFill>
                  <a:srgbClr val="333333"/>
                </a:solidFill>
                <a:latin typeface="Europa"/>
              </a:rPr>
              <a:t>Hundertmark</a:t>
            </a:r>
            <a:r>
              <a:rPr lang="en-CA" dirty="0">
                <a:solidFill>
                  <a:srgbClr val="333333"/>
                </a:solidFill>
                <a:latin typeface="Europa"/>
              </a:rPr>
              <a:t> et.al (2008)</a:t>
            </a:r>
            <a:endParaRPr lang="en-CA" dirty="0"/>
          </a:p>
        </p:txBody>
      </p:sp>
    </p:spTree>
    <p:extLst>
      <p:ext uri="{BB962C8B-B14F-4D97-AF65-F5344CB8AC3E}">
        <p14:creationId xmlns:p14="http://schemas.microsoft.com/office/powerpoint/2010/main" val="468857325"/>
      </p:ext>
    </p:extLst>
  </p:cSld>
  <p:clrMapOvr>
    <a:masterClrMapping/>
  </p:clrMapOvr>
  <mc:AlternateContent xmlns:mc="http://schemas.openxmlformats.org/markup-compatibility/2006">
    <mc:Choice xmlns:p14="http://schemas.microsoft.com/office/powerpoint/2010/main" Requires="p14">
      <p:transition spd="slow" p14:dur="2000" advTm="7146"/>
    </mc:Choice>
    <mc:Fallback>
      <p:transition spd="slow" advTm="71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5C95-DD8C-4B58-9970-B8BEEFB9BE47}"/>
              </a:ext>
            </a:extLst>
          </p:cNvPr>
          <p:cNvSpPr>
            <a:spLocks noGrp="1"/>
          </p:cNvSpPr>
          <p:nvPr>
            <p:ph type="title"/>
          </p:nvPr>
        </p:nvSpPr>
        <p:spPr/>
        <p:txBody>
          <a:bodyPr/>
          <a:lstStyle/>
          <a:p>
            <a:r>
              <a:rPr lang="en-CA" dirty="0"/>
              <a:t>LEA Protein Subgroups</a:t>
            </a:r>
          </a:p>
        </p:txBody>
      </p:sp>
      <p:sp>
        <p:nvSpPr>
          <p:cNvPr id="3" name="Content Placeholder 2">
            <a:extLst>
              <a:ext uri="{FF2B5EF4-FFF2-40B4-BE49-F238E27FC236}">
                <a16:creationId xmlns:a16="http://schemas.microsoft.com/office/drawing/2014/main" id="{4AE73130-6249-4518-9066-69370A561958}"/>
              </a:ext>
            </a:extLst>
          </p:cNvPr>
          <p:cNvSpPr>
            <a:spLocks noGrp="1"/>
          </p:cNvSpPr>
          <p:nvPr>
            <p:ph idx="1"/>
          </p:nvPr>
        </p:nvSpPr>
        <p:spPr>
          <a:xfrm>
            <a:off x="5078626" y="1845734"/>
            <a:ext cx="6077053" cy="4023360"/>
          </a:xfrm>
        </p:spPr>
        <p:txBody>
          <a:bodyPr>
            <a:normAutofit/>
          </a:bodyPr>
          <a:lstStyle/>
          <a:p>
            <a:pPr>
              <a:buFont typeface="Wingdings" panose="05000000000000000000" pitchFamily="2" charset="2"/>
              <a:buChar char="§"/>
            </a:pPr>
            <a:r>
              <a:rPr lang="en-CA" sz="3200" dirty="0"/>
              <a:t>LEA proteins have been grouped into various families on by sequence similarity</a:t>
            </a:r>
          </a:p>
          <a:p>
            <a:pPr>
              <a:buFont typeface="Wingdings" panose="05000000000000000000" pitchFamily="2" charset="2"/>
              <a:buChar char="§"/>
            </a:pPr>
            <a:r>
              <a:rPr lang="en-CA" sz="3200" dirty="0"/>
              <a:t>In </a:t>
            </a:r>
            <a:r>
              <a:rPr lang="en-CA" sz="3200" i="1" dirty="0"/>
              <a:t>Arabidopsis thaliana</a:t>
            </a:r>
            <a:r>
              <a:rPr lang="en-CA" sz="3200" dirty="0"/>
              <a:t>, there are 9 sub-groups of LEA protein</a:t>
            </a:r>
          </a:p>
        </p:txBody>
      </p:sp>
      <p:pic>
        <p:nvPicPr>
          <p:cNvPr id="2050" name="Picture 2" descr="An external file that holds a picture, illustration, etc.&#10;Object name is 1471-2164-9-118-1.jpg">
            <a:extLst>
              <a:ext uri="{FF2B5EF4-FFF2-40B4-BE49-F238E27FC236}">
                <a16:creationId xmlns:a16="http://schemas.microsoft.com/office/drawing/2014/main" id="{A922A36B-DC7C-4C51-AC4D-10E23941C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71" y="1845733"/>
            <a:ext cx="4465305" cy="4353673"/>
          </a:xfrm>
          <a:prstGeom prst="rect">
            <a:avLst/>
          </a:prstGeom>
          <a:noFill/>
          <a:extLst>
            <a:ext uri="{909E8E84-426E-40DD-AFC4-6F175D3DCCD1}">
              <a14:hiddenFill xmlns:a14="http://schemas.microsoft.com/office/drawing/2010/main">
                <a:solidFill>
                  <a:srgbClr val="FFFFFF"/>
                </a:solidFill>
              </a14:hiddenFill>
            </a:ext>
          </a:extLst>
        </p:spPr>
      </p:pic>
      <p:sp>
        <p:nvSpPr>
          <p:cNvPr id="4" name="Arrow: Left 3">
            <a:extLst>
              <a:ext uri="{FF2B5EF4-FFF2-40B4-BE49-F238E27FC236}">
                <a16:creationId xmlns:a16="http://schemas.microsoft.com/office/drawing/2014/main" id="{3CF4BBF6-7C46-4000-9B7E-25A81E937201}"/>
              </a:ext>
            </a:extLst>
          </p:cNvPr>
          <p:cNvSpPr/>
          <p:nvPr/>
        </p:nvSpPr>
        <p:spPr>
          <a:xfrm>
            <a:off x="4534930" y="5115697"/>
            <a:ext cx="1668162" cy="58076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901D0B8C-88E8-44FA-B0DA-29314245FB2F}"/>
              </a:ext>
            </a:extLst>
          </p:cNvPr>
          <p:cNvSpPr/>
          <p:nvPr/>
        </p:nvSpPr>
        <p:spPr>
          <a:xfrm>
            <a:off x="6549081" y="4621427"/>
            <a:ext cx="3484605" cy="1356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t>Focus subgroup:</a:t>
            </a:r>
          </a:p>
          <a:p>
            <a:pPr algn="ctr"/>
            <a:r>
              <a:rPr lang="en-CA" sz="3200" dirty="0"/>
              <a:t>LEA-3 proteins</a:t>
            </a:r>
          </a:p>
        </p:txBody>
      </p:sp>
      <p:sp>
        <p:nvSpPr>
          <p:cNvPr id="7" name="TextBox 6">
            <a:extLst>
              <a:ext uri="{FF2B5EF4-FFF2-40B4-BE49-F238E27FC236}">
                <a16:creationId xmlns:a16="http://schemas.microsoft.com/office/drawing/2014/main" id="{20076E38-F006-40F5-9750-DC5E10E903FE}"/>
              </a:ext>
            </a:extLst>
          </p:cNvPr>
          <p:cNvSpPr txBox="1"/>
          <p:nvPr/>
        </p:nvSpPr>
        <p:spPr>
          <a:xfrm>
            <a:off x="1431323" y="1172619"/>
            <a:ext cx="9924535" cy="28623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CA" sz="3600" b="1" dirty="0"/>
              <a:t>Why LEA-3 Proteins?</a:t>
            </a:r>
          </a:p>
          <a:p>
            <a:pPr>
              <a:buFont typeface="Courier New" panose="02070309020205020404" pitchFamily="49" charset="0"/>
              <a:buChar char="o"/>
            </a:pPr>
            <a:r>
              <a:rPr lang="en-CA" sz="3600" b="1" dirty="0"/>
              <a:t>Under-researched </a:t>
            </a:r>
            <a:r>
              <a:rPr lang="en-CA" sz="3600" dirty="0"/>
              <a:t>compared to dehydrins (another subgroup)</a:t>
            </a:r>
          </a:p>
          <a:p>
            <a:pPr>
              <a:buFont typeface="Courier New" panose="02070309020205020404" pitchFamily="49" charset="0"/>
              <a:buChar char="o"/>
            </a:pPr>
            <a:r>
              <a:rPr lang="en-CA" sz="3600" b="1" dirty="0"/>
              <a:t>No novel function </a:t>
            </a:r>
            <a:r>
              <a:rPr lang="en-CA" sz="3600" dirty="0"/>
              <a:t>for abiotic stress defined</a:t>
            </a:r>
          </a:p>
          <a:p>
            <a:endParaRPr lang="en-CA" sz="3600" dirty="0"/>
          </a:p>
        </p:txBody>
      </p:sp>
      <p:sp>
        <p:nvSpPr>
          <p:cNvPr id="8" name="Rectangle 7">
            <a:extLst>
              <a:ext uri="{FF2B5EF4-FFF2-40B4-BE49-F238E27FC236}">
                <a16:creationId xmlns:a16="http://schemas.microsoft.com/office/drawing/2014/main" id="{D169460B-31F2-414C-8850-47AD28527BC9}"/>
              </a:ext>
            </a:extLst>
          </p:cNvPr>
          <p:cNvSpPr/>
          <p:nvPr/>
        </p:nvSpPr>
        <p:spPr>
          <a:xfrm>
            <a:off x="2266851" y="6014740"/>
            <a:ext cx="2626425" cy="369332"/>
          </a:xfrm>
          <a:prstGeom prst="rect">
            <a:avLst/>
          </a:prstGeom>
        </p:spPr>
        <p:txBody>
          <a:bodyPr wrap="none">
            <a:spAutoFit/>
          </a:bodyPr>
          <a:lstStyle/>
          <a:p>
            <a:r>
              <a:rPr lang="en-CA" dirty="0">
                <a:solidFill>
                  <a:srgbClr val="333333"/>
                </a:solidFill>
                <a:latin typeface="Europa"/>
              </a:rPr>
              <a:t> </a:t>
            </a:r>
            <a:r>
              <a:rPr lang="en-CA" dirty="0" err="1">
                <a:solidFill>
                  <a:srgbClr val="333333"/>
                </a:solidFill>
                <a:latin typeface="Europa"/>
              </a:rPr>
              <a:t>Hundertmark</a:t>
            </a:r>
            <a:r>
              <a:rPr lang="en-CA" dirty="0">
                <a:solidFill>
                  <a:srgbClr val="333333"/>
                </a:solidFill>
                <a:latin typeface="Europa"/>
              </a:rPr>
              <a:t> et.al (2008)</a:t>
            </a:r>
            <a:endParaRPr lang="en-CA" dirty="0"/>
          </a:p>
        </p:txBody>
      </p:sp>
    </p:spTree>
    <p:extLst>
      <p:ext uri="{BB962C8B-B14F-4D97-AF65-F5344CB8AC3E}">
        <p14:creationId xmlns:p14="http://schemas.microsoft.com/office/powerpoint/2010/main" val="261363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1E96-6732-4A53-9B26-A052B174CDF1}"/>
              </a:ext>
            </a:extLst>
          </p:cNvPr>
          <p:cNvSpPr>
            <a:spLocks noGrp="1"/>
          </p:cNvSpPr>
          <p:nvPr>
            <p:ph type="title"/>
          </p:nvPr>
        </p:nvSpPr>
        <p:spPr/>
        <p:txBody>
          <a:bodyPr/>
          <a:lstStyle/>
          <a:p>
            <a:r>
              <a:rPr lang="en-CA" dirty="0">
                <a:solidFill>
                  <a:schemeClr val="tx1"/>
                </a:solidFill>
              </a:rPr>
              <a:t>Protein Sequence Motifs</a:t>
            </a:r>
          </a:p>
        </p:txBody>
      </p:sp>
      <p:pic>
        <p:nvPicPr>
          <p:cNvPr id="5" name="Picture 2" descr="Image result for intrinsically disordered proteins">
            <a:extLst>
              <a:ext uri="{FF2B5EF4-FFF2-40B4-BE49-F238E27FC236}">
                <a16:creationId xmlns:a16="http://schemas.microsoft.com/office/drawing/2014/main" id="{442C5E5A-2D65-4C5A-B3D0-C91B6221D5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278" r="66830" b="10966"/>
          <a:stretch/>
        </p:blipFill>
        <p:spPr bwMode="auto">
          <a:xfrm>
            <a:off x="360680" y="2294512"/>
            <a:ext cx="2484120" cy="2623478"/>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BD2648AC-4483-43A5-95DD-CDBE3D75593A}"/>
              </a:ext>
            </a:extLst>
          </p:cNvPr>
          <p:cNvSpPr/>
          <p:nvPr/>
        </p:nvSpPr>
        <p:spPr>
          <a:xfrm rot="20240954">
            <a:off x="2946400" y="2870200"/>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Right 6">
            <a:extLst>
              <a:ext uri="{FF2B5EF4-FFF2-40B4-BE49-F238E27FC236}">
                <a16:creationId xmlns:a16="http://schemas.microsoft.com/office/drawing/2014/main" id="{FA038E9E-0EEB-4E3E-B495-541D56CD0BD4}"/>
              </a:ext>
            </a:extLst>
          </p:cNvPr>
          <p:cNvSpPr/>
          <p:nvPr/>
        </p:nvSpPr>
        <p:spPr>
          <a:xfrm rot="1867650">
            <a:off x="2946400" y="4003040"/>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AA509A5-F3B2-4FBD-B3DF-B41336CD44E4}"/>
              </a:ext>
            </a:extLst>
          </p:cNvPr>
          <p:cNvSpPr txBox="1"/>
          <p:nvPr/>
        </p:nvSpPr>
        <p:spPr>
          <a:xfrm>
            <a:off x="4541896" y="2427904"/>
            <a:ext cx="2042290" cy="1077218"/>
          </a:xfrm>
          <a:prstGeom prst="rect">
            <a:avLst/>
          </a:prstGeom>
          <a:noFill/>
        </p:spPr>
        <p:txBody>
          <a:bodyPr wrap="none" rtlCol="0">
            <a:spAutoFit/>
          </a:bodyPr>
          <a:lstStyle/>
          <a:p>
            <a:r>
              <a:rPr lang="en-CA" sz="3200" dirty="0"/>
              <a:t>Conserved </a:t>
            </a:r>
          </a:p>
          <a:p>
            <a:r>
              <a:rPr lang="en-CA" sz="3200" dirty="0"/>
              <a:t>regions</a:t>
            </a:r>
          </a:p>
        </p:txBody>
      </p:sp>
      <p:sp>
        <p:nvSpPr>
          <p:cNvPr id="9" name="TextBox 8">
            <a:extLst>
              <a:ext uri="{FF2B5EF4-FFF2-40B4-BE49-F238E27FC236}">
                <a16:creationId xmlns:a16="http://schemas.microsoft.com/office/drawing/2014/main" id="{06902D6F-F0BE-4D85-ABB3-0A85D0553470}"/>
              </a:ext>
            </a:extLst>
          </p:cNvPr>
          <p:cNvSpPr txBox="1"/>
          <p:nvPr/>
        </p:nvSpPr>
        <p:spPr>
          <a:xfrm>
            <a:off x="4529234" y="3858230"/>
            <a:ext cx="2227166" cy="1569660"/>
          </a:xfrm>
          <a:prstGeom prst="rect">
            <a:avLst/>
          </a:prstGeom>
          <a:noFill/>
        </p:spPr>
        <p:txBody>
          <a:bodyPr wrap="square" rtlCol="0">
            <a:spAutoFit/>
          </a:bodyPr>
          <a:lstStyle/>
          <a:p>
            <a:r>
              <a:rPr lang="en-CA" sz="3200" dirty="0"/>
              <a:t>Regions that are not conserved</a:t>
            </a:r>
          </a:p>
        </p:txBody>
      </p:sp>
      <p:sp>
        <p:nvSpPr>
          <p:cNvPr id="4" name="TextBox 3">
            <a:extLst>
              <a:ext uri="{FF2B5EF4-FFF2-40B4-BE49-F238E27FC236}">
                <a16:creationId xmlns:a16="http://schemas.microsoft.com/office/drawing/2014/main" id="{6DBEF43D-4A76-4AED-A22E-0E7016F5FC80}"/>
              </a:ext>
            </a:extLst>
          </p:cNvPr>
          <p:cNvSpPr txBox="1"/>
          <p:nvPr/>
        </p:nvSpPr>
        <p:spPr>
          <a:xfrm>
            <a:off x="602577" y="4917990"/>
            <a:ext cx="2285241" cy="369332"/>
          </a:xfrm>
          <a:prstGeom prst="rect">
            <a:avLst/>
          </a:prstGeom>
          <a:noFill/>
        </p:spPr>
        <p:txBody>
          <a:bodyPr wrap="none" rtlCol="0">
            <a:spAutoFit/>
          </a:bodyPr>
          <a:lstStyle/>
          <a:p>
            <a:r>
              <a:rPr lang="en-CA" dirty="0"/>
              <a:t>IDP (ex. LEA-3 protein)</a:t>
            </a:r>
          </a:p>
        </p:txBody>
      </p:sp>
    </p:spTree>
    <p:extLst>
      <p:ext uri="{BB962C8B-B14F-4D97-AF65-F5344CB8AC3E}">
        <p14:creationId xmlns:p14="http://schemas.microsoft.com/office/powerpoint/2010/main" val="165292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1E96-6732-4A53-9B26-A052B174CDF1}"/>
              </a:ext>
            </a:extLst>
          </p:cNvPr>
          <p:cNvSpPr>
            <a:spLocks noGrp="1"/>
          </p:cNvSpPr>
          <p:nvPr>
            <p:ph type="title"/>
          </p:nvPr>
        </p:nvSpPr>
        <p:spPr/>
        <p:txBody>
          <a:bodyPr/>
          <a:lstStyle/>
          <a:p>
            <a:r>
              <a:rPr lang="en-CA" dirty="0">
                <a:solidFill>
                  <a:schemeClr val="tx1"/>
                </a:solidFill>
              </a:rPr>
              <a:t>Protein Sequence Motifs</a:t>
            </a:r>
          </a:p>
        </p:txBody>
      </p:sp>
      <p:sp>
        <p:nvSpPr>
          <p:cNvPr id="6" name="Arrow: Right 5">
            <a:extLst>
              <a:ext uri="{FF2B5EF4-FFF2-40B4-BE49-F238E27FC236}">
                <a16:creationId xmlns:a16="http://schemas.microsoft.com/office/drawing/2014/main" id="{BD2648AC-4483-43A5-95DD-CDBE3D75593A}"/>
              </a:ext>
            </a:extLst>
          </p:cNvPr>
          <p:cNvSpPr/>
          <p:nvPr/>
        </p:nvSpPr>
        <p:spPr>
          <a:xfrm rot="20240954">
            <a:off x="2946400" y="2870200"/>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Arrow: Right 6">
            <a:extLst>
              <a:ext uri="{FF2B5EF4-FFF2-40B4-BE49-F238E27FC236}">
                <a16:creationId xmlns:a16="http://schemas.microsoft.com/office/drawing/2014/main" id="{FA038E9E-0EEB-4E3E-B495-541D56CD0BD4}"/>
              </a:ext>
            </a:extLst>
          </p:cNvPr>
          <p:cNvSpPr/>
          <p:nvPr/>
        </p:nvSpPr>
        <p:spPr>
          <a:xfrm rot="1867650">
            <a:off x="2946400" y="4003040"/>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AA509A5-F3B2-4FBD-B3DF-B41336CD44E4}"/>
              </a:ext>
            </a:extLst>
          </p:cNvPr>
          <p:cNvSpPr txBox="1"/>
          <p:nvPr/>
        </p:nvSpPr>
        <p:spPr>
          <a:xfrm>
            <a:off x="4541896" y="2427904"/>
            <a:ext cx="2042290" cy="1077218"/>
          </a:xfrm>
          <a:prstGeom prst="rect">
            <a:avLst/>
          </a:prstGeom>
          <a:noFill/>
        </p:spPr>
        <p:txBody>
          <a:bodyPr wrap="none" rtlCol="0">
            <a:spAutoFit/>
          </a:bodyPr>
          <a:lstStyle/>
          <a:p>
            <a:r>
              <a:rPr lang="en-CA" sz="3200" dirty="0"/>
              <a:t>Conserved </a:t>
            </a:r>
          </a:p>
          <a:p>
            <a:r>
              <a:rPr lang="en-CA" sz="3200" dirty="0"/>
              <a:t>regions</a:t>
            </a:r>
          </a:p>
        </p:txBody>
      </p:sp>
      <p:sp>
        <p:nvSpPr>
          <p:cNvPr id="9" name="TextBox 8">
            <a:extLst>
              <a:ext uri="{FF2B5EF4-FFF2-40B4-BE49-F238E27FC236}">
                <a16:creationId xmlns:a16="http://schemas.microsoft.com/office/drawing/2014/main" id="{06902D6F-F0BE-4D85-ABB3-0A85D0553470}"/>
              </a:ext>
            </a:extLst>
          </p:cNvPr>
          <p:cNvSpPr txBox="1"/>
          <p:nvPr/>
        </p:nvSpPr>
        <p:spPr>
          <a:xfrm>
            <a:off x="4529234" y="3858230"/>
            <a:ext cx="2227166" cy="1569660"/>
          </a:xfrm>
          <a:prstGeom prst="rect">
            <a:avLst/>
          </a:prstGeom>
          <a:noFill/>
        </p:spPr>
        <p:txBody>
          <a:bodyPr wrap="square" rtlCol="0">
            <a:spAutoFit/>
          </a:bodyPr>
          <a:lstStyle/>
          <a:p>
            <a:r>
              <a:rPr lang="en-CA" sz="3200" dirty="0"/>
              <a:t>Regions that are not conserved</a:t>
            </a:r>
          </a:p>
        </p:txBody>
      </p:sp>
      <p:sp>
        <p:nvSpPr>
          <p:cNvPr id="10" name="Arrow: Right 9">
            <a:extLst>
              <a:ext uri="{FF2B5EF4-FFF2-40B4-BE49-F238E27FC236}">
                <a16:creationId xmlns:a16="http://schemas.microsoft.com/office/drawing/2014/main" id="{647AFE38-5331-4BE4-8263-B65B7EE796B2}"/>
              </a:ext>
            </a:extLst>
          </p:cNvPr>
          <p:cNvSpPr/>
          <p:nvPr/>
        </p:nvSpPr>
        <p:spPr>
          <a:xfrm>
            <a:off x="6655682" y="2605704"/>
            <a:ext cx="162560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35A6E28C-D664-44E3-942D-044D604C7560}"/>
              </a:ext>
            </a:extLst>
          </p:cNvPr>
          <p:cNvSpPr txBox="1"/>
          <p:nvPr/>
        </p:nvSpPr>
        <p:spPr>
          <a:xfrm>
            <a:off x="8281282" y="2288570"/>
            <a:ext cx="3365124" cy="1077218"/>
          </a:xfrm>
          <a:prstGeom prst="rect">
            <a:avLst/>
          </a:prstGeom>
          <a:noFill/>
        </p:spPr>
        <p:txBody>
          <a:bodyPr wrap="square" rtlCol="0">
            <a:spAutoFit/>
          </a:bodyPr>
          <a:lstStyle/>
          <a:p>
            <a:r>
              <a:rPr lang="en-CA" sz="3200" dirty="0"/>
              <a:t>May have a functional role</a:t>
            </a:r>
          </a:p>
        </p:txBody>
      </p:sp>
      <p:pic>
        <p:nvPicPr>
          <p:cNvPr id="12" name="Picture 2" descr="Image result for intrinsically disordered proteins">
            <a:extLst>
              <a:ext uri="{FF2B5EF4-FFF2-40B4-BE49-F238E27FC236}">
                <a16:creationId xmlns:a16="http://schemas.microsoft.com/office/drawing/2014/main" id="{11FC54FB-E825-4BD6-A779-B53C260AD2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278" r="66830" b="10966"/>
          <a:stretch/>
        </p:blipFill>
        <p:spPr bwMode="auto">
          <a:xfrm>
            <a:off x="360680" y="2294512"/>
            <a:ext cx="2484120" cy="2623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C3D5F39-26A7-436C-A9A4-C5BB605CF6D8}"/>
              </a:ext>
            </a:extLst>
          </p:cNvPr>
          <p:cNvSpPr txBox="1"/>
          <p:nvPr/>
        </p:nvSpPr>
        <p:spPr>
          <a:xfrm>
            <a:off x="602577" y="4917990"/>
            <a:ext cx="2285241" cy="369332"/>
          </a:xfrm>
          <a:prstGeom prst="rect">
            <a:avLst/>
          </a:prstGeom>
          <a:noFill/>
        </p:spPr>
        <p:txBody>
          <a:bodyPr wrap="none" rtlCol="0">
            <a:spAutoFit/>
          </a:bodyPr>
          <a:lstStyle/>
          <a:p>
            <a:r>
              <a:rPr lang="en-CA" dirty="0"/>
              <a:t>IDP (ex. LEA-3 protein)</a:t>
            </a:r>
          </a:p>
        </p:txBody>
      </p:sp>
    </p:spTree>
    <p:extLst>
      <p:ext uri="{BB962C8B-B14F-4D97-AF65-F5344CB8AC3E}">
        <p14:creationId xmlns:p14="http://schemas.microsoft.com/office/powerpoint/2010/main" val="2746974558"/>
      </p:ext>
    </p:extLst>
  </p:cSld>
  <p:clrMapOvr>
    <a:masterClrMapping/>
  </p:clrMapOvr>
</p:sld>
</file>

<file path=ppt/theme/theme1.xml><?xml version="1.0" encoding="utf-8"?>
<a:theme xmlns:a="http://schemas.openxmlformats.org/drawingml/2006/main" name="Retrospec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1349</Words>
  <Application>Microsoft Office PowerPoint</Application>
  <PresentationFormat>Widescreen</PresentationFormat>
  <Paragraphs>238</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Courier New</vt:lpstr>
      <vt:lpstr>Courier New,monospace</vt:lpstr>
      <vt:lpstr>Europa</vt:lpstr>
      <vt:lpstr>Wingdings</vt:lpstr>
      <vt:lpstr>Retrospect</vt:lpstr>
      <vt:lpstr>Identification and Analysis of LEA-3 Protein Motifs</vt:lpstr>
      <vt:lpstr>Introduction</vt:lpstr>
      <vt:lpstr>LEA Protein Function</vt:lpstr>
      <vt:lpstr>LEA Protein Structure</vt:lpstr>
      <vt:lpstr>LEA Protein Subgroups</vt:lpstr>
      <vt:lpstr>LEA Protein Subgroups</vt:lpstr>
      <vt:lpstr>LEA Protein Subgroups</vt:lpstr>
      <vt:lpstr>Protein Sequence Motifs</vt:lpstr>
      <vt:lpstr>Protein Sequence Motifs</vt:lpstr>
      <vt:lpstr>Protein Sequence Motifs</vt:lpstr>
      <vt:lpstr>PowerPoint Presentation</vt:lpstr>
      <vt:lpstr>Methodology</vt:lpstr>
      <vt:lpstr>1. Protein Sequences Selection</vt:lpstr>
      <vt:lpstr>PowerPoint Presentation</vt:lpstr>
      <vt:lpstr>PowerPoint Presentation</vt:lpstr>
      <vt:lpstr>2. Motif Discovery and Analysis</vt:lpstr>
      <vt:lpstr>Motif Discovery Tool</vt:lpstr>
      <vt:lpstr>Motif Discovery Tool</vt:lpstr>
      <vt:lpstr>Motif Discovery Tool</vt:lpstr>
      <vt:lpstr>Results</vt:lpstr>
      <vt:lpstr>Results</vt:lpstr>
      <vt:lpstr>PowerPoint Presentation</vt:lpstr>
      <vt:lpstr>Motif 1</vt:lpstr>
      <vt:lpstr>PowerPoint Presentation</vt:lpstr>
      <vt:lpstr>PowerPoint Presentation</vt:lpstr>
      <vt:lpstr>PowerPoint Presentation</vt:lpstr>
      <vt:lpstr>Discussion of Results</vt:lpstr>
      <vt:lpstr>Position of motifs</vt:lpstr>
      <vt:lpstr>Summary/Plans for next semester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Analysis of LEA-3 protein motifs</dc:title>
  <dc:creator>Ralph Arvin De Castro</dc:creator>
  <cp:lastModifiedBy>Ralph Arvin De Castro</cp:lastModifiedBy>
  <cp:revision>13</cp:revision>
  <dcterms:created xsi:type="dcterms:W3CDTF">2018-11-25T17:08:22Z</dcterms:created>
  <dcterms:modified xsi:type="dcterms:W3CDTF">2018-11-30T02:33:40Z</dcterms:modified>
</cp:coreProperties>
</file>