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F356BD-A96D-4CC2-9385-0FC87471CDFC}" type="datetimeFigureOut">
              <a:rPr lang="en-US" smtClean="0"/>
              <a:t>2/17/2012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D9D35B-48F0-41D4-989E-90785FE6560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9D35B-48F0-41D4-989E-90785FE65608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9D35B-48F0-41D4-989E-90785FE65608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9D35B-48F0-41D4-989E-90785FE65608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9D35B-48F0-41D4-989E-90785FE65608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D0C3F-0F66-4624-9168-841F236F2B87}" type="datetimeFigureOut">
              <a:rPr lang="en-US" smtClean="0"/>
              <a:t>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83C8-F11C-4507-8809-2CBE391FBB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D0C3F-0F66-4624-9168-841F236F2B87}" type="datetimeFigureOut">
              <a:rPr lang="en-US" smtClean="0"/>
              <a:t>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83C8-F11C-4507-8809-2CBE391FBB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D0C3F-0F66-4624-9168-841F236F2B87}" type="datetimeFigureOut">
              <a:rPr lang="en-US" smtClean="0"/>
              <a:t>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83C8-F11C-4507-8809-2CBE391FBB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D0C3F-0F66-4624-9168-841F236F2B87}" type="datetimeFigureOut">
              <a:rPr lang="en-US" smtClean="0"/>
              <a:t>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83C8-F11C-4507-8809-2CBE391FBB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D0C3F-0F66-4624-9168-841F236F2B87}" type="datetimeFigureOut">
              <a:rPr lang="en-US" smtClean="0"/>
              <a:t>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83C8-F11C-4507-8809-2CBE391FBB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D0C3F-0F66-4624-9168-841F236F2B87}" type="datetimeFigureOut">
              <a:rPr lang="en-US" smtClean="0"/>
              <a:t>2/17/2012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83C8-F11C-4507-8809-2CBE391FBB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D0C3F-0F66-4624-9168-841F236F2B87}" type="datetimeFigureOut">
              <a:rPr lang="en-US" smtClean="0"/>
              <a:t>2/17/2012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83C8-F11C-4507-8809-2CBE391FBB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D0C3F-0F66-4624-9168-841F236F2B87}" type="datetimeFigureOut">
              <a:rPr lang="en-US" smtClean="0"/>
              <a:t>2/17/2012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83C8-F11C-4507-8809-2CBE391FBB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D0C3F-0F66-4624-9168-841F236F2B87}" type="datetimeFigureOut">
              <a:rPr lang="en-US" smtClean="0"/>
              <a:t>2/17/2012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83C8-F11C-4507-8809-2CBE391FBB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D0C3F-0F66-4624-9168-841F236F2B87}" type="datetimeFigureOut">
              <a:rPr lang="en-US" smtClean="0"/>
              <a:t>2/17/2012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83C8-F11C-4507-8809-2CBE391FBB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D0C3F-0F66-4624-9168-841F236F2B87}" type="datetimeFigureOut">
              <a:rPr lang="en-US" smtClean="0"/>
              <a:t>2/17/2012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83C8-F11C-4507-8809-2CBE391FBB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D0C3F-0F66-4624-9168-841F236F2B87}" type="datetimeFigureOut">
              <a:rPr lang="en-US" smtClean="0"/>
              <a:t>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483C8-F11C-4507-8809-2CBE391FBB5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hyperlink" Target="javascript:void(0);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/>
          <p:cNvSpPr/>
          <p:nvPr/>
        </p:nvSpPr>
        <p:spPr>
          <a:xfrm>
            <a:off x="838200" y="2362200"/>
            <a:ext cx="2438400" cy="2209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smtClean="0"/>
              <a:t>Project Understanding </a:t>
            </a:r>
            <a:r>
              <a:rPr lang="en-US" smtClean="0"/>
              <a:t>Gaining a High Level Understanding</a:t>
            </a:r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324600" y="2286000"/>
            <a:ext cx="2133600" cy="2057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smtClean="0"/>
              <a:t>MOP Preparation </a:t>
            </a:r>
            <a:endParaRPr lang="en-US" b="1" u="sng"/>
          </a:p>
        </p:txBody>
      </p:sp>
      <p:sp>
        <p:nvSpPr>
          <p:cNvPr id="4" name="TextBox 3"/>
          <p:cNvSpPr txBox="1"/>
          <p:nvPr/>
        </p:nvSpPr>
        <p:spPr>
          <a:xfrm>
            <a:off x="838200" y="457200"/>
            <a:ext cx="8686800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r>
              <a:rPr lang="en-US" sz="3200" smtClean="0">
                <a:effectLst>
                  <a:innerShdw blurRad="63500" dist="50800" dir="13500000">
                    <a:schemeClr val="accent1">
                      <a:alpha val="24000"/>
                    </a:schemeClr>
                  </a:innerShdw>
                </a:effectLst>
              </a:rPr>
              <a:t>Professional Services - TL1 Script Generators</a:t>
            </a:r>
            <a:endParaRPr lang="en-US" sz="3200">
              <a:effectLst>
                <a:innerShdw blurRad="63500" dist="50800" dir="13500000">
                  <a:schemeClr val="accent1">
                    <a:alpha val="24000"/>
                  </a:schemeClr>
                </a:innerShdw>
              </a:effectLst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952500"/>
            <a:ext cx="7696200" cy="71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342900"/>
            <a:ext cx="6762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330200" dist="50800" dir="5400000" sx="101000" sy="101000" algn="ctr" rotWithShape="0">
              <a:srgbClr val="000000">
                <a:alpha val="0"/>
              </a:srgbClr>
            </a:outerShdw>
          </a:effectLst>
        </p:spPr>
      </p:pic>
      <p:sp>
        <p:nvSpPr>
          <p:cNvPr id="34" name="Oval 33"/>
          <p:cNvSpPr/>
          <p:nvPr/>
        </p:nvSpPr>
        <p:spPr>
          <a:xfrm>
            <a:off x="2667000" y="2209800"/>
            <a:ext cx="4343400" cy="3124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smtClean="0"/>
              <a:t>TL1 Script Preparation </a:t>
            </a:r>
          </a:p>
          <a:p>
            <a:pPr marL="342900" indent="-342900" algn="ctr">
              <a:buAutoNum type="arabicPeriod"/>
            </a:pPr>
            <a:r>
              <a:rPr lang="en-US" smtClean="0"/>
              <a:t>Highly Variable Prep Times</a:t>
            </a:r>
          </a:p>
          <a:p>
            <a:pPr marL="342900" indent="-342900" algn="ctr">
              <a:buAutoNum type="arabicPeriod"/>
            </a:pPr>
            <a:r>
              <a:rPr lang="en-US" smtClean="0"/>
              <a:t>Stressful for newbies and or time crunched seasoned TAC Engineers</a:t>
            </a:r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85800" y="2057400"/>
            <a:ext cx="74676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209800" y="1600200"/>
            <a:ext cx="556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/>
              <a:t>The Preparation Phase for TAC Engineers on Projects</a:t>
            </a:r>
            <a:endParaRPr lang="en-US" i="1"/>
          </a:p>
        </p:txBody>
      </p:sp>
      <p:sp>
        <p:nvSpPr>
          <p:cNvPr id="41" name="TextBox 40"/>
          <p:cNvSpPr txBox="1"/>
          <p:nvPr/>
        </p:nvSpPr>
        <p:spPr>
          <a:xfrm>
            <a:off x="1905000" y="6172200"/>
            <a:ext cx="7010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The Problem: putting together TL1 Scripts takes too much time</a:t>
            </a:r>
            <a:r>
              <a:rPr lang="en-US" b="1" smtClean="0"/>
              <a:t>. </a:t>
            </a:r>
            <a:endParaRPr lang="en-US" b="1"/>
          </a:p>
        </p:txBody>
      </p:sp>
      <p:cxnSp>
        <p:nvCxnSpPr>
          <p:cNvPr id="43" name="Straight Arrow Connector 42"/>
          <p:cNvCxnSpPr/>
          <p:nvPr/>
        </p:nvCxnSpPr>
        <p:spPr>
          <a:xfrm rot="5400000" flipH="1" flipV="1">
            <a:off x="4609306" y="5676900"/>
            <a:ext cx="762794" cy="769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0" y="5105400"/>
            <a:ext cx="358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00B050"/>
                </a:solidFill>
              </a:rPr>
              <a:t>Resolution: Technical Guidelines</a:t>
            </a:r>
          </a:p>
          <a:p>
            <a:r>
              <a:rPr lang="en-US" smtClean="0">
                <a:solidFill>
                  <a:srgbClr val="00B050"/>
                </a:solidFill>
              </a:rPr>
              <a:t>17 Guidelines Currently Written</a:t>
            </a:r>
          </a:p>
          <a:p>
            <a:r>
              <a:rPr lang="en-US" smtClean="0">
                <a:solidFill>
                  <a:srgbClr val="00B050"/>
                </a:solidFill>
              </a:rPr>
              <a:t>and posted to CPOINT</a:t>
            </a:r>
            <a:endParaRPr lang="en-US">
              <a:solidFill>
                <a:srgbClr val="00B05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400800" y="5029200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00B050"/>
                </a:solidFill>
              </a:rPr>
              <a:t>Resolution: MOP Repository</a:t>
            </a:r>
          </a:p>
          <a:p>
            <a:r>
              <a:rPr lang="en-US" smtClean="0">
                <a:solidFill>
                  <a:srgbClr val="00B050"/>
                </a:solidFill>
              </a:rPr>
              <a:t>48 MOPs posted to CPOINT</a:t>
            </a:r>
            <a:endParaRPr lang="en-US">
              <a:solidFill>
                <a:srgbClr val="00B050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rot="5400000" flipH="1" flipV="1">
            <a:off x="7011194" y="4723606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1143000" y="4648200"/>
            <a:ext cx="533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/>
          <p:cNvSpPr/>
          <p:nvPr/>
        </p:nvSpPr>
        <p:spPr>
          <a:xfrm>
            <a:off x="838200" y="3810000"/>
            <a:ext cx="2438400" cy="2209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smtClean="0"/>
              <a:t>Project Understanding </a:t>
            </a:r>
            <a:r>
              <a:rPr lang="en-US" smtClean="0"/>
              <a:t>Gaining a High Level Understanding</a:t>
            </a:r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324600" y="3897868"/>
            <a:ext cx="2133600" cy="2057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smtClean="0"/>
              <a:t>MOP Preparation </a:t>
            </a:r>
            <a:endParaRPr lang="en-US" b="1" u="sng"/>
          </a:p>
        </p:txBody>
      </p:sp>
      <p:sp>
        <p:nvSpPr>
          <p:cNvPr id="4" name="TextBox 3"/>
          <p:cNvSpPr txBox="1"/>
          <p:nvPr/>
        </p:nvSpPr>
        <p:spPr>
          <a:xfrm>
            <a:off x="838200" y="457200"/>
            <a:ext cx="8686800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r>
              <a:rPr lang="en-US" sz="3200" smtClean="0">
                <a:effectLst>
                  <a:innerShdw blurRad="63500" dist="50800" dir="13500000">
                    <a:schemeClr val="accent1">
                      <a:alpha val="24000"/>
                    </a:schemeClr>
                  </a:innerShdw>
                </a:effectLst>
              </a:rPr>
              <a:t>Professional Services - TL1 Script Generators</a:t>
            </a:r>
            <a:endParaRPr lang="en-US" sz="3200">
              <a:effectLst>
                <a:innerShdw blurRad="63500" dist="50800" dir="13500000">
                  <a:schemeClr val="accent1">
                    <a:alpha val="24000"/>
                  </a:schemeClr>
                </a:innerShdw>
              </a:effectLst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952500"/>
            <a:ext cx="7696200" cy="71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342900"/>
            <a:ext cx="6762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330200" dist="50800" dir="5400000" sx="101000" sy="101000" algn="ctr" rotWithShape="0">
              <a:srgbClr val="000000">
                <a:alpha val="0"/>
              </a:srgbClr>
            </a:outerShdw>
          </a:effectLst>
        </p:spPr>
      </p:pic>
      <p:sp>
        <p:nvSpPr>
          <p:cNvPr id="34" name="Oval 33"/>
          <p:cNvSpPr/>
          <p:nvPr/>
        </p:nvSpPr>
        <p:spPr>
          <a:xfrm>
            <a:off x="2667000" y="3657600"/>
            <a:ext cx="4343400" cy="3124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smtClean="0"/>
              <a:t>TL1 Script Preparation </a:t>
            </a:r>
          </a:p>
          <a:p>
            <a:pPr marL="342900" indent="-342900" algn="ctr">
              <a:buAutoNum type="arabicPeriod"/>
            </a:pPr>
            <a:r>
              <a:rPr lang="en-US" smtClean="0"/>
              <a:t>Highly Variable Prep Times</a:t>
            </a:r>
          </a:p>
          <a:p>
            <a:pPr marL="342900" indent="-342900" algn="ctr">
              <a:buAutoNum type="arabicPeriod"/>
            </a:pPr>
            <a:r>
              <a:rPr lang="en-US" smtClean="0"/>
              <a:t>Stressful for newbies and or time crunched seasoned TAC Engineers</a:t>
            </a:r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85800" y="3669268"/>
            <a:ext cx="74676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209800" y="3048000"/>
            <a:ext cx="556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/>
              <a:t>The Preparation Phase for TAC Engineers on Projects</a:t>
            </a:r>
            <a:endParaRPr lang="en-US" i="1"/>
          </a:p>
        </p:txBody>
      </p:sp>
      <p:sp>
        <p:nvSpPr>
          <p:cNvPr id="16" name="Rectangle 15"/>
          <p:cNvSpPr/>
          <p:nvPr/>
        </p:nvSpPr>
        <p:spPr>
          <a:xfrm>
            <a:off x="838200" y="1676400"/>
            <a:ext cx="2209800" cy="1066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Additional Noise 1: Working Existing TAC Issues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276600" y="1676400"/>
            <a:ext cx="2971800" cy="1066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Additional Noise 2: Trying to Secure VPN access or leaving VMAILS for the Customer</a:t>
            </a: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477000" y="1676400"/>
            <a:ext cx="1981200" cy="1066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Additional Noise 3: Just coming out of a Night Shift week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457200"/>
            <a:ext cx="8686800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r>
              <a:rPr lang="en-US" sz="3200" smtClean="0">
                <a:effectLst>
                  <a:innerShdw blurRad="63500" dist="50800" dir="13500000">
                    <a:schemeClr val="accent1">
                      <a:alpha val="24000"/>
                    </a:schemeClr>
                  </a:innerShdw>
                </a:effectLst>
              </a:rPr>
              <a:t>Professional Services - TL1 Script Generators</a:t>
            </a:r>
            <a:endParaRPr lang="en-US" sz="3200">
              <a:effectLst>
                <a:innerShdw blurRad="63500" dist="50800" dir="13500000">
                  <a:schemeClr val="accent1">
                    <a:alpha val="24000"/>
                  </a:schemeClr>
                </a:innerShdw>
              </a:effectLst>
            </a:endParaRPr>
          </a:p>
        </p:txBody>
      </p:sp>
      <p:grpSp>
        <p:nvGrpSpPr>
          <p:cNvPr id="2" name="Group 2"/>
          <p:cNvGrpSpPr>
            <a:grpSpLocks noChangeAspect="1"/>
          </p:cNvGrpSpPr>
          <p:nvPr/>
        </p:nvGrpSpPr>
        <p:grpSpPr bwMode="auto">
          <a:xfrm>
            <a:off x="5791200" y="1447800"/>
            <a:ext cx="2981325" cy="2228850"/>
            <a:chOff x="0" y="0"/>
            <a:chExt cx="313" cy="234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0"/>
              <a:ext cx="313" cy="234"/>
            </a:xfrm>
            <a:prstGeom prst="rect">
              <a:avLst/>
            </a:prstGeom>
            <a:noFill/>
          </p:spPr>
        </p:pic>
        <p:sp>
          <p:nvSpPr>
            <p:cNvPr id="1028" name="Rectangle 4">
              <a:hlinkClick r:id="rId4"/>
            </p:cNvPr>
            <p:cNvSpPr>
              <a:spLocks noChangeAspect="1" noChangeArrowheads="1"/>
            </p:cNvSpPr>
            <p:nvPr/>
          </p:nvSpPr>
          <p:spPr bwMode="auto">
            <a:xfrm>
              <a:off x="8" y="0"/>
              <a:ext cx="305" cy="234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400" y="2362200"/>
            <a:ext cx="2333625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 flipV="1">
            <a:off x="2438400" y="2057400"/>
            <a:ext cx="3200400" cy="457200"/>
          </a:xfrm>
          <a:prstGeom prst="straightConnector1">
            <a:avLst/>
          </a:prstGeom>
          <a:ln w="25400" cap="sq">
            <a:solidFill>
              <a:schemeClr val="tx1">
                <a:alpha val="32000"/>
              </a:schemeClr>
            </a:solidFill>
            <a:miter lim="800000"/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 flipV="1">
            <a:off x="2743200" y="2971800"/>
            <a:ext cx="2971800" cy="457200"/>
          </a:xfrm>
          <a:prstGeom prst="straightConnector1">
            <a:avLst/>
          </a:prstGeom>
          <a:ln w="25400" cap="sq">
            <a:solidFill>
              <a:schemeClr val="tx1">
                <a:alpha val="32000"/>
              </a:schemeClr>
            </a:solidFill>
            <a:miter lim="800000"/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6200000" flipH="1">
            <a:off x="892969" y="4136232"/>
            <a:ext cx="1390652" cy="1500189"/>
          </a:xfrm>
          <a:prstGeom prst="straightConnector1">
            <a:avLst/>
          </a:prstGeom>
          <a:ln w="25400" cap="sq">
            <a:solidFill>
              <a:schemeClr val="tx1">
                <a:alpha val="32000"/>
              </a:schemeClr>
            </a:solidFill>
            <a:miter lim="800000"/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819400" y="3962402"/>
            <a:ext cx="838200" cy="533398"/>
          </a:xfrm>
          <a:prstGeom prst="straightConnector1">
            <a:avLst/>
          </a:prstGeom>
          <a:ln w="25400" cap="sq">
            <a:solidFill>
              <a:schemeClr val="tx1">
                <a:alpha val="32000"/>
              </a:schemeClr>
            </a:solidFill>
            <a:miter lim="800000"/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209800" y="1905000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1. Retrieve cross-connects</a:t>
            </a:r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819400" y="2667000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</a:t>
            </a:r>
            <a:r>
              <a:rPr lang="en-US" smtClean="0"/>
              <a:t>. Cross-Connect data returned</a:t>
            </a:r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200400" y="4572000"/>
            <a:ext cx="594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3. Output a DELETES file with the TL1 Commands to delete the existing cross-connects</a:t>
            </a:r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09600" y="5715000"/>
            <a:ext cx="594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4</a:t>
            </a:r>
            <a:r>
              <a:rPr lang="en-US" smtClean="0"/>
              <a:t>. Ouputs a CREATES file with the TL1 Commands to create new cross-connects</a:t>
            </a:r>
            <a:endParaRPr 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14400" y="952500"/>
            <a:ext cx="7696200" cy="71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Box 31"/>
          <p:cNvSpPr txBox="1"/>
          <p:nvPr/>
        </p:nvSpPr>
        <p:spPr>
          <a:xfrm>
            <a:off x="1066800" y="2667000"/>
            <a:ext cx="1219200" cy="584775"/>
          </a:xfrm>
          <a:prstGeom prst="rect">
            <a:avLst/>
          </a:prstGeom>
          <a:noFill/>
          <a:scene3d>
            <a:camera prst="orthographicFront">
              <a:rot lat="20097929" lon="657430" rev="271155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bg1"/>
                </a:solidFill>
              </a:rPr>
              <a:t>TL1 Script Generator</a:t>
            </a:r>
            <a:endParaRPr lang="en-US" sz="1600">
              <a:solidFill>
                <a:schemeClr val="bg1"/>
              </a:solidFill>
            </a:endParaRP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8600" y="342900"/>
            <a:ext cx="6762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330200" dist="50800" dir="5400000" sx="101000" sy="101000" algn="ctr" rotWithShape="0">
              <a:srgbClr val="000000">
                <a:alpha val="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/>
          <p:cNvSpPr/>
          <p:nvPr/>
        </p:nvSpPr>
        <p:spPr>
          <a:xfrm>
            <a:off x="838200" y="2362200"/>
            <a:ext cx="2438400" cy="2209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smtClean="0"/>
              <a:t>Project Understanding </a:t>
            </a:r>
            <a:r>
              <a:rPr lang="en-US" smtClean="0"/>
              <a:t>Gaining a High Level Understanding</a:t>
            </a:r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324600" y="2286000"/>
            <a:ext cx="2133600" cy="2057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smtClean="0"/>
              <a:t>MOP Preparation </a:t>
            </a:r>
            <a:endParaRPr lang="en-US" b="1" u="sng"/>
          </a:p>
        </p:txBody>
      </p:sp>
      <p:sp>
        <p:nvSpPr>
          <p:cNvPr id="4" name="TextBox 3"/>
          <p:cNvSpPr txBox="1"/>
          <p:nvPr/>
        </p:nvSpPr>
        <p:spPr>
          <a:xfrm>
            <a:off x="838200" y="457200"/>
            <a:ext cx="8686800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r>
              <a:rPr lang="en-US" sz="3200" smtClean="0">
                <a:effectLst>
                  <a:innerShdw blurRad="63500" dist="50800" dir="13500000">
                    <a:schemeClr val="accent1">
                      <a:alpha val="24000"/>
                    </a:schemeClr>
                  </a:innerShdw>
                </a:effectLst>
              </a:rPr>
              <a:t>Professional Services - TL1 Script Generators</a:t>
            </a:r>
            <a:endParaRPr lang="en-US" sz="3200">
              <a:effectLst>
                <a:innerShdw blurRad="63500" dist="50800" dir="13500000">
                  <a:schemeClr val="accent1">
                    <a:alpha val="24000"/>
                  </a:schemeClr>
                </a:innerShdw>
              </a:effectLst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952500"/>
            <a:ext cx="7696200" cy="71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342900"/>
            <a:ext cx="6762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330200" dist="50800" dir="5400000" sx="101000" sy="101000" algn="ctr" rotWithShape="0">
              <a:srgbClr val="000000">
                <a:alpha val="0"/>
              </a:srgbClr>
            </a:outerShdw>
          </a:effectLst>
        </p:spPr>
      </p:pic>
      <p:sp>
        <p:nvSpPr>
          <p:cNvPr id="34" name="Oval 33"/>
          <p:cNvSpPr/>
          <p:nvPr/>
        </p:nvSpPr>
        <p:spPr>
          <a:xfrm>
            <a:off x="3429000" y="2362200"/>
            <a:ext cx="2438400" cy="22098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smtClean="0"/>
              <a:t>TL1 Script Preparation </a:t>
            </a:r>
          </a:p>
          <a:p>
            <a:pPr marL="342900" indent="-342900" algn="ctr">
              <a:buAutoNum type="arabicPeriod"/>
            </a:pPr>
            <a:r>
              <a:rPr lang="en-US" smtClean="0"/>
              <a:t>Easy Prep Times</a:t>
            </a:r>
          </a:p>
          <a:p>
            <a:pPr marL="342900" indent="-342900" algn="ctr">
              <a:buAutoNum type="arabicPeriod"/>
            </a:pPr>
            <a:r>
              <a:rPr lang="en-US" smtClean="0"/>
              <a:t>Easy to “tweak”</a:t>
            </a:r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85800" y="2057400"/>
            <a:ext cx="74676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209800" y="1600200"/>
            <a:ext cx="556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/>
              <a:t>The Preparation Phase for TAC Engineers on Projects</a:t>
            </a:r>
            <a:endParaRPr lang="en-US" i="1"/>
          </a:p>
        </p:txBody>
      </p:sp>
      <p:sp>
        <p:nvSpPr>
          <p:cNvPr id="41" name="TextBox 40"/>
          <p:cNvSpPr txBox="1"/>
          <p:nvPr/>
        </p:nvSpPr>
        <p:spPr>
          <a:xfrm>
            <a:off x="1905000" y="6172200"/>
            <a:ext cx="7010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00B050"/>
                </a:solidFill>
              </a:rPr>
              <a:t>Resoluton: TL1 Script Generators being used for Project Preparation</a:t>
            </a:r>
            <a:endParaRPr lang="en-US">
              <a:solidFill>
                <a:srgbClr val="00B050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rot="16200000" flipV="1">
            <a:off x="4114006" y="5258594"/>
            <a:ext cx="1524794" cy="1516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0" y="5105400"/>
            <a:ext cx="358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00B050"/>
                </a:solidFill>
              </a:rPr>
              <a:t>Resolution: Technical Guidelines</a:t>
            </a:r>
          </a:p>
          <a:p>
            <a:r>
              <a:rPr lang="en-US" smtClean="0">
                <a:solidFill>
                  <a:srgbClr val="00B050"/>
                </a:solidFill>
              </a:rPr>
              <a:t>17 Guidelines Currently Written</a:t>
            </a:r>
          </a:p>
          <a:p>
            <a:r>
              <a:rPr lang="en-US" smtClean="0">
                <a:solidFill>
                  <a:srgbClr val="00B050"/>
                </a:solidFill>
              </a:rPr>
              <a:t>and posted to CPOINT</a:t>
            </a:r>
            <a:endParaRPr lang="en-US">
              <a:solidFill>
                <a:srgbClr val="00B05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400800" y="5029200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00B050"/>
                </a:solidFill>
              </a:rPr>
              <a:t>Resolution: MOP Repository</a:t>
            </a:r>
          </a:p>
          <a:p>
            <a:r>
              <a:rPr lang="en-US" smtClean="0">
                <a:solidFill>
                  <a:srgbClr val="00B050"/>
                </a:solidFill>
              </a:rPr>
              <a:t>48 MOPs posted to CPOINT</a:t>
            </a:r>
            <a:endParaRPr lang="en-US">
              <a:solidFill>
                <a:srgbClr val="00B050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rot="5400000" flipH="1" flipV="1">
            <a:off x="7011194" y="4723606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1143000" y="4648200"/>
            <a:ext cx="533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264</Words>
  <Application>Microsoft Office PowerPoint</Application>
  <PresentationFormat>On-screen Show (4:3)</PresentationFormat>
  <Paragraphs>46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>Calix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Jason Murphy</dc:creator>
  <cp:lastModifiedBy>Jason Murphy</cp:lastModifiedBy>
  <cp:revision>9</cp:revision>
  <dcterms:created xsi:type="dcterms:W3CDTF">2012-02-17T15:35:01Z</dcterms:created>
  <dcterms:modified xsi:type="dcterms:W3CDTF">2012-02-17T17:48:41Z</dcterms:modified>
</cp:coreProperties>
</file>