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02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05.2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65,'6'0,"8"0,8 0,6 0,-1-6,-6-8,-6-8,-6-1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36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546,'-857'0,"919"2,-38 0,1-1,0-1,-1-1,47-9,-56 2,-22 1,-32 0,20 5,-819-69,449 61,385 10,-34-1,37 1,0 1,-1-1,1 0,0-1,0 1,0 0,-1 0,1 0,0-1,0 1,0-1,0 1,-1-1,1 1,0-1,0 0,0 1,0-1,1 0,-1 0,0 0,0 1,-1-3,4 2,0 0,-1 0,1-1,0 1,-1 0,1 0,0 0,0 1,0-1,0 0,0 1,0-1,0 1,0 0,0 0,0 0,2 0,-1-1,107-8,196 7,-153 5,-59-4,-76-4,-20-2,-28-8,-18 2,1 2,-53-4,-59-12,101 12,1-3,-84-38,44 16,96 40,1 0,-1 0,1 0,-1-1,0 1,1 0,-1-1,1 1,-1 0,1-1,-1 1,1-1,-1 1,1-1,-1 1,1-1,0 1,-1-1,1 1,0-1,-1 1,1-1,0 0,0 1,0-1,-1 0,1 1,0-2,15-7,31 2,264 5,-176 4,-223-23,-617-99,668 116,7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40.6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2574 1705,'-2'-17,"1"0,-2 0,-9-31,-4-30,13-170,2 27,-17 116,12 76,1 0,-2-34,3 22,-2 0,-1 0,-19-56,-1-10,13 48,6 30,2 0,1-1,-2-38,8-20,-2-42,1 127,-1 0,1-1,-1 1,1 0,-1 0,0 0,-1-1,1 1,0 0,-1 0,0 1,0-1,0 0,0 1,0-1,0 1,-1-1,1 1,-1 0,1 0,-1 0,0 1,0-1,0 0,0 1,0 0,0 0,0 0,0 0,-1 0,1 1,0 0,-1-1,-4 1,-14 1,1 0,0 1,-1 1,-27 8,15-4,-39 2,0-3,-127-6,124-3,0 4,-103 13,46 1,0-6,-155-9,116-2,221 2,-20 0</inkml:trace>
  <inkml:trace contextRef="#ctx0" brushRef="#br0" timeOffset="2997.67">1087 1814,'3'-1,"0"0,0 0,0 0,-1 0,1-1,-1 1,1-1,-1 1,1-1,-1 0,0 0,3-3,-4 5,-1 0,1-1,0 1,-1-1,1 0,0 1,-1-1,1 1,0-1,-1 0,1 0,-1 1,0-1,1 0,-1 0,1 0,-1 1,0-1,0 0,1 0,-1 0,0 0,0 0,0 1,0-1,0 0,0 0,0 0,-1 0,1 0,0 0,0 1,-1-1,1 0,0 0,-1 0,1 1,-1-1,1 0,-1 0,1 1,-2-2,-8-2,0 0,-1 1,1 1,-1-1,1 1,-1 1,0 0,0 1,-18 1,-4-1,-355 1,-47-2,429 0,-77-7,80 8,0-1,0 1,0-1,0 0,0 0,0 0,1 0,-1 0,0-1,0 0,1 1,-1-1,1 0,-1 0,1 0,0 0,0-1,0 1,0-1,0 1,-1-5,2 6,1-1,0 0,0 0,0 0,0 0,1 1,-1-1,0 0,1 0,-1 1,1-1,0 0,-1 1,1-1,0 0,0 1,0-1,0 1,1-1,-1 1,0 0,0 0,1-1,-1 1,1 0,1-1,45-24,-17 14,0 1,1 2,64-10,108-1,-72 9,82-8,-179 8,-30 3,-22 0,-43 1,48 7,0-1,0 0,-19-5,31 6,0 0,-1 0,1 0,0 0,0 0,-1 0,1 0,0 0,0 0,0 0,-1 0,1 0,0 0,0 0,-1-1,1 1,0 0,0 0,-1 0,1 0,0 0,0 0,0-1,-1 1,1 0,0 0,0 0,0-1,0 1,-1 0,1 0,0 0,0-1,0 1,0 0,0 0,0-1,0 1,0 0,0 0,0-1,0 1,0 0,0 0,0-1,0 1,0 0,0 0,0 0,0-1,0 1,0-1,18-7,35-6,-48 13,66-13,83-6,-135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46.4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842 471,'-2'0,"0"0,0 1,0-1,0 0,0-1,0 1,0 0,0 0,1-1,-1 1,0-1,0 0,0 1,1-1,-1 0,0 0,1 0,-1 0,1-1,-1 1,1 0,0 0,-1-1,1 1,0-1,0 0,0 1,0-1,0 0,0 1,1-1,-2-3,2 2,0 1,0-1,0 0,1 0,-1 0,1 1,0-1,0 0,-1 1,2-1,-1 1,0-1,0 1,1-1,0 1,-1 0,1 0,0 0,0 0,0 0,4-3,15-8,0 1,1 0,1 2,0 0,0 2,1 0,43-7,-6 0,7-5,60-15,-111 32,-1 0,1 1,0 1,0 0,25 3,-37-1,0 1,-1-1,1 1,0 0,-1 0,1 0,-1 1,1 0,-1 0,0 0,0 0,-1 0,1 1,-1 0,1-1,-1 1,0 1,-1-1,1 0,-1 1,0-1,0 1,0 0,0 0,0 7,4 9,-2 0,-1 1,0 0,-1 31,-2-36,0 0,-1 0,-1 0,0 0,-1-1,-8 22,8-29,0-2,-1 1,-1 0,1-1,-1 1,-1-1,1-1,-1 1,0-1,-1 0,1 0,-1-1,0 0,-12 6,-4 1,-1-1,0-1,-1-2,0 0,0-1,-1-2,-51 5,-194-9,178-4,-60 4,-98-5,234 2,0-2,1 1,-1-2,1 0,0-1,-20-11,-89-56,95 54,21 13,1 1,0-1,0-1,1 1,-1-1,1-1,1 1,-1-1,2 0,-1-1,-6-13,7 9,0 1,1-1,1 0,0-1,1 1,0-1,1 1,1-16,8-331,-8 328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4:51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 4528,'2'-141,"-5"-154,-14 196,10 69,-4-52,7 40,-16-83,11 66,3-1,2 0,7-105,0 38,-3-1460,19 1269,-1-10,-19-650,1 947</inkml:trace>
  <inkml:trace contextRef="#ctx0" brushRef="#br0" timeOffset="1424.02">2217 2354,'-4'-3,"1"0,-1 0,0 1,-1 0,1-1,0 1,-1 1,1-1,-1 1,0 0,-8-2,-59-3,51 5,-17-2,-1-1,0 2,-1 2,-51 6,88-5,-1 0,0 0,0 0,1 1,-1-1,0 1,1 0,0 0,-1 1,1-1,0 1,0-1,1 1,-1 0,0 0,1 0,0 0,-1 1,1-1,1 1,-1-1,0 1,1-1,0 1,0 0,-1 5,-1 10,0 1,1-1,2 1,0 19,1-27,-1-1,1 0,0 0,0 0,1-1,1 1,0 0,1-1,0 1,0-1,6 10,-5-13,0-1,0 1,0-1,1 0,-1 0,2 0,-1-1,0 0,1 0,0-1,0 1,1-2,-1 1,10 2,10 3,1-2,1-1,0-1,-1-2,1-1,0 0,37-5,-23-1,-1-2,0-2,0-1,50-19,-60 15,-1 0,39-23,-24 6</inkml:trace>
  <inkml:trace contextRef="#ctx0" brushRef="#br0" timeOffset="2906.78">42 2971,'6'-1,"1"0,-1 0,1 0,-1-1,0 1,6-4,25-6,57 0,0 4,107 6,32-2,879-103,-452 33,599-53,-823 112,-427 14,1 0,0-1,-1 0,14-3,-1-3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5:25:01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6144,'7'-15,"-2"-1,1 0,-2 0,0 0,-1 0,1-21,0-103,-5 85,1-807,-3 794,-13-71,-2-65,19-455,17 429,-1 28,-13-721,-7 476,6 395,3 1,2 0,29-100,-6 28,21-96,-12 59,39-324,-78 451,-1-1,-2 0,-1 1,-1-1,-11-37,-25-139,33 153,1-1,5-102,2 116,-1 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0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E906-5E49-42B2-92A3-D5FE6503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870D91-161D-4602-9D15-C5A735D29A23}"/>
              </a:ext>
            </a:extLst>
          </p:cNvPr>
          <p:cNvSpPr txBox="1"/>
          <p:nvPr/>
        </p:nvSpPr>
        <p:spPr>
          <a:xfrm>
            <a:off x="1461370" y="3246943"/>
            <a:ext cx="10007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000" dirty="0"/>
              <a:t>How can we implement  A * Algorithm?</a:t>
            </a:r>
          </a:p>
        </p:txBody>
      </p:sp>
    </p:spTree>
    <p:extLst>
      <p:ext uri="{BB962C8B-B14F-4D97-AF65-F5344CB8AC3E}">
        <p14:creationId xmlns:p14="http://schemas.microsoft.com/office/powerpoint/2010/main" val="31735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2A056-3273-4427-BED8-0071D82A0BAC}"/>
              </a:ext>
            </a:extLst>
          </p:cNvPr>
          <p:cNvSpPr txBox="1"/>
          <p:nvPr/>
        </p:nvSpPr>
        <p:spPr>
          <a:xfrm>
            <a:off x="1719372" y="1542210"/>
            <a:ext cx="84159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Initialize the open list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GB" dirty="0"/>
              <a:t> Initialize the closed list put the starting node on the open list (you can leave its </a:t>
            </a:r>
            <a:r>
              <a:rPr lang="en-GB" b="1" dirty="0">
                <a:effectLst/>
              </a:rPr>
              <a:t>f</a:t>
            </a:r>
            <a:r>
              <a:rPr lang="en-GB" dirty="0"/>
              <a:t> at zero)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GB" dirty="0"/>
              <a:t>while the open list is not empty</a:t>
            </a:r>
            <a:endParaRPr lang="en-US" dirty="0"/>
          </a:p>
          <a:p>
            <a:r>
              <a:rPr lang="en-GB" dirty="0"/>
              <a:t> a) find the node with the least </a:t>
            </a:r>
            <a:r>
              <a:rPr lang="en-GB" b="1" dirty="0">
                <a:effectLst/>
              </a:rPr>
              <a:t>f</a:t>
            </a:r>
            <a:r>
              <a:rPr lang="en-GB" dirty="0"/>
              <a:t> on the open list, call it "q" </a:t>
            </a:r>
            <a:endParaRPr lang="en-US" dirty="0"/>
          </a:p>
          <a:p>
            <a:r>
              <a:rPr lang="en-US" dirty="0"/>
              <a:t> </a:t>
            </a:r>
            <a:r>
              <a:rPr lang="en-GB" dirty="0"/>
              <a:t>b) pop q off the open list </a:t>
            </a:r>
            <a:endParaRPr lang="en-US" dirty="0"/>
          </a:p>
          <a:p>
            <a:r>
              <a:rPr lang="en-US" dirty="0"/>
              <a:t> </a:t>
            </a:r>
            <a:r>
              <a:rPr lang="en-GB" dirty="0"/>
              <a:t>c) generate q's 8 successors and set their parents to q </a:t>
            </a:r>
            <a:endParaRPr lang="en-US" dirty="0"/>
          </a:p>
          <a:p>
            <a:r>
              <a:rPr lang="en-US" dirty="0"/>
              <a:t> </a:t>
            </a:r>
            <a:r>
              <a:rPr lang="en-GB" dirty="0"/>
              <a:t>d) for each successor</a:t>
            </a:r>
            <a:r>
              <a:rPr lang="en-US" dirty="0"/>
              <a:t>   </a:t>
            </a:r>
          </a:p>
          <a:p>
            <a:r>
              <a:rPr lang="en-US" dirty="0"/>
              <a:t>        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) if successor is the goal, stop search </a:t>
            </a:r>
            <a:r>
              <a:rPr lang="en-GB" dirty="0" err="1"/>
              <a:t>successor.</a:t>
            </a:r>
            <a:r>
              <a:rPr lang="en-GB" b="1" dirty="0" err="1">
                <a:effectLst/>
              </a:rPr>
              <a:t>g</a:t>
            </a:r>
            <a:r>
              <a:rPr lang="en-GB" dirty="0"/>
              <a:t> = </a:t>
            </a:r>
            <a:r>
              <a:rPr lang="en-GB" dirty="0" err="1"/>
              <a:t>q.</a:t>
            </a:r>
            <a:r>
              <a:rPr lang="en-GB" b="1" dirty="0" err="1">
                <a:effectLst/>
              </a:rPr>
              <a:t>g</a:t>
            </a:r>
            <a:r>
              <a:rPr lang="en-GB" dirty="0"/>
              <a:t> + distance between </a:t>
            </a:r>
            <a:r>
              <a:rPr lang="en-US" dirty="0"/>
              <a:t>         </a:t>
            </a:r>
            <a:r>
              <a:rPr lang="en-GB" dirty="0"/>
              <a:t>successor and q </a:t>
            </a:r>
            <a:r>
              <a:rPr lang="en-GB" dirty="0" err="1"/>
              <a:t>successor.</a:t>
            </a:r>
            <a:r>
              <a:rPr lang="en-GB" b="1" dirty="0" err="1">
                <a:effectLst/>
              </a:rPr>
              <a:t>h</a:t>
            </a:r>
            <a:r>
              <a:rPr lang="en-GB" dirty="0"/>
              <a:t> = distance from goal to successor (This can be done using many ways</a:t>
            </a:r>
            <a:endParaRPr lang="en-US" dirty="0"/>
          </a:p>
          <a:p>
            <a:r>
              <a:rPr lang="en-US" dirty="0"/>
              <a:t>           </a:t>
            </a:r>
            <a:r>
              <a:rPr lang="en-GB" dirty="0"/>
              <a:t>ii) if a node with the same position as successor is in the OPEN list which has a </a:t>
            </a:r>
            <a:r>
              <a:rPr lang="en-US" dirty="0"/>
              <a:t>     </a:t>
            </a:r>
            <a:r>
              <a:rPr lang="en-GB" dirty="0"/>
              <a:t>lower </a:t>
            </a:r>
            <a:r>
              <a:rPr lang="en-GB" b="1" dirty="0">
                <a:effectLst/>
              </a:rPr>
              <a:t>f</a:t>
            </a:r>
            <a:r>
              <a:rPr lang="en-GB" dirty="0"/>
              <a:t> than successor, skip this successor</a:t>
            </a:r>
            <a:endParaRPr lang="en-US" dirty="0"/>
          </a:p>
          <a:p>
            <a:r>
              <a:rPr lang="en-US" dirty="0"/>
              <a:t>          </a:t>
            </a:r>
            <a:r>
              <a:rPr lang="en-GB" dirty="0"/>
              <a:t> iii) if a node with the same position as successor is in the CLOSED list which has a lower </a:t>
            </a:r>
            <a:r>
              <a:rPr lang="en-GB" b="1" dirty="0">
                <a:effectLst/>
              </a:rPr>
              <a:t>f</a:t>
            </a:r>
            <a:r>
              <a:rPr lang="en-GB" dirty="0"/>
              <a:t> than successor, skip this successor otherwise, add the node to the open list end (for loop) e) push q on the closed list end (while loop)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1EC-4525-4736-9614-1B7F22DF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624" y="-313151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D701DE6-9C68-4FE4-80CB-7BE2372F7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55" y="1112662"/>
            <a:ext cx="4744112" cy="502990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FCB1C03-F12C-437C-800E-01413BECA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188"/>
            <a:ext cx="476316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4864-9D2C-49F9-9ED4-C49C0883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The code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18BA-E85F-4914-AEBC-25DD9F6A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Styling part</a:t>
            </a:r>
          </a:p>
          <a:p>
            <a:r>
              <a:rPr lang="en-GB" dirty="0"/>
              <a:t>Variables part</a:t>
            </a:r>
          </a:p>
          <a:p>
            <a:r>
              <a:rPr lang="en-GB" dirty="0"/>
              <a:t>Initializing part</a:t>
            </a:r>
          </a:p>
          <a:p>
            <a:r>
              <a:rPr lang="en-GB" dirty="0"/>
              <a:t>Algorithm part</a:t>
            </a:r>
          </a:p>
          <a:p>
            <a:r>
              <a:rPr lang="en-GB" dirty="0" err="1"/>
              <a:t>Pygame</a:t>
            </a:r>
            <a:r>
              <a:rPr lang="en-GB" dirty="0"/>
              <a:t> contents part</a:t>
            </a:r>
          </a:p>
          <a:p>
            <a:r>
              <a:rPr lang="en-GB" dirty="0"/>
              <a:t>Driver Code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149294-0992-4488-B7E7-632AD94267F2}"/>
              </a:ext>
            </a:extLst>
          </p:cNvPr>
          <p:cNvSpPr txBox="1"/>
          <p:nvPr/>
        </p:nvSpPr>
        <p:spPr>
          <a:xfrm>
            <a:off x="2752072" y="2767280"/>
            <a:ext cx="7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/>
              <a:t>A * ALGORITHM</a:t>
            </a:r>
          </a:p>
        </p:txBody>
      </p:sp>
    </p:spTree>
    <p:extLst>
      <p:ext uri="{BB962C8B-B14F-4D97-AF65-F5344CB8AC3E}">
        <p14:creationId xmlns:p14="http://schemas.microsoft.com/office/powerpoint/2010/main" val="339431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B238C-0C2E-491A-9606-BC43FCDEC2DE}"/>
              </a:ext>
            </a:extLst>
          </p:cNvPr>
          <p:cNvSpPr txBox="1"/>
          <p:nvPr/>
        </p:nvSpPr>
        <p:spPr>
          <a:xfrm>
            <a:off x="299057" y="481730"/>
            <a:ext cx="76340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Agenda</a:t>
            </a:r>
          </a:p>
          <a:p>
            <a:pPr algn="l"/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What  Is A Star Algorithm and how it works 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Why we choosed This Algorithm 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How can we implement  A * Algorithm?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Recap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./ Powepoin.exit()</a:t>
            </a:r>
          </a:p>
          <a:p>
            <a:pPr algn="l"/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037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EF95C-D4DB-4064-99DB-B80B9B91A63D}"/>
              </a:ext>
            </a:extLst>
          </p:cNvPr>
          <p:cNvSpPr txBox="1"/>
          <p:nvPr/>
        </p:nvSpPr>
        <p:spPr>
          <a:xfrm>
            <a:off x="2239809" y="925359"/>
            <a:ext cx="7712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What  Is A Star Algorithm and how it works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30FE6-DD63-49A6-91FC-CDF8A0B9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4" y="1704975"/>
            <a:ext cx="6496050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065B2-90E8-4778-93CB-8CC02BAE8A0B}"/>
              </a:ext>
            </a:extLst>
          </p:cNvPr>
          <p:cNvSpPr txBox="1"/>
          <p:nvPr/>
        </p:nvSpPr>
        <p:spPr>
          <a:xfrm>
            <a:off x="2847974" y="5378643"/>
            <a:ext cx="558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*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searching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searches for the shortest path between the initial and the 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315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6B511C81-76B9-4E44-9357-83DE9B6AD9FA}"/>
              </a:ext>
            </a:extLst>
          </p:cNvPr>
          <p:cNvSpPr/>
          <p:nvPr/>
        </p:nvSpPr>
        <p:spPr>
          <a:xfrm>
            <a:off x="1618987" y="1953480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3F028-C9C7-449C-BFCD-2E27E696C3DC}"/>
              </a:ext>
            </a:extLst>
          </p:cNvPr>
          <p:cNvSpPr txBox="1"/>
          <p:nvPr/>
        </p:nvSpPr>
        <p:spPr>
          <a:xfrm>
            <a:off x="2074098" y="2191291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39FAD3-9621-4B55-B400-766ADE4D7E50}"/>
              </a:ext>
            </a:extLst>
          </p:cNvPr>
          <p:cNvSpPr/>
          <p:nvPr/>
        </p:nvSpPr>
        <p:spPr>
          <a:xfrm>
            <a:off x="5237965" y="861965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7AFB6-DF66-4743-82A7-B4B0DE4BBA2D}"/>
              </a:ext>
            </a:extLst>
          </p:cNvPr>
          <p:cNvSpPr txBox="1"/>
          <p:nvPr/>
        </p:nvSpPr>
        <p:spPr>
          <a:xfrm>
            <a:off x="5839214" y="1082673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006C77-F8A7-4FE9-B6F7-6E2E0063FA2F}"/>
              </a:ext>
            </a:extLst>
          </p:cNvPr>
          <p:cNvSpPr/>
          <p:nvPr/>
        </p:nvSpPr>
        <p:spPr>
          <a:xfrm>
            <a:off x="5221266" y="3859338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C53741-4771-4C74-A5D0-A7CC561FBF36}"/>
              </a:ext>
            </a:extLst>
          </p:cNvPr>
          <p:cNvSpPr txBox="1"/>
          <p:nvPr/>
        </p:nvSpPr>
        <p:spPr>
          <a:xfrm>
            <a:off x="5743183" y="4080047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8F006-82E5-4343-A519-F0D20E18636D}"/>
              </a:ext>
            </a:extLst>
          </p:cNvPr>
          <p:cNvCxnSpPr>
            <a:cxnSpLocks/>
          </p:cNvCxnSpPr>
          <p:nvPr/>
        </p:nvCxnSpPr>
        <p:spPr>
          <a:xfrm>
            <a:off x="3220883" y="2918735"/>
            <a:ext cx="2065230" cy="15684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09FD08-CF50-467E-8363-363FAF1D6D5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276468" y="1736699"/>
            <a:ext cx="1961497" cy="12050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2FDAF4C-C27C-4662-84A3-CC58059F8C84}"/>
              </a:ext>
            </a:extLst>
          </p:cNvPr>
          <p:cNvSpPr/>
          <p:nvPr/>
        </p:nvSpPr>
        <p:spPr>
          <a:xfrm>
            <a:off x="7668014" y="4513363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41D0CD-A524-4FD9-8D81-307E5C0D1172}"/>
              </a:ext>
            </a:extLst>
          </p:cNvPr>
          <p:cNvSpPr/>
          <p:nvPr/>
        </p:nvSpPr>
        <p:spPr>
          <a:xfrm>
            <a:off x="9711846" y="589746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4677BE-FF2A-447D-AC68-F0FA820DB95F}"/>
              </a:ext>
            </a:extLst>
          </p:cNvPr>
          <p:cNvSpPr/>
          <p:nvPr/>
        </p:nvSpPr>
        <p:spPr>
          <a:xfrm>
            <a:off x="7571983" y="2143994"/>
            <a:ext cx="1749468" cy="17494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8C0D9-C4B8-4EA8-9F8D-C695EC5062C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833403" y="2033640"/>
            <a:ext cx="994784" cy="3665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2098C4-13AA-42F0-8E70-402C9884335D}"/>
              </a:ext>
            </a:extLst>
          </p:cNvPr>
          <p:cNvCxnSpPr>
            <a:cxnSpLocks/>
            <a:stCxn id="32" idx="0"/>
            <a:endCxn id="28" idx="4"/>
          </p:cNvCxnSpPr>
          <p:nvPr/>
        </p:nvCxnSpPr>
        <p:spPr>
          <a:xfrm flipV="1">
            <a:off x="6096000" y="2611432"/>
            <a:ext cx="16699" cy="12479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AB79E8-896C-4384-BCAD-29BB1A6ECAD5}"/>
              </a:ext>
            </a:extLst>
          </p:cNvPr>
          <p:cNvCxnSpPr>
            <a:cxnSpLocks/>
          </p:cNvCxnSpPr>
          <p:nvPr/>
        </p:nvCxnSpPr>
        <p:spPr>
          <a:xfrm flipV="1">
            <a:off x="9031265" y="2339213"/>
            <a:ext cx="1661329" cy="22797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5F989-E7DC-4DE2-90C5-AAC82EF83059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6714530" y="3221132"/>
            <a:ext cx="985845" cy="8944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82ADB6-CE35-4B7E-836D-EC0489EFCB16}"/>
              </a:ext>
            </a:extLst>
          </p:cNvPr>
          <p:cNvCxnSpPr>
            <a:cxnSpLocks/>
            <a:stCxn id="34" idx="2"/>
            <a:endCxn id="42" idx="2"/>
          </p:cNvCxnSpPr>
          <p:nvPr/>
        </p:nvCxnSpPr>
        <p:spPr>
          <a:xfrm>
            <a:off x="6657583" y="5388097"/>
            <a:ext cx="101043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FA150C-43C9-4618-B80E-2FEFB57EE631}"/>
              </a:ext>
            </a:extLst>
          </p:cNvPr>
          <p:cNvSpPr txBox="1"/>
          <p:nvPr/>
        </p:nvSpPr>
        <p:spPr>
          <a:xfrm>
            <a:off x="8033129" y="2330580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4079BC-5A24-4869-AE17-1695DFF85BE2}"/>
              </a:ext>
            </a:extLst>
          </p:cNvPr>
          <p:cNvSpPr txBox="1"/>
          <p:nvPr/>
        </p:nvSpPr>
        <p:spPr>
          <a:xfrm>
            <a:off x="8168826" y="4638321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E9B80A-747E-429B-8E06-688BE68C92E0}"/>
              </a:ext>
            </a:extLst>
          </p:cNvPr>
          <p:cNvSpPr txBox="1"/>
          <p:nvPr/>
        </p:nvSpPr>
        <p:spPr>
          <a:xfrm>
            <a:off x="10198793" y="725590"/>
            <a:ext cx="18288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900" dirty="0"/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ACB8C2-5E93-40FB-B32E-6B49B35163DC}"/>
              </a:ext>
            </a:extLst>
          </p:cNvPr>
          <p:cNvSpPr txBox="1"/>
          <p:nvPr/>
        </p:nvSpPr>
        <p:spPr>
          <a:xfrm>
            <a:off x="1618987" y="245722"/>
            <a:ext cx="23867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6E27FE-BED1-4742-9C14-647BD2944D33}"/>
              </a:ext>
            </a:extLst>
          </p:cNvPr>
          <p:cNvSpPr txBox="1"/>
          <p:nvPr/>
        </p:nvSpPr>
        <p:spPr>
          <a:xfrm rot="19527233">
            <a:off x="3798436" y="145525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1249BC-F405-4FE3-8EDD-B4F4D590B315}"/>
              </a:ext>
            </a:extLst>
          </p:cNvPr>
          <p:cNvSpPr txBox="1"/>
          <p:nvPr/>
        </p:nvSpPr>
        <p:spPr>
          <a:xfrm rot="20758438">
            <a:off x="5669509" y="2789223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E05D11-37D3-4D2F-A782-10C65A9A309A}"/>
              </a:ext>
            </a:extLst>
          </p:cNvPr>
          <p:cNvSpPr txBox="1"/>
          <p:nvPr/>
        </p:nvSpPr>
        <p:spPr>
          <a:xfrm rot="19527233">
            <a:off x="9157431" y="2911888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857D50-D173-4119-96A0-C3C6F9B1BFE0}"/>
              </a:ext>
            </a:extLst>
          </p:cNvPr>
          <p:cNvSpPr txBox="1"/>
          <p:nvPr/>
        </p:nvSpPr>
        <p:spPr>
          <a:xfrm rot="19527233">
            <a:off x="3669527" y="3225551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CA7F71-B57C-4EB8-9A3C-3CAFDD77A804}"/>
              </a:ext>
            </a:extLst>
          </p:cNvPr>
          <p:cNvSpPr txBox="1"/>
          <p:nvPr/>
        </p:nvSpPr>
        <p:spPr>
          <a:xfrm rot="19527233">
            <a:off x="6598162" y="288681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63E9FD-F7C3-42C3-8D42-672E6C0F5C5A}"/>
              </a:ext>
            </a:extLst>
          </p:cNvPr>
          <p:cNvSpPr txBox="1"/>
          <p:nvPr/>
        </p:nvSpPr>
        <p:spPr>
          <a:xfrm rot="21140402">
            <a:off x="7016197" y="4753414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47E97-8635-463E-BC9A-0B4DB67E54B2}"/>
              </a:ext>
            </a:extLst>
          </p:cNvPr>
          <p:cNvSpPr txBox="1"/>
          <p:nvPr/>
        </p:nvSpPr>
        <p:spPr>
          <a:xfrm>
            <a:off x="5178990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84080-CCF4-4A70-9BE1-64C9CC82F434}"/>
              </a:ext>
            </a:extLst>
          </p:cNvPr>
          <p:cNvSpPr txBox="1"/>
          <p:nvPr/>
        </p:nvSpPr>
        <p:spPr>
          <a:xfrm>
            <a:off x="2020866" y="50341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 =&gt; C =&gt; E =&gt;F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8" grpId="0" animBg="1"/>
      <p:bldP spid="28" grpId="1" animBg="1"/>
      <p:bldP spid="32" grpId="0" animBg="1"/>
      <p:bldP spid="42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279BDE3-C322-4A85-9FC9-089C29622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59728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57517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640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03075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4464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err="1"/>
                        <a:t>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</a:t>
                      </a:r>
                      <a:r>
                        <a:rPr lang="en-GB" dirty="0" err="1"/>
                        <a:t>g+h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3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11,11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2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2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3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6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2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EECBD2-5F29-4B6A-9841-D12CBFCD947C}"/>
              </a:ext>
            </a:extLst>
          </p:cNvPr>
          <p:cNvSpPr txBox="1"/>
          <p:nvPr/>
        </p:nvSpPr>
        <p:spPr>
          <a:xfrm>
            <a:off x="1461370" y="546018"/>
            <a:ext cx="990339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900" dirty="0"/>
              <a:t>Why we choosed This Algorithm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0EB45-C898-487C-B10B-A19B9B91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26" y="1710585"/>
            <a:ext cx="7281436" cy="51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74DE-4B39-4D48-8D21-C02E01F2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646"/>
            <a:ext cx="10515600" cy="4351338"/>
          </a:xfrm>
        </p:spPr>
        <p:txBody>
          <a:bodyPr/>
          <a:lstStyle/>
          <a:p>
            <a:r>
              <a:rPr lang="en-GB" b="0" i="0" dirty="0">
                <a:effectLst/>
                <a:latin typeface="urw-din"/>
              </a:rPr>
              <a:t>Informally speaking, A* Search algorithms, unlike other traversal techniques, it has “brains”. What it means is that it is really a smart algorithm which separates it from the other conventional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21379-21A4-4346-BB71-ED1AB74F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7" y="462536"/>
            <a:ext cx="6744614" cy="6002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6E19CF-16DA-43FD-B6B9-D0B6D5720B62}"/>
                  </a:ext>
                </a:extLst>
              </p14:cNvPr>
              <p14:cNvContentPartPr/>
              <p14:nvPr/>
            </p14:nvContentPartPr>
            <p14:xfrm>
              <a:off x="3952909" y="10565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6E19CF-16DA-43FD-B6B9-D0B6D5720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909" y="10479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CE1E72-BC30-40DE-B709-D8BEBB4DD1C0}"/>
                  </a:ext>
                </a:extLst>
              </p14:cNvPr>
              <p14:cNvContentPartPr/>
              <p14:nvPr/>
            </p14:nvContentPartPr>
            <p14:xfrm>
              <a:off x="4383829" y="2220450"/>
              <a:ext cx="51840" cy="2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CE1E72-BC30-40DE-B709-D8BEBB4DD1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89" y="2211450"/>
                <a:ext cx="694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A16CC4-D2DC-40EC-B956-B779EE99140F}"/>
                  </a:ext>
                </a:extLst>
              </p14:cNvPr>
              <p14:cNvContentPartPr/>
              <p14:nvPr/>
            </p14:nvContentPartPr>
            <p14:xfrm>
              <a:off x="3441709" y="1916970"/>
              <a:ext cx="850680" cy="198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A16CC4-D2DC-40EC-B956-B779EE9914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3069" y="1908330"/>
                <a:ext cx="86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DCCB68A1-1531-4B3C-8721-69E62093C671}"/>
                  </a:ext>
                </a:extLst>
              </p14:cNvPr>
              <p14:cNvContentPartPr/>
              <p14:nvPr/>
            </p14:nvContentPartPr>
            <p14:xfrm>
              <a:off x="3405349" y="1447530"/>
              <a:ext cx="926640" cy="65304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DCCB68A1-1531-4B3C-8721-69E62093C6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6349" y="1438530"/>
                <a:ext cx="944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F98AB0-E4C0-445F-8D50-CF0EDFCD2521}"/>
                  </a:ext>
                </a:extLst>
              </p14:cNvPr>
              <p14:cNvContentPartPr/>
              <p14:nvPr/>
            </p14:nvContentPartPr>
            <p14:xfrm>
              <a:off x="3350269" y="1800690"/>
              <a:ext cx="552960" cy="27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F98AB0-E4C0-445F-8D50-CF0EDFCD25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1269" y="1791690"/>
                <a:ext cx="570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20AA0113-DF1C-4CDE-B914-8F579CC1BEAA}"/>
                  </a:ext>
                </a:extLst>
              </p14:cNvPr>
              <p14:cNvContentPartPr/>
              <p14:nvPr/>
            </p14:nvContentPartPr>
            <p14:xfrm>
              <a:off x="2998549" y="4515090"/>
              <a:ext cx="1548360" cy="16304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20AA0113-DF1C-4CDE-B914-8F579CC1B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9551" y="4506450"/>
                <a:ext cx="1565996" cy="16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05DCA1-F83A-4E4B-9863-ED100BE22E33}"/>
                  </a:ext>
                </a:extLst>
              </p14:cNvPr>
              <p14:cNvContentPartPr/>
              <p14:nvPr/>
            </p14:nvContentPartPr>
            <p14:xfrm>
              <a:off x="2961109" y="3463890"/>
              <a:ext cx="106200" cy="2211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05DCA1-F83A-4E4B-9863-ED100BE22E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2469" y="3455250"/>
                <a:ext cx="123840" cy="22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25556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Catch The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 nur hirey</dc:creator>
  <cp:lastModifiedBy>imran  nur hirey</cp:lastModifiedBy>
  <cp:revision>6</cp:revision>
  <dcterms:created xsi:type="dcterms:W3CDTF">2020-11-10T11:20:32Z</dcterms:created>
  <dcterms:modified xsi:type="dcterms:W3CDTF">2020-11-11T04:54:52Z</dcterms:modified>
</cp:coreProperties>
</file>