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222.xml"/>
  <Override ContentType="application/vnd.openxmlformats-officedocument.presentationml.notesSlide+xml" PartName="/ppt/notesSlides/notesSlide25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49.xml"/>
  <Override ContentType="application/vnd.openxmlformats-officedocument.presentationml.notesSlide+xml" PartName="/ppt/notesSlides/notesSlide206.xml"/>
  <Override ContentType="application/vnd.openxmlformats-officedocument.presentationml.notesSlide+xml" PartName="/ppt/notesSlides/notesSlide230.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250.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23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229.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253.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23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225.xml"/>
  <Override ContentType="application/vnd.openxmlformats-officedocument.presentationml.notesSlide+xml" PartName="/ppt/notesSlides/notesSlide24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56.xml"/>
  <Override ContentType="application/vnd.openxmlformats-officedocument.presentationml.notesSlide+xml" PartName="/ppt/notesSlides/notesSlide213.xml"/>
  <Override ContentType="application/vnd.openxmlformats-officedocument.presentationml.notesSlide+xml" PartName="/ppt/notesSlides/notesSlide22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231.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24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51.xml"/>
  <Override ContentType="application/vnd.openxmlformats-officedocument.presentationml.notesSlide+xml" PartName="/ppt/notesSlides/notesSlide149.xml"/>
  <Override ContentType="application/vnd.openxmlformats-officedocument.presentationml.notesSlide+xml" PartName="/ppt/notesSlides/notesSlide252.xml"/>
  <Override ContentType="application/vnd.openxmlformats-officedocument.presentationml.notesSlide+xml" PartName="/ppt/notesSlides/notesSlide62.xml"/>
  <Override ContentType="application/vnd.openxmlformats-officedocument.presentationml.notesSlide+xml" PartName="/ppt/notesSlides/notesSlide235.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228.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245.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224.xml"/>
  <Override ContentType="application/vnd.openxmlformats-officedocument.presentationml.notesSlide+xml" PartName="/ppt/notesSlides/notesSlide241.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239.xml"/>
  <Override ContentType="application/vnd.openxmlformats-officedocument.presentationml.notesSlide+xml" PartName="/ppt/notesSlides/notesSlide24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23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247.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227.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36.xml"/>
  <Override ContentType="application/vnd.openxmlformats-officedocument.presentationml.notesSlide+xml" PartName="/ppt/notesSlides/notesSlide244.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55.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248.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233.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243.xml"/>
  <Override ContentType="application/vnd.openxmlformats-officedocument.presentationml.notesSlide+xml" PartName="/ppt/notesSlides/notesSlide111.xml"/>
  <Override ContentType="application/vnd.openxmlformats-officedocument.presentationml.notesSlide+xml" PartName="/ppt/notesSlides/notesSlide226.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37.xml"/>
  <Override ContentType="application/vnd.openxmlformats-officedocument.presentationml.notesSlide+xml" PartName="/ppt/notesSlides/notesSlide211.xml"/>
  <Override ContentType="application/vnd.openxmlformats-officedocument.presentationml.notesSlide+xml" PartName="/ppt/notesSlides/notesSlide254.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253.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237.xml"/>
  <Override ContentType="application/vnd.openxmlformats-officedocument.presentationml.slide+xml" PartName="/ppt/slides/slide51.xml"/>
  <Override ContentType="application/vnd.openxmlformats-officedocument.presentationml.slide+xml" PartName="/ppt/slides/slide245.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233.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229.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57.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249.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242.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225.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244.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25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23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250.xml"/>
  <Override ContentType="application/vnd.openxmlformats-officedocument.presentationml.slide+xml" PartName="/ppt/slides/slide153.xml"/>
  <Override ContentType="application/vnd.openxmlformats-officedocument.presentationml.slide+xml" PartName="/ppt/slides/slide248.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22.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232.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26.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243.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227.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247.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20.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235.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25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3.xml"/>
  <Override ContentType="application/vnd.openxmlformats-officedocument.presentationml.slide+xml" PartName="/ppt/slides/slide240.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231.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255.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238.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22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246.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252.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234.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224.xml"/>
  <Override ContentType="application/vnd.openxmlformats-officedocument.presentationml.slide+xml" PartName="/ppt/slides/slide47.xml"/>
  <Override ContentType="application/vnd.openxmlformats-officedocument.presentationml.slide+xml" PartName="/ppt/slides/slide241.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239.xml"/>
  <Override ContentType="application/vnd.openxmlformats-officedocument.presentationml.slide+xml" PartName="/ppt/slides/slide15.xml"/>
  <Override ContentType="application/vnd.openxmlformats-officedocument.presentationml.slide+xml" PartName="/ppt/slides/slide230.xml"/>
  <Override ContentType="application/vnd.openxmlformats-officedocument.presentationml.slide+xml" PartName="/ppt/slides/slide256.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 id="475" r:id="rId226"/>
    <p:sldId id="476" r:id="rId227"/>
    <p:sldId id="477" r:id="rId228"/>
    <p:sldId id="478" r:id="rId229"/>
    <p:sldId id="479" r:id="rId230"/>
    <p:sldId id="480" r:id="rId231"/>
    <p:sldId id="481" r:id="rId232"/>
    <p:sldId id="482" r:id="rId233"/>
    <p:sldId id="483" r:id="rId234"/>
    <p:sldId id="484" r:id="rId235"/>
    <p:sldId id="485" r:id="rId236"/>
    <p:sldId id="486" r:id="rId237"/>
    <p:sldId id="487" r:id="rId238"/>
    <p:sldId id="488" r:id="rId239"/>
    <p:sldId id="489" r:id="rId240"/>
    <p:sldId id="490" r:id="rId241"/>
    <p:sldId id="491" r:id="rId242"/>
    <p:sldId id="492" r:id="rId243"/>
    <p:sldId id="493" r:id="rId244"/>
    <p:sldId id="494" r:id="rId245"/>
    <p:sldId id="495" r:id="rId246"/>
    <p:sldId id="496" r:id="rId247"/>
    <p:sldId id="497" r:id="rId248"/>
    <p:sldId id="498" r:id="rId249"/>
    <p:sldId id="499" r:id="rId250"/>
    <p:sldId id="500" r:id="rId251"/>
    <p:sldId id="501" r:id="rId252"/>
    <p:sldId id="502" r:id="rId253"/>
    <p:sldId id="503" r:id="rId254"/>
    <p:sldId id="504" r:id="rId255"/>
    <p:sldId id="505" r:id="rId256"/>
    <p:sldId id="506" r:id="rId257"/>
    <p:sldId id="507" r:id="rId258"/>
    <p:sldId id="508" r:id="rId259"/>
    <p:sldId id="509" r:id="rId260"/>
    <p:sldId id="510" r:id="rId261"/>
    <p:sldId id="511" r:id="rId262"/>
    <p:sldId id="512" r:id="rId263"/>
  </p:sldIdLst>
  <p:sldSz cy="5143500" cx="9144000"/>
  <p:notesSz cx="6858000" cy="9144000"/>
  <p:embeddedFontLst>
    <p:embeddedFont>
      <p:font typeface="Economica"/>
      <p:regular r:id="rId264"/>
      <p:bold r:id="rId265"/>
      <p:italic r:id="rId266"/>
      <p:boldItalic r:id="rId267"/>
    </p:embeddedFont>
    <p:embeddedFont>
      <p:font typeface="Garamond"/>
      <p:regular r:id="rId268"/>
      <p:bold r:id="rId269"/>
      <p:italic r:id="rId270"/>
      <p:boldItalic r:id="rId271"/>
    </p:embeddedFont>
    <p:embeddedFont>
      <p:font typeface="Open Sans"/>
      <p:regular r:id="rId272"/>
      <p:bold r:id="rId273"/>
      <p:italic r:id="rId274"/>
      <p:boldItalic r:id="rId2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3148F89-DA6D-40B1-A63E-E1FC6F2F4370}">
  <a:tblStyle styleId="{13148F89-DA6D-40B1-A63E-E1FC6F2F437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190" Type="http://schemas.openxmlformats.org/officeDocument/2006/relationships/slide" Target="slides/slide18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194" Type="http://schemas.openxmlformats.org/officeDocument/2006/relationships/slide" Target="slides/slide188.xml"/><Relationship Id="rId43" Type="http://schemas.openxmlformats.org/officeDocument/2006/relationships/slide" Target="slides/slide37.xml"/><Relationship Id="rId193" Type="http://schemas.openxmlformats.org/officeDocument/2006/relationships/slide" Target="slides/slide187.xml"/><Relationship Id="rId46" Type="http://schemas.openxmlformats.org/officeDocument/2006/relationships/slide" Target="slides/slide40.xml"/><Relationship Id="rId192" Type="http://schemas.openxmlformats.org/officeDocument/2006/relationships/slide" Target="slides/slide186.xml"/><Relationship Id="rId45" Type="http://schemas.openxmlformats.org/officeDocument/2006/relationships/slide" Target="slides/slide39.xml"/><Relationship Id="rId191" Type="http://schemas.openxmlformats.org/officeDocument/2006/relationships/slide" Target="slides/slide185.xml"/><Relationship Id="rId48" Type="http://schemas.openxmlformats.org/officeDocument/2006/relationships/slide" Target="slides/slide42.xml"/><Relationship Id="rId187" Type="http://schemas.openxmlformats.org/officeDocument/2006/relationships/slide" Target="slides/slide181.xml"/><Relationship Id="rId47" Type="http://schemas.openxmlformats.org/officeDocument/2006/relationships/slide" Target="slides/slide41.xml"/><Relationship Id="rId186" Type="http://schemas.openxmlformats.org/officeDocument/2006/relationships/slide" Target="slides/slide180.xml"/><Relationship Id="rId185" Type="http://schemas.openxmlformats.org/officeDocument/2006/relationships/slide" Target="slides/slide179.xml"/><Relationship Id="rId49" Type="http://schemas.openxmlformats.org/officeDocument/2006/relationships/slide" Target="slides/slide43.xml"/><Relationship Id="rId184" Type="http://schemas.openxmlformats.org/officeDocument/2006/relationships/slide" Target="slides/slide178.xml"/><Relationship Id="rId189" Type="http://schemas.openxmlformats.org/officeDocument/2006/relationships/slide" Target="slides/slide183.xml"/><Relationship Id="rId188" Type="http://schemas.openxmlformats.org/officeDocument/2006/relationships/slide" Target="slides/slide18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183" Type="http://schemas.openxmlformats.org/officeDocument/2006/relationships/slide" Target="slides/slide177.xml"/><Relationship Id="rId32" Type="http://schemas.openxmlformats.org/officeDocument/2006/relationships/slide" Target="slides/slide26.xml"/><Relationship Id="rId182" Type="http://schemas.openxmlformats.org/officeDocument/2006/relationships/slide" Target="slides/slide176.xml"/><Relationship Id="rId35" Type="http://schemas.openxmlformats.org/officeDocument/2006/relationships/slide" Target="slides/slide29.xml"/><Relationship Id="rId181" Type="http://schemas.openxmlformats.org/officeDocument/2006/relationships/slide" Target="slides/slide175.xml"/><Relationship Id="rId34" Type="http://schemas.openxmlformats.org/officeDocument/2006/relationships/slide" Target="slides/slide28.xml"/><Relationship Id="rId180" Type="http://schemas.openxmlformats.org/officeDocument/2006/relationships/slide" Target="slides/slide174.xml"/><Relationship Id="rId37" Type="http://schemas.openxmlformats.org/officeDocument/2006/relationships/slide" Target="slides/slide31.xml"/><Relationship Id="rId176" Type="http://schemas.openxmlformats.org/officeDocument/2006/relationships/slide" Target="slides/slide170.xml"/><Relationship Id="rId36" Type="http://schemas.openxmlformats.org/officeDocument/2006/relationships/slide" Target="slides/slide30.xml"/><Relationship Id="rId175" Type="http://schemas.openxmlformats.org/officeDocument/2006/relationships/slide" Target="slides/slide169.xml"/><Relationship Id="rId39" Type="http://schemas.openxmlformats.org/officeDocument/2006/relationships/slide" Target="slides/slide33.xml"/><Relationship Id="rId174" Type="http://schemas.openxmlformats.org/officeDocument/2006/relationships/slide" Target="slides/slide168.xml"/><Relationship Id="rId38" Type="http://schemas.openxmlformats.org/officeDocument/2006/relationships/slide" Target="slides/slide32.xml"/><Relationship Id="rId173" Type="http://schemas.openxmlformats.org/officeDocument/2006/relationships/slide" Target="slides/slide167.xml"/><Relationship Id="rId179" Type="http://schemas.openxmlformats.org/officeDocument/2006/relationships/slide" Target="slides/slide173.xml"/><Relationship Id="rId178" Type="http://schemas.openxmlformats.org/officeDocument/2006/relationships/slide" Target="slides/slide172.xml"/><Relationship Id="rId177" Type="http://schemas.openxmlformats.org/officeDocument/2006/relationships/slide" Target="slides/slide171.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98" Type="http://schemas.openxmlformats.org/officeDocument/2006/relationships/slide" Target="slides/slide192.xml"/><Relationship Id="rId14" Type="http://schemas.openxmlformats.org/officeDocument/2006/relationships/slide" Target="slides/slide8.xml"/><Relationship Id="rId197" Type="http://schemas.openxmlformats.org/officeDocument/2006/relationships/slide" Target="slides/slide191.xml"/><Relationship Id="rId17" Type="http://schemas.openxmlformats.org/officeDocument/2006/relationships/slide" Target="slides/slide11.xml"/><Relationship Id="rId196" Type="http://schemas.openxmlformats.org/officeDocument/2006/relationships/slide" Target="slides/slide190.xml"/><Relationship Id="rId16" Type="http://schemas.openxmlformats.org/officeDocument/2006/relationships/slide" Target="slides/slide10.xml"/><Relationship Id="rId195" Type="http://schemas.openxmlformats.org/officeDocument/2006/relationships/slide" Target="slides/slide189.xml"/><Relationship Id="rId19" Type="http://schemas.openxmlformats.org/officeDocument/2006/relationships/slide" Target="slides/slide13.xml"/><Relationship Id="rId18" Type="http://schemas.openxmlformats.org/officeDocument/2006/relationships/slide" Target="slides/slide12.xml"/><Relationship Id="rId199" Type="http://schemas.openxmlformats.org/officeDocument/2006/relationships/slide" Target="slides/slide193.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271" Type="http://schemas.openxmlformats.org/officeDocument/2006/relationships/font" Target="fonts/Garamond-boldItalic.fntdata"/><Relationship Id="rId87" Type="http://schemas.openxmlformats.org/officeDocument/2006/relationships/slide" Target="slides/slide81.xml"/><Relationship Id="rId270" Type="http://schemas.openxmlformats.org/officeDocument/2006/relationships/font" Target="fonts/Garamond-italic.fntdata"/><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269" Type="http://schemas.openxmlformats.org/officeDocument/2006/relationships/font" Target="fonts/Garamond-bold.fntdata"/><Relationship Id="rId9" Type="http://schemas.openxmlformats.org/officeDocument/2006/relationships/slide" Target="slides/slide3.xml"/><Relationship Id="rId143" Type="http://schemas.openxmlformats.org/officeDocument/2006/relationships/slide" Target="slides/slide137.xml"/><Relationship Id="rId264" Type="http://schemas.openxmlformats.org/officeDocument/2006/relationships/font" Target="fonts/Economica-regular.fntdata"/><Relationship Id="rId142" Type="http://schemas.openxmlformats.org/officeDocument/2006/relationships/slide" Target="slides/slide136.xml"/><Relationship Id="rId263" Type="http://schemas.openxmlformats.org/officeDocument/2006/relationships/slide" Target="slides/slide257.xml"/><Relationship Id="rId141" Type="http://schemas.openxmlformats.org/officeDocument/2006/relationships/slide" Target="slides/slide135.xml"/><Relationship Id="rId262" Type="http://schemas.openxmlformats.org/officeDocument/2006/relationships/slide" Target="slides/slide256.xml"/><Relationship Id="rId140" Type="http://schemas.openxmlformats.org/officeDocument/2006/relationships/slide" Target="slides/slide134.xml"/><Relationship Id="rId261" Type="http://schemas.openxmlformats.org/officeDocument/2006/relationships/slide" Target="slides/slide255.xml"/><Relationship Id="rId5" Type="http://schemas.openxmlformats.org/officeDocument/2006/relationships/slideMaster" Target="slideMasters/slideMaster1.xml"/><Relationship Id="rId147" Type="http://schemas.openxmlformats.org/officeDocument/2006/relationships/slide" Target="slides/slide141.xml"/><Relationship Id="rId268" Type="http://schemas.openxmlformats.org/officeDocument/2006/relationships/font" Target="fonts/Garamond-regular.fntdata"/><Relationship Id="rId6" Type="http://schemas.openxmlformats.org/officeDocument/2006/relationships/notesMaster" Target="notesMasters/notesMaster1.xml"/><Relationship Id="rId146" Type="http://schemas.openxmlformats.org/officeDocument/2006/relationships/slide" Target="slides/slide140.xml"/><Relationship Id="rId267" Type="http://schemas.openxmlformats.org/officeDocument/2006/relationships/font" Target="fonts/Economica-boldItalic.fntdata"/><Relationship Id="rId7" Type="http://schemas.openxmlformats.org/officeDocument/2006/relationships/slide" Target="slides/slide1.xml"/><Relationship Id="rId145" Type="http://schemas.openxmlformats.org/officeDocument/2006/relationships/slide" Target="slides/slide139.xml"/><Relationship Id="rId266" Type="http://schemas.openxmlformats.org/officeDocument/2006/relationships/font" Target="fonts/Economica-italic.fntdata"/><Relationship Id="rId8" Type="http://schemas.openxmlformats.org/officeDocument/2006/relationships/slide" Target="slides/slide2.xml"/><Relationship Id="rId144" Type="http://schemas.openxmlformats.org/officeDocument/2006/relationships/slide" Target="slides/slide138.xml"/><Relationship Id="rId265" Type="http://schemas.openxmlformats.org/officeDocument/2006/relationships/font" Target="fonts/Economica-bold.fntdata"/><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260" Type="http://schemas.openxmlformats.org/officeDocument/2006/relationships/slide" Target="slides/slide254.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259" Type="http://schemas.openxmlformats.org/officeDocument/2006/relationships/slide" Target="slides/slide253.xml"/><Relationship Id="rId137" Type="http://schemas.openxmlformats.org/officeDocument/2006/relationships/slide" Target="slides/slide131.xml"/><Relationship Id="rId258" Type="http://schemas.openxmlformats.org/officeDocument/2006/relationships/slide" Target="slides/slide252.xml"/><Relationship Id="rId132" Type="http://schemas.openxmlformats.org/officeDocument/2006/relationships/slide" Target="slides/slide126.xml"/><Relationship Id="rId253" Type="http://schemas.openxmlformats.org/officeDocument/2006/relationships/slide" Target="slides/slide247.xml"/><Relationship Id="rId131" Type="http://schemas.openxmlformats.org/officeDocument/2006/relationships/slide" Target="slides/slide125.xml"/><Relationship Id="rId252" Type="http://schemas.openxmlformats.org/officeDocument/2006/relationships/slide" Target="slides/slide246.xml"/><Relationship Id="rId130" Type="http://schemas.openxmlformats.org/officeDocument/2006/relationships/slide" Target="slides/slide124.xml"/><Relationship Id="rId251" Type="http://schemas.openxmlformats.org/officeDocument/2006/relationships/slide" Target="slides/slide245.xml"/><Relationship Id="rId250" Type="http://schemas.openxmlformats.org/officeDocument/2006/relationships/slide" Target="slides/slide244.xml"/><Relationship Id="rId136" Type="http://schemas.openxmlformats.org/officeDocument/2006/relationships/slide" Target="slides/slide130.xml"/><Relationship Id="rId257" Type="http://schemas.openxmlformats.org/officeDocument/2006/relationships/slide" Target="slides/slide251.xml"/><Relationship Id="rId135" Type="http://schemas.openxmlformats.org/officeDocument/2006/relationships/slide" Target="slides/slide129.xml"/><Relationship Id="rId256" Type="http://schemas.openxmlformats.org/officeDocument/2006/relationships/slide" Target="slides/slide250.xml"/><Relationship Id="rId134" Type="http://schemas.openxmlformats.org/officeDocument/2006/relationships/slide" Target="slides/slide128.xml"/><Relationship Id="rId255" Type="http://schemas.openxmlformats.org/officeDocument/2006/relationships/slide" Target="slides/slide249.xml"/><Relationship Id="rId133" Type="http://schemas.openxmlformats.org/officeDocument/2006/relationships/slide" Target="slides/slide127.xml"/><Relationship Id="rId254" Type="http://schemas.openxmlformats.org/officeDocument/2006/relationships/slide" Target="slides/slide248.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172" Type="http://schemas.openxmlformats.org/officeDocument/2006/relationships/slide" Target="slides/slide166.xml"/><Relationship Id="rId65" Type="http://schemas.openxmlformats.org/officeDocument/2006/relationships/slide" Target="slides/slide59.xml"/><Relationship Id="rId171" Type="http://schemas.openxmlformats.org/officeDocument/2006/relationships/slide" Target="slides/slide165.xml"/><Relationship Id="rId68" Type="http://schemas.openxmlformats.org/officeDocument/2006/relationships/slide" Target="slides/slide62.xml"/><Relationship Id="rId170" Type="http://schemas.openxmlformats.org/officeDocument/2006/relationships/slide" Target="slides/slide164.xml"/><Relationship Id="rId67" Type="http://schemas.openxmlformats.org/officeDocument/2006/relationships/slide" Target="slides/slide61.xml"/><Relationship Id="rId60" Type="http://schemas.openxmlformats.org/officeDocument/2006/relationships/slide" Target="slides/slide54.xml"/><Relationship Id="rId165" Type="http://schemas.openxmlformats.org/officeDocument/2006/relationships/slide" Target="slides/slide159.xml"/><Relationship Id="rId69" Type="http://schemas.openxmlformats.org/officeDocument/2006/relationships/slide" Target="slides/slide63.xml"/><Relationship Id="rId164" Type="http://schemas.openxmlformats.org/officeDocument/2006/relationships/slide" Target="slides/slide158.xml"/><Relationship Id="rId163" Type="http://schemas.openxmlformats.org/officeDocument/2006/relationships/slide" Target="slides/slide157.xml"/><Relationship Id="rId162" Type="http://schemas.openxmlformats.org/officeDocument/2006/relationships/slide" Target="slides/slide156.xml"/><Relationship Id="rId169" Type="http://schemas.openxmlformats.org/officeDocument/2006/relationships/slide" Target="slides/slide163.xml"/><Relationship Id="rId168" Type="http://schemas.openxmlformats.org/officeDocument/2006/relationships/slide" Target="slides/slide162.xml"/><Relationship Id="rId167" Type="http://schemas.openxmlformats.org/officeDocument/2006/relationships/slide" Target="slides/slide161.xml"/><Relationship Id="rId166" Type="http://schemas.openxmlformats.org/officeDocument/2006/relationships/slide" Target="slides/slide160.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slide" Target="slides/slide155.xml"/><Relationship Id="rId54" Type="http://schemas.openxmlformats.org/officeDocument/2006/relationships/slide" Target="slides/slide48.xml"/><Relationship Id="rId160" Type="http://schemas.openxmlformats.org/officeDocument/2006/relationships/slide" Target="slides/slide154.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275" Type="http://schemas.openxmlformats.org/officeDocument/2006/relationships/font" Target="fonts/OpenSans-boldItalic.fntdata"/><Relationship Id="rId58" Type="http://schemas.openxmlformats.org/officeDocument/2006/relationships/slide" Target="slides/slide52.xml"/><Relationship Id="rId153" Type="http://schemas.openxmlformats.org/officeDocument/2006/relationships/slide" Target="slides/slide147.xml"/><Relationship Id="rId274" Type="http://schemas.openxmlformats.org/officeDocument/2006/relationships/font" Target="fonts/OpenSans-italic.fntdata"/><Relationship Id="rId152" Type="http://schemas.openxmlformats.org/officeDocument/2006/relationships/slide" Target="slides/slide146.xml"/><Relationship Id="rId273" Type="http://schemas.openxmlformats.org/officeDocument/2006/relationships/font" Target="fonts/OpenSans-bold.fntdata"/><Relationship Id="rId151" Type="http://schemas.openxmlformats.org/officeDocument/2006/relationships/slide" Target="slides/slide145.xml"/><Relationship Id="rId272" Type="http://schemas.openxmlformats.org/officeDocument/2006/relationships/font" Target="fonts/OpenSans-regular.fntdata"/><Relationship Id="rId158" Type="http://schemas.openxmlformats.org/officeDocument/2006/relationships/slide" Target="slides/slide152.xml"/><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 Id="rId107" Type="http://schemas.openxmlformats.org/officeDocument/2006/relationships/slide" Target="slides/slide101.xml"/><Relationship Id="rId228" Type="http://schemas.openxmlformats.org/officeDocument/2006/relationships/slide" Target="slides/slide222.xml"/><Relationship Id="rId106" Type="http://schemas.openxmlformats.org/officeDocument/2006/relationships/slide" Target="slides/slide100.xml"/><Relationship Id="rId227" Type="http://schemas.openxmlformats.org/officeDocument/2006/relationships/slide" Target="slides/slide221.xml"/><Relationship Id="rId105" Type="http://schemas.openxmlformats.org/officeDocument/2006/relationships/slide" Target="slides/slide99.xml"/><Relationship Id="rId226" Type="http://schemas.openxmlformats.org/officeDocument/2006/relationships/slide" Target="slides/slide220.xml"/><Relationship Id="rId104" Type="http://schemas.openxmlformats.org/officeDocument/2006/relationships/slide" Target="slides/slide98.xml"/><Relationship Id="rId225" Type="http://schemas.openxmlformats.org/officeDocument/2006/relationships/slide" Target="slides/slide219.xml"/><Relationship Id="rId109" Type="http://schemas.openxmlformats.org/officeDocument/2006/relationships/slide" Target="slides/slide103.xml"/><Relationship Id="rId108" Type="http://schemas.openxmlformats.org/officeDocument/2006/relationships/slide" Target="slides/slide102.xml"/><Relationship Id="rId229" Type="http://schemas.openxmlformats.org/officeDocument/2006/relationships/slide" Target="slides/slide223.xml"/><Relationship Id="rId220" Type="http://schemas.openxmlformats.org/officeDocument/2006/relationships/slide" Target="slides/slide214.xml"/><Relationship Id="rId103" Type="http://schemas.openxmlformats.org/officeDocument/2006/relationships/slide" Target="slides/slide97.xml"/><Relationship Id="rId224" Type="http://schemas.openxmlformats.org/officeDocument/2006/relationships/slide" Target="slides/slide218.xml"/><Relationship Id="rId102" Type="http://schemas.openxmlformats.org/officeDocument/2006/relationships/slide" Target="slides/slide96.xml"/><Relationship Id="rId223" Type="http://schemas.openxmlformats.org/officeDocument/2006/relationships/slide" Target="slides/slide217.xml"/><Relationship Id="rId101" Type="http://schemas.openxmlformats.org/officeDocument/2006/relationships/slide" Target="slides/slide95.xml"/><Relationship Id="rId222" Type="http://schemas.openxmlformats.org/officeDocument/2006/relationships/slide" Target="slides/slide216.xml"/><Relationship Id="rId100" Type="http://schemas.openxmlformats.org/officeDocument/2006/relationships/slide" Target="slides/slide94.xml"/><Relationship Id="rId221" Type="http://schemas.openxmlformats.org/officeDocument/2006/relationships/slide" Target="slides/slide215.xml"/><Relationship Id="rId217" Type="http://schemas.openxmlformats.org/officeDocument/2006/relationships/slide" Target="slides/slide211.xml"/><Relationship Id="rId216" Type="http://schemas.openxmlformats.org/officeDocument/2006/relationships/slide" Target="slides/slide210.xml"/><Relationship Id="rId215" Type="http://schemas.openxmlformats.org/officeDocument/2006/relationships/slide" Target="slides/slide209.xml"/><Relationship Id="rId214" Type="http://schemas.openxmlformats.org/officeDocument/2006/relationships/slide" Target="slides/slide208.xml"/><Relationship Id="rId219" Type="http://schemas.openxmlformats.org/officeDocument/2006/relationships/slide" Target="slides/slide213.xml"/><Relationship Id="rId218" Type="http://schemas.openxmlformats.org/officeDocument/2006/relationships/slide" Target="slides/slide212.xml"/><Relationship Id="rId213" Type="http://schemas.openxmlformats.org/officeDocument/2006/relationships/slide" Target="slides/slide207.xml"/><Relationship Id="rId212" Type="http://schemas.openxmlformats.org/officeDocument/2006/relationships/slide" Target="slides/slide206.xml"/><Relationship Id="rId211" Type="http://schemas.openxmlformats.org/officeDocument/2006/relationships/slide" Target="slides/slide205.xml"/><Relationship Id="rId210" Type="http://schemas.openxmlformats.org/officeDocument/2006/relationships/slide" Target="slides/slide204.xml"/><Relationship Id="rId129" Type="http://schemas.openxmlformats.org/officeDocument/2006/relationships/slide" Target="slides/slide123.xml"/><Relationship Id="rId128" Type="http://schemas.openxmlformats.org/officeDocument/2006/relationships/slide" Target="slides/slide122.xml"/><Relationship Id="rId249" Type="http://schemas.openxmlformats.org/officeDocument/2006/relationships/slide" Target="slides/slide243.xml"/><Relationship Id="rId127" Type="http://schemas.openxmlformats.org/officeDocument/2006/relationships/slide" Target="slides/slide121.xml"/><Relationship Id="rId248" Type="http://schemas.openxmlformats.org/officeDocument/2006/relationships/slide" Target="slides/slide242.xml"/><Relationship Id="rId126" Type="http://schemas.openxmlformats.org/officeDocument/2006/relationships/slide" Target="slides/slide120.xml"/><Relationship Id="rId247" Type="http://schemas.openxmlformats.org/officeDocument/2006/relationships/slide" Target="slides/slide241.xml"/><Relationship Id="rId121" Type="http://schemas.openxmlformats.org/officeDocument/2006/relationships/slide" Target="slides/slide115.xml"/><Relationship Id="rId242" Type="http://schemas.openxmlformats.org/officeDocument/2006/relationships/slide" Target="slides/slide236.xml"/><Relationship Id="rId120" Type="http://schemas.openxmlformats.org/officeDocument/2006/relationships/slide" Target="slides/slide114.xml"/><Relationship Id="rId241" Type="http://schemas.openxmlformats.org/officeDocument/2006/relationships/slide" Target="slides/slide235.xml"/><Relationship Id="rId240" Type="http://schemas.openxmlformats.org/officeDocument/2006/relationships/slide" Target="slides/slide234.xml"/><Relationship Id="rId125" Type="http://schemas.openxmlformats.org/officeDocument/2006/relationships/slide" Target="slides/slide119.xml"/><Relationship Id="rId246" Type="http://schemas.openxmlformats.org/officeDocument/2006/relationships/slide" Target="slides/slide240.xml"/><Relationship Id="rId124" Type="http://schemas.openxmlformats.org/officeDocument/2006/relationships/slide" Target="slides/slide118.xml"/><Relationship Id="rId245" Type="http://schemas.openxmlformats.org/officeDocument/2006/relationships/slide" Target="slides/slide239.xml"/><Relationship Id="rId123" Type="http://schemas.openxmlformats.org/officeDocument/2006/relationships/slide" Target="slides/slide117.xml"/><Relationship Id="rId244" Type="http://schemas.openxmlformats.org/officeDocument/2006/relationships/slide" Target="slides/slide238.xml"/><Relationship Id="rId122" Type="http://schemas.openxmlformats.org/officeDocument/2006/relationships/slide" Target="slides/slide116.xml"/><Relationship Id="rId243" Type="http://schemas.openxmlformats.org/officeDocument/2006/relationships/slide" Target="slides/slide237.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99" Type="http://schemas.openxmlformats.org/officeDocument/2006/relationships/slide" Target="slides/slide93.xml"/><Relationship Id="rId98" Type="http://schemas.openxmlformats.org/officeDocument/2006/relationships/slide" Target="slides/slide92.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239" Type="http://schemas.openxmlformats.org/officeDocument/2006/relationships/slide" Target="slides/slide233.xml"/><Relationship Id="rId117" Type="http://schemas.openxmlformats.org/officeDocument/2006/relationships/slide" Target="slides/slide111.xml"/><Relationship Id="rId238" Type="http://schemas.openxmlformats.org/officeDocument/2006/relationships/slide" Target="slides/slide232.xml"/><Relationship Id="rId116" Type="http://schemas.openxmlformats.org/officeDocument/2006/relationships/slide" Target="slides/slide110.xml"/><Relationship Id="rId237" Type="http://schemas.openxmlformats.org/officeDocument/2006/relationships/slide" Target="slides/slide231.xml"/><Relationship Id="rId115" Type="http://schemas.openxmlformats.org/officeDocument/2006/relationships/slide" Target="slides/slide109.xml"/><Relationship Id="rId236" Type="http://schemas.openxmlformats.org/officeDocument/2006/relationships/slide" Target="slides/slide230.xml"/><Relationship Id="rId119" Type="http://schemas.openxmlformats.org/officeDocument/2006/relationships/slide" Target="slides/slide113.xml"/><Relationship Id="rId110" Type="http://schemas.openxmlformats.org/officeDocument/2006/relationships/slide" Target="slides/slide104.xml"/><Relationship Id="rId231" Type="http://schemas.openxmlformats.org/officeDocument/2006/relationships/slide" Target="slides/slide225.xml"/><Relationship Id="rId230" Type="http://schemas.openxmlformats.org/officeDocument/2006/relationships/slide" Target="slides/slide224.xml"/><Relationship Id="rId114" Type="http://schemas.openxmlformats.org/officeDocument/2006/relationships/slide" Target="slides/slide108.xml"/><Relationship Id="rId235" Type="http://schemas.openxmlformats.org/officeDocument/2006/relationships/slide" Target="slides/slide229.xml"/><Relationship Id="rId113" Type="http://schemas.openxmlformats.org/officeDocument/2006/relationships/slide" Target="slides/slide107.xml"/><Relationship Id="rId234" Type="http://schemas.openxmlformats.org/officeDocument/2006/relationships/slide" Target="slides/slide228.xml"/><Relationship Id="rId112" Type="http://schemas.openxmlformats.org/officeDocument/2006/relationships/slide" Target="slides/slide106.xml"/><Relationship Id="rId233" Type="http://schemas.openxmlformats.org/officeDocument/2006/relationships/slide" Target="slides/slide227.xml"/><Relationship Id="rId111" Type="http://schemas.openxmlformats.org/officeDocument/2006/relationships/slide" Target="slides/slide105.xml"/><Relationship Id="rId232" Type="http://schemas.openxmlformats.org/officeDocument/2006/relationships/slide" Target="slides/slide226.xml"/><Relationship Id="rId206" Type="http://schemas.openxmlformats.org/officeDocument/2006/relationships/slide" Target="slides/slide200.xml"/><Relationship Id="rId205" Type="http://schemas.openxmlformats.org/officeDocument/2006/relationships/slide" Target="slides/slide199.xml"/><Relationship Id="rId204" Type="http://schemas.openxmlformats.org/officeDocument/2006/relationships/slide" Target="slides/slide198.xml"/><Relationship Id="rId203" Type="http://schemas.openxmlformats.org/officeDocument/2006/relationships/slide" Target="slides/slide197.xml"/><Relationship Id="rId209" Type="http://schemas.openxmlformats.org/officeDocument/2006/relationships/slide" Target="slides/slide203.xml"/><Relationship Id="rId208" Type="http://schemas.openxmlformats.org/officeDocument/2006/relationships/slide" Target="slides/slide202.xml"/><Relationship Id="rId207" Type="http://schemas.openxmlformats.org/officeDocument/2006/relationships/slide" Target="slides/slide201.xml"/><Relationship Id="rId202" Type="http://schemas.openxmlformats.org/officeDocument/2006/relationships/slide" Target="slides/slide196.xml"/><Relationship Id="rId201" Type="http://schemas.openxmlformats.org/officeDocument/2006/relationships/slide" Target="slides/slide195.xml"/><Relationship Id="rId200" Type="http://schemas.openxmlformats.org/officeDocument/2006/relationships/slide" Target="slides/slide19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7d40a53437_2_19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27d40a53437_2_1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27d40a53437_11_503: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g27d40a53437_11_503: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27d40a53437_11_508: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g27d40a53437_11_508: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27d40a53437_11_514: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g27d40a53437_11_514: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27d40a53437_11_520: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789" name="Google Shape;789;g27d40a53437_11_520: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90" name="Google Shape;790;g27d40a53437_11_520: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Also used in switch statements</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27d40a53437_11_527: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797" name="Google Shape;797;g27d40a53437_11_527: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98" name="Google Shape;798;g27d40a53437_11_527: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Expression statements must do work.</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27d40a53437_11_534: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805" name="Google Shape;805;g27d40a53437_11_534: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06" name="Google Shape;806;g27d40a53437_11_534: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Like C, C++ and Java, beware of dangling elses!</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27d40a53437_11_541: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g27d40a53437_11_541: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27d40a53437_11_546: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g27d40a53437_11_546: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27d40a53437_11_551: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g27d40a53437_11_551: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27d40a53437_11_559: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834" name="Google Shape;834;g27d40a53437_11_559: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35" name="Google Shape;835;g27d40a53437_11_559: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Just like C++ and Java.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7d40a53437_2_20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27d40a53437_2_2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g27d40a53437_11_566: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842" name="Google Shape;842;g27d40a53437_11_566: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43" name="Google Shape;843;g27d40a53437_11_566: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No need to have loops with explicit bounds checking. Just use foreach.</a:t>
            </a:r>
            <a:endParaRPr/>
          </a:p>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27d40a53437_11_573: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g27d40a53437_11_573: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27d40a53437_11_579: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857" name="Google Shape;857;g27d40a53437_11_579: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58" name="Google Shape;858;g27d40a53437_11_579: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There is no break &lt;label&gt; or continue &lt;label&gt;.</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27d40a53437_11_585: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g27d40a53437_11_585: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27d40a53437_11_590: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g27d40a53437_11_590: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27d40a53437_11_595: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876" name="Google Shape;876;g27d40a53437_11_595: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77" name="Google Shape;877;g27d40a53437_11_595: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You can define your own exceptions by deriving it from System.Exception.</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27d40a53437_11_601: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883" name="Google Shape;883;g27d40a53437_11_601: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84" name="Google Shape;884;g27d40a53437_11_601: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This will print:</a:t>
            </a:r>
            <a:endParaRPr/>
          </a:p>
          <a:p>
            <a:pPr indent="0" lvl="0" marL="0" rtl="0" algn="l">
              <a:spcBef>
                <a:spcPts val="0"/>
              </a:spcBef>
              <a:spcAft>
                <a:spcPts val="0"/>
              </a:spcAft>
              <a:buSzPts val="1800"/>
              <a:buNone/>
            </a:pPr>
            <a:r>
              <a:rPr lang="en"/>
              <a:t>try</a:t>
            </a:r>
            <a:endParaRPr/>
          </a:p>
          <a:p>
            <a:pPr indent="0" lvl="0" marL="0" rtl="0" algn="l">
              <a:spcBef>
                <a:spcPts val="0"/>
              </a:spcBef>
              <a:spcAft>
                <a:spcPts val="0"/>
              </a:spcAft>
              <a:buSzPts val="1800"/>
              <a:buNone/>
            </a:pPr>
            <a:r>
              <a:rPr lang="en"/>
              <a:t>catch</a:t>
            </a:r>
            <a:endParaRPr/>
          </a:p>
          <a:p>
            <a:pPr indent="0" lvl="0" marL="0" rtl="0" algn="l">
              <a:spcBef>
                <a:spcPts val="0"/>
              </a:spcBef>
              <a:spcAft>
                <a:spcPts val="0"/>
              </a:spcAft>
              <a:buSzPts val="1800"/>
              <a:buNone/>
            </a:pPr>
            <a:r>
              <a:rPr lang="en"/>
              <a:t>finally</a:t>
            </a:r>
            <a:endParaRPr/>
          </a:p>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27d40a53437_11_607: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890" name="Google Shape;890;g27d40a53437_11_607: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91" name="Google Shape;891;g27d40a53437_11_607: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Unlike Java, you cannot specify that an entire method be locked.  Experience has shown that usually an entire method does not have to be locked.  Since you want to hold locks as short a period of time as possible, C# doesn’t allow you to specify it for a method.</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27d40a53437_11_613: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897" name="Google Shape;897;g27d40a53437_11_613: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98" name="Google Shape;898;g27d40a53437_11_613: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Two threads can call methods on CheckingAccount concurrently, but only one will be able to update balance at a time.  This will prevent balance from becoming corrupted.</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27d40a53437_11_619: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g27d40a53437_11_619: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7d40a53437_2_20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27d40a53437_2_2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27d40a53437_11_624: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910" name="Google Shape;910;g27d40a53437_11_624: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11" name="Google Shape;911;g27d40a53437_11_624: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The using statement is not in Beta 1</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27d40a53437_11_630: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g27d40a53437_11_630: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27d40a53437_11_636: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g27d40a53437_11_636: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27d40a53437_11_641: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g27d40a53437_11_641: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27d40a53437_11_647: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g27d40a53437_11_647: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g27d40a53437_11_652: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943" name="Google Shape;943;g27d40a53437_11_652: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44" name="Google Shape;944;g27d40a53437_11_652: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The + operator is overloaded to mean addition for numbers and concatenation for strings.</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27d40a53437_11_658: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g27d40a53437_11_658: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27d40a53437_11_673: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g27d40a53437_11_673: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27d40a53437_11_697: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g27d40a53437_11_697: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27d40a53437_11_724: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g27d40a53437_11_724: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7d40a53437_2_21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27d40a53437_2_2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27d40a53437_11_760: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g27d40a53437_11_760: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g27d40a53437_11_778: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g27d40a53437_11_778: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27d40a53437_11_783: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g27d40a53437_11_783: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g27d40a53437_11_788: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g27d40a53437_11_788: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1" name="Shape 1091"/>
        <p:cNvGrpSpPr/>
        <p:nvPr/>
      </p:nvGrpSpPr>
      <p:grpSpPr>
        <a:xfrm>
          <a:off x="0" y="0"/>
          <a:ext cx="0" cy="0"/>
          <a:chOff x="0" y="0"/>
          <a:chExt cx="0" cy="0"/>
        </a:xfrm>
      </p:grpSpPr>
      <p:sp>
        <p:nvSpPr>
          <p:cNvPr id="1092" name="Google Shape;1092;g27d40a53437_11_793: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g27d40a53437_11_793: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g27d40a53437_11_798: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g27d40a53437_11_798: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g27d40a53437_11_803: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g27d40a53437_11_803: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g27d40a53437_11_808: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g27d40a53437_11_808: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g27d40a53437_11_814: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g27d40a53437_11_814: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2" name="Shape 1122"/>
        <p:cNvGrpSpPr/>
        <p:nvPr/>
      </p:nvGrpSpPr>
      <p:grpSpPr>
        <a:xfrm>
          <a:off x="0" y="0"/>
          <a:ext cx="0" cy="0"/>
          <a:chOff x="0" y="0"/>
          <a:chExt cx="0" cy="0"/>
        </a:xfrm>
      </p:grpSpPr>
      <p:sp>
        <p:nvSpPr>
          <p:cNvPr id="1123" name="Google Shape;1123;g27d40a53437_7_27: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124" name="Google Shape;1124;g27d40a53437_7_27: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25" name="Google Shape;1125;g27d40a53437_7_27: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d40a53437_2_21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27d40a53437_2_2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9" name="Shape 1129"/>
        <p:cNvGrpSpPr/>
        <p:nvPr/>
      </p:nvGrpSpPr>
      <p:grpSpPr>
        <a:xfrm>
          <a:off x="0" y="0"/>
          <a:ext cx="0" cy="0"/>
          <a:chOff x="0" y="0"/>
          <a:chExt cx="0" cy="0"/>
        </a:xfrm>
      </p:grpSpPr>
      <p:sp>
        <p:nvSpPr>
          <p:cNvPr id="1130" name="Google Shape;1130;g27d40a53437_7_34: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131" name="Google Shape;1131;g27d40a53437_7_34: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32" name="Google Shape;1132;g27d40a53437_7_34: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The intent of this module is to teach the C# language, and how it differs from C++ and Java.  It is not the intent of this module to teach how to program.</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g27d40a53437_7_40: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138" name="Google Shape;1138;g27d40a53437_7_40: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39" name="Google Shape;1139;g27d40a53437_7_40: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This module is designed to update C++ and Java programmers with the fundamentals of C#.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g27d40a53437_7_46: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145" name="Google Shape;1145;g27d40a53437_7_46: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46" name="Google Shape;1146;g27d40a53437_7_46: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27d40a53437_7_52: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152" name="Google Shape;1152;g27d40a53437_7_52: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53" name="Google Shape;1153;g27d40a53437_7_52: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200"/>
              <a:buNone/>
            </a:pPr>
            <a:r>
              <a:rPr lang="en" sz="1200"/>
              <a:t>The Hello World application is very simple in C#. Some key points: </a:t>
            </a:r>
            <a:endParaRPr/>
          </a:p>
          <a:p>
            <a:pPr indent="0" lvl="0" marL="0" rtl="0" algn="l">
              <a:spcBef>
                <a:spcPts val="0"/>
              </a:spcBef>
              <a:spcAft>
                <a:spcPts val="0"/>
              </a:spcAft>
              <a:buNone/>
            </a:pPr>
            <a:r>
              <a:rPr lang="en" sz="1200"/>
              <a:t>In C# there are no global methods. Everything belongs to a class. </a:t>
            </a:r>
            <a:endParaRPr/>
          </a:p>
          <a:p>
            <a:pPr indent="0" lvl="0" marL="0" rtl="0" algn="l">
              <a:spcBef>
                <a:spcPts val="0"/>
              </a:spcBef>
              <a:spcAft>
                <a:spcPts val="0"/>
              </a:spcAft>
              <a:buNone/>
            </a:pPr>
            <a:r>
              <a:rPr lang="en" sz="1200"/>
              <a:t>A method named Main is the entry point for a C# application. Note that Main is spelled with a capital “M”, which is different than C and C++. The reason is that for consistency, all method names start with a capital letter in the .NET Framework</a:t>
            </a:r>
            <a:endParaRPr/>
          </a:p>
          <a:p>
            <a:pPr indent="0" lvl="0" marL="0" rtl="0" algn="l">
              <a:spcBef>
                <a:spcPts val="0"/>
              </a:spcBef>
              <a:spcAft>
                <a:spcPts val="0"/>
              </a:spcAft>
              <a:buNone/>
            </a:pPr>
            <a:r>
              <a:rPr lang="en" sz="1200"/>
              <a:t>The line using System; means that we’ll be accessing members of the System namespace. In a very rough comparison, a namespace could be translated to a Unit in Turbo Pascal/Delphi or a .LIB file in C/C++. So in the Hello World example, the class Console, which contains the method WriteLine belongs to the System namespace. We could avoid the “using” statement by writing the complete path of the method:</a:t>
            </a:r>
            <a:br>
              <a:rPr lang="en" sz="1200"/>
            </a:br>
            <a:r>
              <a:rPr lang="en" sz="1200"/>
              <a:t>System.Console.WriteLine(“Hello World”);</a:t>
            </a:r>
            <a:endParaRPr/>
          </a:p>
          <a:p>
            <a:pPr indent="0" lvl="0" marL="0" rtl="0" algn="l">
              <a:spcBef>
                <a:spcPts val="0"/>
              </a:spcBef>
              <a:spcAft>
                <a:spcPts val="0"/>
              </a:spcAft>
              <a:buNone/>
            </a:pPr>
            <a:r>
              <a:t/>
            </a:r>
            <a:endParaRPr sz="1200"/>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g27d40a53437_7_58: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g27d40a53437_7_58: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3" name="Shape 1163"/>
        <p:cNvGrpSpPr/>
        <p:nvPr/>
      </p:nvGrpSpPr>
      <p:grpSpPr>
        <a:xfrm>
          <a:off x="0" y="0"/>
          <a:ext cx="0" cy="0"/>
          <a:chOff x="0" y="0"/>
          <a:chExt cx="0" cy="0"/>
        </a:xfrm>
      </p:grpSpPr>
      <p:sp>
        <p:nvSpPr>
          <p:cNvPr id="1164" name="Google Shape;1164;g27d40a53437_7_63: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165" name="Google Shape;1165;g27d40a53437_7_63: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66" name="Google Shape;1166;g27d40a53437_7_63: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First of all, C# was designed from the ground up to support components concepts like events, methods and properties.</a:t>
            </a:r>
            <a:endParaRPr/>
          </a:p>
          <a:p>
            <a:pPr indent="0" lvl="0" marL="0" rtl="0" algn="l">
              <a:spcBef>
                <a:spcPts val="0"/>
              </a:spcBef>
              <a:spcAft>
                <a:spcPts val="0"/>
              </a:spcAft>
              <a:buSzPts val="1800"/>
              <a:buNone/>
            </a:pPr>
            <a:r>
              <a:rPr lang="en"/>
              <a:t>Second, everything is an object, which allows us to create some really clean designs.</a:t>
            </a:r>
            <a:endParaRPr/>
          </a:p>
          <a:p>
            <a:pPr indent="0" lvl="0" marL="0" rtl="0" algn="l">
              <a:spcBef>
                <a:spcPts val="0"/>
              </a:spcBef>
              <a:spcAft>
                <a:spcPts val="0"/>
              </a:spcAft>
              <a:buSzPts val="1800"/>
              <a:buNone/>
            </a:pPr>
            <a:r>
              <a:rPr lang="en"/>
              <a:t>Third, it was designed to make it easy to create robust and maintainable software</a:t>
            </a:r>
            <a:endParaRPr/>
          </a:p>
          <a:p>
            <a:pPr indent="0" lvl="0" marL="0" rtl="0" algn="l">
              <a:spcBef>
                <a:spcPts val="0"/>
              </a:spcBef>
              <a:spcAft>
                <a:spcPts val="0"/>
              </a:spcAft>
              <a:buSzPts val="1800"/>
              <a:buNone/>
            </a:pPr>
            <a:r>
              <a:rPr lang="en"/>
              <a:t>And finally, it should be able to integrate easily with everything that already exists, preserving your investment.</a:t>
            </a:r>
            <a:endParaRPr/>
          </a:p>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0" name="Shape 1170"/>
        <p:cNvGrpSpPr/>
        <p:nvPr/>
      </p:nvGrpSpPr>
      <p:grpSpPr>
        <a:xfrm>
          <a:off x="0" y="0"/>
          <a:ext cx="0" cy="0"/>
          <a:chOff x="0" y="0"/>
          <a:chExt cx="0" cy="0"/>
        </a:xfrm>
      </p:grpSpPr>
      <p:sp>
        <p:nvSpPr>
          <p:cNvPr id="1171" name="Google Shape;1171;g27d40a53437_7_69: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172" name="Google Shape;1172;g27d40a53437_7_69: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73" name="Google Shape;1173;g27d40a53437_7_69: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000"/>
              <a:buNone/>
            </a:pPr>
            <a:r>
              <a:rPr lang="en" sz="1000"/>
              <a:t>C# is component-oriented, but first, what is a component?  The definition of a component is still contentious.  However, there is agreement that components address issues of reuse and deployment, as opposed to objects, which are language-specific concepts.</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7" name="Shape 1177"/>
        <p:cNvGrpSpPr/>
        <p:nvPr/>
      </p:nvGrpSpPr>
      <p:grpSpPr>
        <a:xfrm>
          <a:off x="0" y="0"/>
          <a:ext cx="0" cy="0"/>
          <a:chOff x="0" y="0"/>
          <a:chExt cx="0" cy="0"/>
        </a:xfrm>
      </p:grpSpPr>
      <p:sp>
        <p:nvSpPr>
          <p:cNvPr id="1178" name="Google Shape;1178;g27d40a53437_7_75: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179" name="Google Shape;1179;g27d40a53437_7_75: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80" name="Google Shape;1180;g27d40a53437_7_75: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lnSpc>
                <a:spcPct val="90000"/>
              </a:lnSpc>
              <a:spcBef>
                <a:spcPts val="0"/>
              </a:spcBef>
              <a:spcAft>
                <a:spcPts val="0"/>
              </a:spcAft>
              <a:buSzPts val="1400"/>
              <a:buNone/>
            </a:pPr>
            <a:r>
              <a:rPr lang="en" sz="1400"/>
              <a:t>C# is a Component Oriented Language</a:t>
            </a:r>
            <a:endParaRPr/>
          </a:p>
          <a:p>
            <a:pPr indent="0" lvl="0" marL="0" rtl="0" algn="l">
              <a:lnSpc>
                <a:spcPct val="90000"/>
              </a:lnSpc>
              <a:spcBef>
                <a:spcPts val="0"/>
              </a:spcBef>
              <a:spcAft>
                <a:spcPts val="0"/>
              </a:spcAft>
              <a:buSzPts val="1400"/>
              <a:buNone/>
            </a:pPr>
            <a:r>
              <a:t/>
            </a:r>
            <a:endParaRPr sz="1400"/>
          </a:p>
          <a:p>
            <a:pPr indent="0" lvl="0" marL="0" rtl="0" algn="l">
              <a:lnSpc>
                <a:spcPct val="90000"/>
              </a:lnSpc>
              <a:spcBef>
                <a:spcPts val="0"/>
              </a:spcBef>
              <a:spcAft>
                <a:spcPts val="0"/>
              </a:spcAft>
              <a:buSzPts val="1400"/>
              <a:buNone/>
            </a:pPr>
            <a:r>
              <a:rPr lang="en" sz="1400"/>
              <a:t>First of all, C# was designed from the ground up to support components. It is the first language in the C/C++ family to support the concepts of components. But what defines a component? Basically it is the not only classes and methods, but also properties and events. It is not that is not possible to do component based development in C++, but you must rely usually on coding conventions like to define a property, let’s name this method as GetSomething and SetSomething. If you want to support events then it means that you need to implement this and that interface. In C#, the concept of properties, methods and events are all native. In fact, C++ only supports the concept of methods. Just as an analogy, it is not impossible to write object oriented programs in C, it is only harder than in C++. The same applies to component based development in C++ vs. C#.</a:t>
            </a:r>
            <a:endParaRPr/>
          </a:p>
          <a:p>
            <a:pPr indent="0" lvl="0" marL="0" rtl="0" algn="l">
              <a:lnSpc>
                <a:spcPct val="90000"/>
              </a:lnSpc>
              <a:spcBef>
                <a:spcPts val="0"/>
              </a:spcBef>
              <a:spcAft>
                <a:spcPts val="0"/>
              </a:spcAft>
              <a:buSzPts val="1400"/>
              <a:buNone/>
            </a:pPr>
            <a:r>
              <a:rPr lang="en" sz="1400"/>
              <a:t>Also when you move to component based development you have to think in a number of other factors like separate files to describe my components, like header files in C++, IDL to describe component interfaces and so on. In C# none of these are needed since it has built-in support for these concepts, enabling what we call one stop programming, so everything can be described in the source code, instead of requiring separate files.</a:t>
            </a:r>
            <a:endParaRPr/>
          </a:p>
          <a:p>
            <a:pPr indent="0" lvl="0" marL="0" rtl="0" algn="l">
              <a:spcBef>
                <a:spcPts val="0"/>
              </a:spcBef>
              <a:spcAft>
                <a:spcPts val="0"/>
              </a:spcAft>
              <a:buNone/>
            </a:pPr>
            <a:r>
              <a:t/>
            </a:r>
            <a:endParaRPr sz="1400"/>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27d40a53437_7_81: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186" name="Google Shape;1186;g27d40a53437_7_81: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87" name="Google Shape;1187;g27d40a53437_7_81: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000"/>
              <a:buNone/>
            </a:pPr>
            <a:r>
              <a:rPr lang="en" sz="1000"/>
              <a:t>Everything is an Object</a:t>
            </a:r>
            <a:endParaRPr/>
          </a:p>
          <a:p>
            <a:pPr indent="0" lvl="0" marL="0" rtl="0" algn="l">
              <a:spcBef>
                <a:spcPts val="0"/>
              </a:spcBef>
              <a:spcAft>
                <a:spcPts val="0"/>
              </a:spcAft>
              <a:buSzPts val="1000"/>
              <a:buNone/>
            </a:pPr>
            <a:r>
              <a:t/>
            </a:r>
            <a:endParaRPr sz="1000"/>
          </a:p>
          <a:p>
            <a:pPr indent="0" lvl="0" marL="0" rtl="0" algn="l">
              <a:spcBef>
                <a:spcPts val="0"/>
              </a:spcBef>
              <a:spcAft>
                <a:spcPts val="0"/>
              </a:spcAft>
              <a:buSzPts val="1000"/>
              <a:buNone/>
            </a:pPr>
            <a:r>
              <a:rPr lang="en" sz="1000"/>
              <a:t>There are two different schools here: the purists like Smalltalk where everything is an object and C++ or Java, where primitive types are treated differently for performance reasons. Typically, when everything is an object, it means that every time that you do a simple operation like adding to numbers, it will incur on a heap allocation, which is quite expensive from the CPU standpoint compared to a stack allocated piece of memory. On the other hand, when languages threat primitive types as magic types, it means that if you implement a generic class, like a collection or array, it is not truly generic, because you either have to implement one version for each primitive type or you have to write wrapper classes to each of the primitive types so they can behave as an object.</a:t>
            </a:r>
            <a:endParaRPr/>
          </a:p>
          <a:p>
            <a:pPr indent="0" lvl="0" marL="0" rtl="0" algn="l">
              <a:spcBef>
                <a:spcPts val="0"/>
              </a:spcBef>
              <a:spcAft>
                <a:spcPts val="0"/>
              </a:spcAft>
              <a:buSzPts val="1000"/>
              <a:buNone/>
            </a:pPr>
            <a:r>
              <a:rPr lang="en" sz="1000"/>
              <a:t>In C#, it is possible if you declare a primitive type, it is created on the stack, with all performance benefits that this brings. However it is possible to assign an integer to an object, and the runtime will automatically allocate the memory on the heap to accommodate the integer and threat it as an object. This happens automatically without requiring the programmer to write an wrapper class.</a:t>
            </a:r>
            <a:endParaRPr/>
          </a:p>
          <a:p>
            <a:pPr indent="0" lvl="0" marL="0" rtl="0" algn="l">
              <a:spcBef>
                <a:spcPts val="0"/>
              </a:spcBef>
              <a:spcAft>
                <a:spcPts val="0"/>
              </a:spcAft>
              <a:buSzPts val="1000"/>
              <a:buNone/>
            </a:pPr>
            <a:r>
              <a:rPr lang="en" sz="1000"/>
              <a:t>Just as a side note for VB programmers: you can compare a stack allocation to a stack of paper where you can only write to the top page. As soon as you enter a function or sub you get a new page and you’re done (exit the function) you just throw away the top page. Let’s say that garbage management is really simple in this scenario. </a:t>
            </a:r>
            <a:endParaRPr/>
          </a:p>
          <a:p>
            <a:pPr indent="0" lvl="0" marL="0" rtl="0" algn="l">
              <a:spcBef>
                <a:spcPts val="0"/>
              </a:spcBef>
              <a:spcAft>
                <a:spcPts val="0"/>
              </a:spcAft>
              <a:buSzPts val="1000"/>
              <a:buNone/>
            </a:pPr>
            <a:r>
              <a:rPr lang="en" sz="1000"/>
              <a:t>Heap allocation is like having multiple pages at your disposal and also they don’t necessary vanish when your function ends. You can imagine that it is a lot more complex, because a piece of data on page 2 could be disposed, but another piece on the same page could still be needed by a different part of the code. In other words, a lot more management is necessary.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1" name="Shape 1191"/>
        <p:cNvGrpSpPr/>
        <p:nvPr/>
      </p:nvGrpSpPr>
      <p:grpSpPr>
        <a:xfrm>
          <a:off x="0" y="0"/>
          <a:ext cx="0" cy="0"/>
          <a:chOff x="0" y="0"/>
          <a:chExt cx="0" cy="0"/>
        </a:xfrm>
      </p:grpSpPr>
      <p:sp>
        <p:nvSpPr>
          <p:cNvPr id="1192" name="Google Shape;1192;g27d40a53437_7_87: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193" name="Google Shape;1193;g27d40a53437_7_87: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94" name="Google Shape;1194;g27d40a53437_7_87: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lnSpc>
                <a:spcPct val="90000"/>
              </a:lnSpc>
              <a:spcBef>
                <a:spcPts val="0"/>
              </a:spcBef>
              <a:spcAft>
                <a:spcPts val="0"/>
              </a:spcAft>
              <a:buSzPts val="1800"/>
              <a:buNone/>
            </a:pPr>
            <a:r>
              <a:rPr lang="en"/>
              <a:t>Prevent common mistakes from other languages</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rPr lang="en"/>
              <a:t>C# has a lot of features to make it easier to create robust software.</a:t>
            </a:r>
            <a:endParaRPr/>
          </a:p>
          <a:p>
            <a:pPr indent="0" lvl="0" marL="0" rtl="0" algn="l">
              <a:lnSpc>
                <a:spcPct val="90000"/>
              </a:lnSpc>
              <a:spcBef>
                <a:spcPts val="0"/>
              </a:spcBef>
              <a:spcAft>
                <a:spcPts val="0"/>
              </a:spcAft>
              <a:buSzPts val="1800"/>
              <a:buNone/>
            </a:pPr>
            <a:r>
              <a:rPr lang="en"/>
              <a:t>Every C++ programmer knows how easy is to have a pointer to an object that was already de-allocated. C# provides automatically garbage collection through the Common Language Runtime.</a:t>
            </a:r>
            <a:endParaRPr/>
          </a:p>
          <a:p>
            <a:pPr indent="0" lvl="0" marL="0" rtl="0" algn="l">
              <a:lnSpc>
                <a:spcPct val="90000"/>
              </a:lnSpc>
              <a:spcBef>
                <a:spcPts val="0"/>
              </a:spcBef>
              <a:spcAft>
                <a:spcPts val="0"/>
              </a:spcAft>
              <a:buSzPts val="1800"/>
              <a:buNone/>
            </a:pPr>
            <a:r>
              <a:rPr lang="en"/>
              <a:t>Also, if you think about how error were handle in most of the code today, they’re mostly based on checking return codes. Exceptions provides a way to write a less code while at the same time providing a much more robust error handling mechanism. Not only exception handling is implemented in the language but it is also a inherent part of the .NET Framework</a:t>
            </a:r>
            <a:endParaRPr/>
          </a:p>
          <a:p>
            <a:pPr indent="0" lvl="0" marL="0" rtl="0" algn="l">
              <a:lnSpc>
                <a:spcPct val="90000"/>
              </a:lnSpc>
              <a:spcBef>
                <a:spcPts val="0"/>
              </a:spcBef>
              <a:spcAft>
                <a:spcPts val="0"/>
              </a:spcAft>
              <a:buSzPts val="1800"/>
              <a:buNone/>
            </a:pPr>
            <a:r>
              <a:rPr lang="en"/>
              <a:t>Another point is that all variables are automatically initialised and it is impossible to do unsafe casts. </a:t>
            </a:r>
            <a:endParaRPr/>
          </a:p>
          <a:p>
            <a:pPr indent="0" lvl="0" marL="0" rtl="0" algn="l">
              <a:lnSpc>
                <a:spcPct val="90000"/>
              </a:lnSpc>
              <a:spcBef>
                <a:spcPts val="0"/>
              </a:spcBef>
              <a:spcAft>
                <a:spcPts val="0"/>
              </a:spcAft>
              <a:buSzPts val="1800"/>
              <a:buNone/>
            </a:pPr>
            <a:r>
              <a:rPr lang="en"/>
              <a:t>Finally, C# is one of the first languages that provides a versioning semantics to easily support old and new clients.</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7d40a53437_2_22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27d40a53437_2_2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8" name="Shape 1198"/>
        <p:cNvGrpSpPr/>
        <p:nvPr/>
      </p:nvGrpSpPr>
      <p:grpSpPr>
        <a:xfrm>
          <a:off x="0" y="0"/>
          <a:ext cx="0" cy="0"/>
          <a:chOff x="0" y="0"/>
          <a:chExt cx="0" cy="0"/>
        </a:xfrm>
      </p:grpSpPr>
      <p:sp>
        <p:nvSpPr>
          <p:cNvPr id="1199" name="Google Shape;1199;g27d40a53437_7_93: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200" name="Google Shape;1200;g27d40a53437_7_93: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01" name="Google Shape;1201;g27d40a53437_7_93: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400"/>
              <a:buNone/>
            </a:pPr>
            <a:r>
              <a:rPr lang="en" sz="1400"/>
              <a:t>Leverage C++ knowledge, interoperability and rich class library</a:t>
            </a:r>
            <a:endParaRPr/>
          </a:p>
          <a:p>
            <a:pPr indent="0" lvl="0" marL="0" rtl="0" algn="l">
              <a:spcBef>
                <a:spcPts val="0"/>
              </a:spcBef>
              <a:spcAft>
                <a:spcPts val="0"/>
              </a:spcAft>
              <a:buSzPts val="1400"/>
              <a:buNone/>
            </a:pPr>
            <a:r>
              <a:t/>
            </a:r>
            <a:endParaRPr sz="1400"/>
          </a:p>
          <a:p>
            <a:pPr indent="0" lvl="0" marL="0" rtl="0" algn="l">
              <a:spcBef>
                <a:spcPts val="0"/>
              </a:spcBef>
              <a:spcAft>
                <a:spcPts val="0"/>
              </a:spcAft>
              <a:buSzPts val="1400"/>
              <a:buNone/>
            </a:pPr>
            <a:r>
              <a:rPr lang="en" sz="1400"/>
              <a:t>First of all, since C# was based on C++, C++ programmers will adapt really quick.</a:t>
            </a:r>
            <a:endParaRPr/>
          </a:p>
          <a:p>
            <a:pPr indent="0" lvl="0" marL="0" rtl="0" algn="l">
              <a:spcBef>
                <a:spcPts val="0"/>
              </a:spcBef>
              <a:spcAft>
                <a:spcPts val="0"/>
              </a:spcAft>
              <a:buSzPts val="1400"/>
              <a:buNone/>
            </a:pPr>
            <a:r>
              <a:rPr lang="en" sz="1400"/>
              <a:t>Second, interoperability is a key theme in the .NET Framework. So it is really easy to integrate C# code with existing applications</a:t>
            </a:r>
            <a:endParaRPr/>
          </a:p>
          <a:p>
            <a:pPr indent="0" lvl="0" marL="0" rtl="0" algn="l">
              <a:spcBef>
                <a:spcPts val="0"/>
              </a:spcBef>
              <a:spcAft>
                <a:spcPts val="0"/>
              </a:spcAft>
              <a:buSzPts val="1400"/>
              <a:buNone/>
            </a:pPr>
            <a:r>
              <a:rPr lang="en" sz="1400"/>
              <a:t>Finally, the .NET Framework provides a very, very rich set of services that will make developers really productive.</a:t>
            </a:r>
            <a:endParaRPr/>
          </a:p>
          <a:p>
            <a:pPr indent="0" lvl="0" marL="0" rtl="0" algn="l">
              <a:spcBef>
                <a:spcPts val="0"/>
              </a:spcBef>
              <a:spcAft>
                <a:spcPts val="0"/>
              </a:spcAft>
              <a:buNone/>
            </a:pPr>
            <a:r>
              <a:t/>
            </a:r>
            <a:endParaRPr sz="1400"/>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5" name="Shape 1205"/>
        <p:cNvGrpSpPr/>
        <p:nvPr/>
      </p:nvGrpSpPr>
      <p:grpSpPr>
        <a:xfrm>
          <a:off x="0" y="0"/>
          <a:ext cx="0" cy="0"/>
          <a:chOff x="0" y="0"/>
          <a:chExt cx="0" cy="0"/>
        </a:xfrm>
      </p:grpSpPr>
      <p:sp>
        <p:nvSpPr>
          <p:cNvPr id="1206" name="Google Shape;1206;g27d40a53437_7_99: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g27d40a53437_7_99: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1" name="Shape 1211"/>
        <p:cNvGrpSpPr/>
        <p:nvPr/>
      </p:nvGrpSpPr>
      <p:grpSpPr>
        <a:xfrm>
          <a:off x="0" y="0"/>
          <a:ext cx="0" cy="0"/>
          <a:chOff x="0" y="0"/>
          <a:chExt cx="0" cy="0"/>
        </a:xfrm>
      </p:grpSpPr>
      <p:sp>
        <p:nvSpPr>
          <p:cNvPr id="1212" name="Google Shape;1212;g27d40a53437_7_104: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213" name="Google Shape;1213;g27d40a53437_7_104: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14" name="Google Shape;1214;g27d40a53437_7_104: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In most other purely object-oriented languages one would say that a program is a collection of classes.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
              <a:t>Not all types have all capabilities; e.g. enums are fairly constrained.</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g27d40a53437_7_110: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220" name="Google Shape;1220;g27d40a53437_7_110: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21" name="Google Shape;1221;g27d40a53437_7_110: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5" name="Shape 1225"/>
        <p:cNvGrpSpPr/>
        <p:nvPr/>
      </p:nvGrpSpPr>
      <p:grpSpPr>
        <a:xfrm>
          <a:off x="0" y="0"/>
          <a:ext cx="0" cy="0"/>
          <a:chOff x="0" y="0"/>
          <a:chExt cx="0" cy="0"/>
        </a:xfrm>
      </p:grpSpPr>
      <p:sp>
        <p:nvSpPr>
          <p:cNvPr id="1226" name="Google Shape;1226;g27d40a53437_7_116: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g27d40a53437_7_116: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1" name="Shape 1231"/>
        <p:cNvGrpSpPr/>
        <p:nvPr/>
      </p:nvGrpSpPr>
      <p:grpSpPr>
        <a:xfrm>
          <a:off x="0" y="0"/>
          <a:ext cx="0" cy="0"/>
          <a:chOff x="0" y="0"/>
          <a:chExt cx="0" cy="0"/>
        </a:xfrm>
      </p:grpSpPr>
      <p:sp>
        <p:nvSpPr>
          <p:cNvPr id="1232" name="Google Shape;1232;g27d40a53437_7_121: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233" name="Google Shape;1233;g27d40a53437_7_121: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34" name="Google Shape;1234;g27d40a53437_7_121: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In C# you have value types that directly hold the data on the stack and reference types that keeps a reference on the stack, but allocates the real memory on the heap. </a:t>
            </a:r>
            <a:endParaRPr/>
          </a:p>
          <a:p>
            <a:pPr indent="0" lvl="0" marL="0" rtl="0" algn="l">
              <a:spcBef>
                <a:spcPts val="0"/>
              </a:spcBef>
              <a:spcAft>
                <a:spcPts val="0"/>
              </a:spcAft>
              <a:buSzPts val="1800"/>
              <a:buNone/>
            </a:pPr>
            <a:r>
              <a:rPr lang="en"/>
              <a:t>Also have pointer types in unsafe code.  Will discuss those in Part 2.</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6" name="Shape 1246"/>
        <p:cNvGrpSpPr/>
        <p:nvPr/>
      </p:nvGrpSpPr>
      <p:grpSpPr>
        <a:xfrm>
          <a:off x="0" y="0"/>
          <a:ext cx="0" cy="0"/>
          <a:chOff x="0" y="0"/>
          <a:chExt cx="0" cy="0"/>
        </a:xfrm>
      </p:grpSpPr>
      <p:sp>
        <p:nvSpPr>
          <p:cNvPr id="1247" name="Google Shape;1247;g27d40a53437_7_135: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248" name="Google Shape;1248;g27d40a53437_7_135: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49" name="Google Shape;1249;g27d40a53437_7_135: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Structs and classes can be user-defined.</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3" name="Shape 1253"/>
        <p:cNvGrpSpPr/>
        <p:nvPr/>
      </p:nvGrpSpPr>
      <p:grpSpPr>
        <a:xfrm>
          <a:off x="0" y="0"/>
          <a:ext cx="0" cy="0"/>
          <a:chOff x="0" y="0"/>
          <a:chExt cx="0" cy="0"/>
        </a:xfrm>
      </p:grpSpPr>
      <p:sp>
        <p:nvSpPr>
          <p:cNvPr id="1254" name="Google Shape;1254;g27d40a53437_7_141: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g27d40a53437_7_141: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9" name="Shape 1259"/>
        <p:cNvGrpSpPr/>
        <p:nvPr/>
      </p:nvGrpSpPr>
      <p:grpSpPr>
        <a:xfrm>
          <a:off x="0" y="0"/>
          <a:ext cx="0" cy="0"/>
          <a:chOff x="0" y="0"/>
          <a:chExt cx="0" cy="0"/>
        </a:xfrm>
      </p:grpSpPr>
      <p:sp>
        <p:nvSpPr>
          <p:cNvPr id="1260" name="Google Shape;1260;g27d40a53437_7_146: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g27d40a53437_7_146: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5" name="Shape 1265"/>
        <p:cNvGrpSpPr/>
        <p:nvPr/>
      </p:nvGrpSpPr>
      <p:grpSpPr>
        <a:xfrm>
          <a:off x="0" y="0"/>
          <a:ext cx="0" cy="0"/>
          <a:chOff x="0" y="0"/>
          <a:chExt cx="0" cy="0"/>
        </a:xfrm>
      </p:grpSpPr>
      <p:sp>
        <p:nvSpPr>
          <p:cNvPr id="1266" name="Google Shape;1266;g27d40a53437_7_151: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g27d40a53437_7_151: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7d40a53437_2_23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27d40a53437_2_2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1" name="Shape 1271"/>
        <p:cNvGrpSpPr/>
        <p:nvPr/>
      </p:nvGrpSpPr>
      <p:grpSpPr>
        <a:xfrm>
          <a:off x="0" y="0"/>
          <a:ext cx="0" cy="0"/>
          <a:chOff x="0" y="0"/>
          <a:chExt cx="0" cy="0"/>
        </a:xfrm>
      </p:grpSpPr>
      <p:sp>
        <p:nvSpPr>
          <p:cNvPr id="1272" name="Google Shape;1272;g27d40a53437_7_156: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g27d40a53437_7_156: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7" name="Shape 1277"/>
        <p:cNvGrpSpPr/>
        <p:nvPr/>
      </p:nvGrpSpPr>
      <p:grpSpPr>
        <a:xfrm>
          <a:off x="0" y="0"/>
          <a:ext cx="0" cy="0"/>
          <a:chOff x="0" y="0"/>
          <a:chExt cx="0" cy="0"/>
        </a:xfrm>
      </p:grpSpPr>
      <p:sp>
        <p:nvSpPr>
          <p:cNvPr id="1278" name="Google Shape;1278;g27d40a53437_7_161: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279" name="Google Shape;1279;g27d40a53437_7_161: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80" name="Google Shape;1280;g27d40a53437_7_161: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Everything inherits from object, including primitive types, structs or classes.</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5" name="Shape 1285"/>
        <p:cNvGrpSpPr/>
        <p:nvPr/>
      </p:nvGrpSpPr>
      <p:grpSpPr>
        <a:xfrm>
          <a:off x="0" y="0"/>
          <a:ext cx="0" cy="0"/>
          <a:chOff x="0" y="0"/>
          <a:chExt cx="0" cy="0"/>
        </a:xfrm>
      </p:grpSpPr>
      <p:sp>
        <p:nvSpPr>
          <p:cNvPr id="1286" name="Google Shape;1286;g27d40a53437_7_168: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287" name="Google Shape;1287;g27d40a53437_7_168: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88" name="Google Shape;1288;g27d40a53437_7_168: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The example shows a function, Poly(), that is called with different types of arguments.</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4" name="Shape 1294"/>
        <p:cNvGrpSpPr/>
        <p:nvPr/>
      </p:nvGrpSpPr>
      <p:grpSpPr>
        <a:xfrm>
          <a:off x="0" y="0"/>
          <a:ext cx="0" cy="0"/>
          <a:chOff x="0" y="0"/>
          <a:chExt cx="0" cy="0"/>
        </a:xfrm>
      </p:grpSpPr>
      <p:sp>
        <p:nvSpPr>
          <p:cNvPr id="1295" name="Google Shape;1295;g27d40a53437_7_176: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g27d40a53437_7_176: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0" name="Shape 1300"/>
        <p:cNvGrpSpPr/>
        <p:nvPr/>
      </p:nvGrpSpPr>
      <p:grpSpPr>
        <a:xfrm>
          <a:off x="0" y="0"/>
          <a:ext cx="0" cy="0"/>
          <a:chOff x="0" y="0"/>
          <a:chExt cx="0" cy="0"/>
        </a:xfrm>
      </p:grpSpPr>
      <p:sp>
        <p:nvSpPr>
          <p:cNvPr id="1301" name="Google Shape;1301;g27d40a53437_7_181: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302" name="Google Shape;1302;g27d40a53437_7_181: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03" name="Google Shape;1303;g27d40a53437_7_181: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Boxing and Unboxing is one of the key innovations of C# language. Instead of requiring the programmer to write wrapper code to convert from stack based memory to heap memory, you just need to assign a value type to an object and C# takes care of allocating the memory in the heap and generating a copy of that on the heap. When you assign the object to a stack based int, the value is converted to the stack again. This process is what we call Boxing and Unboxing.</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
              <a:t>If an int is boxed, it still knows it’s an int.</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7" name="Shape 1307"/>
        <p:cNvGrpSpPr/>
        <p:nvPr/>
      </p:nvGrpSpPr>
      <p:grpSpPr>
        <a:xfrm>
          <a:off x="0" y="0"/>
          <a:ext cx="0" cy="0"/>
          <a:chOff x="0" y="0"/>
          <a:chExt cx="0" cy="0"/>
        </a:xfrm>
      </p:grpSpPr>
      <p:sp>
        <p:nvSpPr>
          <p:cNvPr id="1308" name="Google Shape;1308;g27d40a53437_7_187: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g27d40a53437_7_187: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27d40a53437_7_192: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315" name="Google Shape;1315;g27d40a53437_7_192: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16" name="Google Shape;1316;g27d40a53437_7_192: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2" name="Shape 1332"/>
        <p:cNvGrpSpPr/>
        <p:nvPr/>
      </p:nvGrpSpPr>
      <p:grpSpPr>
        <a:xfrm>
          <a:off x="0" y="0"/>
          <a:ext cx="0" cy="0"/>
          <a:chOff x="0" y="0"/>
          <a:chExt cx="0" cy="0"/>
        </a:xfrm>
      </p:grpSpPr>
      <p:sp>
        <p:nvSpPr>
          <p:cNvPr id="1333" name="Google Shape;1333;g27d40a53437_7_210: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334" name="Google Shape;1334;g27d40a53437_7_210: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35" name="Google Shape;1335;g27d40a53437_7_210: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Main benefits of the Unified Type System: </a:t>
            </a:r>
            <a:endParaRPr/>
          </a:p>
          <a:p>
            <a:pPr indent="0" lvl="0" marL="0" rtl="0" algn="l">
              <a:spcBef>
                <a:spcPts val="0"/>
              </a:spcBef>
              <a:spcAft>
                <a:spcPts val="0"/>
              </a:spcAft>
              <a:buNone/>
            </a:pPr>
            <a:r>
              <a:rPr lang="en"/>
              <a:t>No need of wrapper code to use base types in collections or arrays</a:t>
            </a:r>
            <a:endParaRPr/>
          </a:p>
          <a:p>
            <a:pPr indent="0" lvl="0" marL="0" rtl="0" algn="l">
              <a:spcBef>
                <a:spcPts val="0"/>
              </a:spcBef>
              <a:spcAft>
                <a:spcPts val="0"/>
              </a:spcAft>
              <a:buNone/>
            </a:pPr>
            <a:r>
              <a:rPr lang="en"/>
              <a:t>No Variants anymore</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1" name="Shape 1341"/>
        <p:cNvGrpSpPr/>
        <p:nvPr/>
      </p:nvGrpSpPr>
      <p:grpSpPr>
        <a:xfrm>
          <a:off x="0" y="0"/>
          <a:ext cx="0" cy="0"/>
          <a:chOff x="0" y="0"/>
          <a:chExt cx="0" cy="0"/>
        </a:xfrm>
      </p:grpSpPr>
      <p:sp>
        <p:nvSpPr>
          <p:cNvPr id="1342" name="Google Shape;1342;g27d40a53437_7_218: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g27d40a53437_7_218: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7" name="Shape 1347"/>
        <p:cNvGrpSpPr/>
        <p:nvPr/>
      </p:nvGrpSpPr>
      <p:grpSpPr>
        <a:xfrm>
          <a:off x="0" y="0"/>
          <a:ext cx="0" cy="0"/>
          <a:chOff x="0" y="0"/>
          <a:chExt cx="0" cy="0"/>
        </a:xfrm>
      </p:grpSpPr>
      <p:sp>
        <p:nvSpPr>
          <p:cNvPr id="1348" name="Google Shape;1348;g27d40a53437_7_223: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g27d40a53437_7_223: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7d40a53437_2_23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27d40a53437_2_2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3" name="Shape 1353"/>
        <p:cNvGrpSpPr/>
        <p:nvPr/>
      </p:nvGrpSpPr>
      <p:grpSpPr>
        <a:xfrm>
          <a:off x="0" y="0"/>
          <a:ext cx="0" cy="0"/>
          <a:chOff x="0" y="0"/>
          <a:chExt cx="0" cy="0"/>
        </a:xfrm>
      </p:grpSpPr>
      <p:sp>
        <p:nvSpPr>
          <p:cNvPr id="1354" name="Google Shape;1354;g27d40a53437_7_228: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g27d40a53437_7_228: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0" name="Shape 1360"/>
        <p:cNvGrpSpPr/>
        <p:nvPr/>
      </p:nvGrpSpPr>
      <p:grpSpPr>
        <a:xfrm>
          <a:off x="0" y="0"/>
          <a:ext cx="0" cy="0"/>
          <a:chOff x="0" y="0"/>
          <a:chExt cx="0" cy="0"/>
        </a:xfrm>
      </p:grpSpPr>
      <p:sp>
        <p:nvSpPr>
          <p:cNvPr id="1361" name="Google Shape;1361;g27d40a53437_7_234: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g27d40a53437_7_234: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6" name="Shape 1366"/>
        <p:cNvGrpSpPr/>
        <p:nvPr/>
      </p:nvGrpSpPr>
      <p:grpSpPr>
        <a:xfrm>
          <a:off x="0" y="0"/>
          <a:ext cx="0" cy="0"/>
          <a:chOff x="0" y="0"/>
          <a:chExt cx="0" cy="0"/>
        </a:xfrm>
      </p:grpSpPr>
      <p:sp>
        <p:nvSpPr>
          <p:cNvPr id="1367" name="Google Shape;1367;g27d40a53437_7_239: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g27d40a53437_7_239: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3" name="Shape 1373"/>
        <p:cNvGrpSpPr/>
        <p:nvPr/>
      </p:nvGrpSpPr>
      <p:grpSpPr>
        <a:xfrm>
          <a:off x="0" y="0"/>
          <a:ext cx="0" cy="0"/>
          <a:chOff x="0" y="0"/>
          <a:chExt cx="0" cy="0"/>
        </a:xfrm>
      </p:grpSpPr>
      <p:sp>
        <p:nvSpPr>
          <p:cNvPr id="1374" name="Google Shape;1374;g27d40a53437_7_245: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g27d40a53437_7_245: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0" name="Shape 1380"/>
        <p:cNvGrpSpPr/>
        <p:nvPr/>
      </p:nvGrpSpPr>
      <p:grpSpPr>
        <a:xfrm>
          <a:off x="0" y="0"/>
          <a:ext cx="0" cy="0"/>
          <a:chOff x="0" y="0"/>
          <a:chExt cx="0" cy="0"/>
        </a:xfrm>
      </p:grpSpPr>
      <p:sp>
        <p:nvSpPr>
          <p:cNvPr id="1381" name="Google Shape;1381;g27d40a53437_7_251: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g27d40a53437_7_251: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6" name="Shape 1386"/>
        <p:cNvGrpSpPr/>
        <p:nvPr/>
      </p:nvGrpSpPr>
      <p:grpSpPr>
        <a:xfrm>
          <a:off x="0" y="0"/>
          <a:ext cx="0" cy="0"/>
          <a:chOff x="0" y="0"/>
          <a:chExt cx="0" cy="0"/>
        </a:xfrm>
      </p:grpSpPr>
      <p:sp>
        <p:nvSpPr>
          <p:cNvPr id="1387" name="Google Shape;1387;g27d40a53437_7_256: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g27d40a53437_7_256: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3" name="Shape 1393"/>
        <p:cNvGrpSpPr/>
        <p:nvPr/>
      </p:nvGrpSpPr>
      <p:grpSpPr>
        <a:xfrm>
          <a:off x="0" y="0"/>
          <a:ext cx="0" cy="0"/>
          <a:chOff x="0" y="0"/>
          <a:chExt cx="0" cy="0"/>
        </a:xfrm>
      </p:grpSpPr>
      <p:sp>
        <p:nvSpPr>
          <p:cNvPr id="1394" name="Google Shape;1394;g27d40a53437_7_262: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g27d40a53437_7_262: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0" name="Shape 1400"/>
        <p:cNvGrpSpPr/>
        <p:nvPr/>
      </p:nvGrpSpPr>
      <p:grpSpPr>
        <a:xfrm>
          <a:off x="0" y="0"/>
          <a:ext cx="0" cy="0"/>
          <a:chOff x="0" y="0"/>
          <a:chExt cx="0" cy="0"/>
        </a:xfrm>
      </p:grpSpPr>
      <p:sp>
        <p:nvSpPr>
          <p:cNvPr id="1401" name="Google Shape;1401;g27d40a53437_7_268: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402" name="Google Shape;1402;g27d40a53437_7_268: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03" name="Google Shape;1403;g27d40a53437_7_268: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Eliminating implicit conversions between numbers and bool can help find subtle bugs.</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8" name="Shape 1408"/>
        <p:cNvGrpSpPr/>
        <p:nvPr/>
      </p:nvGrpSpPr>
      <p:grpSpPr>
        <a:xfrm>
          <a:off x="0" y="0"/>
          <a:ext cx="0" cy="0"/>
          <a:chOff x="0" y="0"/>
          <a:chExt cx="0" cy="0"/>
        </a:xfrm>
      </p:grpSpPr>
      <p:sp>
        <p:nvSpPr>
          <p:cNvPr id="1409" name="Google Shape;1409;g27d40a53437_7_275: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g27d40a53437_7_275: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5" name="Shape 1415"/>
        <p:cNvGrpSpPr/>
        <p:nvPr/>
      </p:nvGrpSpPr>
      <p:grpSpPr>
        <a:xfrm>
          <a:off x="0" y="0"/>
          <a:ext cx="0" cy="0"/>
          <a:chOff x="0" y="0"/>
          <a:chExt cx="0" cy="0"/>
        </a:xfrm>
      </p:grpSpPr>
      <p:sp>
        <p:nvSpPr>
          <p:cNvPr id="1416" name="Google Shape;1416;g27d40a53437_7_281: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g27d40a53437_7_281: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7d40a53437_2_24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27d40a53437_2_2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2" name="Shape 1422"/>
        <p:cNvGrpSpPr/>
        <p:nvPr/>
      </p:nvGrpSpPr>
      <p:grpSpPr>
        <a:xfrm>
          <a:off x="0" y="0"/>
          <a:ext cx="0" cy="0"/>
          <a:chOff x="0" y="0"/>
          <a:chExt cx="0" cy="0"/>
        </a:xfrm>
      </p:grpSpPr>
      <p:sp>
        <p:nvSpPr>
          <p:cNvPr id="1423" name="Google Shape;1423;g27d40a53437_7_287: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424" name="Google Shape;1424;g27d40a53437_7_287: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25" name="Google Shape;1425;g27d40a53437_7_287: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9" name="Shape 1429"/>
        <p:cNvGrpSpPr/>
        <p:nvPr/>
      </p:nvGrpSpPr>
      <p:grpSpPr>
        <a:xfrm>
          <a:off x="0" y="0"/>
          <a:ext cx="0" cy="0"/>
          <a:chOff x="0" y="0"/>
          <a:chExt cx="0" cy="0"/>
        </a:xfrm>
      </p:grpSpPr>
      <p:sp>
        <p:nvSpPr>
          <p:cNvPr id="1430" name="Google Shape;1430;g27d40a53437_7_293: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431" name="Google Shape;1431;g27d40a53437_7_293: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32" name="Google Shape;1432;g27d40a53437_7_293: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7" name="Shape 1437"/>
        <p:cNvGrpSpPr/>
        <p:nvPr/>
      </p:nvGrpSpPr>
      <p:grpSpPr>
        <a:xfrm>
          <a:off x="0" y="0"/>
          <a:ext cx="0" cy="0"/>
          <a:chOff x="0" y="0"/>
          <a:chExt cx="0" cy="0"/>
        </a:xfrm>
      </p:grpSpPr>
      <p:sp>
        <p:nvSpPr>
          <p:cNvPr id="1438" name="Google Shape;1438;g27d40a53437_7_300: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g27d40a53437_7_300: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3" name="Shape 1443"/>
        <p:cNvGrpSpPr/>
        <p:nvPr/>
      </p:nvGrpSpPr>
      <p:grpSpPr>
        <a:xfrm>
          <a:off x="0" y="0"/>
          <a:ext cx="0" cy="0"/>
          <a:chOff x="0" y="0"/>
          <a:chExt cx="0" cy="0"/>
        </a:xfrm>
      </p:grpSpPr>
      <p:sp>
        <p:nvSpPr>
          <p:cNvPr id="1444" name="Google Shape;1444;g27d40a53437_7_305: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g27d40a53437_7_305: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0" name="Shape 1450"/>
        <p:cNvGrpSpPr/>
        <p:nvPr/>
      </p:nvGrpSpPr>
      <p:grpSpPr>
        <a:xfrm>
          <a:off x="0" y="0"/>
          <a:ext cx="0" cy="0"/>
          <a:chOff x="0" y="0"/>
          <a:chExt cx="0" cy="0"/>
        </a:xfrm>
      </p:grpSpPr>
      <p:sp>
        <p:nvSpPr>
          <p:cNvPr id="1451" name="Google Shape;1451;g27d40a53437_7_311: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g27d40a53437_7_311: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8" name="Shape 1458"/>
        <p:cNvGrpSpPr/>
        <p:nvPr/>
      </p:nvGrpSpPr>
      <p:grpSpPr>
        <a:xfrm>
          <a:off x="0" y="0"/>
          <a:ext cx="0" cy="0"/>
          <a:chOff x="0" y="0"/>
          <a:chExt cx="0" cy="0"/>
        </a:xfrm>
      </p:grpSpPr>
      <p:sp>
        <p:nvSpPr>
          <p:cNvPr id="1459" name="Google Shape;1459;g27d40a53437_7_318: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g27d40a53437_7_318: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5" name="Shape 1465"/>
        <p:cNvGrpSpPr/>
        <p:nvPr/>
      </p:nvGrpSpPr>
      <p:grpSpPr>
        <a:xfrm>
          <a:off x="0" y="0"/>
          <a:ext cx="0" cy="0"/>
          <a:chOff x="0" y="0"/>
          <a:chExt cx="0" cy="0"/>
        </a:xfrm>
      </p:grpSpPr>
      <p:sp>
        <p:nvSpPr>
          <p:cNvPr id="1466" name="Google Shape;1466;g27d40a53437_7_324: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467" name="Google Shape;1467;g27d40a53437_7_324: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68" name="Google Shape;1468;g27d40a53437_7_324: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Enums in C# are strongly typed, which means that you can’t assign a int enum to a long, or vice versa, avoiding some typical conversion mistakes.</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2" name="Shape 1472"/>
        <p:cNvGrpSpPr/>
        <p:nvPr/>
      </p:nvGrpSpPr>
      <p:grpSpPr>
        <a:xfrm>
          <a:off x="0" y="0"/>
          <a:ext cx="0" cy="0"/>
          <a:chOff x="0" y="0"/>
          <a:chExt cx="0" cy="0"/>
        </a:xfrm>
      </p:grpSpPr>
      <p:sp>
        <p:nvSpPr>
          <p:cNvPr id="1473" name="Google Shape;1473;g27d40a53437_7_330: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g27d40a53437_7_330: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8" name="Shape 1478"/>
        <p:cNvGrpSpPr/>
        <p:nvPr/>
      </p:nvGrpSpPr>
      <p:grpSpPr>
        <a:xfrm>
          <a:off x="0" y="0"/>
          <a:ext cx="0" cy="0"/>
          <a:chOff x="0" y="0"/>
          <a:chExt cx="0" cy="0"/>
        </a:xfrm>
      </p:grpSpPr>
      <p:sp>
        <p:nvSpPr>
          <p:cNvPr id="1479" name="Google Shape;1479;g27d40a53437_7_335: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g27d40a53437_7_335: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4" name="Shape 1484"/>
        <p:cNvGrpSpPr/>
        <p:nvPr/>
      </p:nvGrpSpPr>
      <p:grpSpPr>
        <a:xfrm>
          <a:off x="0" y="0"/>
          <a:ext cx="0" cy="0"/>
          <a:chOff x="0" y="0"/>
          <a:chExt cx="0" cy="0"/>
        </a:xfrm>
      </p:grpSpPr>
      <p:sp>
        <p:nvSpPr>
          <p:cNvPr id="1485" name="Google Shape;1485;g27d40a53437_7_340: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486" name="Google Shape;1486;g27d40a53437_7_340: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87" name="Google Shape;1487;g27d40a53437_7_340: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7d40a53437_2_29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27d40a53437_2_2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1" name="Shape 1491"/>
        <p:cNvGrpSpPr/>
        <p:nvPr/>
      </p:nvGrpSpPr>
      <p:grpSpPr>
        <a:xfrm>
          <a:off x="0" y="0"/>
          <a:ext cx="0" cy="0"/>
          <a:chOff x="0" y="0"/>
          <a:chExt cx="0" cy="0"/>
        </a:xfrm>
      </p:grpSpPr>
      <p:sp>
        <p:nvSpPr>
          <p:cNvPr id="1492" name="Google Shape;1492;g27d40a53437_7_346: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g27d40a53437_7_346: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2" name="Shape 1502"/>
        <p:cNvGrpSpPr/>
        <p:nvPr/>
      </p:nvGrpSpPr>
      <p:grpSpPr>
        <a:xfrm>
          <a:off x="0" y="0"/>
          <a:ext cx="0" cy="0"/>
          <a:chOff x="0" y="0"/>
          <a:chExt cx="0" cy="0"/>
        </a:xfrm>
      </p:grpSpPr>
      <p:sp>
        <p:nvSpPr>
          <p:cNvPr id="1503" name="Google Shape;1503;g27d40a53437_7_356: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g27d40a53437_7_356: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8" name="Shape 1508"/>
        <p:cNvGrpSpPr/>
        <p:nvPr/>
      </p:nvGrpSpPr>
      <p:grpSpPr>
        <a:xfrm>
          <a:off x="0" y="0"/>
          <a:ext cx="0" cy="0"/>
          <a:chOff x="0" y="0"/>
          <a:chExt cx="0" cy="0"/>
        </a:xfrm>
      </p:grpSpPr>
      <p:sp>
        <p:nvSpPr>
          <p:cNvPr id="1509" name="Google Shape;1509;g27d40a53437_7_361: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510" name="Google Shape;1510;g27d40a53437_7_361: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11" name="Google Shape;1511;g27d40a53437_7_361: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In scenarios where completely different objects need to support some kind of shared functionality like, let’s say, persist to XML, classes can implement interfaces that make then compatible with even if they don’t share the same base class. This provides most of the benefits of multiple class inheritance without the nasty side-effects that this usually brings.</a:t>
            </a:r>
            <a:endParaRPr/>
          </a:p>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5" name="Shape 1515"/>
        <p:cNvGrpSpPr/>
        <p:nvPr/>
      </p:nvGrpSpPr>
      <p:grpSpPr>
        <a:xfrm>
          <a:off x="0" y="0"/>
          <a:ext cx="0" cy="0"/>
          <a:chOff x="0" y="0"/>
          <a:chExt cx="0" cy="0"/>
        </a:xfrm>
      </p:grpSpPr>
      <p:sp>
        <p:nvSpPr>
          <p:cNvPr id="1516" name="Google Shape;1516;g27d40a53437_7_367: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517" name="Google Shape;1517;g27d40a53437_7_367: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18" name="Google Shape;1518;g27d40a53437_7_367: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200"/>
              <a:buNone/>
            </a:pPr>
            <a:r>
              <a:rPr lang="en" sz="1200"/>
              <a:t>Classes in C# allow single inheritance and multiple interface inheritance. Each class can contain methods, properties, events, indexers, constants, constructors, destructors, operators and members can be static (can be accessed without an object instance) or instance member (require you to have a reference to an object first)</a:t>
            </a:r>
            <a:endParaRPr/>
          </a:p>
          <a:p>
            <a:pPr indent="0" lvl="0" marL="0" rtl="0" algn="l">
              <a:spcBef>
                <a:spcPts val="0"/>
              </a:spcBef>
              <a:spcAft>
                <a:spcPts val="0"/>
              </a:spcAft>
              <a:buNone/>
            </a:pPr>
            <a:r>
              <a:t/>
            </a:r>
            <a:endParaRPr sz="1200"/>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2" name="Shape 1522"/>
        <p:cNvGrpSpPr/>
        <p:nvPr/>
      </p:nvGrpSpPr>
      <p:grpSpPr>
        <a:xfrm>
          <a:off x="0" y="0"/>
          <a:ext cx="0" cy="0"/>
          <a:chOff x="0" y="0"/>
          <a:chExt cx="0" cy="0"/>
        </a:xfrm>
      </p:grpSpPr>
      <p:sp>
        <p:nvSpPr>
          <p:cNvPr id="1523" name="Google Shape;1523;g27d40a53437_7_373: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524" name="Google Shape;1524;g27d40a53437_7_373: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25" name="Google Shape;1525;g27d40a53437_7_373: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protected internal = protected OR internal</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9" name="Shape 1529"/>
        <p:cNvGrpSpPr/>
        <p:nvPr/>
      </p:nvGrpSpPr>
      <p:grpSpPr>
        <a:xfrm>
          <a:off x="0" y="0"/>
          <a:ext cx="0" cy="0"/>
          <a:chOff x="0" y="0"/>
          <a:chExt cx="0" cy="0"/>
        </a:xfrm>
      </p:grpSpPr>
      <p:sp>
        <p:nvSpPr>
          <p:cNvPr id="1530" name="Google Shape;1530;g27d40a53437_7_379: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531" name="Google Shape;1531;g27d40a53437_7_379: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32" name="Google Shape;1532;g27d40a53437_7_379: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To provide a really high performance object type, C# provides structs, which are stack allocated. They’re ideal for small objects and are really fast since they don’t depend on dynamic memory allocation and the garbage collector. It is also important to notice that it is not possible to inherit from an struct.</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
              <a:t>No protected access because there is no inheritance.</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6" name="Shape 1536"/>
        <p:cNvGrpSpPr/>
        <p:nvPr/>
      </p:nvGrpSpPr>
      <p:grpSpPr>
        <a:xfrm>
          <a:off x="0" y="0"/>
          <a:ext cx="0" cy="0"/>
          <a:chOff x="0" y="0"/>
          <a:chExt cx="0" cy="0"/>
        </a:xfrm>
      </p:grpSpPr>
      <p:sp>
        <p:nvSpPr>
          <p:cNvPr id="1537" name="Google Shape;1537;g27d40a53437_7_385: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538" name="Google Shape;1538;g27d40a53437_7_385: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39" name="Google Shape;1539;g27d40a53437_7_385: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Again, comparing classes and structs, it is the memory layout of a struct is just a direct representation of its members directly on the stack. On a class, a reference is stored on the stack, while the object itself is stored in the heap.</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4" name="Shape 1554"/>
        <p:cNvGrpSpPr/>
        <p:nvPr/>
      </p:nvGrpSpPr>
      <p:grpSpPr>
        <a:xfrm>
          <a:off x="0" y="0"/>
          <a:ext cx="0" cy="0"/>
          <a:chOff x="0" y="0"/>
          <a:chExt cx="0" cy="0"/>
        </a:xfrm>
      </p:grpSpPr>
      <p:sp>
        <p:nvSpPr>
          <p:cNvPr id="1555" name="Google Shape;1555;g27d40a53437_7_402: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556" name="Google Shape;1556;g27d40a53437_7_402: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57" name="Google Shape;1557;g27d40a53437_7_402: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1" name="Shape 1561"/>
        <p:cNvGrpSpPr/>
        <p:nvPr/>
      </p:nvGrpSpPr>
      <p:grpSpPr>
        <a:xfrm>
          <a:off x="0" y="0"/>
          <a:ext cx="0" cy="0"/>
          <a:chOff x="0" y="0"/>
          <a:chExt cx="0" cy="0"/>
        </a:xfrm>
      </p:grpSpPr>
      <p:sp>
        <p:nvSpPr>
          <p:cNvPr id="1562" name="Google Shape;1562;g27d40a53437_7_408: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g27d40a53437_7_408: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7" name="Shape 1567"/>
        <p:cNvGrpSpPr/>
        <p:nvPr/>
      </p:nvGrpSpPr>
      <p:grpSpPr>
        <a:xfrm>
          <a:off x="0" y="0"/>
          <a:ext cx="0" cy="0"/>
          <a:chOff x="0" y="0"/>
          <a:chExt cx="0" cy="0"/>
        </a:xfrm>
      </p:grpSpPr>
      <p:sp>
        <p:nvSpPr>
          <p:cNvPr id="1568" name="Google Shape;1568;g27d40a53437_7_413: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g27d40a53437_7_413: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7d40a5343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7d40a5343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7d40a53437_2_30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27d40a53437_2_3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3" name="Shape 1573"/>
        <p:cNvGrpSpPr/>
        <p:nvPr/>
      </p:nvGrpSpPr>
      <p:grpSpPr>
        <a:xfrm>
          <a:off x="0" y="0"/>
          <a:ext cx="0" cy="0"/>
          <a:chOff x="0" y="0"/>
          <a:chExt cx="0" cy="0"/>
        </a:xfrm>
      </p:grpSpPr>
      <p:sp>
        <p:nvSpPr>
          <p:cNvPr id="1574" name="Google Shape;1574;g27d40a53437_7_418: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g27d40a53437_7_418: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4" name="Shape 1584"/>
        <p:cNvGrpSpPr/>
        <p:nvPr/>
      </p:nvGrpSpPr>
      <p:grpSpPr>
        <a:xfrm>
          <a:off x="0" y="0"/>
          <a:ext cx="0" cy="0"/>
          <a:chOff x="0" y="0"/>
          <a:chExt cx="0" cy="0"/>
        </a:xfrm>
      </p:grpSpPr>
      <p:sp>
        <p:nvSpPr>
          <p:cNvPr id="1585" name="Google Shape;1585;g27d40a53437_7_428: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g27d40a53437_7_428: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0" name="Shape 1590"/>
        <p:cNvGrpSpPr/>
        <p:nvPr/>
      </p:nvGrpSpPr>
      <p:grpSpPr>
        <a:xfrm>
          <a:off x="0" y="0"/>
          <a:ext cx="0" cy="0"/>
          <a:chOff x="0" y="0"/>
          <a:chExt cx="0" cy="0"/>
        </a:xfrm>
      </p:grpSpPr>
      <p:sp>
        <p:nvSpPr>
          <p:cNvPr id="1591" name="Google Shape;1591;g27d40a53437_7_433: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592" name="Google Shape;1592;g27d40a53437_7_433: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93" name="Google Shape;1593;g27d40a53437_7_433:notes"/>
          <p:cNvSpPr txBox="1"/>
          <p:nvPr>
            <p:ph idx="1" type="body"/>
          </p:nvPr>
        </p:nvSpPr>
        <p:spPr>
          <a:xfrm>
            <a:off x="223837" y="4343524"/>
            <a:ext cx="6434137" cy="411425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800" lIns="91625" spcFirstLastPara="1" rIns="91625" wrap="square" tIns="45800">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7" name="Shape 1597"/>
        <p:cNvGrpSpPr/>
        <p:nvPr/>
      </p:nvGrpSpPr>
      <p:grpSpPr>
        <a:xfrm>
          <a:off x="0" y="0"/>
          <a:ext cx="0" cy="0"/>
          <a:chOff x="0" y="0"/>
          <a:chExt cx="0" cy="0"/>
        </a:xfrm>
      </p:grpSpPr>
      <p:sp>
        <p:nvSpPr>
          <p:cNvPr id="1598" name="Google Shape;1598;g27d40a53437_7_439: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g27d40a53437_7_439: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3" name="Shape 1603"/>
        <p:cNvGrpSpPr/>
        <p:nvPr/>
      </p:nvGrpSpPr>
      <p:grpSpPr>
        <a:xfrm>
          <a:off x="0" y="0"/>
          <a:ext cx="0" cy="0"/>
          <a:chOff x="0" y="0"/>
          <a:chExt cx="0" cy="0"/>
        </a:xfrm>
      </p:grpSpPr>
      <p:sp>
        <p:nvSpPr>
          <p:cNvPr id="1604" name="Google Shape;1604;g27d40a53437_7_444: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605" name="Google Shape;1605;g27d40a53437_7_444: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606" name="Google Shape;1606;g27d40a53437_7_444: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The comments show the fully qualified names.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
              <a:t>A namespace called N3.N4 is like two nested namespaces.</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0" name="Shape 1610"/>
        <p:cNvGrpSpPr/>
        <p:nvPr/>
      </p:nvGrpSpPr>
      <p:grpSpPr>
        <a:xfrm>
          <a:off x="0" y="0"/>
          <a:ext cx="0" cy="0"/>
          <a:chOff x="0" y="0"/>
          <a:chExt cx="0" cy="0"/>
        </a:xfrm>
      </p:grpSpPr>
      <p:sp>
        <p:nvSpPr>
          <p:cNvPr id="1611" name="Google Shape;1611;g27d40a53437_7_450: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612" name="Google Shape;1612;g27d40a53437_7_450: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613" name="Google Shape;1613;g27d40a53437_7_450: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Note that it is N1.C1, not N1::C1</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
              <a:t>The using statement is scoped by the namespace and/or compilation module containing it.</a:t>
            </a:r>
            <a:endParaRPr/>
          </a:p>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8" name="Shape 1618"/>
        <p:cNvGrpSpPr/>
        <p:nvPr/>
      </p:nvGrpSpPr>
      <p:grpSpPr>
        <a:xfrm>
          <a:off x="0" y="0"/>
          <a:ext cx="0" cy="0"/>
          <a:chOff x="0" y="0"/>
          <a:chExt cx="0" cy="0"/>
        </a:xfrm>
      </p:grpSpPr>
      <p:sp>
        <p:nvSpPr>
          <p:cNvPr id="1619" name="Google Shape;1619;g27d40a53437_7_457: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g27d40a53437_7_457: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5" name="Shape 1625"/>
        <p:cNvGrpSpPr/>
        <p:nvPr/>
      </p:nvGrpSpPr>
      <p:grpSpPr>
        <a:xfrm>
          <a:off x="0" y="0"/>
          <a:ext cx="0" cy="0"/>
          <a:chOff x="0" y="0"/>
          <a:chExt cx="0" cy="0"/>
        </a:xfrm>
      </p:grpSpPr>
      <p:sp>
        <p:nvSpPr>
          <p:cNvPr id="1626" name="Google Shape;1626;g27d40a53437_7_463: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g27d40a53437_7_463: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1" name="Shape 1631"/>
        <p:cNvGrpSpPr/>
        <p:nvPr/>
      </p:nvGrpSpPr>
      <p:grpSpPr>
        <a:xfrm>
          <a:off x="0" y="0"/>
          <a:ext cx="0" cy="0"/>
          <a:chOff x="0" y="0"/>
          <a:chExt cx="0" cy="0"/>
        </a:xfrm>
      </p:grpSpPr>
      <p:sp>
        <p:nvSpPr>
          <p:cNvPr id="1632" name="Google Shape;1632;g27d40a53437_7_468: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g27d40a53437_7_468: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8" name="Shape 1638"/>
        <p:cNvGrpSpPr/>
        <p:nvPr/>
      </p:nvGrpSpPr>
      <p:grpSpPr>
        <a:xfrm>
          <a:off x="0" y="0"/>
          <a:ext cx="0" cy="0"/>
          <a:chOff x="0" y="0"/>
          <a:chExt cx="0" cy="0"/>
        </a:xfrm>
      </p:grpSpPr>
      <p:sp>
        <p:nvSpPr>
          <p:cNvPr id="1639" name="Google Shape;1639;g27d40a53437_7_474: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g27d40a53437_7_474: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7d40a53437_11_8: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95" name="Google Shape;195;g27d40a53437_11_8: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96" name="Google Shape;196;g27d40a53437_11_8: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The intent of this module is to teach the C# language, and how it differs from C++ and Java.  It is not the intent of this module to teach how to program.</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4" name="Shape 1644"/>
        <p:cNvGrpSpPr/>
        <p:nvPr/>
      </p:nvGrpSpPr>
      <p:grpSpPr>
        <a:xfrm>
          <a:off x="0" y="0"/>
          <a:ext cx="0" cy="0"/>
          <a:chOff x="0" y="0"/>
          <a:chExt cx="0" cy="0"/>
        </a:xfrm>
      </p:grpSpPr>
      <p:sp>
        <p:nvSpPr>
          <p:cNvPr id="1645" name="Google Shape;1645;g27d40a53437_7_479: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g27d40a53437_7_479: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0" name="Shape 1650"/>
        <p:cNvGrpSpPr/>
        <p:nvPr/>
      </p:nvGrpSpPr>
      <p:grpSpPr>
        <a:xfrm>
          <a:off x="0" y="0"/>
          <a:ext cx="0" cy="0"/>
          <a:chOff x="0" y="0"/>
          <a:chExt cx="0" cy="0"/>
        </a:xfrm>
      </p:grpSpPr>
      <p:sp>
        <p:nvSpPr>
          <p:cNvPr id="1651" name="Google Shape;1651;g27d40a53437_7_484: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g27d40a53437_7_484: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6" name="Shape 1656"/>
        <p:cNvGrpSpPr/>
        <p:nvPr/>
      </p:nvGrpSpPr>
      <p:grpSpPr>
        <a:xfrm>
          <a:off x="0" y="0"/>
          <a:ext cx="0" cy="0"/>
          <a:chOff x="0" y="0"/>
          <a:chExt cx="0" cy="0"/>
        </a:xfrm>
      </p:grpSpPr>
      <p:sp>
        <p:nvSpPr>
          <p:cNvPr id="1657" name="Google Shape;1657;g27d40a53437_7_489: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g27d40a53437_7_489: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2" name="Shape 1662"/>
        <p:cNvGrpSpPr/>
        <p:nvPr/>
      </p:nvGrpSpPr>
      <p:grpSpPr>
        <a:xfrm>
          <a:off x="0" y="0"/>
          <a:ext cx="0" cy="0"/>
          <a:chOff x="0" y="0"/>
          <a:chExt cx="0" cy="0"/>
        </a:xfrm>
      </p:grpSpPr>
      <p:sp>
        <p:nvSpPr>
          <p:cNvPr id="1663" name="Google Shape;1663;g27d40a53437_7_494: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664" name="Google Shape;1664;g27d40a53437_7_494: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665" name="Google Shape;1665;g27d40a53437_7_494: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In the Statements and Expressions area C# is just like C++ with some key differences to improve code robustness. Other than solving the old assignment problem in if statements, goto usage is limited to safer scenarios and switch statements require break between each options avoiding the infamous fall through bug. </a:t>
            </a:r>
            <a:endParaRPr/>
          </a:p>
          <a:p>
            <a:pPr indent="0" lvl="0" marL="0" rtl="0" algn="l">
              <a:spcBef>
                <a:spcPts val="0"/>
              </a:spcBef>
              <a:spcAft>
                <a:spcPts val="0"/>
              </a:spcAft>
              <a:buSzPts val="1800"/>
              <a:buNone/>
            </a:pPr>
            <a:r>
              <a:rPr lang="en"/>
              <a:t>Also C# has a foreach statement to iterate through arrays and collections</a:t>
            </a:r>
            <a:endParaRPr/>
          </a:p>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0" name="Shape 1670"/>
        <p:cNvGrpSpPr/>
        <p:nvPr/>
      </p:nvGrpSpPr>
      <p:grpSpPr>
        <a:xfrm>
          <a:off x="0" y="0"/>
          <a:ext cx="0" cy="0"/>
          <a:chOff x="0" y="0"/>
          <a:chExt cx="0" cy="0"/>
        </a:xfrm>
      </p:grpSpPr>
      <p:sp>
        <p:nvSpPr>
          <p:cNvPr id="1671" name="Google Shape;1671;g27d40a53437_7_501: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672" name="Google Shape;1672;g27d40a53437_7_501: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673" name="Google Shape;1673;g27d40a53437_7_501: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8" name="Shape 1678"/>
        <p:cNvGrpSpPr/>
        <p:nvPr/>
      </p:nvGrpSpPr>
      <p:grpSpPr>
        <a:xfrm>
          <a:off x="0" y="0"/>
          <a:ext cx="0" cy="0"/>
          <a:chOff x="0" y="0"/>
          <a:chExt cx="0" cy="0"/>
        </a:xfrm>
      </p:grpSpPr>
      <p:sp>
        <p:nvSpPr>
          <p:cNvPr id="1679" name="Google Shape;1679;g27d40a53437_7_508: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g27d40a53437_7_508: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4" name="Shape 1684"/>
        <p:cNvGrpSpPr/>
        <p:nvPr/>
      </p:nvGrpSpPr>
      <p:grpSpPr>
        <a:xfrm>
          <a:off x="0" y="0"/>
          <a:ext cx="0" cy="0"/>
          <a:chOff x="0" y="0"/>
          <a:chExt cx="0" cy="0"/>
        </a:xfrm>
      </p:grpSpPr>
      <p:sp>
        <p:nvSpPr>
          <p:cNvPr id="1685" name="Google Shape;1685;g27d40a53437_7_513: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g27d40a53437_7_513: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0" name="Shape 1690"/>
        <p:cNvGrpSpPr/>
        <p:nvPr/>
      </p:nvGrpSpPr>
      <p:grpSpPr>
        <a:xfrm>
          <a:off x="0" y="0"/>
          <a:ext cx="0" cy="0"/>
          <a:chOff x="0" y="0"/>
          <a:chExt cx="0" cy="0"/>
        </a:xfrm>
      </p:grpSpPr>
      <p:sp>
        <p:nvSpPr>
          <p:cNvPr id="1691" name="Google Shape;1691;g27d40a53437_7_518: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g27d40a53437_7_518: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7" name="Shape 1697"/>
        <p:cNvGrpSpPr/>
        <p:nvPr/>
      </p:nvGrpSpPr>
      <p:grpSpPr>
        <a:xfrm>
          <a:off x="0" y="0"/>
          <a:ext cx="0" cy="0"/>
          <a:chOff x="0" y="0"/>
          <a:chExt cx="0" cy="0"/>
        </a:xfrm>
      </p:grpSpPr>
      <p:sp>
        <p:nvSpPr>
          <p:cNvPr id="1698" name="Google Shape;1698;g27d40a53437_7_524: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g27d40a53437_7_524: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3" name="Shape 1703"/>
        <p:cNvGrpSpPr/>
        <p:nvPr/>
      </p:nvGrpSpPr>
      <p:grpSpPr>
        <a:xfrm>
          <a:off x="0" y="0"/>
          <a:ext cx="0" cy="0"/>
          <a:chOff x="0" y="0"/>
          <a:chExt cx="0" cy="0"/>
        </a:xfrm>
      </p:grpSpPr>
      <p:sp>
        <p:nvSpPr>
          <p:cNvPr id="1704" name="Google Shape;1704;g27d40a53437_7_529: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g27d40a53437_7_529: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7d40a53437_11_14: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202" name="Google Shape;202;g27d40a53437_11_14: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03" name="Google Shape;203;g27d40a53437_11_14: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This module is designed to update C++ and Java programmers with the fundamentals of C#.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9" name="Shape 1709"/>
        <p:cNvGrpSpPr/>
        <p:nvPr/>
      </p:nvGrpSpPr>
      <p:grpSpPr>
        <a:xfrm>
          <a:off x="0" y="0"/>
          <a:ext cx="0" cy="0"/>
          <a:chOff x="0" y="0"/>
          <a:chExt cx="0" cy="0"/>
        </a:xfrm>
      </p:grpSpPr>
      <p:sp>
        <p:nvSpPr>
          <p:cNvPr id="1710" name="Google Shape;1710;g27d40a53437_7_534: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g27d40a53437_7_534: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6" name="Shape 1716"/>
        <p:cNvGrpSpPr/>
        <p:nvPr/>
      </p:nvGrpSpPr>
      <p:grpSpPr>
        <a:xfrm>
          <a:off x="0" y="0"/>
          <a:ext cx="0" cy="0"/>
          <a:chOff x="0" y="0"/>
          <a:chExt cx="0" cy="0"/>
        </a:xfrm>
      </p:grpSpPr>
      <p:sp>
        <p:nvSpPr>
          <p:cNvPr id="1717" name="Google Shape;1717;g27d40a53437_7_540: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g27d40a53437_7_540: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3" name="Shape 1723"/>
        <p:cNvGrpSpPr/>
        <p:nvPr/>
      </p:nvGrpSpPr>
      <p:grpSpPr>
        <a:xfrm>
          <a:off x="0" y="0"/>
          <a:ext cx="0" cy="0"/>
          <a:chOff x="0" y="0"/>
          <a:chExt cx="0" cy="0"/>
        </a:xfrm>
      </p:grpSpPr>
      <p:sp>
        <p:nvSpPr>
          <p:cNvPr id="1724" name="Google Shape;1724;g27d40a53437_7_546: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725" name="Google Shape;1725;g27d40a53437_7_546: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726" name="Google Shape;1726;g27d40a53437_7_546: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Also used in switch statements</a:t>
            </a:r>
            <a:endParaRPr/>
          </a:p>
        </p:txBody>
      </p:sp>
    </p:spTree>
  </p:cSld>
  <p:clrMapOvr>
    <a:masterClrMapping/>
  </p:clrMapOvr>
</p:notes>
</file>

<file path=ppt/notesSlides/notesSlide2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1" name="Shape 1731"/>
        <p:cNvGrpSpPr/>
        <p:nvPr/>
      </p:nvGrpSpPr>
      <p:grpSpPr>
        <a:xfrm>
          <a:off x="0" y="0"/>
          <a:ext cx="0" cy="0"/>
          <a:chOff x="0" y="0"/>
          <a:chExt cx="0" cy="0"/>
        </a:xfrm>
      </p:grpSpPr>
      <p:sp>
        <p:nvSpPr>
          <p:cNvPr id="1732" name="Google Shape;1732;g27d40a53437_7_553: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733" name="Google Shape;1733;g27d40a53437_7_553: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734" name="Google Shape;1734;g27d40a53437_7_553: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Expression statements must do work.</a:t>
            </a:r>
            <a:endParaRPr/>
          </a:p>
        </p:txBody>
      </p:sp>
    </p:spTree>
  </p:cSld>
  <p:clrMapOvr>
    <a:masterClrMapping/>
  </p:clrMapOvr>
</p:notes>
</file>

<file path=ppt/notesSlides/notesSlide2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9" name="Shape 1739"/>
        <p:cNvGrpSpPr/>
        <p:nvPr/>
      </p:nvGrpSpPr>
      <p:grpSpPr>
        <a:xfrm>
          <a:off x="0" y="0"/>
          <a:ext cx="0" cy="0"/>
          <a:chOff x="0" y="0"/>
          <a:chExt cx="0" cy="0"/>
        </a:xfrm>
      </p:grpSpPr>
      <p:sp>
        <p:nvSpPr>
          <p:cNvPr id="1740" name="Google Shape;1740;g27d40a53437_7_560: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741" name="Google Shape;1741;g27d40a53437_7_560: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742" name="Google Shape;1742;g27d40a53437_7_560: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Like C, C++ and Java, beware of dangling elses!</a:t>
            </a:r>
            <a:endParaRPr/>
          </a:p>
        </p:txBody>
      </p:sp>
    </p:spTree>
  </p:cSld>
  <p:clrMapOvr>
    <a:masterClrMapping/>
  </p:clrMapOvr>
</p:notes>
</file>

<file path=ppt/notesSlides/notesSlide2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7" name="Shape 1747"/>
        <p:cNvGrpSpPr/>
        <p:nvPr/>
      </p:nvGrpSpPr>
      <p:grpSpPr>
        <a:xfrm>
          <a:off x="0" y="0"/>
          <a:ext cx="0" cy="0"/>
          <a:chOff x="0" y="0"/>
          <a:chExt cx="0" cy="0"/>
        </a:xfrm>
      </p:grpSpPr>
      <p:sp>
        <p:nvSpPr>
          <p:cNvPr id="1748" name="Google Shape;1748;g27d40a53437_7_567: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g27d40a53437_7_567: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3" name="Shape 1753"/>
        <p:cNvGrpSpPr/>
        <p:nvPr/>
      </p:nvGrpSpPr>
      <p:grpSpPr>
        <a:xfrm>
          <a:off x="0" y="0"/>
          <a:ext cx="0" cy="0"/>
          <a:chOff x="0" y="0"/>
          <a:chExt cx="0" cy="0"/>
        </a:xfrm>
      </p:grpSpPr>
      <p:sp>
        <p:nvSpPr>
          <p:cNvPr id="1754" name="Google Shape;1754;g27d40a53437_7_572: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g27d40a53437_7_572: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9" name="Shape 1759"/>
        <p:cNvGrpSpPr/>
        <p:nvPr/>
      </p:nvGrpSpPr>
      <p:grpSpPr>
        <a:xfrm>
          <a:off x="0" y="0"/>
          <a:ext cx="0" cy="0"/>
          <a:chOff x="0" y="0"/>
          <a:chExt cx="0" cy="0"/>
        </a:xfrm>
      </p:grpSpPr>
      <p:sp>
        <p:nvSpPr>
          <p:cNvPr id="1760" name="Google Shape;1760;g27d40a53437_7_577: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g27d40a53437_7_577: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8" name="Shape 1768"/>
        <p:cNvGrpSpPr/>
        <p:nvPr/>
      </p:nvGrpSpPr>
      <p:grpSpPr>
        <a:xfrm>
          <a:off x="0" y="0"/>
          <a:ext cx="0" cy="0"/>
          <a:chOff x="0" y="0"/>
          <a:chExt cx="0" cy="0"/>
        </a:xfrm>
      </p:grpSpPr>
      <p:sp>
        <p:nvSpPr>
          <p:cNvPr id="1769" name="Google Shape;1769;g27d40a53437_7_585: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770" name="Google Shape;1770;g27d40a53437_7_585: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771" name="Google Shape;1771;g27d40a53437_7_585: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Just like C++ and Java.</a:t>
            </a:r>
            <a:endParaRPr/>
          </a:p>
        </p:txBody>
      </p:sp>
    </p:spTree>
  </p:cSld>
  <p:clrMapOvr>
    <a:masterClrMapping/>
  </p:clrMapOvr>
</p:notes>
</file>

<file path=ppt/notesSlides/notesSlide2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6" name="Shape 1776"/>
        <p:cNvGrpSpPr/>
        <p:nvPr/>
      </p:nvGrpSpPr>
      <p:grpSpPr>
        <a:xfrm>
          <a:off x="0" y="0"/>
          <a:ext cx="0" cy="0"/>
          <a:chOff x="0" y="0"/>
          <a:chExt cx="0" cy="0"/>
        </a:xfrm>
      </p:grpSpPr>
      <p:sp>
        <p:nvSpPr>
          <p:cNvPr id="1777" name="Google Shape;1777;g27d40a53437_7_592: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778" name="Google Shape;1778;g27d40a53437_7_592: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779" name="Google Shape;1779;g27d40a53437_7_592: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No need to have loops with explicit bounds checking. Just use foreach.</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7d40a53437_11_20: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209" name="Google Shape;209;g27d40a53437_11_20: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10" name="Google Shape;210;g27d40a53437_11_20: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None/>
            </a:pPr>
            <a:r>
              <a:t/>
            </a:r>
            <a:endParaRPr/>
          </a:p>
        </p:txBody>
      </p:sp>
    </p:spTree>
  </p:cSld>
  <p:clrMapOvr>
    <a:masterClrMapping/>
  </p:clrMapOvr>
</p:notes>
</file>

<file path=ppt/notesSlides/notesSlide2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4" name="Shape 1784"/>
        <p:cNvGrpSpPr/>
        <p:nvPr/>
      </p:nvGrpSpPr>
      <p:grpSpPr>
        <a:xfrm>
          <a:off x="0" y="0"/>
          <a:ext cx="0" cy="0"/>
          <a:chOff x="0" y="0"/>
          <a:chExt cx="0" cy="0"/>
        </a:xfrm>
      </p:grpSpPr>
      <p:sp>
        <p:nvSpPr>
          <p:cNvPr id="1785" name="Google Shape;1785;g27d40a53437_7_599: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g27d40a53437_7_599: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1" name="Shape 1791"/>
        <p:cNvGrpSpPr/>
        <p:nvPr/>
      </p:nvGrpSpPr>
      <p:grpSpPr>
        <a:xfrm>
          <a:off x="0" y="0"/>
          <a:ext cx="0" cy="0"/>
          <a:chOff x="0" y="0"/>
          <a:chExt cx="0" cy="0"/>
        </a:xfrm>
      </p:grpSpPr>
      <p:sp>
        <p:nvSpPr>
          <p:cNvPr id="1792" name="Google Shape;1792;g27d40a53437_7_605: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793" name="Google Shape;1793;g27d40a53437_7_605: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794" name="Google Shape;1794;g27d40a53437_7_605: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There is no break &lt;label&gt; or continue &lt;label&gt;.</a:t>
            </a:r>
            <a:endParaRPr/>
          </a:p>
        </p:txBody>
      </p:sp>
    </p:spTree>
  </p:cSld>
  <p:clrMapOvr>
    <a:masterClrMapping/>
  </p:clrMapOvr>
</p:notes>
</file>

<file path=ppt/notesSlides/notesSlide2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8" name="Shape 1798"/>
        <p:cNvGrpSpPr/>
        <p:nvPr/>
      </p:nvGrpSpPr>
      <p:grpSpPr>
        <a:xfrm>
          <a:off x="0" y="0"/>
          <a:ext cx="0" cy="0"/>
          <a:chOff x="0" y="0"/>
          <a:chExt cx="0" cy="0"/>
        </a:xfrm>
      </p:grpSpPr>
      <p:sp>
        <p:nvSpPr>
          <p:cNvPr id="1799" name="Google Shape;1799;g27d40a53437_7_611: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g27d40a53437_7_611: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4" name="Shape 1804"/>
        <p:cNvGrpSpPr/>
        <p:nvPr/>
      </p:nvGrpSpPr>
      <p:grpSpPr>
        <a:xfrm>
          <a:off x="0" y="0"/>
          <a:ext cx="0" cy="0"/>
          <a:chOff x="0" y="0"/>
          <a:chExt cx="0" cy="0"/>
        </a:xfrm>
      </p:grpSpPr>
      <p:sp>
        <p:nvSpPr>
          <p:cNvPr id="1805" name="Google Shape;1805;g27d40a53437_7_616: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g27d40a53437_7_616: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0" name="Shape 1810"/>
        <p:cNvGrpSpPr/>
        <p:nvPr/>
      </p:nvGrpSpPr>
      <p:grpSpPr>
        <a:xfrm>
          <a:off x="0" y="0"/>
          <a:ext cx="0" cy="0"/>
          <a:chOff x="0" y="0"/>
          <a:chExt cx="0" cy="0"/>
        </a:xfrm>
      </p:grpSpPr>
      <p:sp>
        <p:nvSpPr>
          <p:cNvPr id="1811" name="Google Shape;1811;g27d40a53437_7_621: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812" name="Google Shape;1812;g27d40a53437_7_621: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813" name="Google Shape;1813;g27d40a53437_7_621: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You can define your own exceptions by deriving it from System.Exception.</a:t>
            </a:r>
            <a:endParaRPr/>
          </a:p>
        </p:txBody>
      </p:sp>
    </p:spTree>
  </p:cSld>
  <p:clrMapOvr>
    <a:masterClrMapping/>
  </p:clrMapOvr>
</p:notes>
</file>

<file path=ppt/notesSlides/notesSlide2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7" name="Shape 1817"/>
        <p:cNvGrpSpPr/>
        <p:nvPr/>
      </p:nvGrpSpPr>
      <p:grpSpPr>
        <a:xfrm>
          <a:off x="0" y="0"/>
          <a:ext cx="0" cy="0"/>
          <a:chOff x="0" y="0"/>
          <a:chExt cx="0" cy="0"/>
        </a:xfrm>
      </p:grpSpPr>
      <p:sp>
        <p:nvSpPr>
          <p:cNvPr id="1818" name="Google Shape;1818;g27d40a53437_7_627: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819" name="Google Shape;1819;g27d40a53437_7_627: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820" name="Google Shape;1820;g27d40a53437_7_627: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This will print:</a:t>
            </a:r>
            <a:endParaRPr/>
          </a:p>
          <a:p>
            <a:pPr indent="0" lvl="0" marL="0" rtl="0" algn="l">
              <a:spcBef>
                <a:spcPts val="0"/>
              </a:spcBef>
              <a:spcAft>
                <a:spcPts val="0"/>
              </a:spcAft>
              <a:buSzPts val="1800"/>
              <a:buNone/>
            </a:pPr>
            <a:r>
              <a:rPr lang="en"/>
              <a:t>try</a:t>
            </a:r>
            <a:endParaRPr/>
          </a:p>
          <a:p>
            <a:pPr indent="0" lvl="0" marL="0" rtl="0" algn="l">
              <a:spcBef>
                <a:spcPts val="0"/>
              </a:spcBef>
              <a:spcAft>
                <a:spcPts val="0"/>
              </a:spcAft>
              <a:buSzPts val="1800"/>
              <a:buNone/>
            </a:pPr>
            <a:r>
              <a:rPr lang="en"/>
              <a:t>catch</a:t>
            </a:r>
            <a:endParaRPr/>
          </a:p>
          <a:p>
            <a:pPr indent="0" lvl="0" marL="0" rtl="0" algn="l">
              <a:spcBef>
                <a:spcPts val="0"/>
              </a:spcBef>
              <a:spcAft>
                <a:spcPts val="0"/>
              </a:spcAft>
              <a:buSzPts val="1800"/>
              <a:buNone/>
            </a:pPr>
            <a:r>
              <a:rPr lang="en"/>
              <a:t>finally</a:t>
            </a:r>
            <a:endParaRPr/>
          </a:p>
          <a:p>
            <a:pPr indent="0" lvl="0" marL="0" rtl="0" algn="l">
              <a:spcBef>
                <a:spcPts val="0"/>
              </a:spcBef>
              <a:spcAft>
                <a:spcPts val="0"/>
              </a:spcAft>
              <a:buNone/>
            </a:pPr>
            <a:r>
              <a:t/>
            </a:r>
            <a:endParaRPr/>
          </a:p>
        </p:txBody>
      </p:sp>
    </p:spTree>
  </p:cSld>
  <p:clrMapOvr>
    <a:masterClrMapping/>
  </p:clrMapOvr>
</p:notes>
</file>

<file path=ppt/notesSlides/notesSlide2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4" name="Shape 1824"/>
        <p:cNvGrpSpPr/>
        <p:nvPr/>
      </p:nvGrpSpPr>
      <p:grpSpPr>
        <a:xfrm>
          <a:off x="0" y="0"/>
          <a:ext cx="0" cy="0"/>
          <a:chOff x="0" y="0"/>
          <a:chExt cx="0" cy="0"/>
        </a:xfrm>
      </p:grpSpPr>
      <p:sp>
        <p:nvSpPr>
          <p:cNvPr id="1825" name="Google Shape;1825;g27d40a53437_7_633: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826" name="Google Shape;1826;g27d40a53437_7_633: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827" name="Google Shape;1827;g27d40a53437_7_633: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Unlike Java, you cannot specify that an entire method be locked.  Experience has shown that usually an entire method does not have to be locked.  Since you want to hold locks as short a period of time as possible, C# doesn’t allow you to specify it for a method.</a:t>
            </a:r>
            <a:endParaRPr/>
          </a:p>
        </p:txBody>
      </p:sp>
    </p:spTree>
  </p:cSld>
  <p:clrMapOvr>
    <a:masterClrMapping/>
  </p:clrMapOvr>
</p:notes>
</file>

<file path=ppt/notesSlides/notesSlide2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1" name="Shape 1831"/>
        <p:cNvGrpSpPr/>
        <p:nvPr/>
      </p:nvGrpSpPr>
      <p:grpSpPr>
        <a:xfrm>
          <a:off x="0" y="0"/>
          <a:ext cx="0" cy="0"/>
          <a:chOff x="0" y="0"/>
          <a:chExt cx="0" cy="0"/>
        </a:xfrm>
      </p:grpSpPr>
      <p:sp>
        <p:nvSpPr>
          <p:cNvPr id="1832" name="Google Shape;1832;g27d40a53437_7_639: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833" name="Google Shape;1833;g27d40a53437_7_639: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834" name="Google Shape;1834;g27d40a53437_7_639: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Two threads can call methods on CheckingAccount concurrently, but only one will be able to update balance at a time.  This will prevent balance from becoming corrupted.</a:t>
            </a:r>
            <a:endParaRPr/>
          </a:p>
        </p:txBody>
      </p:sp>
    </p:spTree>
  </p:cSld>
  <p:clrMapOvr>
    <a:masterClrMapping/>
  </p:clrMapOvr>
</p:notes>
</file>

<file path=ppt/notesSlides/notesSlide2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8" name="Shape 1838"/>
        <p:cNvGrpSpPr/>
        <p:nvPr/>
      </p:nvGrpSpPr>
      <p:grpSpPr>
        <a:xfrm>
          <a:off x="0" y="0"/>
          <a:ext cx="0" cy="0"/>
          <a:chOff x="0" y="0"/>
          <a:chExt cx="0" cy="0"/>
        </a:xfrm>
      </p:grpSpPr>
      <p:sp>
        <p:nvSpPr>
          <p:cNvPr id="1839" name="Google Shape;1839;g27d40a53437_7_645: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g27d40a53437_7_645: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4" name="Shape 1844"/>
        <p:cNvGrpSpPr/>
        <p:nvPr/>
      </p:nvGrpSpPr>
      <p:grpSpPr>
        <a:xfrm>
          <a:off x="0" y="0"/>
          <a:ext cx="0" cy="0"/>
          <a:chOff x="0" y="0"/>
          <a:chExt cx="0" cy="0"/>
        </a:xfrm>
      </p:grpSpPr>
      <p:sp>
        <p:nvSpPr>
          <p:cNvPr id="1845" name="Google Shape;1845;g27d40a53437_7_650: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846" name="Google Shape;1846;g27d40a53437_7_650: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847" name="Google Shape;1847;g27d40a53437_7_650: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The using statement is not in Beta 1</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7d40a53437_11_26: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216" name="Google Shape;216;g27d40a53437_11_26: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17" name="Google Shape;217;g27d40a53437_11_26: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200"/>
              <a:buNone/>
            </a:pPr>
            <a:r>
              <a:rPr lang="en" sz="1200"/>
              <a:t>The Hello World application is very simple in C#. Some key points: </a:t>
            </a:r>
            <a:endParaRPr/>
          </a:p>
          <a:p>
            <a:pPr indent="0" lvl="0" marL="0" rtl="0" algn="l">
              <a:spcBef>
                <a:spcPts val="0"/>
              </a:spcBef>
              <a:spcAft>
                <a:spcPts val="0"/>
              </a:spcAft>
              <a:buNone/>
            </a:pPr>
            <a:r>
              <a:rPr lang="en" sz="1200"/>
              <a:t>In C# there are no global methods. Everything belongs to a class. </a:t>
            </a:r>
            <a:endParaRPr/>
          </a:p>
          <a:p>
            <a:pPr indent="0" lvl="0" marL="0" rtl="0" algn="l">
              <a:spcBef>
                <a:spcPts val="0"/>
              </a:spcBef>
              <a:spcAft>
                <a:spcPts val="0"/>
              </a:spcAft>
              <a:buNone/>
            </a:pPr>
            <a:r>
              <a:rPr lang="en" sz="1200"/>
              <a:t>A method named Main is the entry point for a C# application. Note that Main is spelled with a capital “M”, which is different than C and C++. The reason is that for consistency, all method names start with a capital letter in the .NET Framework</a:t>
            </a:r>
            <a:endParaRPr/>
          </a:p>
          <a:p>
            <a:pPr indent="0" lvl="0" marL="0" rtl="0" algn="l">
              <a:spcBef>
                <a:spcPts val="0"/>
              </a:spcBef>
              <a:spcAft>
                <a:spcPts val="0"/>
              </a:spcAft>
              <a:buNone/>
            </a:pPr>
            <a:r>
              <a:rPr lang="en" sz="1200"/>
              <a:t>The line using System; means that we’ll be accessing members of the System namespace. In a very rough comparison, a namespace could be translated to a Unit in Turbo Pascal/Delphi or a .LIB file in C/C++. So in the Hello World example, the class Console, which contains the method WriteLine belongs to the System namespace. We could avoid the “using” statement by writing the complete path of the method:</a:t>
            </a:r>
            <a:br>
              <a:rPr lang="en" sz="1200"/>
            </a:br>
            <a:r>
              <a:rPr lang="en" sz="1200"/>
              <a:t>System.Console.WriteLine(“Hello World”);</a:t>
            </a:r>
            <a:endParaRPr/>
          </a:p>
          <a:p>
            <a:pPr indent="0" lvl="0" marL="0" rtl="0" algn="l">
              <a:spcBef>
                <a:spcPts val="0"/>
              </a:spcBef>
              <a:spcAft>
                <a:spcPts val="0"/>
              </a:spcAft>
              <a:buNone/>
            </a:pPr>
            <a:r>
              <a:t/>
            </a:r>
            <a:endParaRPr sz="1200"/>
          </a:p>
        </p:txBody>
      </p:sp>
    </p:spTree>
  </p:cSld>
  <p:clrMapOvr>
    <a:masterClrMapping/>
  </p:clrMapOvr>
</p:notes>
</file>

<file path=ppt/notesSlides/notesSlide2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1" name="Shape 1851"/>
        <p:cNvGrpSpPr/>
        <p:nvPr/>
      </p:nvGrpSpPr>
      <p:grpSpPr>
        <a:xfrm>
          <a:off x="0" y="0"/>
          <a:ext cx="0" cy="0"/>
          <a:chOff x="0" y="0"/>
          <a:chExt cx="0" cy="0"/>
        </a:xfrm>
      </p:grpSpPr>
      <p:sp>
        <p:nvSpPr>
          <p:cNvPr id="1852" name="Google Shape;1852;g27d40a53437_7_656: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g27d40a53437_7_656: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8" name="Shape 1858"/>
        <p:cNvGrpSpPr/>
        <p:nvPr/>
      </p:nvGrpSpPr>
      <p:grpSpPr>
        <a:xfrm>
          <a:off x="0" y="0"/>
          <a:ext cx="0" cy="0"/>
          <a:chOff x="0" y="0"/>
          <a:chExt cx="0" cy="0"/>
        </a:xfrm>
      </p:grpSpPr>
      <p:sp>
        <p:nvSpPr>
          <p:cNvPr id="1859" name="Google Shape;1859;g27d40a53437_7_662: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g27d40a53437_7_662: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4" name="Shape 1864"/>
        <p:cNvGrpSpPr/>
        <p:nvPr/>
      </p:nvGrpSpPr>
      <p:grpSpPr>
        <a:xfrm>
          <a:off x="0" y="0"/>
          <a:ext cx="0" cy="0"/>
          <a:chOff x="0" y="0"/>
          <a:chExt cx="0" cy="0"/>
        </a:xfrm>
      </p:grpSpPr>
      <p:sp>
        <p:nvSpPr>
          <p:cNvPr id="1865" name="Google Shape;1865;g27d40a53437_7_667: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g27d40a53437_7_667: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1" name="Shape 1871"/>
        <p:cNvGrpSpPr/>
        <p:nvPr/>
      </p:nvGrpSpPr>
      <p:grpSpPr>
        <a:xfrm>
          <a:off x="0" y="0"/>
          <a:ext cx="0" cy="0"/>
          <a:chOff x="0" y="0"/>
          <a:chExt cx="0" cy="0"/>
        </a:xfrm>
      </p:grpSpPr>
      <p:sp>
        <p:nvSpPr>
          <p:cNvPr id="1872" name="Google Shape;1872;g27d40a53437_7_673: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g27d40a53437_7_673: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7" name="Shape 1877"/>
        <p:cNvGrpSpPr/>
        <p:nvPr/>
      </p:nvGrpSpPr>
      <p:grpSpPr>
        <a:xfrm>
          <a:off x="0" y="0"/>
          <a:ext cx="0" cy="0"/>
          <a:chOff x="0" y="0"/>
          <a:chExt cx="0" cy="0"/>
        </a:xfrm>
      </p:grpSpPr>
      <p:sp>
        <p:nvSpPr>
          <p:cNvPr id="1878" name="Google Shape;1878;g27d40a53437_7_678: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1879" name="Google Shape;1879;g27d40a53437_7_678: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880" name="Google Shape;1880;g27d40a53437_7_678: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The + operator is overloaded to mean addition for numbers and concatenation for strings.</a:t>
            </a:r>
            <a:endParaRPr/>
          </a:p>
        </p:txBody>
      </p:sp>
    </p:spTree>
  </p:cSld>
  <p:clrMapOvr>
    <a:masterClrMapping/>
  </p:clrMapOvr>
</p:notes>
</file>

<file path=ppt/notesSlides/notesSlide2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4" name="Shape 1884"/>
        <p:cNvGrpSpPr/>
        <p:nvPr/>
      </p:nvGrpSpPr>
      <p:grpSpPr>
        <a:xfrm>
          <a:off x="0" y="0"/>
          <a:ext cx="0" cy="0"/>
          <a:chOff x="0" y="0"/>
          <a:chExt cx="0" cy="0"/>
        </a:xfrm>
      </p:grpSpPr>
      <p:sp>
        <p:nvSpPr>
          <p:cNvPr id="1885" name="Google Shape;1885;g27d40a53437_7_684: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g27d40a53437_7_684: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0" name="Shape 1900"/>
        <p:cNvGrpSpPr/>
        <p:nvPr/>
      </p:nvGrpSpPr>
      <p:grpSpPr>
        <a:xfrm>
          <a:off x="0" y="0"/>
          <a:ext cx="0" cy="0"/>
          <a:chOff x="0" y="0"/>
          <a:chExt cx="0" cy="0"/>
        </a:xfrm>
      </p:grpSpPr>
      <p:sp>
        <p:nvSpPr>
          <p:cNvPr id="1901" name="Google Shape;1901;g27d40a53437_7_699: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g27d40a53437_7_699: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5" name="Shape 1925"/>
        <p:cNvGrpSpPr/>
        <p:nvPr/>
      </p:nvGrpSpPr>
      <p:grpSpPr>
        <a:xfrm>
          <a:off x="0" y="0"/>
          <a:ext cx="0" cy="0"/>
          <a:chOff x="0" y="0"/>
          <a:chExt cx="0" cy="0"/>
        </a:xfrm>
      </p:grpSpPr>
      <p:sp>
        <p:nvSpPr>
          <p:cNvPr id="1926" name="Google Shape;1926;g27d40a53437_7_723: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g27d40a53437_7_723: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3" name="Shape 1953"/>
        <p:cNvGrpSpPr/>
        <p:nvPr/>
      </p:nvGrpSpPr>
      <p:grpSpPr>
        <a:xfrm>
          <a:off x="0" y="0"/>
          <a:ext cx="0" cy="0"/>
          <a:chOff x="0" y="0"/>
          <a:chExt cx="0" cy="0"/>
        </a:xfrm>
      </p:grpSpPr>
      <p:sp>
        <p:nvSpPr>
          <p:cNvPr id="1954" name="Google Shape;1954;g27d40a53437_7_750: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g27d40a53437_7_750: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0" name="Shape 1990"/>
        <p:cNvGrpSpPr/>
        <p:nvPr/>
      </p:nvGrpSpPr>
      <p:grpSpPr>
        <a:xfrm>
          <a:off x="0" y="0"/>
          <a:ext cx="0" cy="0"/>
          <a:chOff x="0" y="0"/>
          <a:chExt cx="0" cy="0"/>
        </a:xfrm>
      </p:grpSpPr>
      <p:sp>
        <p:nvSpPr>
          <p:cNvPr id="1991" name="Google Shape;1991;g27d40a53437_7_786: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g27d40a53437_7_786: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7d40a53437_11_32: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27d40a53437_11_32: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9" name="Shape 2009"/>
        <p:cNvGrpSpPr/>
        <p:nvPr/>
      </p:nvGrpSpPr>
      <p:grpSpPr>
        <a:xfrm>
          <a:off x="0" y="0"/>
          <a:ext cx="0" cy="0"/>
          <a:chOff x="0" y="0"/>
          <a:chExt cx="0" cy="0"/>
        </a:xfrm>
      </p:grpSpPr>
      <p:sp>
        <p:nvSpPr>
          <p:cNvPr id="2010" name="Google Shape;2010;g27d40a53437_7_804: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g27d40a53437_7_804: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5" name="Shape 2015"/>
        <p:cNvGrpSpPr/>
        <p:nvPr/>
      </p:nvGrpSpPr>
      <p:grpSpPr>
        <a:xfrm>
          <a:off x="0" y="0"/>
          <a:ext cx="0" cy="0"/>
          <a:chOff x="0" y="0"/>
          <a:chExt cx="0" cy="0"/>
        </a:xfrm>
      </p:grpSpPr>
      <p:sp>
        <p:nvSpPr>
          <p:cNvPr id="2016" name="Google Shape;2016;g27d40a53437_7_809: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g27d40a53437_7_809: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1" name="Shape 2021"/>
        <p:cNvGrpSpPr/>
        <p:nvPr/>
      </p:nvGrpSpPr>
      <p:grpSpPr>
        <a:xfrm>
          <a:off x="0" y="0"/>
          <a:ext cx="0" cy="0"/>
          <a:chOff x="0" y="0"/>
          <a:chExt cx="0" cy="0"/>
        </a:xfrm>
      </p:grpSpPr>
      <p:sp>
        <p:nvSpPr>
          <p:cNvPr id="2022" name="Google Shape;2022;g27d40a53437_7_814: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g27d40a53437_7_814: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7" name="Shape 2027"/>
        <p:cNvGrpSpPr/>
        <p:nvPr/>
      </p:nvGrpSpPr>
      <p:grpSpPr>
        <a:xfrm>
          <a:off x="0" y="0"/>
          <a:ext cx="0" cy="0"/>
          <a:chOff x="0" y="0"/>
          <a:chExt cx="0" cy="0"/>
        </a:xfrm>
      </p:grpSpPr>
      <p:sp>
        <p:nvSpPr>
          <p:cNvPr id="2028" name="Google Shape;2028;g27d40a53437_7_819: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g27d40a53437_7_819: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3" name="Shape 2033"/>
        <p:cNvGrpSpPr/>
        <p:nvPr/>
      </p:nvGrpSpPr>
      <p:grpSpPr>
        <a:xfrm>
          <a:off x="0" y="0"/>
          <a:ext cx="0" cy="0"/>
          <a:chOff x="0" y="0"/>
          <a:chExt cx="0" cy="0"/>
        </a:xfrm>
      </p:grpSpPr>
      <p:sp>
        <p:nvSpPr>
          <p:cNvPr id="2034" name="Google Shape;2034;g27d40a53437_7_824: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g27d40a53437_7_824: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9" name="Shape 2039"/>
        <p:cNvGrpSpPr/>
        <p:nvPr/>
      </p:nvGrpSpPr>
      <p:grpSpPr>
        <a:xfrm>
          <a:off x="0" y="0"/>
          <a:ext cx="0" cy="0"/>
          <a:chOff x="0" y="0"/>
          <a:chExt cx="0" cy="0"/>
        </a:xfrm>
      </p:grpSpPr>
      <p:sp>
        <p:nvSpPr>
          <p:cNvPr id="2040" name="Google Shape;2040;g27d40a53437_7_829: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g27d40a53437_7_829: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5" name="Shape 2045"/>
        <p:cNvGrpSpPr/>
        <p:nvPr/>
      </p:nvGrpSpPr>
      <p:grpSpPr>
        <a:xfrm>
          <a:off x="0" y="0"/>
          <a:ext cx="0" cy="0"/>
          <a:chOff x="0" y="0"/>
          <a:chExt cx="0" cy="0"/>
        </a:xfrm>
      </p:grpSpPr>
      <p:sp>
        <p:nvSpPr>
          <p:cNvPr id="2046" name="Google Shape;2046;g27d40a53437_7_834: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g27d40a53437_7_834: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2" name="Shape 2052"/>
        <p:cNvGrpSpPr/>
        <p:nvPr/>
      </p:nvGrpSpPr>
      <p:grpSpPr>
        <a:xfrm>
          <a:off x="0" y="0"/>
          <a:ext cx="0" cy="0"/>
          <a:chOff x="0" y="0"/>
          <a:chExt cx="0" cy="0"/>
        </a:xfrm>
      </p:grpSpPr>
      <p:sp>
        <p:nvSpPr>
          <p:cNvPr id="2053" name="Google Shape;2053;g27d40a53437_7_840: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g27d40a53437_7_840: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7d40a53437_11_37: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229" name="Google Shape;229;g27d40a53437_11_37: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30" name="Google Shape;230;g27d40a53437_11_37: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First of all, C# was designed from the ground up to support components concepts like events, methods and properties.</a:t>
            </a:r>
            <a:endParaRPr/>
          </a:p>
          <a:p>
            <a:pPr indent="0" lvl="0" marL="0" rtl="0" algn="l">
              <a:spcBef>
                <a:spcPts val="0"/>
              </a:spcBef>
              <a:spcAft>
                <a:spcPts val="0"/>
              </a:spcAft>
              <a:buSzPts val="1800"/>
              <a:buNone/>
            </a:pPr>
            <a:r>
              <a:rPr lang="en"/>
              <a:t>Second, everything is an object, which allows us to create some really clean designs.</a:t>
            </a:r>
            <a:endParaRPr/>
          </a:p>
          <a:p>
            <a:pPr indent="0" lvl="0" marL="0" rtl="0" algn="l">
              <a:spcBef>
                <a:spcPts val="0"/>
              </a:spcBef>
              <a:spcAft>
                <a:spcPts val="0"/>
              </a:spcAft>
              <a:buSzPts val="1800"/>
              <a:buNone/>
            </a:pPr>
            <a:r>
              <a:rPr lang="en"/>
              <a:t>Third, it was designed to make it easy to create robust and maintainable software</a:t>
            </a:r>
            <a:endParaRPr/>
          </a:p>
          <a:p>
            <a:pPr indent="0" lvl="0" marL="0" rtl="0" algn="l">
              <a:spcBef>
                <a:spcPts val="0"/>
              </a:spcBef>
              <a:spcAft>
                <a:spcPts val="0"/>
              </a:spcAft>
              <a:buSzPts val="1800"/>
              <a:buNone/>
            </a:pPr>
            <a:r>
              <a:rPr lang="en"/>
              <a:t>And finally, it should be able to integrate easily with everything that already exists, preserving your investment.</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7d40a53437_11_43: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236" name="Google Shape;236;g27d40a53437_11_43: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37" name="Google Shape;237;g27d40a53437_11_43: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000"/>
              <a:buNone/>
            </a:pPr>
            <a:r>
              <a:rPr lang="en" sz="1000"/>
              <a:t>C# is component-oriented, but first, what is a component?  The definition of a component is still contentious.  However, there is agreement that components address issues of reuse and deployment, as opposed to objects, which are language-specific concepts.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7d40a53437_11_49: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243" name="Google Shape;243;g27d40a53437_11_49: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44" name="Google Shape;244;g27d40a53437_11_49: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lnSpc>
                <a:spcPct val="90000"/>
              </a:lnSpc>
              <a:spcBef>
                <a:spcPts val="0"/>
              </a:spcBef>
              <a:spcAft>
                <a:spcPts val="0"/>
              </a:spcAft>
              <a:buSzPts val="1400"/>
              <a:buNone/>
            </a:pPr>
            <a:r>
              <a:rPr lang="en" sz="1400"/>
              <a:t>C# is a Component Oriented Language</a:t>
            </a:r>
            <a:endParaRPr/>
          </a:p>
          <a:p>
            <a:pPr indent="0" lvl="0" marL="0" rtl="0" algn="l">
              <a:lnSpc>
                <a:spcPct val="90000"/>
              </a:lnSpc>
              <a:spcBef>
                <a:spcPts val="0"/>
              </a:spcBef>
              <a:spcAft>
                <a:spcPts val="0"/>
              </a:spcAft>
              <a:buSzPts val="1400"/>
              <a:buNone/>
            </a:pPr>
            <a:r>
              <a:t/>
            </a:r>
            <a:endParaRPr sz="1400"/>
          </a:p>
          <a:p>
            <a:pPr indent="0" lvl="0" marL="0" rtl="0" algn="l">
              <a:lnSpc>
                <a:spcPct val="90000"/>
              </a:lnSpc>
              <a:spcBef>
                <a:spcPts val="0"/>
              </a:spcBef>
              <a:spcAft>
                <a:spcPts val="0"/>
              </a:spcAft>
              <a:buSzPts val="1400"/>
              <a:buNone/>
            </a:pPr>
            <a:r>
              <a:rPr lang="en" sz="1400"/>
              <a:t>First of all, C# was designed from the ground up to support components. It is the first language in the C/C++ family to support the concepts of components. But what defines a component? Basically it is the not only classes and methods, but also properties and events. It is not that is not possible to do component based development in C++, but you must rely usually on coding conventions like to define a property, let’s name this method as GetSomething and SetSomething. If you want to support events then it means that you need to implement this and that interface. In C#, the concept of properties, methods and events are all native. In fact, C++ only supports the concept of methods. Just as an analogy, it is not impossible to write object oriented programs in C, it is only harder than in C++. The same applies to component based development in C++ vs. C#.</a:t>
            </a:r>
            <a:endParaRPr/>
          </a:p>
          <a:p>
            <a:pPr indent="0" lvl="0" marL="0" rtl="0" algn="l">
              <a:lnSpc>
                <a:spcPct val="90000"/>
              </a:lnSpc>
              <a:spcBef>
                <a:spcPts val="0"/>
              </a:spcBef>
              <a:spcAft>
                <a:spcPts val="0"/>
              </a:spcAft>
              <a:buSzPts val="1400"/>
              <a:buNone/>
            </a:pPr>
            <a:r>
              <a:rPr lang="en" sz="1400"/>
              <a:t>Also when you move to component based development you have to think in a number of other factors like separate files to describe my components, like header files in C++, IDL to describe component interfaces and so on. In C# none of these are needed since it has built-in support for these concepts, enabling what we call one stop programming, so everything can be described in the source code, instead of requiring separate files.</a:t>
            </a:r>
            <a:endParaRPr/>
          </a:p>
          <a:p>
            <a:pPr indent="0" lvl="0" marL="0" rtl="0" algn="l">
              <a:spcBef>
                <a:spcPts val="0"/>
              </a:spcBef>
              <a:spcAft>
                <a:spcPts val="0"/>
              </a:spcAft>
              <a:buNone/>
            </a:pPr>
            <a:r>
              <a:t/>
            </a:r>
            <a:endParaRPr sz="1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7d40a53437_11_55: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250" name="Google Shape;250;g27d40a53437_11_55: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51" name="Google Shape;251;g27d40a53437_11_55: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000"/>
              <a:buNone/>
            </a:pPr>
            <a:r>
              <a:rPr lang="en" sz="1000"/>
              <a:t>Everything is an Object</a:t>
            </a:r>
            <a:endParaRPr/>
          </a:p>
          <a:p>
            <a:pPr indent="0" lvl="0" marL="0" rtl="0" algn="l">
              <a:spcBef>
                <a:spcPts val="0"/>
              </a:spcBef>
              <a:spcAft>
                <a:spcPts val="0"/>
              </a:spcAft>
              <a:buSzPts val="1000"/>
              <a:buNone/>
            </a:pPr>
            <a:r>
              <a:t/>
            </a:r>
            <a:endParaRPr sz="1000"/>
          </a:p>
          <a:p>
            <a:pPr indent="0" lvl="0" marL="0" rtl="0" algn="l">
              <a:spcBef>
                <a:spcPts val="0"/>
              </a:spcBef>
              <a:spcAft>
                <a:spcPts val="0"/>
              </a:spcAft>
              <a:buSzPts val="1000"/>
              <a:buNone/>
            </a:pPr>
            <a:r>
              <a:rPr lang="en" sz="1000"/>
              <a:t>There are two different schools here: the purists like Smalltalk where everything is an object and C++ or Java, where primitive types are treated differently for performance reasons. Typically, when everything is an object, it means that every time that you do a simple operation like adding to numbers, it will incur on a heap allocation, which is quite expensive from the CPU standpoint compared to a stack allocated piece of memory. On the other hand, when languages threat primitive types as magic types, it means that if you implement a generic class, like a collection or array, it is not truly generic, because you either have to implement one version for each primitive type or you have to write wrapper classes to each of the primitive types so they can behave as an object.</a:t>
            </a:r>
            <a:endParaRPr/>
          </a:p>
          <a:p>
            <a:pPr indent="0" lvl="0" marL="0" rtl="0" algn="l">
              <a:spcBef>
                <a:spcPts val="0"/>
              </a:spcBef>
              <a:spcAft>
                <a:spcPts val="0"/>
              </a:spcAft>
              <a:buSzPts val="1000"/>
              <a:buNone/>
            </a:pPr>
            <a:r>
              <a:rPr lang="en" sz="1000"/>
              <a:t>In C#, it is possible if you declare a primitive type, it is created on the stack, with all performance benefits that this brings. However it is possible to assign an integer to an object, and the runtime will automatically allocate the memory on the heap to accommodate the integer and threat it as an object. This happens automatically without requiring the programmer to write an wrapper class.</a:t>
            </a:r>
            <a:endParaRPr/>
          </a:p>
          <a:p>
            <a:pPr indent="0" lvl="0" marL="0" rtl="0" algn="l">
              <a:spcBef>
                <a:spcPts val="0"/>
              </a:spcBef>
              <a:spcAft>
                <a:spcPts val="0"/>
              </a:spcAft>
              <a:buSzPts val="1000"/>
              <a:buNone/>
            </a:pPr>
            <a:r>
              <a:rPr lang="en" sz="1000"/>
              <a:t>Just as a side note for VB programmers: you can compare a stack allocation to a stack of paper where you can only write to the top page. As soon as you enter a function or sub you get a new page and you’re done (exit the function) you just throw away the top page. Let’s say that garbage management is really simple in this scenario. </a:t>
            </a:r>
            <a:endParaRPr/>
          </a:p>
          <a:p>
            <a:pPr indent="0" lvl="0" marL="0" rtl="0" algn="l">
              <a:spcBef>
                <a:spcPts val="0"/>
              </a:spcBef>
              <a:spcAft>
                <a:spcPts val="0"/>
              </a:spcAft>
              <a:buSzPts val="1000"/>
              <a:buNone/>
            </a:pPr>
            <a:r>
              <a:rPr lang="en" sz="1000"/>
              <a:t>Heap allocation is like having multiple pages at your disposal and also they don’t necessary vanish when your function ends. You can imagine that it is a lot more complex, because a piece of data on page 2 could be disposed, but another piece on the same page could still be needed by a different part of the code. In other words, a lot more management is necessary.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7d40a53437_2_15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g27d40a53437_2_1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7d40a53437_11_61: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257" name="Google Shape;257;g27d40a53437_11_61: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58" name="Google Shape;258;g27d40a53437_11_61: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lnSpc>
                <a:spcPct val="90000"/>
              </a:lnSpc>
              <a:spcBef>
                <a:spcPts val="0"/>
              </a:spcBef>
              <a:spcAft>
                <a:spcPts val="0"/>
              </a:spcAft>
              <a:buSzPts val="1800"/>
              <a:buNone/>
            </a:pPr>
            <a:r>
              <a:rPr lang="en"/>
              <a:t>Prevent common mistakes from other languages</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rPr lang="en"/>
              <a:t>C# has a lot of features to make it easier to create robust software.</a:t>
            </a:r>
            <a:endParaRPr/>
          </a:p>
          <a:p>
            <a:pPr indent="0" lvl="0" marL="0" rtl="0" algn="l">
              <a:lnSpc>
                <a:spcPct val="90000"/>
              </a:lnSpc>
              <a:spcBef>
                <a:spcPts val="0"/>
              </a:spcBef>
              <a:spcAft>
                <a:spcPts val="0"/>
              </a:spcAft>
              <a:buSzPts val="1800"/>
              <a:buNone/>
            </a:pPr>
            <a:r>
              <a:rPr lang="en"/>
              <a:t>Every C++ programmer knows how easy is to have a pointer to an object that was already de-allocated. C# provides automatically garbage collection through the Common Language Runtime.</a:t>
            </a:r>
            <a:endParaRPr/>
          </a:p>
          <a:p>
            <a:pPr indent="0" lvl="0" marL="0" rtl="0" algn="l">
              <a:lnSpc>
                <a:spcPct val="90000"/>
              </a:lnSpc>
              <a:spcBef>
                <a:spcPts val="0"/>
              </a:spcBef>
              <a:spcAft>
                <a:spcPts val="0"/>
              </a:spcAft>
              <a:buSzPts val="1800"/>
              <a:buNone/>
            </a:pPr>
            <a:r>
              <a:rPr lang="en"/>
              <a:t>Also, if you think about how error were handle in most of the code today, they’re mostly based on checking return codes. Exceptions provides a way to write a less code while at the same time providing a much more robust error handling mechanism. Not only exception handling is implemented in the language but it is also a inherent part of the .NET Framework</a:t>
            </a:r>
            <a:endParaRPr/>
          </a:p>
          <a:p>
            <a:pPr indent="0" lvl="0" marL="0" rtl="0" algn="l">
              <a:lnSpc>
                <a:spcPct val="90000"/>
              </a:lnSpc>
              <a:spcBef>
                <a:spcPts val="0"/>
              </a:spcBef>
              <a:spcAft>
                <a:spcPts val="0"/>
              </a:spcAft>
              <a:buSzPts val="1800"/>
              <a:buNone/>
            </a:pPr>
            <a:r>
              <a:rPr lang="en"/>
              <a:t>Another point is that all variables are automatically initialised and it is impossible to do unsafe casts. </a:t>
            </a:r>
            <a:endParaRPr/>
          </a:p>
          <a:p>
            <a:pPr indent="0" lvl="0" marL="0" rtl="0" algn="l">
              <a:lnSpc>
                <a:spcPct val="90000"/>
              </a:lnSpc>
              <a:spcBef>
                <a:spcPts val="0"/>
              </a:spcBef>
              <a:spcAft>
                <a:spcPts val="0"/>
              </a:spcAft>
              <a:buSzPts val="1800"/>
              <a:buNone/>
            </a:pPr>
            <a:r>
              <a:rPr lang="en"/>
              <a:t>Finally, C# is one of the first languages that provides a versioning semantics to easily support old and new clients.</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7d40a53437_11_67: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264" name="Google Shape;264;g27d40a53437_11_67: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65" name="Google Shape;265;g27d40a53437_11_67: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400"/>
              <a:buNone/>
            </a:pPr>
            <a:r>
              <a:rPr lang="en" sz="1400"/>
              <a:t>Leverage C++ knowledge, interoperability and rich class library</a:t>
            </a:r>
            <a:endParaRPr/>
          </a:p>
          <a:p>
            <a:pPr indent="0" lvl="0" marL="0" rtl="0" algn="l">
              <a:spcBef>
                <a:spcPts val="0"/>
              </a:spcBef>
              <a:spcAft>
                <a:spcPts val="0"/>
              </a:spcAft>
              <a:buSzPts val="1400"/>
              <a:buNone/>
            </a:pPr>
            <a:r>
              <a:t/>
            </a:r>
            <a:endParaRPr sz="1400"/>
          </a:p>
          <a:p>
            <a:pPr indent="0" lvl="0" marL="0" rtl="0" algn="l">
              <a:spcBef>
                <a:spcPts val="0"/>
              </a:spcBef>
              <a:spcAft>
                <a:spcPts val="0"/>
              </a:spcAft>
              <a:buSzPts val="1400"/>
              <a:buNone/>
            </a:pPr>
            <a:r>
              <a:rPr lang="en" sz="1400"/>
              <a:t>First of all, since C# was based on C++, C++ programmers will adapt really quick.</a:t>
            </a:r>
            <a:endParaRPr/>
          </a:p>
          <a:p>
            <a:pPr indent="0" lvl="0" marL="0" rtl="0" algn="l">
              <a:spcBef>
                <a:spcPts val="0"/>
              </a:spcBef>
              <a:spcAft>
                <a:spcPts val="0"/>
              </a:spcAft>
              <a:buSzPts val="1400"/>
              <a:buNone/>
            </a:pPr>
            <a:r>
              <a:rPr lang="en" sz="1400"/>
              <a:t>Second, interoperability is a key theme in the .NET Framework. So it is really easy to integrate C# code with existing applications</a:t>
            </a:r>
            <a:endParaRPr/>
          </a:p>
          <a:p>
            <a:pPr indent="0" lvl="0" marL="0" rtl="0" algn="l">
              <a:spcBef>
                <a:spcPts val="0"/>
              </a:spcBef>
              <a:spcAft>
                <a:spcPts val="0"/>
              </a:spcAft>
              <a:buSzPts val="1400"/>
              <a:buNone/>
            </a:pPr>
            <a:r>
              <a:rPr lang="en" sz="1400"/>
              <a:t>Finally, the .NET Framework provides a very, very rich set of services that will make developers really productive.</a:t>
            </a:r>
            <a:endParaRPr/>
          </a:p>
          <a:p>
            <a:pPr indent="0" lvl="0" marL="0" rtl="0" algn="l">
              <a:spcBef>
                <a:spcPts val="0"/>
              </a:spcBef>
              <a:spcAft>
                <a:spcPts val="0"/>
              </a:spcAft>
              <a:buNone/>
            </a:pPr>
            <a:r>
              <a:t/>
            </a:r>
            <a:endParaRPr sz="14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7d40a53437_11_73: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27d40a53437_11_73: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7d40a53437_11_78: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277" name="Google Shape;277;g27d40a53437_11_78: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78" name="Google Shape;278;g27d40a53437_11_78: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In most other purely object-oriented languages one would say that a program is a collection of classes.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
              <a:t>Not all types have all capabilities; e.g. enums are fairly constrained.</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7d40a53437_11_84: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284" name="Google Shape;284;g27d40a53437_11_84: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85" name="Google Shape;285;g27d40a53437_11_84: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7d40a53437_11_90: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27d40a53437_11_90: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7d40a53437_11_95: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297" name="Google Shape;297;g27d40a53437_11_95: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98" name="Google Shape;298;g27d40a53437_11_95: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In C# you have value types that directly hold the data on the stack and reference types that keeps a reference on the stack, but allocates the real memory on the heap. </a:t>
            </a:r>
            <a:endParaRPr/>
          </a:p>
          <a:p>
            <a:pPr indent="0" lvl="0" marL="0" rtl="0" algn="l">
              <a:spcBef>
                <a:spcPts val="0"/>
              </a:spcBef>
              <a:spcAft>
                <a:spcPts val="0"/>
              </a:spcAft>
              <a:buSzPts val="1800"/>
              <a:buNone/>
            </a:pPr>
            <a:r>
              <a:rPr lang="en"/>
              <a:t>Also have pointer types in unsafe code.  Will discuss those in Part 2.</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7d40a53437_11_109: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312" name="Google Shape;312;g27d40a53437_11_109: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13" name="Google Shape;313;g27d40a53437_11_109: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Structs and classes can be user-defined.</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7d40a53437_11_115: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g27d40a53437_11_115: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7d40a53437_11_120: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g27d40a53437_11_120: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7d40a53437_2_15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g27d40a53437_2_1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7d40a53437_11_125: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27d40a53437_11_125: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7d40a53437_11_130: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27d40a53437_11_130: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7d40a53437_11_135: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343" name="Google Shape;343;g27d40a53437_11_135: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44" name="Google Shape;344;g27d40a53437_11_135: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Everything inherits from object, including primitive types, structs or classes.</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7d40a53437_11_142: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351" name="Google Shape;351;g27d40a53437_11_142: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52" name="Google Shape;352;g27d40a53437_11_142: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The example shows a function, Poly(), that is called with different types of arguments.</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7d40a53437_11_150: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g27d40a53437_11_150: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7d40a53437_11_155: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366" name="Google Shape;366;g27d40a53437_11_155: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67" name="Google Shape;367;g27d40a53437_11_155: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Boxing and Unboxing is one of the key innovations of C# language. Instead of requiring the programmer to write wrapper code to convert from stack based memory to heap memory, you just need to assign a value type to an object and C# takes care of allocating the memory in the heap and generating a copy of that on the heap. When you assign the object to a stack based int, the value is converted to the stack again. This process is what we call Boxing and Unboxing.</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
              <a:t>If an int is boxed, it still knows it’s an int.</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7d40a53437_11_161: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g27d40a53437_11_161: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7d40a53437_11_166: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379" name="Google Shape;379;g27d40a53437_11_166: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80" name="Google Shape;380;g27d40a53437_11_166: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7d40a53437_11_184: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398" name="Google Shape;398;g27d40a53437_11_184: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99" name="Google Shape;399;g27d40a53437_11_184: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Main benefits of the Unified Type System: </a:t>
            </a:r>
            <a:endParaRPr/>
          </a:p>
          <a:p>
            <a:pPr indent="0" lvl="0" marL="0" rtl="0" algn="l">
              <a:spcBef>
                <a:spcPts val="0"/>
              </a:spcBef>
              <a:spcAft>
                <a:spcPts val="0"/>
              </a:spcAft>
              <a:buNone/>
            </a:pPr>
            <a:r>
              <a:rPr lang="en"/>
              <a:t>No need of wrapper code to use base types in collections or arrays</a:t>
            </a:r>
            <a:endParaRPr/>
          </a:p>
          <a:p>
            <a:pPr indent="0" lvl="0" marL="0" rtl="0" algn="l">
              <a:spcBef>
                <a:spcPts val="0"/>
              </a:spcBef>
              <a:spcAft>
                <a:spcPts val="0"/>
              </a:spcAft>
              <a:buNone/>
            </a:pPr>
            <a:r>
              <a:rPr lang="en"/>
              <a:t>No Variants anymore</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7d40a53437_11_192: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g27d40a53437_11_192: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d40a53437_2_17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g27d40a53437_2_1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7d40a53437_11_197: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g27d40a53437_11_197: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7d40a53437_11_202: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g27d40a53437_11_202: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7d40a53437_11_208: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g27d40a53437_11_208: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7d40a53437_11_213: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g27d40a53437_11_213: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7d40a53437_11_219: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g27d40a53437_11_219: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7d40a53437_11_225: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g27d40a53437_11_225: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7d40a53437_11_230: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g27d40a53437_11_230: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7d40a53437_11_236: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g27d40a53437_11_236: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7d40a53437_11_242: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466" name="Google Shape;466;g27d40a53437_11_242: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67" name="Google Shape;467;g27d40a53437_11_242: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Eliminating implicit conversions between numbers and bool can help find subtle bugs.</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7d40a53437_11_249: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g27d40a53437_11_249: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7d40a53437_2_16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g27d40a53437_2_1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7d40a53437_11_255: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g27d40a53437_11_255: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7d40a53437_11_261: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488" name="Google Shape;488;g27d40a53437_11_261: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89" name="Google Shape;489;g27d40a53437_11_261: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27d40a53437_11_267: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495" name="Google Shape;495;g27d40a53437_11_267: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96" name="Google Shape;496;g27d40a53437_11_267: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7d40a53437_11_274: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g27d40a53437_11_274: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7d40a53437_11_279: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g27d40a53437_11_279: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7d40a53437_11_285: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g27d40a53437_11_285: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7d40a53437_11_292: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g27d40a53437_11_292: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27d40a53437_11_298: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531" name="Google Shape;531;g27d40a53437_11_298: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32" name="Google Shape;532;g27d40a53437_11_298: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Enums in C# are strongly typed, which means that you can’t assign a int enum to a long, or vice versa, avoiding some typical conversion mistakes.</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7d40a53437_11_304: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g27d40a53437_11_304: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7d40a53437_11_309: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g27d40a53437_11_309: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7d40a53437_2_17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g27d40a53437_2_1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7d40a53437_11_314: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550" name="Google Shape;550;g27d40a53437_11_314: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51" name="Google Shape;551;g27d40a53437_11_314: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27d40a53437_11_320: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g27d40a53437_11_320: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27d40a53437_11_330: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g27d40a53437_11_330: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7d40a53437_11_335: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574" name="Google Shape;574;g27d40a53437_11_335: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75" name="Google Shape;575;g27d40a53437_11_335: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In scenarios where completely different objects need to support some kind of shared functionality like, let’s say, persist to XML, classes can implement interfaces that make then compatible with even if they don’t share the same base class. This provides most of the benefits of multiple class inheritance without the nasty side-effects that this usually brings.</a:t>
            </a:r>
            <a:endParaRPr/>
          </a:p>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27d40a53437_11_341: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581" name="Google Shape;581;g27d40a53437_11_341: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82" name="Google Shape;582;g27d40a53437_11_341: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200"/>
              <a:buNone/>
            </a:pPr>
            <a:r>
              <a:rPr lang="en" sz="1200"/>
              <a:t>Classes in C# allow single inheritance and multiple interface inheritance. Each class can contain methods, properties, events, indexers, constants, constructors, destructors, operators and members can be static (can be accessed without an object instance) or instance member (require you to have a reference to an object first)</a:t>
            </a:r>
            <a:endParaRPr/>
          </a:p>
          <a:p>
            <a:pPr indent="0" lvl="0" marL="0" rtl="0" algn="l">
              <a:spcBef>
                <a:spcPts val="0"/>
              </a:spcBef>
              <a:spcAft>
                <a:spcPts val="0"/>
              </a:spcAft>
              <a:buNone/>
            </a:pPr>
            <a:r>
              <a:t/>
            </a:r>
            <a:endParaRPr sz="1200"/>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27d40a53437_11_347: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588" name="Google Shape;588;g27d40a53437_11_347: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89" name="Google Shape;589;g27d40a53437_11_347: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protected internal = protected OR internal</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27d40a53437_11_353: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595" name="Google Shape;595;g27d40a53437_11_353: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96" name="Google Shape;596;g27d40a53437_11_353: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To provide a really high performance object type, C# provides structs, which are stack allocated. They’re ideal for small objects and are really fast since they don’t depend on dynamic memory allocation and the garbage collector. It is also important to notice that it is not possible to inherit from an struct.</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
              <a:t>No protected access because there is no inheritance.</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7d40a53437_11_359: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602" name="Google Shape;602;g27d40a53437_11_359: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03" name="Google Shape;603;g27d40a53437_11_359: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Again, comparing classes and structs, it is the memory layout of a struct is just a direct representation of its members directly on the stack. On a class, a reference is stored on the stack, while the object itself is stored in the heap.</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7d40a53437_11_376: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620" name="Google Shape;620;g27d40a53437_11_376: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21" name="Google Shape;621;g27d40a53437_11_376: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27d40a53437_11_382: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g27d40a53437_11_382: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7d40a53437_2_18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27d40a53437_2_1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27d40a53437_11_387: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g27d40a53437_11_387: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27d40a53437_11_392: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g27d40a53437_11_392: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27d40a53437_11_402: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g27d40a53437_11_402: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7d40a53437_11_407: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656" name="Google Shape;656;g27d40a53437_11_407: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57" name="Google Shape;657;g27d40a53437_11_407:notes"/>
          <p:cNvSpPr txBox="1"/>
          <p:nvPr>
            <p:ph idx="1" type="body"/>
          </p:nvPr>
        </p:nvSpPr>
        <p:spPr>
          <a:xfrm>
            <a:off x="223837" y="4343524"/>
            <a:ext cx="6434137" cy="411425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800" lIns="91625" spcFirstLastPara="1" rIns="91625" wrap="square" tIns="45800">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27d40a53437_11_413: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g27d40a53437_11_413: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27d40a53437_11_418: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669" name="Google Shape;669;g27d40a53437_11_418: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70" name="Google Shape;670;g27d40a53437_11_418: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The comments show the fully qualified names.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
              <a:t>A namespace called N3.N4 is like two nested namespaces.</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27d40a53437_11_424: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676" name="Google Shape;676;g27d40a53437_11_424: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77" name="Google Shape;677;g27d40a53437_11_424: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Note that it is N1.C1, not N1::C1</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
              <a:t>The using statement is scoped by the namespace and/or compilation module containing it.</a:t>
            </a:r>
            <a:endParaRPr/>
          </a:p>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27d40a53437_11_431: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g27d40a53437_11_431: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27d40a53437_11_437: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g27d40a53437_11_437: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27d40a53437_11_442: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g27d40a53437_11_442: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7d40a53437_2_18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27d40a53437_2_1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27d40a53437_11_448: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g27d40a53437_11_448: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27d40a53437_11_453: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g27d40a53437_11_453: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27d40a53437_11_458: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g27d40a53437_11_458: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27d40a53437_11_463: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g27d40a53437_11_463: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27d40a53437_11_468: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728" name="Google Shape;728;g27d40a53437_11_468: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29" name="Google Shape;729;g27d40a53437_11_468: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SzPts val="1800"/>
              <a:buNone/>
            </a:pPr>
            <a:r>
              <a:rPr lang="en"/>
              <a:t>In the Statements and Expressions area C# is just like C++ with some key differences to improve code robustness. Other than solving the old assignment problem in if statements, goto usage is limited to safer scenarios and switch statements require break between each options avoiding the infamous fall through bug. </a:t>
            </a:r>
            <a:endParaRPr/>
          </a:p>
          <a:p>
            <a:pPr indent="0" lvl="0" marL="0" rtl="0" algn="l">
              <a:spcBef>
                <a:spcPts val="0"/>
              </a:spcBef>
              <a:spcAft>
                <a:spcPts val="0"/>
              </a:spcAft>
              <a:buSzPts val="1800"/>
              <a:buNone/>
            </a:pPr>
            <a:r>
              <a:rPr lang="en"/>
              <a:t>Also C# has a foreach statement to iterate through arrays and collections</a:t>
            </a:r>
            <a:endParaRPr/>
          </a:p>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27d40a53437_11_475:notes"/>
          <p:cNvSpPr txBox="1"/>
          <p:nvPr>
            <p:ph idx="12" type="sldNum"/>
          </p:nvPr>
        </p:nvSpPr>
        <p:spPr>
          <a:xfrm>
            <a:off x="3886200" y="8687049"/>
            <a:ext cx="2971800" cy="456963"/>
          </a:xfrm>
          <a:prstGeom prst="rect">
            <a:avLst/>
          </a:prstGeom>
          <a:noFill/>
          <a:ln>
            <a:noFill/>
          </a:ln>
        </p:spPr>
        <p:txBody>
          <a:bodyPr anchorCtr="0" anchor="b" bIns="45800" lIns="91625" spcFirstLastPara="1" rIns="91625" wrap="square" tIns="45800">
            <a:noAutofit/>
          </a:bodyPr>
          <a:lstStyle/>
          <a:p>
            <a:pPr indent="0" lvl="0" marL="0" rtl="0" algn="l">
              <a:lnSpc>
                <a:spcPct val="100000"/>
              </a:lnSpc>
              <a:spcBef>
                <a:spcPts val="0"/>
              </a:spcBef>
              <a:spcAft>
                <a:spcPts val="0"/>
              </a:spcAft>
              <a:buNone/>
            </a:pPr>
            <a:fld id="{00000000-1234-1234-1234-123412341234}" type="slidenum">
              <a:rPr lang="en"/>
              <a:t>‹#›</a:t>
            </a:fld>
            <a:endParaRPr/>
          </a:p>
        </p:txBody>
      </p:sp>
      <p:sp>
        <p:nvSpPr>
          <p:cNvPr id="736" name="Google Shape;736;g27d40a53437_11_475:notes"/>
          <p:cNvSpPr/>
          <p:nvPr>
            <p:ph idx="2" type="sldImg"/>
          </p:nvPr>
        </p:nvSpPr>
        <p:spPr>
          <a:xfrm>
            <a:off x="370416" y="686236"/>
            <a:ext cx="6117167" cy="3428016"/>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37" name="Google Shape;737;g27d40a53437_11_475:notes"/>
          <p:cNvSpPr txBox="1"/>
          <p:nvPr>
            <p:ph idx="1" type="body"/>
          </p:nvPr>
        </p:nvSpPr>
        <p:spPr>
          <a:xfrm>
            <a:off x="223837" y="4343524"/>
            <a:ext cx="6434137" cy="4114252"/>
          </a:xfrm>
          <a:prstGeom prst="rect">
            <a:avLst/>
          </a:prstGeom>
          <a:noFill/>
          <a:ln>
            <a:noFill/>
          </a:ln>
        </p:spPr>
        <p:txBody>
          <a:bodyPr anchorCtr="0" anchor="t" bIns="45800" lIns="91625" spcFirstLastPara="1" rIns="91625" wrap="square" tIns="45800">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27d40a53437_11_482: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g27d40a53437_11_482: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27d40a53437_11_487: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g27d40a53437_11_487: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27d40a53437_11_492: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g27d40a53437_11_492: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27d40a53437_11_498:notes"/>
          <p:cNvSpPr txBox="1"/>
          <p:nvPr>
            <p:ph idx="1" type="body"/>
          </p:nvPr>
        </p:nvSpPr>
        <p:spPr>
          <a:xfrm>
            <a:off x="223837" y="4343524"/>
            <a:ext cx="6434137" cy="411425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g27d40a53437_11_498:notes"/>
          <p:cNvSpPr/>
          <p:nvPr>
            <p:ph idx="2" type="sldImg"/>
          </p:nvPr>
        </p:nvSpPr>
        <p:spPr>
          <a:xfrm>
            <a:off x="368300" y="686236"/>
            <a:ext cx="6121400" cy="3428016"/>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30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0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2800"/>
              <a:buNone/>
              <a:defRPr sz="2800"/>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309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30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Economica"/>
              <a:buNone/>
              <a:defRPr sz="30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9.xml"/></Relationships>
</file>

<file path=ppt/slides/_rels/slide2.xml.rels><?xml version="1.0" encoding="UTF-8" standalone="yes"?><Relationships xmlns="http://schemas.openxmlformats.org/package/2006/relationships"><Relationship Id="rId11" Type="http://schemas.openxmlformats.org/officeDocument/2006/relationships/hyperlink" Target="https://download.microsoft.com/download/0/F/B/0FBFAA46-2BFD-478F-8E56-7BF3C672DF9D/Introducing%20ASP.NET%20Web%20Pages%202.pdf" TargetMode="External"/><Relationship Id="rId10" Type="http://schemas.openxmlformats.org/officeDocument/2006/relationships/hyperlink" Target="http://download.microsoft.com/download/0/f/b/0fbfaa46-2bfd-478f-8e56-7bf3c672df9d/intro%20to%20asp.net%20mvc%204%20with%20visual%20studio%20-%20beta.pdf" TargetMode="External"/><Relationship Id="rId13" Type="http://schemas.openxmlformats.org/officeDocument/2006/relationships/hyperlink" Target="https://www.syncfusion.com/succinctly-free-ebooks/asp-net-core-3-1-succinctly" TargetMode="External"/><Relationship Id="rId12" Type="http://schemas.openxmlformats.org/officeDocument/2006/relationships/hyperlink" Target="https://books.goalkicker.com/DotNETFrameworkBook/DotNETFrameworkNotesForProfessionals.pdf" TargetMode="External"/><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PacktPublishing/Mastering-C-Sharp-and-.NET-Framework" TargetMode="External"/><Relationship Id="rId4" Type="http://schemas.openxmlformats.org/officeDocument/2006/relationships/hyperlink" Target="https://github.com/akhilmittal/FreeBooks" TargetMode="External"/><Relationship Id="rId9" Type="http://schemas.openxmlformats.org/officeDocument/2006/relationships/hyperlink" Target="https://github.com/akhilmittal/FreeBooks/" TargetMode="External"/><Relationship Id="rId15" Type="http://schemas.openxmlformats.org/officeDocument/2006/relationships/hyperlink" Target="https://s3.amazonaws.com/recaffeinate-files/LittleAspNetCoreBook.pdf" TargetMode="External"/><Relationship Id="rId14" Type="http://schemas.openxmlformats.org/officeDocument/2006/relationships/hyperlink" Target="https://docs.microsoft.com/en-us/aspnet/core/?view=aspnetcore-5.0" TargetMode="External"/><Relationship Id="rId5" Type="http://schemas.openxmlformats.org/officeDocument/2006/relationships/hyperlink" Target="https://aka.ms/webappebook" TargetMode="External"/><Relationship Id="rId6" Type="http://schemas.openxmlformats.org/officeDocument/2006/relationships/hyperlink" Target="http://mvcmusicstore.codeplex.com/" TargetMode="External"/><Relationship Id="rId7" Type="http://schemas.openxmlformats.org/officeDocument/2006/relationships/hyperlink" Target="https://www.syncfusion.com/ebooks/aspnet_webhooks_succinctly" TargetMode="External"/><Relationship Id="rId8" Type="http://schemas.openxmlformats.org/officeDocument/2006/relationships/hyperlink" Target="http://www.vijaymukhi.com/documents/books/vsnet/content.ht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1.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5.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8.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0.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5.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8.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0.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1.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5.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8.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0.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3.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5.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8.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0.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1.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3.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5.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6.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Enterprise Application Development</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Using C# and DotNet Framework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idx="12" type="sldNum"/>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
        <p:nvSpPr>
          <p:cNvPr id="119" name="Google Shape;119;p22"/>
          <p:cNvSpPr txBox="1"/>
          <p:nvPr>
            <p:ph type="title"/>
          </p:nvPr>
        </p:nvSpPr>
        <p:spPr>
          <a:xfrm>
            <a:off x="871537" y="646509"/>
            <a:ext cx="8162925" cy="5715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 sz="4400" u="none">
                <a:latin typeface="Verdana"/>
                <a:ea typeface="Verdana"/>
                <a:cs typeface="Verdana"/>
                <a:sym typeface="Verdana"/>
              </a:rPr>
              <a:t>Why Choose C#?</a:t>
            </a:r>
            <a:r>
              <a:rPr b="0" i="0" lang="en" sz="4400" u="none">
                <a:solidFill>
                  <a:schemeClr val="dk2"/>
                </a:solidFill>
                <a:latin typeface="Verdana"/>
                <a:ea typeface="Verdana"/>
                <a:cs typeface="Verdana"/>
                <a:sym typeface="Verdana"/>
              </a:rPr>
              <a:t> </a:t>
            </a:r>
            <a:endParaRPr/>
          </a:p>
        </p:txBody>
      </p:sp>
      <p:sp>
        <p:nvSpPr>
          <p:cNvPr id="120" name="Google Shape;120;p22"/>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55600" lvl="0" marL="457200" marR="0" rtl="0" algn="l">
              <a:lnSpc>
                <a:spcPct val="100000"/>
              </a:lnSpc>
              <a:spcBef>
                <a:spcPts val="0"/>
              </a:spcBef>
              <a:spcAft>
                <a:spcPts val="0"/>
              </a:spcAft>
              <a:buSzPts val="2000"/>
              <a:buFont typeface="Verdana"/>
              <a:buChar char="●"/>
            </a:pPr>
            <a:r>
              <a:rPr b="0" i="0" lang="en" sz="2000" u="none">
                <a:latin typeface="Verdana"/>
                <a:ea typeface="Verdana"/>
                <a:cs typeface="Verdana"/>
                <a:sym typeface="Verdana"/>
              </a:rPr>
              <a:t>C# is in sync with current web standards and is easily integrated with existing applications.</a:t>
            </a:r>
            <a:endParaRPr sz="2000"/>
          </a:p>
          <a:p>
            <a:pPr indent="-355600" lvl="0" marL="457200" marR="0" rtl="0" algn="l">
              <a:lnSpc>
                <a:spcPct val="100000"/>
              </a:lnSpc>
              <a:spcBef>
                <a:spcPts val="0"/>
              </a:spcBef>
              <a:spcAft>
                <a:spcPts val="0"/>
              </a:spcAft>
              <a:buSzPts val="2000"/>
              <a:buFont typeface="Verdana"/>
              <a:buChar char="●"/>
            </a:pPr>
            <a:r>
              <a:rPr b="0" i="0" lang="en" sz="2000" u="none">
                <a:latin typeface="Verdana"/>
                <a:ea typeface="Verdana"/>
                <a:cs typeface="Verdana"/>
                <a:sym typeface="Verdana"/>
              </a:rPr>
              <a:t>In today’s society where internet programming is inevitable having a language that already supports this makes the job of the developer easier.</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anim calcmode="lin" valueType="num">
                                      <p:cBhvr additive="base">
                                        <p:cTn dur="500"/>
                                        <p:tgtEl>
                                          <p:spTgt spid="12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anim calcmode="lin" valueType="num">
                                      <p:cBhvr additive="base">
                                        <p:cTn dur="500"/>
                                        <p:tgtEl>
                                          <p:spTgt spid="12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112"/>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Variables and Constants</a:t>
            </a:r>
            <a:endParaRPr/>
          </a:p>
        </p:txBody>
      </p:sp>
      <p:sp>
        <p:nvSpPr>
          <p:cNvPr id="772" name="Google Shape;772;p112"/>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The scope of a variable or constant runs</a:t>
            </a:r>
            <a:br>
              <a:rPr b="0" i="0" lang="en" sz="2800" u="none">
                <a:solidFill>
                  <a:schemeClr val="dk1"/>
                </a:solidFill>
                <a:latin typeface="Arial"/>
                <a:ea typeface="Arial"/>
                <a:cs typeface="Arial"/>
                <a:sym typeface="Arial"/>
              </a:rPr>
            </a:br>
            <a:r>
              <a:rPr b="0" i="0" lang="en" sz="2800" u="none">
                <a:solidFill>
                  <a:schemeClr val="dk1"/>
                </a:solidFill>
                <a:latin typeface="Arial"/>
                <a:ea typeface="Arial"/>
                <a:cs typeface="Arial"/>
                <a:sym typeface="Arial"/>
              </a:rPr>
              <a:t>from the point of declaration to the end of </a:t>
            </a:r>
            <a:br>
              <a:rPr b="0" i="0" lang="en" sz="2800" u="none">
                <a:solidFill>
                  <a:schemeClr val="dk1"/>
                </a:solidFill>
                <a:latin typeface="Arial"/>
                <a:ea typeface="Arial"/>
                <a:cs typeface="Arial"/>
                <a:sym typeface="Arial"/>
              </a:rPr>
            </a:br>
            <a:r>
              <a:rPr b="0" i="0" lang="en" sz="2800" u="none">
                <a:solidFill>
                  <a:schemeClr val="dk1"/>
                </a:solidFill>
                <a:latin typeface="Arial"/>
                <a:ea typeface="Arial"/>
                <a:cs typeface="Arial"/>
                <a:sym typeface="Arial"/>
              </a:rPr>
              <a:t>the enclosing block</a:t>
            </a:r>
            <a:endParaRPr/>
          </a:p>
        </p:txBody>
      </p:sp>
    </p:spTree>
  </p:cSld>
  <p:clrMapOvr>
    <a:masterClrMapping/>
  </p:clrMapOvr>
  <p:transition spd="med">
    <p:fade thruBlk="1"/>
  </p:transition>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113"/>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Variables and Constants</a:t>
            </a:r>
            <a:endParaRPr/>
          </a:p>
        </p:txBody>
      </p:sp>
      <p:sp>
        <p:nvSpPr>
          <p:cNvPr id="778" name="Google Shape;778;p113"/>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Within the scope of a variable or constant it is an error to declare another variable or constant with the same name</a:t>
            </a:r>
            <a:endParaRPr/>
          </a:p>
          <a:p>
            <a:pPr indent="-165100" lvl="0" marL="342900" marR="0" rtl="0" algn="l">
              <a:lnSpc>
                <a:spcPct val="100000"/>
              </a:lnSpc>
              <a:spcBef>
                <a:spcPts val="560"/>
              </a:spcBef>
              <a:spcAft>
                <a:spcPts val="0"/>
              </a:spcAft>
              <a:buClr>
                <a:schemeClr val="accent2"/>
              </a:buClr>
              <a:buSzPts val="2800"/>
              <a:buFont typeface="Noto Sans Symbols"/>
              <a:buNone/>
            </a:pPr>
            <a:r>
              <a:t/>
            </a:r>
            <a:endParaRPr b="0" i="0" sz="2800" u="none">
              <a:solidFill>
                <a:schemeClr val="dk1"/>
              </a:solidFill>
              <a:latin typeface="Arial"/>
              <a:ea typeface="Arial"/>
              <a:cs typeface="Arial"/>
              <a:sym typeface="Arial"/>
            </a:endParaRPr>
          </a:p>
        </p:txBody>
      </p:sp>
      <p:sp>
        <p:nvSpPr>
          <p:cNvPr id="779" name="Google Shape;779;p113"/>
          <p:cNvSpPr txBox="1"/>
          <p:nvPr/>
        </p:nvSpPr>
        <p:spPr>
          <a:xfrm>
            <a:off x="990600" y="2914650"/>
            <a:ext cx="7086600" cy="1585913"/>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int x;</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int x;	// Error: can’t hide variable x</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114"/>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Variables</a:t>
            </a:r>
            <a:endParaRPr/>
          </a:p>
        </p:txBody>
      </p:sp>
      <p:sp>
        <p:nvSpPr>
          <p:cNvPr id="785" name="Google Shape;785;p114"/>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Variables must be assigned a value before they can be used</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Explicitly or automatically</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Called definite assignment</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Automatic assignment occurs for static fields, class instance fields and array elements</a:t>
            </a:r>
            <a:endParaRPr/>
          </a:p>
        </p:txBody>
      </p:sp>
      <p:sp>
        <p:nvSpPr>
          <p:cNvPr id="786" name="Google Shape;786;p114"/>
          <p:cNvSpPr txBox="1"/>
          <p:nvPr/>
        </p:nvSpPr>
        <p:spPr>
          <a:xfrm>
            <a:off x="2514600" y="3714750"/>
            <a:ext cx="6248400" cy="1038225"/>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void Foo() {</a:t>
            </a:r>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string s;</a:t>
            </a:r>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Console.WriteLine(s);      // Error</a:t>
            </a:r>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p:txBody>
      </p:sp>
    </p:spTree>
  </p:cSld>
  <p:clrMapOvr>
    <a:masterClrMapping/>
  </p:clrMapOvr>
  <p:transition spd="med">
    <p:fade thruBlk="1"/>
  </p:transition>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115"/>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Labeled Statements &amp; </a:t>
            </a:r>
            <a:r>
              <a:rPr b="1" i="0" lang="en" sz="3200" u="none">
                <a:solidFill>
                  <a:schemeClr val="dk2"/>
                </a:solidFill>
                <a:latin typeface="Droid Sans Mono"/>
                <a:ea typeface="Droid Sans Mono"/>
                <a:cs typeface="Droid Sans Mono"/>
                <a:sym typeface="Droid Sans Mono"/>
              </a:rPr>
              <a:t>goto</a:t>
            </a:r>
            <a:endParaRPr/>
          </a:p>
        </p:txBody>
      </p:sp>
      <p:sp>
        <p:nvSpPr>
          <p:cNvPr id="793" name="Google Shape;793;p115"/>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Droid Sans Mono"/>
                <a:ea typeface="Droid Sans Mono"/>
                <a:cs typeface="Droid Sans Mono"/>
                <a:sym typeface="Droid Sans Mono"/>
              </a:rPr>
              <a:t>goto</a:t>
            </a:r>
            <a:r>
              <a:rPr b="0" i="0" lang="en" sz="2800" u="none">
                <a:solidFill>
                  <a:schemeClr val="dk1"/>
                </a:solidFill>
                <a:latin typeface="Arial"/>
                <a:ea typeface="Arial"/>
                <a:cs typeface="Arial"/>
                <a:sym typeface="Arial"/>
              </a:rPr>
              <a:t> can be used to transfer control within or out of a block, but not into a nested block</a:t>
            </a:r>
            <a:endParaRPr/>
          </a:p>
        </p:txBody>
      </p:sp>
      <p:sp>
        <p:nvSpPr>
          <p:cNvPr id="794" name="Google Shape;794;p115"/>
          <p:cNvSpPr txBox="1"/>
          <p:nvPr/>
        </p:nvSpPr>
        <p:spPr>
          <a:xfrm>
            <a:off x="304800" y="2243138"/>
            <a:ext cx="8610600" cy="2500313"/>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static void Find(int value, int[,] values,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out int row, out int col)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int i, j;</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for (i = 0; i &lt; values.GetLength(0); i++)</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for (j = 0; j &lt; values.GetLength(1); j++)</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if (values[i, j] == value) goto found;</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throw new InvalidOperationException(“Not found");</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found:</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row = i; col = j;</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p:txBody>
      </p:sp>
    </p:spTree>
  </p:cSld>
  <p:clrMapOvr>
    <a:masterClrMapping/>
  </p:clrMapOvr>
  <p:transition spd="med">
    <p:fade thruBlk="1"/>
  </p:transition>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116"/>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Expression Statements</a:t>
            </a:r>
            <a:endParaRPr/>
          </a:p>
        </p:txBody>
      </p:sp>
      <p:sp>
        <p:nvSpPr>
          <p:cNvPr id="801" name="Google Shape;801;p116"/>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Statements must do work</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Assignment, method call, </a:t>
            </a:r>
            <a:r>
              <a:rPr b="0" i="0" lang="en" sz="2400" u="none" cap="none" strike="noStrike">
                <a:solidFill>
                  <a:schemeClr val="dk1"/>
                </a:solidFill>
                <a:latin typeface="Droid Sans Mono"/>
                <a:ea typeface="Droid Sans Mono"/>
                <a:cs typeface="Droid Sans Mono"/>
                <a:sym typeface="Droid Sans Mono"/>
              </a:rPr>
              <a:t>++</a:t>
            </a:r>
            <a:r>
              <a:rPr b="0" i="0" lang="en" sz="2400" u="none" cap="none" strike="noStrike">
                <a:solidFill>
                  <a:schemeClr val="dk1"/>
                </a:solidFill>
                <a:latin typeface="Arial"/>
                <a:ea typeface="Arial"/>
                <a:cs typeface="Arial"/>
                <a:sym typeface="Arial"/>
              </a:rPr>
              <a:t>, </a:t>
            </a:r>
            <a:r>
              <a:rPr b="0" i="0" lang="en" sz="2400" u="none" cap="none" strike="noStrike">
                <a:solidFill>
                  <a:schemeClr val="dk1"/>
                </a:solidFill>
                <a:latin typeface="Droid Sans Mono"/>
                <a:ea typeface="Droid Sans Mono"/>
                <a:cs typeface="Droid Sans Mono"/>
                <a:sym typeface="Droid Sans Mono"/>
              </a:rPr>
              <a:t>--</a:t>
            </a:r>
            <a:r>
              <a:rPr b="0" i="0" lang="en" sz="2400" u="none" cap="none" strike="noStrike">
                <a:solidFill>
                  <a:schemeClr val="dk1"/>
                </a:solidFill>
                <a:latin typeface="Arial"/>
                <a:ea typeface="Arial"/>
                <a:cs typeface="Arial"/>
                <a:sym typeface="Arial"/>
              </a:rPr>
              <a:t>, </a:t>
            </a:r>
            <a:r>
              <a:rPr b="0" i="0" lang="en" sz="2400" u="none" cap="none" strike="noStrike">
                <a:solidFill>
                  <a:schemeClr val="dk1"/>
                </a:solidFill>
                <a:latin typeface="Droid Sans Mono"/>
                <a:ea typeface="Droid Sans Mono"/>
                <a:cs typeface="Droid Sans Mono"/>
                <a:sym typeface="Droid Sans Mono"/>
              </a:rPr>
              <a:t>new</a:t>
            </a:r>
            <a:endParaRPr/>
          </a:p>
        </p:txBody>
      </p:sp>
      <p:sp>
        <p:nvSpPr>
          <p:cNvPr id="802" name="Google Shape;802;p116"/>
          <p:cNvSpPr txBox="1"/>
          <p:nvPr/>
        </p:nvSpPr>
        <p:spPr>
          <a:xfrm>
            <a:off x="990600" y="2471738"/>
            <a:ext cx="7086600" cy="2043113"/>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static void Main()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int a, b = 2, c = 3;</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a = b + c;</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a++;</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MyClass.Foo(a,b,c);</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Console.WriteLine(a + b + c);</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a == 2;		  		 // ERROR!</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p:txBody>
      </p:sp>
    </p:spTree>
  </p:cSld>
  <p:clrMapOvr>
    <a:masterClrMapping/>
  </p:clrMapOvr>
  <p:transition spd="med">
    <p:fade thruBlk="1"/>
  </p:transition>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117"/>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Droid Sans Mono"/>
                <a:ea typeface="Droid Sans Mono"/>
                <a:cs typeface="Droid Sans Mono"/>
                <a:sym typeface="Droid Sans Mono"/>
              </a:rPr>
              <a:t>if</a:t>
            </a:r>
            <a:r>
              <a:rPr b="1" i="0" lang="en" sz="3200" u="none">
                <a:solidFill>
                  <a:schemeClr val="dk2"/>
                </a:solidFill>
                <a:latin typeface="Arial"/>
                <a:ea typeface="Arial"/>
                <a:cs typeface="Arial"/>
                <a:sym typeface="Arial"/>
              </a:rPr>
              <a:t> Statement</a:t>
            </a:r>
            <a:endParaRPr/>
          </a:p>
        </p:txBody>
      </p:sp>
      <p:sp>
        <p:nvSpPr>
          <p:cNvPr id="809" name="Google Shape;809;p117"/>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Requires </a:t>
            </a:r>
            <a:r>
              <a:rPr b="0" i="0" lang="en" sz="2800" u="none">
                <a:solidFill>
                  <a:schemeClr val="dk1"/>
                </a:solidFill>
                <a:latin typeface="Droid Sans Mono"/>
                <a:ea typeface="Droid Sans Mono"/>
                <a:cs typeface="Droid Sans Mono"/>
                <a:sym typeface="Droid Sans Mono"/>
              </a:rPr>
              <a:t>bool</a:t>
            </a:r>
            <a:r>
              <a:rPr b="0" i="0" lang="en" sz="2800" u="none">
                <a:solidFill>
                  <a:schemeClr val="dk1"/>
                </a:solidFill>
                <a:latin typeface="Arial"/>
                <a:ea typeface="Arial"/>
                <a:cs typeface="Arial"/>
                <a:sym typeface="Arial"/>
              </a:rPr>
              <a:t> expression</a:t>
            </a:r>
            <a:endParaRPr/>
          </a:p>
        </p:txBody>
      </p:sp>
      <p:sp>
        <p:nvSpPr>
          <p:cNvPr id="810" name="Google Shape;810;p117"/>
          <p:cNvSpPr txBox="1"/>
          <p:nvPr/>
        </p:nvSpPr>
        <p:spPr>
          <a:xfrm>
            <a:off x="1905000" y="2185988"/>
            <a:ext cx="5334000" cy="2043113"/>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int Test(int a, int b)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if (a &gt; b)</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return 1;</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else if (a &lt; b)</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return -1;</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else</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return 0;</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p:txBody>
      </p:sp>
    </p:spTree>
  </p:cSld>
  <p:clrMapOvr>
    <a:masterClrMapping/>
  </p:clrMapOvr>
  <p:transition spd="med">
    <p:fade thruBlk="1"/>
  </p:transition>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118"/>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Droid Sans Mono"/>
                <a:ea typeface="Droid Sans Mono"/>
                <a:cs typeface="Droid Sans Mono"/>
                <a:sym typeface="Droid Sans Mono"/>
              </a:rPr>
              <a:t>switch</a:t>
            </a:r>
            <a:r>
              <a:rPr b="1" i="0" lang="en" sz="3200" u="none">
                <a:solidFill>
                  <a:schemeClr val="dk2"/>
                </a:solidFill>
                <a:latin typeface="Arial"/>
                <a:ea typeface="Arial"/>
                <a:cs typeface="Arial"/>
                <a:sym typeface="Arial"/>
              </a:rPr>
              <a:t> Statement</a:t>
            </a:r>
            <a:endParaRPr/>
          </a:p>
        </p:txBody>
      </p:sp>
      <p:sp>
        <p:nvSpPr>
          <p:cNvPr id="816" name="Google Shape;816;p118"/>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Can branch on any predefined type </a:t>
            </a:r>
            <a:br>
              <a:rPr b="0" i="0" lang="en" sz="2800" u="none">
                <a:solidFill>
                  <a:schemeClr val="dk1"/>
                </a:solidFill>
                <a:latin typeface="Arial"/>
                <a:ea typeface="Arial"/>
                <a:cs typeface="Arial"/>
                <a:sym typeface="Arial"/>
              </a:rPr>
            </a:br>
            <a:r>
              <a:rPr b="0" i="0" lang="en" sz="2800" u="none">
                <a:solidFill>
                  <a:schemeClr val="dk1"/>
                </a:solidFill>
                <a:latin typeface="Arial"/>
                <a:ea typeface="Arial"/>
                <a:cs typeface="Arial"/>
                <a:sym typeface="Arial"/>
              </a:rPr>
              <a:t>(including </a:t>
            </a:r>
            <a:r>
              <a:rPr b="0" i="0" lang="en" sz="2800" u="none">
                <a:solidFill>
                  <a:schemeClr val="dk1"/>
                </a:solidFill>
                <a:latin typeface="Droid Sans Mono"/>
                <a:ea typeface="Droid Sans Mono"/>
                <a:cs typeface="Droid Sans Mono"/>
                <a:sym typeface="Droid Sans Mono"/>
              </a:rPr>
              <a:t>string</a:t>
            </a:r>
            <a:r>
              <a:rPr b="0" i="0" lang="en" sz="2800" u="none">
                <a:solidFill>
                  <a:schemeClr val="dk1"/>
                </a:solidFill>
                <a:latin typeface="Arial"/>
                <a:ea typeface="Arial"/>
                <a:cs typeface="Arial"/>
                <a:sym typeface="Arial"/>
              </a:rPr>
              <a:t>) or </a:t>
            </a:r>
            <a:r>
              <a:rPr b="0" i="0" lang="en" sz="2800" u="none">
                <a:solidFill>
                  <a:schemeClr val="dk1"/>
                </a:solidFill>
                <a:latin typeface="Droid Sans Mono"/>
                <a:ea typeface="Droid Sans Mono"/>
                <a:cs typeface="Droid Sans Mono"/>
                <a:sym typeface="Droid Sans Mono"/>
              </a:rPr>
              <a:t>enum</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User-defined types can provide implicit conversion </a:t>
            </a:r>
            <a:br>
              <a:rPr b="0" i="0" lang="en" sz="2400" u="none" cap="none" strike="noStrike">
                <a:solidFill>
                  <a:schemeClr val="dk1"/>
                </a:solidFill>
                <a:latin typeface="Arial"/>
                <a:ea typeface="Arial"/>
                <a:cs typeface="Arial"/>
                <a:sym typeface="Arial"/>
              </a:rPr>
            </a:br>
            <a:r>
              <a:rPr b="0" i="0" lang="en" sz="2400" u="none" cap="none" strike="noStrike">
                <a:solidFill>
                  <a:schemeClr val="dk1"/>
                </a:solidFill>
                <a:latin typeface="Arial"/>
                <a:ea typeface="Arial"/>
                <a:cs typeface="Arial"/>
                <a:sym typeface="Arial"/>
              </a:rPr>
              <a:t>to these types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Must explicitly state how to end case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With </a:t>
            </a:r>
            <a:r>
              <a:rPr b="0" i="0" lang="en" sz="2400" u="none" cap="none" strike="noStrike">
                <a:solidFill>
                  <a:schemeClr val="dk1"/>
                </a:solidFill>
                <a:latin typeface="Droid Sans Mono"/>
                <a:ea typeface="Droid Sans Mono"/>
                <a:cs typeface="Droid Sans Mono"/>
                <a:sym typeface="Droid Sans Mono"/>
              </a:rPr>
              <a:t>break</a:t>
            </a:r>
            <a:r>
              <a:rPr b="0" i="0" lang="en" sz="2400" u="none" cap="none" strike="noStrike">
                <a:solidFill>
                  <a:schemeClr val="dk1"/>
                </a:solidFill>
                <a:latin typeface="Arial"/>
                <a:ea typeface="Arial"/>
                <a:cs typeface="Arial"/>
                <a:sym typeface="Arial"/>
              </a:rPr>
              <a:t>, </a:t>
            </a:r>
            <a:r>
              <a:rPr b="0" i="0" lang="en" sz="2400" u="none" cap="none" strike="noStrike">
                <a:solidFill>
                  <a:schemeClr val="dk1"/>
                </a:solidFill>
                <a:latin typeface="Droid Sans Mono"/>
                <a:ea typeface="Droid Sans Mono"/>
                <a:cs typeface="Droid Sans Mono"/>
                <a:sym typeface="Droid Sans Mono"/>
              </a:rPr>
              <a:t>goto case</a:t>
            </a:r>
            <a:r>
              <a:rPr b="0" i="0" lang="en" sz="2400" u="none" cap="none" strike="noStrike">
                <a:solidFill>
                  <a:schemeClr val="dk1"/>
                </a:solidFill>
                <a:latin typeface="Arial"/>
                <a:ea typeface="Arial"/>
                <a:cs typeface="Arial"/>
                <a:sym typeface="Arial"/>
              </a:rPr>
              <a:t>, </a:t>
            </a:r>
            <a:r>
              <a:rPr b="0" i="0" lang="en" sz="2400" u="none" cap="none" strike="noStrike">
                <a:solidFill>
                  <a:schemeClr val="dk1"/>
                </a:solidFill>
                <a:latin typeface="Droid Sans Mono"/>
                <a:ea typeface="Droid Sans Mono"/>
                <a:cs typeface="Droid Sans Mono"/>
                <a:sym typeface="Droid Sans Mono"/>
              </a:rPr>
              <a:t>goto label</a:t>
            </a:r>
            <a:r>
              <a:rPr b="0" i="0" lang="en" sz="2400" u="none" cap="none" strike="noStrike">
                <a:solidFill>
                  <a:schemeClr val="dk1"/>
                </a:solidFill>
                <a:latin typeface="Arial"/>
                <a:ea typeface="Arial"/>
                <a:cs typeface="Arial"/>
                <a:sym typeface="Arial"/>
              </a:rPr>
              <a:t>, </a:t>
            </a:r>
            <a:r>
              <a:rPr b="0" i="0" lang="en" sz="2400" u="none" cap="none" strike="noStrike">
                <a:solidFill>
                  <a:schemeClr val="dk1"/>
                </a:solidFill>
                <a:latin typeface="Droid Sans Mono"/>
                <a:ea typeface="Droid Sans Mono"/>
                <a:cs typeface="Droid Sans Mono"/>
                <a:sym typeface="Droid Sans Mono"/>
              </a:rPr>
              <a:t>return</a:t>
            </a:r>
            <a:r>
              <a:rPr b="0" i="0" lang="en" sz="2400" u="none" cap="none" strike="noStrike">
                <a:solidFill>
                  <a:schemeClr val="dk1"/>
                </a:solidFill>
                <a:latin typeface="Arial"/>
                <a:ea typeface="Arial"/>
                <a:cs typeface="Arial"/>
                <a:sym typeface="Arial"/>
              </a:rPr>
              <a:t>, </a:t>
            </a:r>
            <a:r>
              <a:rPr b="0" i="0" lang="en" sz="2400" u="none" cap="none" strike="noStrike">
                <a:solidFill>
                  <a:schemeClr val="dk1"/>
                </a:solidFill>
                <a:latin typeface="Droid Sans Mono"/>
                <a:ea typeface="Droid Sans Mono"/>
                <a:cs typeface="Droid Sans Mono"/>
                <a:sym typeface="Droid Sans Mono"/>
              </a:rPr>
              <a:t>throw</a:t>
            </a:r>
            <a:r>
              <a:rPr b="0" i="0" lang="en" sz="2400" u="none" cap="none" strike="noStrike">
                <a:solidFill>
                  <a:schemeClr val="dk1"/>
                </a:solidFill>
                <a:latin typeface="Arial"/>
                <a:ea typeface="Arial"/>
                <a:cs typeface="Arial"/>
                <a:sym typeface="Arial"/>
              </a:rPr>
              <a:t> or </a:t>
            </a:r>
            <a:r>
              <a:rPr b="0" i="0" lang="en" sz="2400" u="none" cap="none" strike="noStrike">
                <a:solidFill>
                  <a:schemeClr val="dk1"/>
                </a:solidFill>
                <a:latin typeface="Droid Sans Mono"/>
                <a:ea typeface="Droid Sans Mono"/>
                <a:cs typeface="Droid Sans Mono"/>
                <a:sym typeface="Droid Sans Mono"/>
              </a:rPr>
              <a:t>continue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Eliminates fall-through bugs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Not needed if no code supplied after the label</a:t>
            </a:r>
            <a:endParaRPr/>
          </a:p>
        </p:txBody>
      </p:sp>
    </p:spTree>
  </p:cSld>
  <p:clrMapOvr>
    <a:masterClrMapping/>
  </p:clrMapOvr>
  <p:transition spd="med">
    <p:fade thruBlk="1"/>
  </p:transition>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119"/>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Droid Sans Mono"/>
                <a:ea typeface="Droid Sans Mono"/>
                <a:cs typeface="Droid Sans Mono"/>
                <a:sym typeface="Droid Sans Mono"/>
              </a:rPr>
              <a:t>switch</a:t>
            </a:r>
            <a:r>
              <a:rPr b="1" i="0" lang="en" sz="3200" u="none">
                <a:solidFill>
                  <a:schemeClr val="dk2"/>
                </a:solidFill>
                <a:latin typeface="Arial"/>
                <a:ea typeface="Arial"/>
                <a:cs typeface="Arial"/>
                <a:sym typeface="Arial"/>
              </a:rPr>
              <a:t> Statement</a:t>
            </a:r>
            <a:endParaRPr/>
          </a:p>
        </p:txBody>
      </p:sp>
      <p:sp>
        <p:nvSpPr>
          <p:cNvPr id="822" name="Google Shape;822;p119"/>
          <p:cNvSpPr txBox="1"/>
          <p:nvPr/>
        </p:nvSpPr>
        <p:spPr>
          <a:xfrm>
            <a:off x="1752600" y="1371600"/>
            <a:ext cx="5638800" cy="3643313"/>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int Test(string label)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int result;</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switch(label)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case null:</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goto case “runner-up”;</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case “fastest”:</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case “winner”:</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result = 1; break;</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case “runner-up”:</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result = 2; break;</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default:</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result = 0;</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return result;</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p:txBody>
      </p:sp>
    </p:spTree>
  </p:cSld>
  <p:clrMapOvr>
    <a:masterClrMapping/>
  </p:clrMapOvr>
  <p:transition spd="med">
    <p:fade thruBlk="1"/>
  </p:transition>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120"/>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Droid Sans Mono"/>
                <a:ea typeface="Droid Sans Mono"/>
                <a:cs typeface="Droid Sans Mono"/>
                <a:sym typeface="Droid Sans Mono"/>
              </a:rPr>
              <a:t>while</a:t>
            </a:r>
            <a:r>
              <a:rPr b="1" i="0" lang="en" sz="3200" u="none">
                <a:solidFill>
                  <a:schemeClr val="dk2"/>
                </a:solidFill>
                <a:latin typeface="Arial"/>
                <a:ea typeface="Arial"/>
                <a:cs typeface="Arial"/>
                <a:sym typeface="Arial"/>
              </a:rPr>
              <a:t> Statement</a:t>
            </a:r>
            <a:endParaRPr/>
          </a:p>
        </p:txBody>
      </p:sp>
      <p:sp>
        <p:nvSpPr>
          <p:cNvPr id="828" name="Google Shape;828;p120"/>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Requires bool expression</a:t>
            </a:r>
            <a:endParaRPr/>
          </a:p>
        </p:txBody>
      </p:sp>
      <p:sp>
        <p:nvSpPr>
          <p:cNvPr id="829" name="Google Shape;829;p120"/>
          <p:cNvSpPr txBox="1"/>
          <p:nvPr/>
        </p:nvSpPr>
        <p:spPr>
          <a:xfrm>
            <a:off x="457200" y="1978819"/>
            <a:ext cx="3276600" cy="1585913"/>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int i = 0;</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while (i &lt; 5)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i++;</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a:p>
            <a:pPr indent="0" lvl="0" marL="0" marR="0" rtl="0" algn="l">
              <a:lnSpc>
                <a:spcPct val="100000"/>
              </a:lnSpc>
              <a:spcBef>
                <a:spcPts val="0"/>
              </a:spcBef>
              <a:spcAft>
                <a:spcPts val="0"/>
              </a:spcAft>
              <a:buNone/>
            </a:pPr>
            <a:r>
              <a:t/>
            </a:r>
            <a:endParaRPr b="1" i="0" sz="2000" u="none">
              <a:solidFill>
                <a:schemeClr val="dk1"/>
              </a:solidFill>
              <a:latin typeface="Droid Sans Mono"/>
              <a:ea typeface="Droid Sans Mono"/>
              <a:cs typeface="Droid Sans Mono"/>
              <a:sym typeface="Droid Sans Mono"/>
            </a:endParaRPr>
          </a:p>
        </p:txBody>
      </p:sp>
      <p:sp>
        <p:nvSpPr>
          <p:cNvPr id="830" name="Google Shape;830;p120"/>
          <p:cNvSpPr txBox="1"/>
          <p:nvPr/>
        </p:nvSpPr>
        <p:spPr>
          <a:xfrm>
            <a:off x="2895600" y="2778919"/>
            <a:ext cx="3276600" cy="1585913"/>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int i = 0;</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do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i++;</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while (i &lt; 5);</a:t>
            </a:r>
            <a:endParaRPr/>
          </a:p>
        </p:txBody>
      </p:sp>
      <p:sp>
        <p:nvSpPr>
          <p:cNvPr id="831" name="Google Shape;831;p120"/>
          <p:cNvSpPr txBox="1"/>
          <p:nvPr/>
        </p:nvSpPr>
        <p:spPr>
          <a:xfrm>
            <a:off x="5562600" y="3911203"/>
            <a:ext cx="2971800" cy="900113"/>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while (true)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p:txBody>
      </p:sp>
    </p:spTree>
  </p:cSld>
  <p:clrMapOvr>
    <a:masterClrMapping/>
  </p:clrMapOvr>
  <p:transition spd="med">
    <p:fade thruBlk="1"/>
  </p:transition>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121"/>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Droid Sans Mono"/>
                <a:ea typeface="Droid Sans Mono"/>
                <a:cs typeface="Droid Sans Mono"/>
                <a:sym typeface="Droid Sans Mono"/>
              </a:rPr>
              <a:t>for</a:t>
            </a:r>
            <a:r>
              <a:rPr b="1" i="0" lang="en" sz="3200" u="none">
                <a:solidFill>
                  <a:schemeClr val="dk2"/>
                </a:solidFill>
                <a:latin typeface="Arial"/>
                <a:ea typeface="Arial"/>
                <a:cs typeface="Arial"/>
                <a:sym typeface="Arial"/>
              </a:rPr>
              <a:t> Statement</a:t>
            </a:r>
            <a:endParaRPr/>
          </a:p>
        </p:txBody>
      </p:sp>
      <p:sp>
        <p:nvSpPr>
          <p:cNvPr id="838" name="Google Shape;838;p121"/>
          <p:cNvSpPr txBox="1"/>
          <p:nvPr/>
        </p:nvSpPr>
        <p:spPr>
          <a:xfrm>
            <a:off x="457200" y="1828800"/>
            <a:ext cx="5638800" cy="900113"/>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for (int i=0; i &lt; 5; i++)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p:txBody>
      </p:sp>
      <p:sp>
        <p:nvSpPr>
          <p:cNvPr id="839" name="Google Shape;839;p121"/>
          <p:cNvSpPr txBox="1"/>
          <p:nvPr/>
        </p:nvSpPr>
        <p:spPr>
          <a:xfrm>
            <a:off x="4648200" y="2564606"/>
            <a:ext cx="2514600" cy="900113"/>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for (;;)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p:txBody>
      </p:sp>
    </p:spTree>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idx="12" type="sldNum"/>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
        <p:nvSpPr>
          <p:cNvPr id="126" name="Google Shape;126;p23"/>
          <p:cNvSpPr txBox="1"/>
          <p:nvPr>
            <p:ph type="title"/>
          </p:nvPr>
        </p:nvSpPr>
        <p:spPr>
          <a:xfrm>
            <a:off x="871537" y="646509"/>
            <a:ext cx="8162925" cy="5715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 sz="3200" u="none">
                <a:latin typeface="Verdana"/>
                <a:ea typeface="Verdana"/>
                <a:cs typeface="Verdana"/>
                <a:sym typeface="Verdana"/>
              </a:rPr>
              <a:t>Example of Code</a:t>
            </a:r>
            <a:endParaRPr sz="3200"/>
          </a:p>
        </p:txBody>
      </p:sp>
      <p:sp>
        <p:nvSpPr>
          <p:cNvPr id="127" name="Google Shape;127;p23"/>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folHlink"/>
              </a:buClr>
              <a:buSzPts val="2100"/>
              <a:buFont typeface="Noto Sans Symbols"/>
              <a:buNone/>
            </a:pPr>
            <a:r>
              <a:rPr b="0" i="0" lang="en" sz="1800" u="none">
                <a:latin typeface="Verdana"/>
                <a:ea typeface="Verdana"/>
                <a:cs typeface="Verdana"/>
                <a:sym typeface="Verdana"/>
              </a:rPr>
              <a:t>The code looks a lot like Java</a:t>
            </a:r>
            <a:endParaRPr sz="1800"/>
          </a:p>
          <a:p>
            <a:pPr indent="-342900" lvl="0" marL="342900" marR="0" rtl="0" algn="l">
              <a:lnSpc>
                <a:spcPct val="90000"/>
              </a:lnSpc>
              <a:spcBef>
                <a:spcPts val="560"/>
              </a:spcBef>
              <a:spcAft>
                <a:spcPts val="0"/>
              </a:spcAft>
              <a:buClr>
                <a:schemeClr val="folHlink"/>
              </a:buClr>
              <a:buSzPts val="2100"/>
              <a:buFont typeface="Noto Sans Symbols"/>
              <a:buNone/>
            </a:pPr>
            <a:r>
              <a:t/>
            </a:r>
            <a:endParaRPr b="0" i="0" sz="1800" u="none">
              <a:latin typeface="Verdana"/>
              <a:ea typeface="Verdana"/>
              <a:cs typeface="Verdana"/>
              <a:sym typeface="Verdana"/>
            </a:endParaRPr>
          </a:p>
          <a:p>
            <a:pPr indent="-342900" lvl="0" marL="342900" marR="0" rtl="0" algn="l">
              <a:lnSpc>
                <a:spcPct val="90000"/>
              </a:lnSpc>
              <a:spcBef>
                <a:spcPts val="400"/>
              </a:spcBef>
              <a:spcAft>
                <a:spcPts val="0"/>
              </a:spcAft>
              <a:buClr>
                <a:schemeClr val="folHlink"/>
              </a:buClr>
              <a:buSzPts val="1500"/>
              <a:buFont typeface="Noto Sans Symbols"/>
              <a:buNone/>
            </a:pPr>
            <a:r>
              <a:rPr b="0" i="1" lang="en" sz="1800" u="none">
                <a:latin typeface="Verdana"/>
                <a:ea typeface="Verdana"/>
                <a:cs typeface="Verdana"/>
                <a:sym typeface="Verdana"/>
              </a:rPr>
              <a:t>public class Example</a:t>
            </a:r>
            <a:endParaRPr sz="1800"/>
          </a:p>
          <a:p>
            <a:pPr indent="-342900" lvl="0" marL="342900" marR="0" rtl="0" algn="l">
              <a:lnSpc>
                <a:spcPct val="90000"/>
              </a:lnSpc>
              <a:spcBef>
                <a:spcPts val="400"/>
              </a:spcBef>
              <a:spcAft>
                <a:spcPts val="0"/>
              </a:spcAft>
              <a:buClr>
                <a:schemeClr val="folHlink"/>
              </a:buClr>
              <a:buSzPts val="1500"/>
              <a:buFont typeface="Noto Sans Symbols"/>
              <a:buNone/>
            </a:pPr>
            <a:r>
              <a:rPr b="0" i="1" lang="en" sz="1800" u="none">
                <a:latin typeface="Verdana"/>
                <a:ea typeface="Verdana"/>
                <a:cs typeface="Verdana"/>
                <a:sym typeface="Verdana"/>
              </a:rPr>
              <a:t>{</a:t>
            </a:r>
            <a:endParaRPr sz="1800"/>
          </a:p>
          <a:p>
            <a:pPr indent="-342900" lvl="0" marL="342900" marR="0" rtl="0" algn="l">
              <a:lnSpc>
                <a:spcPct val="90000"/>
              </a:lnSpc>
              <a:spcBef>
                <a:spcPts val="400"/>
              </a:spcBef>
              <a:spcAft>
                <a:spcPts val="0"/>
              </a:spcAft>
              <a:buClr>
                <a:schemeClr val="folHlink"/>
              </a:buClr>
              <a:buSzPts val="1500"/>
              <a:buFont typeface="Noto Sans Symbols"/>
              <a:buNone/>
            </a:pPr>
            <a:r>
              <a:rPr b="0" i="1" lang="en" sz="1800" u="none">
                <a:latin typeface="Verdana"/>
                <a:ea typeface="Verdana"/>
                <a:cs typeface="Verdana"/>
                <a:sym typeface="Verdana"/>
              </a:rPr>
              <a:t>     public static void Main(string[] args)</a:t>
            </a:r>
            <a:endParaRPr sz="1800"/>
          </a:p>
          <a:p>
            <a:pPr indent="-342900" lvl="0" marL="342900" marR="0" rtl="0" algn="l">
              <a:lnSpc>
                <a:spcPct val="90000"/>
              </a:lnSpc>
              <a:spcBef>
                <a:spcPts val="400"/>
              </a:spcBef>
              <a:spcAft>
                <a:spcPts val="0"/>
              </a:spcAft>
              <a:buClr>
                <a:schemeClr val="folHlink"/>
              </a:buClr>
              <a:buSzPts val="1500"/>
              <a:buFont typeface="Noto Sans Symbols"/>
              <a:buNone/>
            </a:pPr>
            <a:r>
              <a:rPr b="0" i="1" lang="en" sz="1800" u="none">
                <a:latin typeface="Verdana"/>
                <a:ea typeface="Verdana"/>
                <a:cs typeface="Verdana"/>
                <a:sym typeface="Verdana"/>
              </a:rPr>
              <a:t>     {</a:t>
            </a:r>
            <a:endParaRPr sz="1800"/>
          </a:p>
          <a:p>
            <a:pPr indent="-342900" lvl="0" marL="342900" marR="0" rtl="0" algn="l">
              <a:lnSpc>
                <a:spcPct val="90000"/>
              </a:lnSpc>
              <a:spcBef>
                <a:spcPts val="400"/>
              </a:spcBef>
              <a:spcAft>
                <a:spcPts val="0"/>
              </a:spcAft>
              <a:buClr>
                <a:schemeClr val="folHlink"/>
              </a:buClr>
              <a:buSzPts val="1500"/>
              <a:buFont typeface="Noto Sans Symbols"/>
              <a:buNone/>
            </a:pPr>
            <a:r>
              <a:rPr b="0" i="1" lang="en" sz="1800" u="none">
                <a:latin typeface="Verdana"/>
                <a:ea typeface="Verdana"/>
                <a:cs typeface="Verdana"/>
                <a:sym typeface="Verdana"/>
              </a:rPr>
              <a:t>          foreach (string s in args)</a:t>
            </a:r>
            <a:endParaRPr sz="1800"/>
          </a:p>
          <a:p>
            <a:pPr indent="-342900" lvl="0" marL="342900" marR="0" rtl="0" algn="l">
              <a:lnSpc>
                <a:spcPct val="90000"/>
              </a:lnSpc>
              <a:spcBef>
                <a:spcPts val="400"/>
              </a:spcBef>
              <a:spcAft>
                <a:spcPts val="0"/>
              </a:spcAft>
              <a:buClr>
                <a:schemeClr val="folHlink"/>
              </a:buClr>
              <a:buSzPts val="1500"/>
              <a:buFont typeface="Noto Sans Symbols"/>
              <a:buNone/>
            </a:pPr>
            <a:r>
              <a:rPr b="0" i="1" lang="en" sz="1800" u="none">
                <a:latin typeface="Verdana"/>
                <a:ea typeface="Verdana"/>
                <a:cs typeface="Verdana"/>
                <a:sym typeface="Verdana"/>
              </a:rPr>
              <a:t>          {</a:t>
            </a:r>
            <a:endParaRPr sz="1800"/>
          </a:p>
          <a:p>
            <a:pPr indent="-342900" lvl="0" marL="342900" marR="0" rtl="0" algn="l">
              <a:lnSpc>
                <a:spcPct val="90000"/>
              </a:lnSpc>
              <a:spcBef>
                <a:spcPts val="400"/>
              </a:spcBef>
              <a:spcAft>
                <a:spcPts val="0"/>
              </a:spcAft>
              <a:buClr>
                <a:schemeClr val="folHlink"/>
              </a:buClr>
              <a:buSzPts val="1500"/>
              <a:buFont typeface="Noto Sans Symbols"/>
              <a:buNone/>
            </a:pPr>
            <a:r>
              <a:rPr b="0" i="1" lang="en" sz="1800" u="none">
                <a:latin typeface="Verdana"/>
                <a:ea typeface="Verdana"/>
                <a:cs typeface="Verdana"/>
                <a:sym typeface="Verdana"/>
              </a:rPr>
              <a:t>              System.Console.WriteLine(s);</a:t>
            </a:r>
            <a:endParaRPr sz="1800"/>
          </a:p>
          <a:p>
            <a:pPr indent="-342900" lvl="0" marL="342900" marR="0" rtl="0" algn="l">
              <a:lnSpc>
                <a:spcPct val="90000"/>
              </a:lnSpc>
              <a:spcBef>
                <a:spcPts val="400"/>
              </a:spcBef>
              <a:spcAft>
                <a:spcPts val="0"/>
              </a:spcAft>
              <a:buClr>
                <a:schemeClr val="folHlink"/>
              </a:buClr>
              <a:buSzPts val="1500"/>
              <a:buFont typeface="Noto Sans Symbols"/>
              <a:buNone/>
            </a:pPr>
            <a:r>
              <a:rPr b="0" i="1" lang="en" sz="1800" u="none">
                <a:latin typeface="Verdana"/>
                <a:ea typeface="Verdana"/>
                <a:cs typeface="Verdana"/>
                <a:sym typeface="Verdana"/>
              </a:rPr>
              <a:t>          }</a:t>
            </a:r>
            <a:endParaRPr sz="1800"/>
          </a:p>
          <a:p>
            <a:pPr indent="-342900" lvl="0" marL="342900" marR="0" rtl="0" algn="l">
              <a:lnSpc>
                <a:spcPct val="90000"/>
              </a:lnSpc>
              <a:spcBef>
                <a:spcPts val="400"/>
              </a:spcBef>
              <a:spcAft>
                <a:spcPts val="0"/>
              </a:spcAft>
              <a:buClr>
                <a:schemeClr val="folHlink"/>
              </a:buClr>
              <a:buSzPts val="1500"/>
              <a:buFont typeface="Noto Sans Symbols"/>
              <a:buNone/>
            </a:pPr>
            <a:r>
              <a:rPr b="0" i="1" lang="en" sz="1800" u="none">
                <a:latin typeface="Verdana"/>
                <a:ea typeface="Verdana"/>
                <a:cs typeface="Verdana"/>
                <a:sym typeface="Verdana"/>
              </a:rPr>
              <a:t>     }</a:t>
            </a:r>
            <a:endParaRPr sz="1800"/>
          </a:p>
          <a:p>
            <a:pPr indent="-342900" lvl="0" marL="342900" marR="0" rtl="0" algn="l">
              <a:lnSpc>
                <a:spcPct val="90000"/>
              </a:lnSpc>
              <a:spcBef>
                <a:spcPts val="400"/>
              </a:spcBef>
              <a:spcAft>
                <a:spcPts val="0"/>
              </a:spcAft>
              <a:buClr>
                <a:schemeClr val="folHlink"/>
              </a:buClr>
              <a:buSzPts val="1500"/>
              <a:buFont typeface="Noto Sans Symbols"/>
              <a:buNone/>
            </a:pPr>
            <a:r>
              <a:rPr b="0" i="1" lang="en" sz="1800" u="none">
                <a:latin typeface="Verdana"/>
                <a:ea typeface="Verdana"/>
                <a:cs typeface="Verdana"/>
                <a:sym typeface="Verdana"/>
              </a:rPr>
              <a:t>}</a:t>
            </a:r>
            <a:endParaRPr sz="1800"/>
          </a:p>
          <a:p>
            <a:pPr indent="-247650" lvl="0" marL="342900" marR="0" rtl="0" algn="l">
              <a:lnSpc>
                <a:spcPct val="100000"/>
              </a:lnSpc>
              <a:spcBef>
                <a:spcPts val="400"/>
              </a:spcBef>
              <a:spcAft>
                <a:spcPts val="0"/>
              </a:spcAft>
              <a:buClr>
                <a:schemeClr val="folHlink"/>
              </a:buClr>
              <a:buSzPts val="1500"/>
              <a:buFont typeface="Noto Sans Symbols"/>
              <a:buNone/>
            </a:pPr>
            <a:r>
              <a:t/>
            </a:r>
            <a:endParaRPr b="0" i="1" sz="1800" u="none">
              <a:latin typeface="Verdana"/>
              <a:ea typeface="Verdana"/>
              <a:cs typeface="Verdana"/>
              <a:sym typeface="Verdana"/>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122"/>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 </a:t>
            </a:r>
            <a:br>
              <a:rPr b="1" i="0" lang="en" sz="4400" u="none">
                <a:solidFill>
                  <a:schemeClr val="dk2"/>
                </a:solidFill>
                <a:latin typeface="Arial"/>
                <a:ea typeface="Arial"/>
                <a:cs typeface="Arial"/>
                <a:sym typeface="Arial"/>
              </a:rPr>
            </a:br>
            <a:r>
              <a:rPr b="1" i="0" lang="en" sz="3200" u="none">
                <a:solidFill>
                  <a:schemeClr val="dk2"/>
                </a:solidFill>
                <a:latin typeface="Droid Sans Mono"/>
                <a:ea typeface="Droid Sans Mono"/>
                <a:cs typeface="Droid Sans Mono"/>
                <a:sym typeface="Droid Sans Mono"/>
              </a:rPr>
              <a:t>foreach</a:t>
            </a:r>
            <a:r>
              <a:rPr b="1" i="0" lang="en" sz="3200" u="none">
                <a:solidFill>
                  <a:schemeClr val="dk2"/>
                </a:solidFill>
                <a:latin typeface="Arial"/>
                <a:ea typeface="Arial"/>
                <a:cs typeface="Arial"/>
                <a:sym typeface="Arial"/>
              </a:rPr>
              <a:t> Statement</a:t>
            </a:r>
            <a:endParaRPr/>
          </a:p>
        </p:txBody>
      </p:sp>
      <p:sp>
        <p:nvSpPr>
          <p:cNvPr id="846" name="Google Shape;846;p122"/>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Iteration of arrays</a:t>
            </a:r>
            <a:br>
              <a:rPr b="0" i="0" lang="en" sz="2800" u="none">
                <a:solidFill>
                  <a:schemeClr val="dk1"/>
                </a:solidFill>
                <a:latin typeface="Arial"/>
                <a:ea typeface="Arial"/>
                <a:cs typeface="Arial"/>
                <a:sym typeface="Arial"/>
              </a:rPr>
            </a:br>
            <a:br>
              <a:rPr b="0" i="0" lang="en" sz="2800" u="none">
                <a:solidFill>
                  <a:schemeClr val="dk1"/>
                </a:solidFill>
                <a:latin typeface="Arial"/>
                <a:ea typeface="Arial"/>
                <a:cs typeface="Arial"/>
                <a:sym typeface="Arial"/>
              </a:rPr>
            </a:br>
            <a:br>
              <a:rPr b="0" i="0" lang="en" sz="2800" u="none">
                <a:solidFill>
                  <a:schemeClr val="dk1"/>
                </a:solidFill>
                <a:latin typeface="Arial"/>
                <a:ea typeface="Arial"/>
                <a:cs typeface="Arial"/>
                <a:sym typeface="Arial"/>
              </a:rPr>
            </a:br>
            <a:endParaRPr/>
          </a:p>
          <a:p>
            <a:pPr indent="-165100" lvl="0" marL="342900" marR="0" rtl="0" algn="l">
              <a:lnSpc>
                <a:spcPct val="100000"/>
              </a:lnSpc>
              <a:spcBef>
                <a:spcPts val="560"/>
              </a:spcBef>
              <a:spcAft>
                <a:spcPts val="0"/>
              </a:spcAft>
              <a:buClr>
                <a:schemeClr val="accent2"/>
              </a:buClr>
              <a:buSzPts val="2800"/>
              <a:buFont typeface="Noto Sans Symbols"/>
              <a:buNone/>
            </a:pPr>
            <a:r>
              <a:t/>
            </a:r>
            <a:endParaRPr b="0" i="0" sz="2800" u="none">
              <a:solidFill>
                <a:schemeClr val="dk1"/>
              </a:solidFill>
              <a:latin typeface="Arial"/>
              <a:ea typeface="Arial"/>
              <a:cs typeface="Arial"/>
              <a:sym typeface="Arial"/>
            </a:endParaRPr>
          </a:p>
        </p:txBody>
      </p:sp>
      <p:sp>
        <p:nvSpPr>
          <p:cNvPr id="847" name="Google Shape;847;p122"/>
          <p:cNvSpPr txBox="1"/>
          <p:nvPr/>
        </p:nvSpPr>
        <p:spPr>
          <a:xfrm>
            <a:off x="457200" y="2571750"/>
            <a:ext cx="8191500" cy="1128713"/>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public static void Main(string[] args)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foreach (string s in args)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Console.WriteLine(s);</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p:txBody>
      </p:sp>
    </p:spTree>
  </p:cSld>
  <p:clrMapOvr>
    <a:masterClrMapping/>
  </p:clrMapOvr>
  <p:transition spd="slow">
    <p:fade thruBlk="1"/>
  </p:transition>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123"/>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 </a:t>
            </a:r>
            <a:br>
              <a:rPr b="1" i="0" lang="en" sz="4400" u="none">
                <a:solidFill>
                  <a:schemeClr val="dk2"/>
                </a:solidFill>
                <a:latin typeface="Arial"/>
                <a:ea typeface="Arial"/>
                <a:cs typeface="Arial"/>
                <a:sym typeface="Arial"/>
              </a:rPr>
            </a:br>
            <a:r>
              <a:rPr b="1" i="0" lang="en" sz="3200" u="none">
                <a:solidFill>
                  <a:schemeClr val="dk2"/>
                </a:solidFill>
                <a:latin typeface="Droid Sans Mono"/>
                <a:ea typeface="Droid Sans Mono"/>
                <a:cs typeface="Droid Sans Mono"/>
                <a:sym typeface="Droid Sans Mono"/>
              </a:rPr>
              <a:t>foreach</a:t>
            </a:r>
            <a:r>
              <a:rPr b="1" i="0" lang="en" sz="3200" u="none">
                <a:solidFill>
                  <a:schemeClr val="dk2"/>
                </a:solidFill>
                <a:latin typeface="Arial"/>
                <a:ea typeface="Arial"/>
                <a:cs typeface="Arial"/>
                <a:sym typeface="Arial"/>
              </a:rPr>
              <a:t> Statement</a:t>
            </a:r>
            <a:endParaRPr/>
          </a:p>
        </p:txBody>
      </p:sp>
      <p:sp>
        <p:nvSpPr>
          <p:cNvPr id="853" name="Google Shape;853;p123"/>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Iteration of user-defined collections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Created by implementing </a:t>
            </a:r>
            <a:r>
              <a:rPr b="0" i="0" lang="en" sz="2800" u="none">
                <a:solidFill>
                  <a:schemeClr val="dk1"/>
                </a:solidFill>
                <a:latin typeface="Droid Sans Mono"/>
                <a:ea typeface="Droid Sans Mono"/>
                <a:cs typeface="Droid Sans Mono"/>
                <a:sym typeface="Droid Sans Mono"/>
              </a:rPr>
              <a:t>IEnumerable</a:t>
            </a:r>
            <a:endParaRPr b="0" i="0" sz="2800" u="none">
              <a:solidFill>
                <a:schemeClr val="dk1"/>
              </a:solidFill>
              <a:latin typeface="Arial"/>
              <a:ea typeface="Arial"/>
              <a:cs typeface="Arial"/>
              <a:sym typeface="Arial"/>
            </a:endParaRPr>
          </a:p>
          <a:p>
            <a:pPr indent="-165100" lvl="0" marL="342900" marR="0" rtl="0" algn="l">
              <a:lnSpc>
                <a:spcPct val="100000"/>
              </a:lnSpc>
              <a:spcBef>
                <a:spcPts val="560"/>
              </a:spcBef>
              <a:spcAft>
                <a:spcPts val="0"/>
              </a:spcAft>
              <a:buClr>
                <a:schemeClr val="accent2"/>
              </a:buClr>
              <a:buSzPts val="2800"/>
              <a:buFont typeface="Noto Sans Symbols"/>
              <a:buNone/>
            </a:pPr>
            <a:r>
              <a:t/>
            </a:r>
            <a:endParaRPr b="0" i="0" sz="2800" u="none">
              <a:solidFill>
                <a:schemeClr val="dk1"/>
              </a:solidFill>
              <a:latin typeface="Arial"/>
              <a:ea typeface="Arial"/>
              <a:cs typeface="Arial"/>
              <a:sym typeface="Arial"/>
            </a:endParaRPr>
          </a:p>
        </p:txBody>
      </p:sp>
      <p:sp>
        <p:nvSpPr>
          <p:cNvPr id="854" name="Google Shape;854;p123"/>
          <p:cNvSpPr txBox="1"/>
          <p:nvPr/>
        </p:nvSpPr>
        <p:spPr>
          <a:xfrm>
            <a:off x="457200" y="2514600"/>
            <a:ext cx="8267700" cy="1357313"/>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foreach (Customer c in customers.OrderBy("name"))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if (c.Orders.Count != 0)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124"/>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Jump Statements</a:t>
            </a:r>
            <a:endParaRPr/>
          </a:p>
        </p:txBody>
      </p:sp>
      <p:sp>
        <p:nvSpPr>
          <p:cNvPr id="861" name="Google Shape;861;p124"/>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2800"/>
              <a:buFont typeface="Noto Sans Symbols"/>
              <a:buChar char="⬥"/>
            </a:pPr>
            <a:r>
              <a:rPr b="0" i="0" lang="en" sz="2800" u="none">
                <a:solidFill>
                  <a:schemeClr val="dk1"/>
                </a:solidFill>
                <a:latin typeface="Droid Sans Mono"/>
                <a:ea typeface="Droid Sans Mono"/>
                <a:cs typeface="Droid Sans Mono"/>
                <a:sym typeface="Droid Sans Mono"/>
              </a:rPr>
              <a:t>break</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Exit inner-most loop</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Droid Sans Mono"/>
                <a:ea typeface="Droid Sans Mono"/>
                <a:cs typeface="Droid Sans Mono"/>
                <a:sym typeface="Droid Sans Mono"/>
              </a:rPr>
              <a:t>continue</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End iteration of inner-most loop</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Droid Sans Mono"/>
                <a:ea typeface="Droid Sans Mono"/>
                <a:cs typeface="Droid Sans Mono"/>
                <a:sym typeface="Droid Sans Mono"/>
              </a:rPr>
              <a:t>goto &lt;label&gt;</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Transfer execution to label statement</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Droid Sans Mono"/>
                <a:ea typeface="Droid Sans Mono"/>
                <a:cs typeface="Droid Sans Mono"/>
                <a:sym typeface="Droid Sans Mono"/>
              </a:rPr>
              <a:t>return [&lt;expression&gt;]</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Exit a method</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Droid Sans Mono"/>
                <a:ea typeface="Droid Sans Mono"/>
                <a:cs typeface="Droid Sans Mono"/>
                <a:sym typeface="Droid Sans Mono"/>
              </a:rPr>
              <a:t>throw</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See exception handling</a:t>
            </a:r>
            <a:endParaRPr/>
          </a:p>
        </p:txBody>
      </p:sp>
    </p:spTree>
  </p:cSld>
  <p:clrMapOvr>
    <a:masterClrMapping/>
  </p:clrMapOvr>
  <p:transition spd="med">
    <p:fade thruBlk="1"/>
  </p:transition>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125"/>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Exception Handling</a:t>
            </a:r>
            <a:endParaRPr/>
          </a:p>
        </p:txBody>
      </p:sp>
      <p:sp>
        <p:nvSpPr>
          <p:cNvPr id="867" name="Google Shape;867;p125"/>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Exceptions are the C# mechanism for handling unexpected error conditions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Superior to returning status values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Can’t be ignored</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Don’t have to handled at the point they occur</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Can be used even where values are not returned (e.g. accessing a property)</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Standard exceptions are provided</a:t>
            </a:r>
            <a:endParaRPr/>
          </a:p>
        </p:txBody>
      </p:sp>
    </p:spTree>
  </p:cSld>
  <p:clrMapOvr>
    <a:masterClrMapping/>
  </p:clrMapOvr>
  <p:transition spd="med">
    <p:fade thruBlk="1"/>
  </p:transition>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126"/>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Exception Handling</a:t>
            </a:r>
            <a:endParaRPr/>
          </a:p>
        </p:txBody>
      </p:sp>
      <p:sp>
        <p:nvSpPr>
          <p:cNvPr id="873" name="Google Shape;873;p126"/>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2800"/>
              <a:buFont typeface="Noto Sans Symbols"/>
              <a:buChar char="⬥"/>
            </a:pPr>
            <a:r>
              <a:rPr b="0" i="0" lang="en" sz="2800" u="none">
                <a:solidFill>
                  <a:schemeClr val="dk1"/>
                </a:solidFill>
                <a:latin typeface="Droid Sans Mono"/>
                <a:ea typeface="Droid Sans Mono"/>
                <a:cs typeface="Droid Sans Mono"/>
                <a:sym typeface="Droid Sans Mono"/>
              </a:rPr>
              <a:t>try...catch...finally</a:t>
            </a:r>
            <a:r>
              <a:rPr b="0" i="0" lang="en" sz="2800" u="none">
                <a:solidFill>
                  <a:schemeClr val="dk1"/>
                </a:solidFill>
                <a:latin typeface="Arial"/>
                <a:ea typeface="Arial"/>
                <a:cs typeface="Arial"/>
                <a:sym typeface="Arial"/>
              </a:rPr>
              <a:t> statement</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Droid Sans Mono"/>
                <a:ea typeface="Droid Sans Mono"/>
                <a:cs typeface="Droid Sans Mono"/>
                <a:sym typeface="Droid Sans Mono"/>
              </a:rPr>
              <a:t>try</a:t>
            </a:r>
            <a:r>
              <a:rPr b="0" i="0" lang="en" sz="2800" u="none">
                <a:solidFill>
                  <a:schemeClr val="dk1"/>
                </a:solidFill>
                <a:latin typeface="Arial"/>
                <a:ea typeface="Arial"/>
                <a:cs typeface="Arial"/>
                <a:sym typeface="Arial"/>
              </a:rPr>
              <a:t> block contains code that could throw an exception</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Droid Sans Mono"/>
                <a:ea typeface="Droid Sans Mono"/>
                <a:cs typeface="Droid Sans Mono"/>
                <a:sym typeface="Droid Sans Mono"/>
              </a:rPr>
              <a:t>catch</a:t>
            </a:r>
            <a:r>
              <a:rPr b="0" i="0" lang="en" sz="2800" u="none">
                <a:solidFill>
                  <a:schemeClr val="dk1"/>
                </a:solidFill>
                <a:latin typeface="Arial"/>
                <a:ea typeface="Arial"/>
                <a:cs typeface="Arial"/>
                <a:sym typeface="Arial"/>
              </a:rPr>
              <a:t> block handles exceptions</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Can have multiple catch blocks to handle different kinds of exceptions</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Droid Sans Mono"/>
                <a:ea typeface="Droid Sans Mono"/>
                <a:cs typeface="Droid Sans Mono"/>
                <a:sym typeface="Droid Sans Mono"/>
              </a:rPr>
              <a:t>finally</a:t>
            </a:r>
            <a:r>
              <a:rPr b="0" i="0" lang="en" sz="2800" u="none">
                <a:solidFill>
                  <a:schemeClr val="dk1"/>
                </a:solidFill>
                <a:latin typeface="Arial"/>
                <a:ea typeface="Arial"/>
                <a:cs typeface="Arial"/>
                <a:sym typeface="Arial"/>
              </a:rPr>
              <a:t> block contains code that will always be executed</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Cannot use jump statements (e.g. </a:t>
            </a:r>
            <a:r>
              <a:rPr b="0" i="0" lang="en" sz="2400" u="none" cap="none" strike="noStrike">
                <a:solidFill>
                  <a:schemeClr val="dk1"/>
                </a:solidFill>
                <a:latin typeface="Droid Sans Mono"/>
                <a:ea typeface="Droid Sans Mono"/>
                <a:cs typeface="Droid Sans Mono"/>
                <a:sym typeface="Droid Sans Mono"/>
              </a:rPr>
              <a:t>goto</a:t>
            </a:r>
            <a:r>
              <a:rPr b="0" i="0" lang="en" sz="2400" u="none" cap="none" strike="noStrike">
                <a:solidFill>
                  <a:schemeClr val="dk1"/>
                </a:solidFill>
                <a:latin typeface="Arial"/>
                <a:ea typeface="Arial"/>
                <a:cs typeface="Arial"/>
                <a:sym typeface="Arial"/>
              </a:rPr>
              <a:t>) </a:t>
            </a:r>
            <a:br>
              <a:rPr b="0" i="0" lang="en" sz="2400" u="none" cap="none" strike="noStrike">
                <a:solidFill>
                  <a:schemeClr val="dk1"/>
                </a:solidFill>
                <a:latin typeface="Arial"/>
                <a:ea typeface="Arial"/>
                <a:cs typeface="Arial"/>
                <a:sym typeface="Arial"/>
              </a:rPr>
            </a:br>
            <a:r>
              <a:rPr b="0" i="0" lang="en" sz="2400" u="none" cap="none" strike="noStrike">
                <a:solidFill>
                  <a:schemeClr val="dk1"/>
                </a:solidFill>
                <a:latin typeface="Arial"/>
                <a:ea typeface="Arial"/>
                <a:cs typeface="Arial"/>
                <a:sym typeface="Arial"/>
              </a:rPr>
              <a:t>to exit a finally block</a:t>
            </a:r>
            <a:endParaRPr/>
          </a:p>
        </p:txBody>
      </p:sp>
    </p:spTree>
  </p:cSld>
  <p:clrMapOvr>
    <a:masterClrMapping/>
  </p:clrMapOvr>
  <p:transition spd="med">
    <p:fade thruBlk="1"/>
  </p:transition>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127"/>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Exception Handling</a:t>
            </a:r>
            <a:endParaRPr/>
          </a:p>
        </p:txBody>
      </p:sp>
      <p:sp>
        <p:nvSpPr>
          <p:cNvPr id="880" name="Google Shape;880;p127"/>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Droid Sans Mono"/>
                <a:ea typeface="Droid Sans Mono"/>
                <a:cs typeface="Droid Sans Mono"/>
                <a:sym typeface="Droid Sans Mono"/>
              </a:rPr>
              <a:t>throw</a:t>
            </a:r>
            <a:r>
              <a:rPr b="0" i="0" lang="en" sz="2800" u="none">
                <a:solidFill>
                  <a:schemeClr val="dk1"/>
                </a:solidFill>
                <a:latin typeface="Arial"/>
                <a:ea typeface="Arial"/>
                <a:cs typeface="Arial"/>
                <a:sym typeface="Arial"/>
              </a:rPr>
              <a:t> statement raises an exception</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An exception is represented as an instance of </a:t>
            </a:r>
            <a:r>
              <a:rPr b="0" i="0" lang="en" sz="2800" u="none">
                <a:solidFill>
                  <a:schemeClr val="dk1"/>
                </a:solidFill>
                <a:latin typeface="Droid Sans Mono"/>
                <a:ea typeface="Droid Sans Mono"/>
                <a:cs typeface="Droid Sans Mono"/>
                <a:sym typeface="Droid Sans Mono"/>
              </a:rPr>
              <a:t>System.Exception</a:t>
            </a:r>
            <a:r>
              <a:rPr b="0" i="0" lang="en" sz="2800" u="none">
                <a:solidFill>
                  <a:schemeClr val="dk1"/>
                </a:solidFill>
                <a:latin typeface="Arial"/>
                <a:ea typeface="Arial"/>
                <a:cs typeface="Arial"/>
                <a:sym typeface="Arial"/>
              </a:rPr>
              <a:t> or derived class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Contains information about the exception</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Properties</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1" i="0" lang="en" sz="2000" u="none" cap="none" strike="noStrike">
                <a:solidFill>
                  <a:schemeClr val="dk1"/>
                </a:solidFill>
                <a:latin typeface="Droid Sans Mono"/>
                <a:ea typeface="Droid Sans Mono"/>
                <a:cs typeface="Droid Sans Mono"/>
                <a:sym typeface="Droid Sans Mono"/>
              </a:rPr>
              <a:t>Message</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1" i="0" lang="en" sz="2000" u="none" cap="none" strike="noStrike">
                <a:solidFill>
                  <a:schemeClr val="dk1"/>
                </a:solidFill>
                <a:latin typeface="Droid Sans Mono"/>
                <a:ea typeface="Droid Sans Mono"/>
                <a:cs typeface="Droid Sans Mono"/>
                <a:sym typeface="Droid Sans Mono"/>
              </a:rPr>
              <a:t>StackTrace</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1" i="0" lang="en" sz="2000" u="none" cap="none" strike="noStrike">
                <a:solidFill>
                  <a:schemeClr val="dk1"/>
                </a:solidFill>
                <a:latin typeface="Droid Sans Mono"/>
                <a:ea typeface="Droid Sans Mono"/>
                <a:cs typeface="Droid Sans Mono"/>
                <a:sym typeface="Droid Sans Mono"/>
              </a:rPr>
              <a:t>InnerException</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You can rethrow an exception, or catch </a:t>
            </a:r>
            <a:br>
              <a:rPr b="0" i="0" lang="en" sz="2800" u="none">
                <a:solidFill>
                  <a:schemeClr val="dk1"/>
                </a:solidFill>
                <a:latin typeface="Arial"/>
                <a:ea typeface="Arial"/>
                <a:cs typeface="Arial"/>
                <a:sym typeface="Arial"/>
              </a:rPr>
            </a:br>
            <a:r>
              <a:rPr b="0" i="0" lang="en" sz="2800" u="none">
                <a:solidFill>
                  <a:schemeClr val="dk1"/>
                </a:solidFill>
                <a:latin typeface="Arial"/>
                <a:ea typeface="Arial"/>
                <a:cs typeface="Arial"/>
                <a:sym typeface="Arial"/>
              </a:rPr>
              <a:t>one exception and throw another</a:t>
            </a:r>
            <a:endParaRPr/>
          </a:p>
        </p:txBody>
      </p:sp>
    </p:spTree>
  </p:cSld>
  <p:clrMapOvr>
    <a:masterClrMapping/>
  </p:clrMapOvr>
  <p:transition spd="med">
    <p:fade thruBlk="1"/>
  </p:transition>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128"/>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Exception Handling</a:t>
            </a:r>
            <a:endParaRPr/>
          </a:p>
        </p:txBody>
      </p:sp>
      <p:sp>
        <p:nvSpPr>
          <p:cNvPr id="887" name="Google Shape;887;p128"/>
          <p:cNvSpPr txBox="1"/>
          <p:nvPr/>
        </p:nvSpPr>
        <p:spPr>
          <a:xfrm>
            <a:off x="838200" y="1500188"/>
            <a:ext cx="7467600" cy="3186113"/>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try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Console.WriteLine("try");</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throw new Exception(“message”);</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catch (ArgumentNullException e)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Console.WriteLine(“caught null argument");</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catch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Console.WriteLine("catch");</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finally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Console.WriteLine("finally");</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p:txBody>
      </p:sp>
    </p:spTree>
  </p:cSld>
  <p:clrMapOvr>
    <a:masterClrMapping/>
  </p:clrMapOvr>
  <p:transition spd="med">
    <p:fade thruBlk="1"/>
  </p:transition>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129"/>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Synchronization</a:t>
            </a:r>
            <a:endParaRPr/>
          </a:p>
        </p:txBody>
      </p:sp>
      <p:sp>
        <p:nvSpPr>
          <p:cNvPr id="894" name="Google Shape;894;p129"/>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Multi-threaded applications have to protect against concurrent access to data</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Must prevent data corruption</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The </a:t>
            </a:r>
            <a:r>
              <a:rPr b="0" i="0" lang="en" sz="2800" u="none">
                <a:solidFill>
                  <a:schemeClr val="dk1"/>
                </a:solidFill>
                <a:latin typeface="Droid Sans Mono"/>
                <a:ea typeface="Droid Sans Mono"/>
                <a:cs typeface="Droid Sans Mono"/>
                <a:sym typeface="Droid Sans Mono"/>
              </a:rPr>
              <a:t>lock</a:t>
            </a:r>
            <a:r>
              <a:rPr b="0" i="0" lang="en" sz="2800" u="none">
                <a:solidFill>
                  <a:schemeClr val="dk1"/>
                </a:solidFill>
                <a:latin typeface="Arial"/>
                <a:ea typeface="Arial"/>
                <a:cs typeface="Arial"/>
                <a:sym typeface="Arial"/>
              </a:rPr>
              <a:t> statement uses an instance to provide mutual exclusion</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Only one </a:t>
            </a:r>
            <a:r>
              <a:rPr b="0" i="0" lang="en" sz="2400" u="none" cap="none" strike="noStrike">
                <a:solidFill>
                  <a:schemeClr val="dk1"/>
                </a:solidFill>
                <a:latin typeface="Droid Sans Mono"/>
                <a:ea typeface="Droid Sans Mono"/>
                <a:cs typeface="Droid Sans Mono"/>
                <a:sym typeface="Droid Sans Mono"/>
              </a:rPr>
              <a:t>lock</a:t>
            </a:r>
            <a:r>
              <a:rPr b="0" i="0" lang="en" sz="2400" u="none" cap="none" strike="noStrike">
                <a:solidFill>
                  <a:schemeClr val="dk1"/>
                </a:solidFill>
                <a:latin typeface="Arial"/>
                <a:ea typeface="Arial"/>
                <a:cs typeface="Arial"/>
                <a:sym typeface="Arial"/>
              </a:rPr>
              <a:t> statement can have access to the same instance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Actually uses the .NET Framework </a:t>
            </a:r>
            <a:r>
              <a:rPr b="0" i="0" lang="en" sz="2400" u="none" cap="none" strike="noStrike">
                <a:solidFill>
                  <a:schemeClr val="dk1"/>
                </a:solidFill>
                <a:latin typeface="Droid Sans Mono"/>
                <a:ea typeface="Droid Sans Mono"/>
                <a:cs typeface="Droid Sans Mono"/>
                <a:sym typeface="Droid Sans Mono"/>
              </a:rPr>
              <a:t>System.Threading.Monitor</a:t>
            </a:r>
            <a:r>
              <a:rPr b="0" i="0" lang="en" sz="2400" u="none" cap="none" strike="noStrike">
                <a:solidFill>
                  <a:schemeClr val="dk1"/>
                </a:solidFill>
                <a:latin typeface="Arial"/>
                <a:ea typeface="Arial"/>
                <a:cs typeface="Arial"/>
                <a:sym typeface="Arial"/>
              </a:rPr>
              <a:t> class to </a:t>
            </a:r>
            <a:br>
              <a:rPr b="0" i="0" lang="en" sz="2400" u="none" cap="none" strike="noStrike">
                <a:solidFill>
                  <a:schemeClr val="dk1"/>
                </a:solidFill>
                <a:latin typeface="Arial"/>
                <a:ea typeface="Arial"/>
                <a:cs typeface="Arial"/>
                <a:sym typeface="Arial"/>
              </a:rPr>
            </a:br>
            <a:r>
              <a:rPr b="0" i="0" lang="en" sz="2400" u="none" cap="none" strike="noStrike">
                <a:solidFill>
                  <a:schemeClr val="dk1"/>
                </a:solidFill>
                <a:latin typeface="Arial"/>
                <a:ea typeface="Arial"/>
                <a:cs typeface="Arial"/>
                <a:sym typeface="Arial"/>
              </a:rPr>
              <a:t>provide mutual exclusion</a:t>
            </a:r>
            <a:endParaRPr/>
          </a:p>
        </p:txBody>
      </p:sp>
    </p:spTree>
  </p:cSld>
  <p:clrMapOvr>
    <a:masterClrMapping/>
  </p:clrMapOvr>
  <p:transition spd="med">
    <p:fade thruBlk="1"/>
  </p:transition>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130"/>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Synchronization</a:t>
            </a:r>
            <a:endParaRPr/>
          </a:p>
        </p:txBody>
      </p:sp>
      <p:sp>
        <p:nvSpPr>
          <p:cNvPr id="901" name="Google Shape;901;p130"/>
          <p:cNvSpPr txBox="1"/>
          <p:nvPr/>
        </p:nvSpPr>
        <p:spPr>
          <a:xfrm>
            <a:off x="838200" y="1543050"/>
            <a:ext cx="7467600" cy="3186113"/>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public class CheckingAccount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decimal balance;</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public void Deposit(decimal amount)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lock (this)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balance += amount;</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public void Withdraw(decimal amount)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lock (this)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balance -= amount;</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p:txBody>
      </p:sp>
    </p:spTree>
  </p:cSld>
  <p:clrMapOvr>
    <a:masterClrMapping/>
  </p:clrMapOvr>
  <p:transition spd="med">
    <p:fade thruBlk="1"/>
  </p:transition>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131"/>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Droid Sans Mono"/>
                <a:ea typeface="Droid Sans Mono"/>
                <a:cs typeface="Droid Sans Mono"/>
                <a:sym typeface="Droid Sans Mono"/>
              </a:rPr>
              <a:t>using</a:t>
            </a:r>
            <a:r>
              <a:rPr b="1" i="0" lang="en" sz="3200" u="none">
                <a:solidFill>
                  <a:schemeClr val="dk2"/>
                </a:solidFill>
                <a:latin typeface="Arial"/>
                <a:ea typeface="Arial"/>
                <a:cs typeface="Arial"/>
                <a:sym typeface="Arial"/>
              </a:rPr>
              <a:t> Statement</a:t>
            </a:r>
            <a:endParaRPr/>
          </a:p>
        </p:txBody>
      </p:sp>
      <p:sp>
        <p:nvSpPr>
          <p:cNvPr id="907" name="Google Shape;907;p131"/>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C# uses automatic memory management (garbage collection)</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Eliminates most memory management problems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However, it results in non-deterministic finalization</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No guarantee as to when and if object destructors </a:t>
            </a:r>
            <a:br>
              <a:rPr b="0" i="0" lang="en" sz="2400" u="none" cap="none" strike="noStrike">
                <a:solidFill>
                  <a:schemeClr val="dk1"/>
                </a:solidFill>
                <a:latin typeface="Arial"/>
                <a:ea typeface="Arial"/>
                <a:cs typeface="Arial"/>
                <a:sym typeface="Arial"/>
              </a:rPr>
            </a:br>
            <a:r>
              <a:rPr b="0" i="0" lang="en" sz="2400" u="none" cap="none" strike="noStrike">
                <a:solidFill>
                  <a:schemeClr val="dk1"/>
                </a:solidFill>
                <a:latin typeface="Arial"/>
                <a:ea typeface="Arial"/>
                <a:cs typeface="Arial"/>
                <a:sym typeface="Arial"/>
              </a:rPr>
              <a:t>are called</a:t>
            </a:r>
            <a:endParaRPr/>
          </a:p>
        </p:txBody>
      </p:sp>
    </p:spTree>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idx="12" type="sldNum"/>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
        <p:nvSpPr>
          <p:cNvPr id="133" name="Google Shape;133;p24"/>
          <p:cNvSpPr txBox="1"/>
          <p:nvPr>
            <p:ph type="title"/>
          </p:nvPr>
        </p:nvSpPr>
        <p:spPr>
          <a:xfrm>
            <a:off x="871537" y="646509"/>
            <a:ext cx="8162925" cy="5715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 sz="4400" u="none">
                <a:latin typeface="Verdana"/>
                <a:ea typeface="Verdana"/>
                <a:cs typeface="Verdana"/>
                <a:sym typeface="Verdana"/>
              </a:rPr>
              <a:t>Features</a:t>
            </a:r>
            <a:endParaRPr/>
          </a:p>
        </p:txBody>
      </p:sp>
      <p:sp>
        <p:nvSpPr>
          <p:cNvPr id="134" name="Google Shape;134;p24"/>
          <p:cNvSpPr txBox="1"/>
          <p:nvPr>
            <p:ph idx="1" type="body"/>
          </p:nvPr>
        </p:nvSpPr>
        <p:spPr>
          <a:xfrm>
            <a:off x="762000" y="1485900"/>
            <a:ext cx="8110537" cy="457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SzPts val="2400"/>
              <a:buFont typeface="Noto Sans Symbols"/>
              <a:buChar char="▪"/>
            </a:pPr>
            <a:r>
              <a:rPr b="0" i="0" lang="en" sz="3200" u="none">
                <a:latin typeface="Verdana"/>
                <a:ea typeface="Verdana"/>
                <a:cs typeface="Verdana"/>
                <a:sym typeface="Verdana"/>
              </a:rPr>
              <a:t>OOP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anim calcmode="lin" valueType="num">
                                      <p:cBhvr additive="base">
                                        <p:cTn dur="500"/>
                                        <p:tgtEl>
                                          <p:spTgt spid="13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132"/>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Droid Sans Mono"/>
                <a:ea typeface="Droid Sans Mono"/>
                <a:cs typeface="Droid Sans Mono"/>
                <a:sym typeface="Droid Sans Mono"/>
              </a:rPr>
              <a:t>using</a:t>
            </a:r>
            <a:r>
              <a:rPr b="1" i="0" lang="en" sz="3200" u="none">
                <a:solidFill>
                  <a:schemeClr val="dk2"/>
                </a:solidFill>
                <a:latin typeface="Arial"/>
                <a:ea typeface="Arial"/>
                <a:cs typeface="Arial"/>
                <a:sym typeface="Arial"/>
              </a:rPr>
              <a:t> Statement</a:t>
            </a:r>
            <a:endParaRPr/>
          </a:p>
        </p:txBody>
      </p:sp>
      <p:sp>
        <p:nvSpPr>
          <p:cNvPr id="914" name="Google Shape;914;p132"/>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Objects that need to be cleaned up after use should implement the </a:t>
            </a:r>
            <a:r>
              <a:rPr b="0" i="0" lang="en" sz="2800" u="none">
                <a:solidFill>
                  <a:schemeClr val="dk1"/>
                </a:solidFill>
                <a:latin typeface="Droid Sans Mono"/>
                <a:ea typeface="Droid Sans Mono"/>
                <a:cs typeface="Droid Sans Mono"/>
                <a:sym typeface="Droid Sans Mono"/>
              </a:rPr>
              <a:t>System.IDisposable</a:t>
            </a:r>
            <a:r>
              <a:rPr b="0" i="0" lang="en" sz="2800" u="none">
                <a:solidFill>
                  <a:schemeClr val="dk1"/>
                </a:solidFill>
                <a:latin typeface="Arial"/>
                <a:ea typeface="Arial"/>
                <a:cs typeface="Arial"/>
                <a:sym typeface="Arial"/>
              </a:rPr>
              <a:t> interface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One method: </a:t>
            </a:r>
            <a:r>
              <a:rPr b="0" i="0" lang="en" sz="2400" u="none" cap="none" strike="noStrike">
                <a:solidFill>
                  <a:schemeClr val="dk1"/>
                </a:solidFill>
                <a:latin typeface="Droid Sans Mono"/>
                <a:ea typeface="Droid Sans Mono"/>
                <a:cs typeface="Droid Sans Mono"/>
                <a:sym typeface="Droid Sans Mono"/>
              </a:rPr>
              <a:t>Dispose()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The </a:t>
            </a:r>
            <a:r>
              <a:rPr b="0" i="0" lang="en" sz="2800" u="none">
                <a:solidFill>
                  <a:schemeClr val="dk1"/>
                </a:solidFill>
                <a:latin typeface="Droid Sans Mono"/>
                <a:ea typeface="Droid Sans Mono"/>
                <a:cs typeface="Droid Sans Mono"/>
                <a:sym typeface="Droid Sans Mono"/>
              </a:rPr>
              <a:t>using</a:t>
            </a:r>
            <a:r>
              <a:rPr b="0" i="0" lang="en" sz="2800" u="none">
                <a:solidFill>
                  <a:schemeClr val="dk1"/>
                </a:solidFill>
                <a:latin typeface="Arial"/>
                <a:ea typeface="Arial"/>
                <a:cs typeface="Arial"/>
                <a:sym typeface="Arial"/>
              </a:rPr>
              <a:t> statement allows you to create an instance, use it, and then ensure that </a:t>
            </a:r>
            <a:r>
              <a:rPr b="0" i="0" lang="en" sz="2800" u="none">
                <a:solidFill>
                  <a:schemeClr val="dk1"/>
                </a:solidFill>
                <a:latin typeface="Droid Sans Mono"/>
                <a:ea typeface="Droid Sans Mono"/>
                <a:cs typeface="Droid Sans Mono"/>
                <a:sym typeface="Droid Sans Mono"/>
              </a:rPr>
              <a:t>Dispose</a:t>
            </a:r>
            <a:r>
              <a:rPr b="0" i="0" lang="en" sz="2800" u="none">
                <a:solidFill>
                  <a:schemeClr val="dk1"/>
                </a:solidFill>
                <a:latin typeface="Arial"/>
                <a:ea typeface="Arial"/>
                <a:cs typeface="Arial"/>
                <a:sym typeface="Arial"/>
              </a:rPr>
              <a:t> is called when done </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Droid Sans Mono"/>
                <a:ea typeface="Droid Sans Mono"/>
                <a:cs typeface="Droid Sans Mono"/>
                <a:sym typeface="Droid Sans Mono"/>
              </a:rPr>
              <a:t>Dispose</a:t>
            </a:r>
            <a:r>
              <a:rPr b="0" i="0" lang="en" sz="2400" u="none" cap="none" strike="noStrike">
                <a:solidFill>
                  <a:schemeClr val="dk1"/>
                </a:solidFill>
                <a:latin typeface="Arial"/>
                <a:ea typeface="Arial"/>
                <a:cs typeface="Arial"/>
                <a:sym typeface="Arial"/>
              </a:rPr>
              <a:t> is guaranteed to be called, as if it were in a </a:t>
            </a:r>
            <a:r>
              <a:rPr b="0" i="0" lang="en" sz="2400" u="none" cap="none" strike="noStrike">
                <a:solidFill>
                  <a:schemeClr val="dk1"/>
                </a:solidFill>
                <a:latin typeface="Droid Sans Mono"/>
                <a:ea typeface="Droid Sans Mono"/>
                <a:cs typeface="Droid Sans Mono"/>
                <a:sym typeface="Droid Sans Mono"/>
              </a:rPr>
              <a:t>finally</a:t>
            </a:r>
            <a:r>
              <a:rPr b="0" i="0" lang="en" sz="2400" u="none" cap="none" strike="noStrike">
                <a:solidFill>
                  <a:schemeClr val="dk1"/>
                </a:solidFill>
                <a:latin typeface="Arial"/>
                <a:ea typeface="Arial"/>
                <a:cs typeface="Arial"/>
                <a:sym typeface="Arial"/>
              </a:rPr>
              <a:t> block</a:t>
            </a:r>
            <a:endParaRPr/>
          </a:p>
        </p:txBody>
      </p:sp>
    </p:spTree>
  </p:cSld>
  <p:clrMapOvr>
    <a:masterClrMapping/>
  </p:clrMapOvr>
  <p:transition spd="med">
    <p:fade thruBlk="1"/>
  </p:transition>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133"/>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Droid Sans Mono"/>
                <a:ea typeface="Droid Sans Mono"/>
                <a:cs typeface="Droid Sans Mono"/>
                <a:sym typeface="Droid Sans Mono"/>
              </a:rPr>
              <a:t>using</a:t>
            </a:r>
            <a:r>
              <a:rPr b="1" i="0" lang="en" sz="3200" u="none">
                <a:solidFill>
                  <a:schemeClr val="dk2"/>
                </a:solidFill>
                <a:latin typeface="Arial"/>
                <a:ea typeface="Arial"/>
                <a:cs typeface="Arial"/>
                <a:sym typeface="Arial"/>
              </a:rPr>
              <a:t> Statement</a:t>
            </a:r>
            <a:endParaRPr/>
          </a:p>
        </p:txBody>
      </p:sp>
      <p:sp>
        <p:nvSpPr>
          <p:cNvPr id="920" name="Google Shape;920;p133"/>
          <p:cNvSpPr txBox="1"/>
          <p:nvPr/>
        </p:nvSpPr>
        <p:spPr>
          <a:xfrm>
            <a:off x="457200" y="1634728"/>
            <a:ext cx="7467600" cy="272891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public class MyResource : IDisposable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public void MyResource()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 Acquire valuble resource</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public void Dispose()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 Release valuble resource</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public void DoSomething()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p:txBody>
      </p:sp>
      <p:sp>
        <p:nvSpPr>
          <p:cNvPr id="921" name="Google Shape;921;p133"/>
          <p:cNvSpPr txBox="1"/>
          <p:nvPr/>
        </p:nvSpPr>
        <p:spPr>
          <a:xfrm>
            <a:off x="1828800" y="3886200"/>
            <a:ext cx="6934200" cy="796528"/>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using (MyResource r = new MyResource()) {</a:t>
            </a:r>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r.DoSomething();</a:t>
            </a:r>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 r.Dispose() is called</a:t>
            </a:r>
            <a:endParaRPr/>
          </a:p>
        </p:txBody>
      </p:sp>
    </p:spTree>
  </p:cSld>
  <p:clrMapOvr>
    <a:masterClrMapping/>
  </p:clrMapOvr>
  <p:transition spd="med">
    <p:fade thruBlk="1"/>
  </p:transition>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134"/>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Droid Sans Mono"/>
                <a:ea typeface="Droid Sans Mono"/>
                <a:cs typeface="Droid Sans Mono"/>
                <a:sym typeface="Droid Sans Mono"/>
              </a:rPr>
              <a:t>checked</a:t>
            </a:r>
            <a:r>
              <a:rPr b="1" i="0" lang="en" sz="3200" u="none">
                <a:solidFill>
                  <a:schemeClr val="dk2"/>
                </a:solidFill>
                <a:latin typeface="Arial"/>
                <a:ea typeface="Arial"/>
                <a:cs typeface="Arial"/>
                <a:sym typeface="Arial"/>
              </a:rPr>
              <a:t> and </a:t>
            </a:r>
            <a:r>
              <a:rPr b="1" i="0" lang="en" sz="3200" u="none">
                <a:solidFill>
                  <a:schemeClr val="dk2"/>
                </a:solidFill>
                <a:latin typeface="Droid Sans Mono"/>
                <a:ea typeface="Droid Sans Mono"/>
                <a:cs typeface="Droid Sans Mono"/>
                <a:sym typeface="Droid Sans Mono"/>
              </a:rPr>
              <a:t>unchecked</a:t>
            </a:r>
            <a:r>
              <a:rPr b="1" i="0" lang="en" sz="3200" u="none">
                <a:solidFill>
                  <a:schemeClr val="dk2"/>
                </a:solidFill>
                <a:latin typeface="Arial"/>
                <a:ea typeface="Arial"/>
                <a:cs typeface="Arial"/>
                <a:sym typeface="Arial"/>
              </a:rPr>
              <a:t> Statements</a:t>
            </a:r>
            <a:endParaRPr/>
          </a:p>
        </p:txBody>
      </p:sp>
      <p:sp>
        <p:nvSpPr>
          <p:cNvPr id="927" name="Google Shape;927;p134"/>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The </a:t>
            </a:r>
            <a:r>
              <a:rPr b="0" i="0" lang="en" sz="2800" u="none">
                <a:solidFill>
                  <a:schemeClr val="dk1"/>
                </a:solidFill>
                <a:latin typeface="Droid Sans Mono"/>
                <a:ea typeface="Droid Sans Mono"/>
                <a:cs typeface="Droid Sans Mono"/>
                <a:sym typeface="Droid Sans Mono"/>
              </a:rPr>
              <a:t>checked</a:t>
            </a:r>
            <a:r>
              <a:rPr b="0" i="0" lang="en" sz="2800" u="none">
                <a:solidFill>
                  <a:schemeClr val="dk1"/>
                </a:solidFill>
                <a:latin typeface="Arial"/>
                <a:ea typeface="Arial"/>
                <a:cs typeface="Arial"/>
                <a:sym typeface="Arial"/>
              </a:rPr>
              <a:t> and </a:t>
            </a:r>
            <a:r>
              <a:rPr b="0" i="0" lang="en" sz="2800" u="none">
                <a:solidFill>
                  <a:schemeClr val="dk1"/>
                </a:solidFill>
                <a:latin typeface="Droid Sans Mono"/>
                <a:ea typeface="Droid Sans Mono"/>
                <a:cs typeface="Droid Sans Mono"/>
                <a:sym typeface="Droid Sans Mono"/>
              </a:rPr>
              <a:t>unchecked</a:t>
            </a:r>
            <a:r>
              <a:rPr b="0" i="0" lang="en" sz="2800" u="none">
                <a:solidFill>
                  <a:schemeClr val="dk1"/>
                </a:solidFill>
                <a:latin typeface="Arial"/>
                <a:ea typeface="Arial"/>
                <a:cs typeface="Arial"/>
                <a:sym typeface="Arial"/>
              </a:rPr>
              <a:t> statements allow you to control overflow checking for integral-type arithmetic operations and conversions</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Droid Sans Mono"/>
                <a:ea typeface="Droid Sans Mono"/>
                <a:cs typeface="Droid Sans Mono"/>
                <a:sym typeface="Droid Sans Mono"/>
              </a:rPr>
              <a:t>checked</a:t>
            </a:r>
            <a:r>
              <a:rPr b="0" i="0" lang="en" sz="2800" u="none">
                <a:solidFill>
                  <a:schemeClr val="dk1"/>
                </a:solidFill>
                <a:latin typeface="Arial"/>
                <a:ea typeface="Arial"/>
                <a:cs typeface="Arial"/>
                <a:sym typeface="Arial"/>
              </a:rPr>
              <a:t> forces checking</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Droid Sans Mono"/>
                <a:ea typeface="Droid Sans Mono"/>
                <a:cs typeface="Droid Sans Mono"/>
                <a:sym typeface="Droid Sans Mono"/>
              </a:rPr>
              <a:t>unchecked</a:t>
            </a:r>
            <a:r>
              <a:rPr b="0" i="0" lang="en" sz="2800" u="none">
                <a:solidFill>
                  <a:schemeClr val="dk1"/>
                </a:solidFill>
                <a:latin typeface="Arial"/>
                <a:ea typeface="Arial"/>
                <a:cs typeface="Arial"/>
                <a:sym typeface="Arial"/>
              </a:rPr>
              <a:t> forces no checking</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Can use both as block statements or</a:t>
            </a:r>
            <a:br>
              <a:rPr b="0" i="0" lang="en" sz="2800" u="none">
                <a:solidFill>
                  <a:schemeClr val="dk1"/>
                </a:solidFill>
                <a:latin typeface="Arial"/>
                <a:ea typeface="Arial"/>
                <a:cs typeface="Arial"/>
                <a:sym typeface="Arial"/>
              </a:rPr>
            </a:br>
            <a:r>
              <a:rPr b="0" i="0" lang="en" sz="2800" u="none">
                <a:solidFill>
                  <a:schemeClr val="dk1"/>
                </a:solidFill>
                <a:latin typeface="Arial"/>
                <a:ea typeface="Arial"/>
                <a:cs typeface="Arial"/>
                <a:sym typeface="Arial"/>
              </a:rPr>
              <a:t>as an expression</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Default is </a:t>
            </a:r>
            <a:r>
              <a:rPr b="0" i="0" lang="en" sz="2800" u="none">
                <a:solidFill>
                  <a:schemeClr val="dk1"/>
                </a:solidFill>
                <a:latin typeface="Droid Sans Mono"/>
                <a:ea typeface="Droid Sans Mono"/>
                <a:cs typeface="Droid Sans Mono"/>
                <a:sym typeface="Droid Sans Mono"/>
              </a:rPr>
              <a:t>unchecked</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Use the </a:t>
            </a:r>
            <a:r>
              <a:rPr b="0" i="0" lang="en" sz="2800" u="none">
                <a:solidFill>
                  <a:schemeClr val="dk1"/>
                </a:solidFill>
                <a:latin typeface="Droid Sans Mono"/>
                <a:ea typeface="Droid Sans Mono"/>
                <a:cs typeface="Droid Sans Mono"/>
                <a:sym typeface="Droid Sans Mono"/>
              </a:rPr>
              <a:t>/checked</a:t>
            </a:r>
            <a:r>
              <a:rPr b="0" i="0" lang="en" sz="2800" u="none">
                <a:solidFill>
                  <a:schemeClr val="dk1"/>
                </a:solidFill>
                <a:latin typeface="Arial"/>
                <a:ea typeface="Arial"/>
                <a:cs typeface="Arial"/>
                <a:sym typeface="Arial"/>
              </a:rPr>
              <a:t> compiler option to make </a:t>
            </a:r>
            <a:r>
              <a:rPr b="0" i="0" lang="en" sz="2800" u="none">
                <a:solidFill>
                  <a:schemeClr val="dk1"/>
                </a:solidFill>
                <a:latin typeface="Droid Sans Mono"/>
                <a:ea typeface="Droid Sans Mono"/>
                <a:cs typeface="Droid Sans Mono"/>
                <a:sym typeface="Droid Sans Mono"/>
              </a:rPr>
              <a:t>checked</a:t>
            </a:r>
            <a:r>
              <a:rPr b="0" i="0" lang="en" sz="2800" u="none">
                <a:solidFill>
                  <a:schemeClr val="dk1"/>
                </a:solidFill>
                <a:latin typeface="Arial"/>
                <a:ea typeface="Arial"/>
                <a:cs typeface="Arial"/>
                <a:sym typeface="Arial"/>
              </a:rPr>
              <a:t> the default</a:t>
            </a:r>
            <a:endParaRPr/>
          </a:p>
        </p:txBody>
      </p:sp>
    </p:spTree>
  </p:cSld>
  <p:clrMapOvr>
    <a:masterClrMapping/>
  </p:clrMapOvr>
  <p:transition spd="med">
    <p:fade thruBlk="1"/>
  </p:transition>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135"/>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Basic Input/Output Statements</a:t>
            </a:r>
            <a:endParaRPr/>
          </a:p>
        </p:txBody>
      </p:sp>
      <p:sp>
        <p:nvSpPr>
          <p:cNvPr id="933" name="Google Shape;933;p135"/>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Console applications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Droid Sans Mono"/>
                <a:ea typeface="Droid Sans Mono"/>
                <a:cs typeface="Droid Sans Mono"/>
                <a:sym typeface="Droid Sans Mono"/>
              </a:rPr>
              <a:t>System.Console.WriteLine();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Droid Sans Mono"/>
                <a:ea typeface="Droid Sans Mono"/>
                <a:cs typeface="Droid Sans Mono"/>
                <a:sym typeface="Droid Sans Mono"/>
              </a:rPr>
              <a:t>System.Console.ReadLine();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Windows applications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Droid Sans Mono"/>
                <a:ea typeface="Droid Sans Mono"/>
                <a:cs typeface="Droid Sans Mono"/>
                <a:sym typeface="Droid Sans Mono"/>
              </a:rPr>
              <a:t>System.WinForms.MessageBox.Show();</a:t>
            </a:r>
            <a:endParaRPr/>
          </a:p>
        </p:txBody>
      </p:sp>
      <p:sp>
        <p:nvSpPr>
          <p:cNvPr id="934" name="Google Shape;934;p135"/>
          <p:cNvSpPr txBox="1"/>
          <p:nvPr/>
        </p:nvSpPr>
        <p:spPr>
          <a:xfrm>
            <a:off x="685800" y="3476625"/>
            <a:ext cx="7772400" cy="1128713"/>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string v1 = “some value”;</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MyObject v2 = new MyObject();</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Console.WriteLine(“First is {0}, second is {1}”,</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v1, v2); </a:t>
            </a:r>
            <a:endParaRPr/>
          </a:p>
        </p:txBody>
      </p:sp>
    </p:spTree>
  </p:cSld>
  <p:clrMapOvr>
    <a:masterClrMapping/>
  </p:clrMapOvr>
  <p:transition spd="med">
    <p:fade thruBlk="1"/>
  </p:transition>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136"/>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Agenda</a:t>
            </a:r>
            <a:endParaRPr/>
          </a:p>
        </p:txBody>
      </p:sp>
      <p:sp>
        <p:nvSpPr>
          <p:cNvPr id="940" name="Google Shape;940;p136"/>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Hello World</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Design Goals of C#</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Types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Program Structure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Statements</a:t>
            </a:r>
            <a:endParaRPr/>
          </a:p>
          <a:p>
            <a:pPr indent="-342900" lvl="0" marL="342900" marR="0" rtl="0" algn="l">
              <a:lnSpc>
                <a:spcPct val="100000"/>
              </a:lnSpc>
              <a:spcBef>
                <a:spcPts val="560"/>
              </a:spcBef>
              <a:spcAft>
                <a:spcPts val="0"/>
              </a:spcAft>
              <a:buClr>
                <a:schemeClr val="folHlink"/>
              </a:buClr>
              <a:buSzPts val="2800"/>
              <a:buFont typeface="Noto Sans Symbols"/>
              <a:buChar char="⬥"/>
            </a:pPr>
            <a:r>
              <a:rPr b="1" i="0" lang="en" sz="2800" u="none">
                <a:solidFill>
                  <a:schemeClr val="folHlink"/>
                </a:solidFill>
                <a:latin typeface="Arial"/>
                <a:ea typeface="Arial"/>
                <a:cs typeface="Arial"/>
                <a:sym typeface="Arial"/>
              </a:rPr>
              <a:t>Operators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Using Visual Studio.NET</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Using the .NET Framework SDK </a:t>
            </a:r>
            <a:endParaRPr/>
          </a:p>
        </p:txBody>
      </p:sp>
    </p:spTree>
  </p:cSld>
  <p:clrMapOvr>
    <a:masterClrMapping/>
  </p:clrMapOvr>
  <p:transition spd="med">
    <p:fade thruBlk="1"/>
  </p:transition>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137"/>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Operators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Overview</a:t>
            </a:r>
            <a:endParaRPr/>
          </a:p>
        </p:txBody>
      </p:sp>
      <p:sp>
        <p:nvSpPr>
          <p:cNvPr id="947" name="Google Shape;947;p137"/>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C# provides a fixed set of operators, whose meaning is defined for the predefined types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Some operators can be overloaded (e.g. </a:t>
            </a:r>
            <a:r>
              <a:rPr b="0" i="0" lang="en" sz="2800" u="none">
                <a:solidFill>
                  <a:schemeClr val="dk1"/>
                </a:solidFill>
                <a:latin typeface="Droid Sans Mono"/>
                <a:ea typeface="Droid Sans Mono"/>
                <a:cs typeface="Droid Sans Mono"/>
                <a:sym typeface="Droid Sans Mono"/>
              </a:rPr>
              <a:t>+</a:t>
            </a:r>
            <a:r>
              <a:rPr b="0" i="0" lang="en" sz="2800" u="none">
                <a:solidFill>
                  <a:schemeClr val="dk1"/>
                </a:solidFill>
                <a:latin typeface="Arial"/>
                <a:ea typeface="Arial"/>
                <a:cs typeface="Arial"/>
                <a:sym typeface="Arial"/>
              </a:rPr>
              <a:t>)</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The following table summarizes the C# operators by category</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Categories are in order of decreasing precedence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Operators in each category have the same precedence</a:t>
            </a:r>
            <a:endParaRPr/>
          </a:p>
        </p:txBody>
      </p:sp>
    </p:spTree>
  </p:cSld>
  <p:clrMapOvr>
    <a:masterClrMapping/>
  </p:clrMapOvr>
  <p:transition spd="med">
    <p:fade thruBlk="1"/>
  </p:transition>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138"/>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Operators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Precedence</a:t>
            </a:r>
            <a:endParaRPr/>
          </a:p>
        </p:txBody>
      </p:sp>
      <p:grpSp>
        <p:nvGrpSpPr>
          <p:cNvPr id="953" name="Google Shape;953;p138"/>
          <p:cNvGrpSpPr/>
          <p:nvPr/>
        </p:nvGrpSpPr>
        <p:grpSpPr>
          <a:xfrm>
            <a:off x="609600" y="1691878"/>
            <a:ext cx="7924800" cy="2765822"/>
            <a:chOff x="384" y="1248"/>
            <a:chExt cx="4992" cy="2323"/>
          </a:xfrm>
        </p:grpSpPr>
        <p:sp>
          <p:nvSpPr>
            <p:cNvPr id="954" name="Google Shape;954;p138"/>
            <p:cNvSpPr txBox="1"/>
            <p:nvPr/>
          </p:nvSpPr>
          <p:spPr>
            <a:xfrm>
              <a:off x="2031" y="1542"/>
              <a:ext cx="3345" cy="2029"/>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l">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Grouping: (x)</a:t>
              </a:r>
              <a:endParaRPr/>
            </a:p>
            <a:p>
              <a:pPr indent="0" lvl="0" marL="0" marR="0" rtl="0" algn="l">
                <a:lnSpc>
                  <a:spcPct val="85000"/>
                </a:lnSpc>
                <a:spcBef>
                  <a:spcPts val="40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Member access: x.y</a:t>
              </a:r>
              <a:endParaRPr/>
            </a:p>
            <a:p>
              <a:pPr indent="0" lvl="0" marL="0" marR="0" rtl="0" algn="l">
                <a:lnSpc>
                  <a:spcPct val="85000"/>
                </a:lnSpc>
                <a:spcBef>
                  <a:spcPts val="40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Method call: f(x)</a:t>
              </a:r>
              <a:endParaRPr/>
            </a:p>
            <a:p>
              <a:pPr indent="0" lvl="0" marL="0" marR="0" rtl="0" algn="l">
                <a:lnSpc>
                  <a:spcPct val="85000"/>
                </a:lnSpc>
                <a:spcBef>
                  <a:spcPts val="40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Indexing: a[x]</a:t>
              </a:r>
              <a:endParaRPr/>
            </a:p>
            <a:p>
              <a:pPr indent="0" lvl="0" marL="0" marR="0" rtl="0" algn="l">
                <a:lnSpc>
                  <a:spcPct val="85000"/>
                </a:lnSpc>
                <a:spcBef>
                  <a:spcPts val="40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Post-increment: x++</a:t>
              </a:r>
              <a:endParaRPr/>
            </a:p>
            <a:p>
              <a:pPr indent="0" lvl="0" marL="0" marR="0" rtl="0" algn="l">
                <a:lnSpc>
                  <a:spcPct val="85000"/>
                </a:lnSpc>
                <a:spcBef>
                  <a:spcPts val="40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Post-decrement: x—</a:t>
              </a:r>
              <a:endParaRPr/>
            </a:p>
            <a:p>
              <a:pPr indent="0" lvl="0" marL="0" marR="0" rtl="0" algn="l">
                <a:lnSpc>
                  <a:spcPct val="85000"/>
                </a:lnSpc>
                <a:spcBef>
                  <a:spcPts val="40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Constructor call: new</a:t>
              </a:r>
              <a:endParaRPr/>
            </a:p>
            <a:p>
              <a:pPr indent="0" lvl="0" marL="0" marR="0" rtl="0" algn="l">
                <a:lnSpc>
                  <a:spcPct val="85000"/>
                </a:lnSpc>
                <a:spcBef>
                  <a:spcPts val="40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Type retrieval: typeof</a:t>
              </a:r>
              <a:endParaRPr/>
            </a:p>
            <a:p>
              <a:pPr indent="0" lvl="0" marL="0" marR="0" rtl="0" algn="l">
                <a:lnSpc>
                  <a:spcPct val="85000"/>
                </a:lnSpc>
                <a:spcBef>
                  <a:spcPts val="40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Arithmetic check on: checked</a:t>
              </a:r>
              <a:endParaRPr/>
            </a:p>
            <a:p>
              <a:pPr indent="0" lvl="0" marL="0" marR="0" rtl="0" algn="l">
                <a:lnSpc>
                  <a:spcPct val="85000"/>
                </a:lnSpc>
                <a:spcBef>
                  <a:spcPts val="40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Arithmetic check off: unchecked</a:t>
              </a:r>
              <a:endParaRPr/>
            </a:p>
          </p:txBody>
        </p:sp>
        <p:sp>
          <p:nvSpPr>
            <p:cNvPr id="955" name="Google Shape;955;p138"/>
            <p:cNvSpPr txBox="1"/>
            <p:nvPr/>
          </p:nvSpPr>
          <p:spPr>
            <a:xfrm>
              <a:off x="384" y="1542"/>
              <a:ext cx="1647" cy="2029"/>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ctr">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Primary</a:t>
              </a:r>
              <a:endParaRPr/>
            </a:p>
          </p:txBody>
        </p:sp>
        <p:sp>
          <p:nvSpPr>
            <p:cNvPr id="956" name="Google Shape;956;p138"/>
            <p:cNvSpPr txBox="1"/>
            <p:nvPr/>
          </p:nvSpPr>
          <p:spPr>
            <a:xfrm>
              <a:off x="2031" y="1248"/>
              <a:ext cx="3345" cy="294"/>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ctr">
                <a:lnSpc>
                  <a:spcPct val="85000"/>
                </a:lnSpc>
                <a:spcBef>
                  <a:spcPts val="0"/>
                </a:spcBef>
                <a:spcAft>
                  <a:spcPts val="0"/>
                </a:spcAft>
                <a:buClr>
                  <a:schemeClr val="dk1"/>
                </a:buClr>
                <a:buSzPts val="2400"/>
                <a:buFont typeface="Arial"/>
                <a:buNone/>
              </a:pPr>
              <a:r>
                <a:rPr b="1" i="0" lang="en" sz="2400" u="none">
                  <a:solidFill>
                    <a:schemeClr val="dk1"/>
                  </a:solidFill>
                  <a:latin typeface="Arial"/>
                  <a:ea typeface="Arial"/>
                  <a:cs typeface="Arial"/>
                  <a:sym typeface="Arial"/>
                </a:rPr>
                <a:t>Operators</a:t>
              </a:r>
              <a:endParaRPr/>
            </a:p>
          </p:txBody>
        </p:sp>
        <p:sp>
          <p:nvSpPr>
            <p:cNvPr id="957" name="Google Shape;957;p138"/>
            <p:cNvSpPr txBox="1"/>
            <p:nvPr/>
          </p:nvSpPr>
          <p:spPr>
            <a:xfrm>
              <a:off x="384" y="1248"/>
              <a:ext cx="1647" cy="294"/>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ctr">
                <a:lnSpc>
                  <a:spcPct val="85000"/>
                </a:lnSpc>
                <a:spcBef>
                  <a:spcPts val="0"/>
                </a:spcBef>
                <a:spcAft>
                  <a:spcPts val="0"/>
                </a:spcAft>
                <a:buClr>
                  <a:schemeClr val="dk1"/>
                </a:buClr>
                <a:buSzPts val="2400"/>
                <a:buFont typeface="Arial"/>
                <a:buNone/>
              </a:pPr>
              <a:r>
                <a:rPr b="1" i="0" lang="en" sz="2400" u="none">
                  <a:solidFill>
                    <a:schemeClr val="dk1"/>
                  </a:solidFill>
                  <a:latin typeface="Arial"/>
                  <a:ea typeface="Arial"/>
                  <a:cs typeface="Arial"/>
                  <a:sym typeface="Arial"/>
                </a:rPr>
                <a:t>Category</a:t>
              </a:r>
              <a:endParaRPr/>
            </a:p>
          </p:txBody>
        </p:sp>
        <p:cxnSp>
          <p:nvCxnSpPr>
            <p:cNvPr id="958" name="Google Shape;958;p138"/>
            <p:cNvCxnSpPr/>
            <p:nvPr/>
          </p:nvCxnSpPr>
          <p:spPr>
            <a:xfrm>
              <a:off x="384" y="1248"/>
              <a:ext cx="4992" cy="0"/>
            </a:xfrm>
            <a:prstGeom prst="straightConnector1">
              <a:avLst/>
            </a:prstGeom>
            <a:noFill/>
            <a:ln cap="sq" cmpd="sng" w="12700">
              <a:solidFill>
                <a:schemeClr val="dk1"/>
              </a:solidFill>
              <a:prstDash val="solid"/>
              <a:miter lim="800000"/>
              <a:headEnd len="med" w="med" type="none"/>
              <a:tailEnd len="med" w="med" type="none"/>
            </a:ln>
          </p:spPr>
        </p:cxnSp>
        <p:cxnSp>
          <p:nvCxnSpPr>
            <p:cNvPr id="959" name="Google Shape;959;p138"/>
            <p:cNvCxnSpPr/>
            <p:nvPr/>
          </p:nvCxnSpPr>
          <p:spPr>
            <a:xfrm>
              <a:off x="384" y="1542"/>
              <a:ext cx="4992" cy="0"/>
            </a:xfrm>
            <a:prstGeom prst="straightConnector1">
              <a:avLst/>
            </a:prstGeom>
            <a:noFill/>
            <a:ln cap="flat" cmpd="sng" w="12700">
              <a:solidFill>
                <a:schemeClr val="dk1"/>
              </a:solidFill>
              <a:prstDash val="solid"/>
              <a:miter lim="800000"/>
              <a:headEnd len="med" w="med" type="none"/>
              <a:tailEnd len="med" w="med" type="none"/>
            </a:ln>
          </p:spPr>
        </p:cxnSp>
        <p:cxnSp>
          <p:nvCxnSpPr>
            <p:cNvPr id="960" name="Google Shape;960;p138"/>
            <p:cNvCxnSpPr/>
            <p:nvPr/>
          </p:nvCxnSpPr>
          <p:spPr>
            <a:xfrm>
              <a:off x="384" y="3571"/>
              <a:ext cx="4992" cy="0"/>
            </a:xfrm>
            <a:prstGeom prst="straightConnector1">
              <a:avLst/>
            </a:prstGeom>
            <a:noFill/>
            <a:ln cap="sq" cmpd="sng" w="12700">
              <a:solidFill>
                <a:schemeClr val="dk1"/>
              </a:solidFill>
              <a:prstDash val="solid"/>
              <a:miter lim="800000"/>
              <a:headEnd len="med" w="med" type="none"/>
              <a:tailEnd len="med" w="med" type="none"/>
            </a:ln>
          </p:spPr>
        </p:cxnSp>
        <p:cxnSp>
          <p:nvCxnSpPr>
            <p:cNvPr id="961" name="Google Shape;961;p138"/>
            <p:cNvCxnSpPr/>
            <p:nvPr/>
          </p:nvCxnSpPr>
          <p:spPr>
            <a:xfrm>
              <a:off x="2031" y="1248"/>
              <a:ext cx="0" cy="2323"/>
            </a:xfrm>
            <a:prstGeom prst="straightConnector1">
              <a:avLst/>
            </a:prstGeom>
            <a:noFill/>
            <a:ln cap="flat" cmpd="sng" w="12700">
              <a:solidFill>
                <a:schemeClr val="dk1"/>
              </a:solidFill>
              <a:prstDash val="solid"/>
              <a:miter lim="800000"/>
              <a:headEnd len="med" w="med" type="none"/>
              <a:tailEnd len="med" w="med" type="none"/>
            </a:ln>
          </p:spPr>
        </p:cxnSp>
        <p:cxnSp>
          <p:nvCxnSpPr>
            <p:cNvPr id="962" name="Google Shape;962;p138"/>
            <p:cNvCxnSpPr/>
            <p:nvPr/>
          </p:nvCxnSpPr>
          <p:spPr>
            <a:xfrm>
              <a:off x="384" y="1248"/>
              <a:ext cx="0" cy="2323"/>
            </a:xfrm>
            <a:prstGeom prst="straightConnector1">
              <a:avLst/>
            </a:prstGeom>
            <a:noFill/>
            <a:ln cap="sq" cmpd="sng" w="12700">
              <a:solidFill>
                <a:schemeClr val="dk1"/>
              </a:solidFill>
              <a:prstDash val="solid"/>
              <a:miter lim="800000"/>
              <a:headEnd len="med" w="med" type="none"/>
              <a:tailEnd len="med" w="med" type="none"/>
            </a:ln>
          </p:spPr>
        </p:cxnSp>
        <p:cxnSp>
          <p:nvCxnSpPr>
            <p:cNvPr id="963" name="Google Shape;963;p138"/>
            <p:cNvCxnSpPr/>
            <p:nvPr/>
          </p:nvCxnSpPr>
          <p:spPr>
            <a:xfrm>
              <a:off x="5376" y="1248"/>
              <a:ext cx="0" cy="2323"/>
            </a:xfrm>
            <a:prstGeom prst="straightConnector1">
              <a:avLst/>
            </a:prstGeom>
            <a:noFill/>
            <a:ln cap="sq" cmpd="sng" w="12700">
              <a:solidFill>
                <a:schemeClr val="dk1"/>
              </a:solidFill>
              <a:prstDash val="solid"/>
              <a:miter lim="800000"/>
              <a:headEnd len="med" w="med" type="none"/>
              <a:tailEnd len="med" w="med" type="none"/>
            </a:ln>
          </p:spPr>
        </p:cxnSp>
      </p:grpSp>
    </p:spTree>
  </p:cSld>
  <p:clrMapOvr>
    <a:masterClrMapping/>
  </p:clrMapOvr>
  <p:transition spd="med">
    <p:fade thruBlk="1"/>
  </p:transition>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139"/>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Operators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Precedence</a:t>
            </a:r>
            <a:endParaRPr/>
          </a:p>
        </p:txBody>
      </p:sp>
      <p:grpSp>
        <p:nvGrpSpPr>
          <p:cNvPr id="969" name="Google Shape;969;p139"/>
          <p:cNvGrpSpPr/>
          <p:nvPr/>
        </p:nvGrpSpPr>
        <p:grpSpPr>
          <a:xfrm>
            <a:off x="609600" y="1600200"/>
            <a:ext cx="7924800" cy="3028950"/>
            <a:chOff x="384" y="1248"/>
            <a:chExt cx="4992" cy="2612"/>
          </a:xfrm>
        </p:grpSpPr>
        <p:sp>
          <p:nvSpPr>
            <p:cNvPr id="970" name="Google Shape;970;p139"/>
            <p:cNvSpPr txBox="1"/>
            <p:nvPr/>
          </p:nvSpPr>
          <p:spPr>
            <a:xfrm>
              <a:off x="2031" y="1580"/>
              <a:ext cx="3345" cy="1492"/>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l">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Positive value of: +</a:t>
              </a:r>
              <a:endParaRPr/>
            </a:p>
            <a:p>
              <a:pPr indent="0" lvl="0" marL="0" marR="0" rtl="0" algn="l">
                <a:lnSpc>
                  <a:spcPct val="85000"/>
                </a:lnSpc>
                <a:spcBef>
                  <a:spcPts val="40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Negative value of: -</a:t>
              </a:r>
              <a:endParaRPr/>
            </a:p>
            <a:p>
              <a:pPr indent="0" lvl="0" marL="0" marR="0" rtl="0" algn="l">
                <a:lnSpc>
                  <a:spcPct val="85000"/>
                </a:lnSpc>
                <a:spcBef>
                  <a:spcPts val="40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Not: !</a:t>
              </a:r>
              <a:endParaRPr/>
            </a:p>
            <a:p>
              <a:pPr indent="0" lvl="0" marL="0" marR="0" rtl="0" algn="l">
                <a:lnSpc>
                  <a:spcPct val="85000"/>
                </a:lnSpc>
                <a:spcBef>
                  <a:spcPts val="40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Bitwise complement: ~</a:t>
              </a:r>
              <a:endParaRPr/>
            </a:p>
            <a:p>
              <a:pPr indent="0" lvl="0" marL="0" marR="0" rtl="0" algn="l">
                <a:lnSpc>
                  <a:spcPct val="85000"/>
                </a:lnSpc>
                <a:spcBef>
                  <a:spcPts val="40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Pre-increment: ++x</a:t>
              </a:r>
              <a:endParaRPr/>
            </a:p>
            <a:p>
              <a:pPr indent="0" lvl="0" marL="0" marR="0" rtl="0" algn="l">
                <a:lnSpc>
                  <a:spcPct val="85000"/>
                </a:lnSpc>
                <a:spcBef>
                  <a:spcPts val="40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Post-decrement: --x</a:t>
              </a:r>
              <a:endParaRPr/>
            </a:p>
            <a:p>
              <a:pPr indent="0" lvl="0" marL="0" marR="0" rtl="0" algn="l">
                <a:lnSpc>
                  <a:spcPct val="85000"/>
                </a:lnSpc>
                <a:spcBef>
                  <a:spcPts val="40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Type cast: (T)x</a:t>
              </a:r>
              <a:endParaRPr/>
            </a:p>
          </p:txBody>
        </p:sp>
        <p:sp>
          <p:nvSpPr>
            <p:cNvPr id="971" name="Google Shape;971;p139"/>
            <p:cNvSpPr txBox="1"/>
            <p:nvPr/>
          </p:nvSpPr>
          <p:spPr>
            <a:xfrm>
              <a:off x="384" y="1580"/>
              <a:ext cx="1647" cy="1492"/>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ctr">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Unary</a:t>
              </a:r>
              <a:endParaRPr/>
            </a:p>
          </p:txBody>
        </p:sp>
        <p:sp>
          <p:nvSpPr>
            <p:cNvPr id="972" name="Google Shape;972;p139"/>
            <p:cNvSpPr txBox="1"/>
            <p:nvPr/>
          </p:nvSpPr>
          <p:spPr>
            <a:xfrm>
              <a:off x="2031" y="3072"/>
              <a:ext cx="3345" cy="788"/>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l">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Multiply: *</a:t>
              </a:r>
              <a:endParaRPr/>
            </a:p>
            <a:p>
              <a:pPr indent="0" lvl="0" marL="0" marR="0" rtl="0" algn="l">
                <a:lnSpc>
                  <a:spcPct val="85000"/>
                </a:lnSpc>
                <a:spcBef>
                  <a:spcPts val="40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Divide: /</a:t>
              </a:r>
              <a:endParaRPr/>
            </a:p>
            <a:p>
              <a:pPr indent="0" lvl="0" marL="0" marR="0" rtl="0" algn="l">
                <a:lnSpc>
                  <a:spcPct val="85000"/>
                </a:lnSpc>
                <a:spcBef>
                  <a:spcPts val="40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Division remainder: %</a:t>
              </a:r>
              <a:endParaRPr/>
            </a:p>
          </p:txBody>
        </p:sp>
        <p:sp>
          <p:nvSpPr>
            <p:cNvPr id="973" name="Google Shape;973;p139"/>
            <p:cNvSpPr txBox="1"/>
            <p:nvPr/>
          </p:nvSpPr>
          <p:spPr>
            <a:xfrm>
              <a:off x="384" y="3072"/>
              <a:ext cx="1647" cy="788"/>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ctr">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Multiplicative</a:t>
              </a:r>
              <a:endParaRPr/>
            </a:p>
          </p:txBody>
        </p:sp>
        <p:sp>
          <p:nvSpPr>
            <p:cNvPr id="974" name="Google Shape;974;p139"/>
            <p:cNvSpPr txBox="1"/>
            <p:nvPr/>
          </p:nvSpPr>
          <p:spPr>
            <a:xfrm>
              <a:off x="2031" y="1248"/>
              <a:ext cx="3345" cy="332"/>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ctr">
                <a:lnSpc>
                  <a:spcPct val="85000"/>
                </a:lnSpc>
                <a:spcBef>
                  <a:spcPts val="0"/>
                </a:spcBef>
                <a:spcAft>
                  <a:spcPts val="0"/>
                </a:spcAft>
                <a:buClr>
                  <a:schemeClr val="dk1"/>
                </a:buClr>
                <a:buSzPts val="2400"/>
                <a:buFont typeface="Arial"/>
                <a:buNone/>
              </a:pPr>
              <a:r>
                <a:rPr b="1" i="0" lang="en" sz="2400" u="none">
                  <a:solidFill>
                    <a:schemeClr val="dk1"/>
                  </a:solidFill>
                  <a:latin typeface="Arial"/>
                  <a:ea typeface="Arial"/>
                  <a:cs typeface="Arial"/>
                  <a:sym typeface="Arial"/>
                </a:rPr>
                <a:t>Operators</a:t>
              </a:r>
              <a:endParaRPr/>
            </a:p>
          </p:txBody>
        </p:sp>
        <p:sp>
          <p:nvSpPr>
            <p:cNvPr id="975" name="Google Shape;975;p139"/>
            <p:cNvSpPr txBox="1"/>
            <p:nvPr/>
          </p:nvSpPr>
          <p:spPr>
            <a:xfrm>
              <a:off x="384" y="1248"/>
              <a:ext cx="1647" cy="332"/>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ctr">
                <a:lnSpc>
                  <a:spcPct val="85000"/>
                </a:lnSpc>
                <a:spcBef>
                  <a:spcPts val="0"/>
                </a:spcBef>
                <a:spcAft>
                  <a:spcPts val="0"/>
                </a:spcAft>
                <a:buClr>
                  <a:schemeClr val="dk1"/>
                </a:buClr>
                <a:buSzPts val="2400"/>
                <a:buFont typeface="Arial"/>
                <a:buNone/>
              </a:pPr>
              <a:r>
                <a:rPr b="1" i="0" lang="en" sz="2400" u="none">
                  <a:solidFill>
                    <a:schemeClr val="dk1"/>
                  </a:solidFill>
                  <a:latin typeface="Arial"/>
                  <a:ea typeface="Arial"/>
                  <a:cs typeface="Arial"/>
                  <a:sym typeface="Arial"/>
                </a:rPr>
                <a:t>Category</a:t>
              </a:r>
              <a:endParaRPr/>
            </a:p>
          </p:txBody>
        </p:sp>
        <p:cxnSp>
          <p:nvCxnSpPr>
            <p:cNvPr id="976" name="Google Shape;976;p139"/>
            <p:cNvCxnSpPr/>
            <p:nvPr/>
          </p:nvCxnSpPr>
          <p:spPr>
            <a:xfrm>
              <a:off x="384" y="1248"/>
              <a:ext cx="4992" cy="0"/>
            </a:xfrm>
            <a:prstGeom prst="straightConnector1">
              <a:avLst/>
            </a:prstGeom>
            <a:noFill/>
            <a:ln cap="sq" cmpd="sng" w="12700">
              <a:solidFill>
                <a:schemeClr val="dk1"/>
              </a:solidFill>
              <a:prstDash val="solid"/>
              <a:miter lim="800000"/>
              <a:headEnd len="med" w="med" type="none"/>
              <a:tailEnd len="med" w="med" type="none"/>
            </a:ln>
          </p:spPr>
        </p:cxnSp>
        <p:cxnSp>
          <p:nvCxnSpPr>
            <p:cNvPr id="977" name="Google Shape;977;p139"/>
            <p:cNvCxnSpPr/>
            <p:nvPr/>
          </p:nvCxnSpPr>
          <p:spPr>
            <a:xfrm>
              <a:off x="384" y="1580"/>
              <a:ext cx="4992" cy="0"/>
            </a:xfrm>
            <a:prstGeom prst="straightConnector1">
              <a:avLst/>
            </a:prstGeom>
            <a:noFill/>
            <a:ln cap="rnd" cmpd="sng" w="12700">
              <a:solidFill>
                <a:schemeClr val="dk1"/>
              </a:solidFill>
              <a:prstDash val="solid"/>
              <a:miter lim="800000"/>
              <a:headEnd len="med" w="med" type="none"/>
              <a:tailEnd len="med" w="med" type="none"/>
            </a:ln>
          </p:spPr>
        </p:cxnSp>
        <p:cxnSp>
          <p:nvCxnSpPr>
            <p:cNvPr id="978" name="Google Shape;978;p139"/>
            <p:cNvCxnSpPr/>
            <p:nvPr/>
          </p:nvCxnSpPr>
          <p:spPr>
            <a:xfrm>
              <a:off x="384" y="3860"/>
              <a:ext cx="4992" cy="0"/>
            </a:xfrm>
            <a:prstGeom prst="straightConnector1">
              <a:avLst/>
            </a:prstGeom>
            <a:noFill/>
            <a:ln cap="sq" cmpd="sng" w="12700">
              <a:solidFill>
                <a:schemeClr val="dk1"/>
              </a:solidFill>
              <a:prstDash val="solid"/>
              <a:miter lim="800000"/>
              <a:headEnd len="med" w="med" type="none"/>
              <a:tailEnd len="med" w="med" type="none"/>
            </a:ln>
          </p:spPr>
        </p:cxnSp>
        <p:cxnSp>
          <p:nvCxnSpPr>
            <p:cNvPr id="979" name="Google Shape;979;p139"/>
            <p:cNvCxnSpPr/>
            <p:nvPr/>
          </p:nvCxnSpPr>
          <p:spPr>
            <a:xfrm>
              <a:off x="2031" y="1248"/>
              <a:ext cx="0" cy="332"/>
            </a:xfrm>
            <a:prstGeom prst="straightConnector1">
              <a:avLst/>
            </a:prstGeom>
            <a:noFill/>
            <a:ln cap="flat" cmpd="sng" w="12700">
              <a:solidFill>
                <a:schemeClr val="dk1"/>
              </a:solidFill>
              <a:prstDash val="solid"/>
              <a:miter lim="800000"/>
              <a:headEnd len="med" w="med" type="none"/>
              <a:tailEnd len="med" w="med" type="none"/>
            </a:ln>
          </p:spPr>
        </p:cxnSp>
        <p:cxnSp>
          <p:nvCxnSpPr>
            <p:cNvPr id="980" name="Google Shape;980;p139"/>
            <p:cNvCxnSpPr/>
            <p:nvPr/>
          </p:nvCxnSpPr>
          <p:spPr>
            <a:xfrm>
              <a:off x="384" y="3072"/>
              <a:ext cx="4992" cy="0"/>
            </a:xfrm>
            <a:prstGeom prst="straightConnector1">
              <a:avLst/>
            </a:prstGeom>
            <a:noFill/>
            <a:ln cap="rnd" cmpd="sng" w="12700">
              <a:solidFill>
                <a:schemeClr val="dk1"/>
              </a:solidFill>
              <a:prstDash val="solid"/>
              <a:miter lim="800000"/>
              <a:headEnd len="med" w="med" type="none"/>
              <a:tailEnd len="med" w="med" type="none"/>
            </a:ln>
          </p:spPr>
        </p:cxnSp>
        <p:cxnSp>
          <p:nvCxnSpPr>
            <p:cNvPr id="981" name="Google Shape;981;p139"/>
            <p:cNvCxnSpPr/>
            <p:nvPr/>
          </p:nvCxnSpPr>
          <p:spPr>
            <a:xfrm>
              <a:off x="384" y="1580"/>
              <a:ext cx="0" cy="1492"/>
            </a:xfrm>
            <a:prstGeom prst="straightConnector1">
              <a:avLst/>
            </a:prstGeom>
            <a:noFill/>
            <a:ln cap="rnd" cmpd="sng" w="12700">
              <a:solidFill>
                <a:schemeClr val="dk1"/>
              </a:solidFill>
              <a:prstDash val="solid"/>
              <a:miter lim="800000"/>
              <a:headEnd len="med" w="med" type="none"/>
              <a:tailEnd len="med" w="med" type="none"/>
            </a:ln>
          </p:spPr>
        </p:cxnSp>
        <p:cxnSp>
          <p:nvCxnSpPr>
            <p:cNvPr id="982" name="Google Shape;982;p139"/>
            <p:cNvCxnSpPr/>
            <p:nvPr/>
          </p:nvCxnSpPr>
          <p:spPr>
            <a:xfrm>
              <a:off x="384" y="1248"/>
              <a:ext cx="0" cy="332"/>
            </a:xfrm>
            <a:prstGeom prst="straightConnector1">
              <a:avLst/>
            </a:prstGeom>
            <a:noFill/>
            <a:ln cap="sq" cmpd="sng" w="12700">
              <a:solidFill>
                <a:schemeClr val="dk1"/>
              </a:solidFill>
              <a:prstDash val="solid"/>
              <a:miter lim="800000"/>
              <a:headEnd len="med" w="med" type="none"/>
              <a:tailEnd len="med" w="med" type="none"/>
            </a:ln>
          </p:spPr>
        </p:cxnSp>
        <p:cxnSp>
          <p:nvCxnSpPr>
            <p:cNvPr id="983" name="Google Shape;983;p139"/>
            <p:cNvCxnSpPr/>
            <p:nvPr/>
          </p:nvCxnSpPr>
          <p:spPr>
            <a:xfrm>
              <a:off x="384" y="3072"/>
              <a:ext cx="0" cy="788"/>
            </a:xfrm>
            <a:prstGeom prst="straightConnector1">
              <a:avLst/>
            </a:prstGeom>
            <a:noFill/>
            <a:ln cap="sq" cmpd="sng" w="12700">
              <a:solidFill>
                <a:schemeClr val="dk1"/>
              </a:solidFill>
              <a:prstDash val="solid"/>
              <a:miter lim="800000"/>
              <a:headEnd len="med" w="med" type="none"/>
              <a:tailEnd len="med" w="med" type="none"/>
            </a:ln>
          </p:spPr>
        </p:cxnSp>
        <p:cxnSp>
          <p:nvCxnSpPr>
            <p:cNvPr id="984" name="Google Shape;984;p139"/>
            <p:cNvCxnSpPr/>
            <p:nvPr/>
          </p:nvCxnSpPr>
          <p:spPr>
            <a:xfrm>
              <a:off x="2031" y="1580"/>
              <a:ext cx="0" cy="1492"/>
            </a:xfrm>
            <a:prstGeom prst="straightConnector1">
              <a:avLst/>
            </a:prstGeom>
            <a:noFill/>
            <a:ln cap="rnd" cmpd="sng" w="12700">
              <a:solidFill>
                <a:schemeClr val="dk1"/>
              </a:solidFill>
              <a:prstDash val="solid"/>
              <a:miter lim="800000"/>
              <a:headEnd len="med" w="med" type="none"/>
              <a:tailEnd len="med" w="med" type="none"/>
            </a:ln>
          </p:spPr>
        </p:cxnSp>
        <p:cxnSp>
          <p:nvCxnSpPr>
            <p:cNvPr id="985" name="Google Shape;985;p139"/>
            <p:cNvCxnSpPr/>
            <p:nvPr/>
          </p:nvCxnSpPr>
          <p:spPr>
            <a:xfrm>
              <a:off x="2031" y="3072"/>
              <a:ext cx="0" cy="788"/>
            </a:xfrm>
            <a:prstGeom prst="straightConnector1">
              <a:avLst/>
            </a:prstGeom>
            <a:noFill/>
            <a:ln cap="flat" cmpd="sng" w="12700">
              <a:solidFill>
                <a:schemeClr val="dk1"/>
              </a:solidFill>
              <a:prstDash val="solid"/>
              <a:miter lim="800000"/>
              <a:headEnd len="med" w="med" type="none"/>
              <a:tailEnd len="med" w="med" type="none"/>
            </a:ln>
          </p:spPr>
        </p:cxnSp>
        <p:cxnSp>
          <p:nvCxnSpPr>
            <p:cNvPr id="986" name="Google Shape;986;p139"/>
            <p:cNvCxnSpPr/>
            <p:nvPr/>
          </p:nvCxnSpPr>
          <p:spPr>
            <a:xfrm>
              <a:off x="5376" y="1580"/>
              <a:ext cx="0" cy="1492"/>
            </a:xfrm>
            <a:prstGeom prst="straightConnector1">
              <a:avLst/>
            </a:prstGeom>
            <a:noFill/>
            <a:ln cap="rnd" cmpd="sng" w="12700">
              <a:solidFill>
                <a:schemeClr val="dk1"/>
              </a:solidFill>
              <a:prstDash val="solid"/>
              <a:miter lim="800000"/>
              <a:headEnd len="med" w="med" type="none"/>
              <a:tailEnd len="med" w="med" type="none"/>
            </a:ln>
          </p:spPr>
        </p:cxnSp>
        <p:cxnSp>
          <p:nvCxnSpPr>
            <p:cNvPr id="987" name="Google Shape;987;p139"/>
            <p:cNvCxnSpPr/>
            <p:nvPr/>
          </p:nvCxnSpPr>
          <p:spPr>
            <a:xfrm>
              <a:off x="5376" y="1248"/>
              <a:ext cx="0" cy="332"/>
            </a:xfrm>
            <a:prstGeom prst="straightConnector1">
              <a:avLst/>
            </a:prstGeom>
            <a:noFill/>
            <a:ln cap="sq" cmpd="sng" w="12700">
              <a:solidFill>
                <a:schemeClr val="dk1"/>
              </a:solidFill>
              <a:prstDash val="solid"/>
              <a:miter lim="800000"/>
              <a:headEnd len="med" w="med" type="none"/>
              <a:tailEnd len="med" w="med" type="none"/>
            </a:ln>
          </p:spPr>
        </p:cxnSp>
        <p:cxnSp>
          <p:nvCxnSpPr>
            <p:cNvPr id="988" name="Google Shape;988;p139"/>
            <p:cNvCxnSpPr/>
            <p:nvPr/>
          </p:nvCxnSpPr>
          <p:spPr>
            <a:xfrm>
              <a:off x="5376" y="3072"/>
              <a:ext cx="0" cy="788"/>
            </a:xfrm>
            <a:prstGeom prst="straightConnector1">
              <a:avLst/>
            </a:prstGeom>
            <a:noFill/>
            <a:ln cap="sq" cmpd="sng" w="12700">
              <a:solidFill>
                <a:schemeClr val="dk1"/>
              </a:solidFill>
              <a:prstDash val="solid"/>
              <a:miter lim="800000"/>
              <a:headEnd len="med" w="med" type="none"/>
              <a:tailEnd len="med" w="med" type="none"/>
            </a:ln>
          </p:spPr>
        </p:cxnSp>
      </p:grpSp>
    </p:spTree>
  </p:cSld>
  <p:clrMapOvr>
    <a:masterClrMapping/>
  </p:clrMapOvr>
  <p:transition spd="med">
    <p:fade thruBlk="1"/>
  </p:transition>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140"/>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Operators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Precedence</a:t>
            </a:r>
            <a:endParaRPr/>
          </a:p>
        </p:txBody>
      </p:sp>
      <p:grpSp>
        <p:nvGrpSpPr>
          <p:cNvPr id="994" name="Google Shape;994;p140"/>
          <p:cNvGrpSpPr/>
          <p:nvPr/>
        </p:nvGrpSpPr>
        <p:grpSpPr>
          <a:xfrm>
            <a:off x="609600" y="1543050"/>
            <a:ext cx="7924800" cy="3086100"/>
            <a:chOff x="432" y="1074"/>
            <a:chExt cx="4992" cy="2736"/>
          </a:xfrm>
        </p:grpSpPr>
        <p:sp>
          <p:nvSpPr>
            <p:cNvPr id="995" name="Google Shape;995;p140"/>
            <p:cNvSpPr txBox="1"/>
            <p:nvPr/>
          </p:nvSpPr>
          <p:spPr>
            <a:xfrm>
              <a:off x="2079" y="1908"/>
              <a:ext cx="3345" cy="480"/>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l">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Shift bits left: &lt;&lt;</a:t>
              </a:r>
              <a:endParaRPr/>
            </a:p>
            <a:p>
              <a:pPr indent="0" lvl="0" marL="0" marR="0" rtl="0" algn="l">
                <a:lnSpc>
                  <a:spcPct val="85000"/>
                </a:lnSpc>
                <a:spcBef>
                  <a:spcPts val="40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Shift bits right: &gt;&gt;</a:t>
              </a:r>
              <a:endParaRPr/>
            </a:p>
          </p:txBody>
        </p:sp>
        <p:sp>
          <p:nvSpPr>
            <p:cNvPr id="996" name="Google Shape;996;p140"/>
            <p:cNvSpPr txBox="1"/>
            <p:nvPr/>
          </p:nvSpPr>
          <p:spPr>
            <a:xfrm>
              <a:off x="432" y="1908"/>
              <a:ext cx="1647" cy="480"/>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ctr">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Shift</a:t>
              </a:r>
              <a:endParaRPr/>
            </a:p>
          </p:txBody>
        </p:sp>
        <p:sp>
          <p:nvSpPr>
            <p:cNvPr id="997" name="Google Shape;997;p140"/>
            <p:cNvSpPr txBox="1"/>
            <p:nvPr/>
          </p:nvSpPr>
          <p:spPr>
            <a:xfrm>
              <a:off x="2079" y="2388"/>
              <a:ext cx="3345" cy="1422"/>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l">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Less than: &lt;</a:t>
              </a:r>
              <a:endParaRPr/>
            </a:p>
            <a:p>
              <a:pPr indent="0" lvl="0" marL="0" marR="0" rtl="0" algn="l">
                <a:lnSpc>
                  <a:spcPct val="85000"/>
                </a:lnSpc>
                <a:spcBef>
                  <a:spcPts val="40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Greater than: &gt;</a:t>
              </a:r>
              <a:endParaRPr/>
            </a:p>
            <a:p>
              <a:pPr indent="0" lvl="0" marL="0" marR="0" rtl="0" algn="l">
                <a:lnSpc>
                  <a:spcPct val="85000"/>
                </a:lnSpc>
                <a:spcBef>
                  <a:spcPts val="40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Less than or equal to: &lt;=</a:t>
              </a:r>
              <a:endParaRPr/>
            </a:p>
            <a:p>
              <a:pPr indent="0" lvl="0" marL="0" marR="0" rtl="0" algn="l">
                <a:lnSpc>
                  <a:spcPct val="85000"/>
                </a:lnSpc>
                <a:spcBef>
                  <a:spcPts val="40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Greater than or equal to: &gt;=</a:t>
              </a:r>
              <a:endParaRPr/>
            </a:p>
            <a:p>
              <a:pPr indent="0" lvl="0" marL="0" marR="0" rtl="0" algn="l">
                <a:lnSpc>
                  <a:spcPct val="85000"/>
                </a:lnSpc>
                <a:spcBef>
                  <a:spcPts val="40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Type equality/compatibility: is</a:t>
              </a:r>
              <a:endParaRPr/>
            </a:p>
            <a:p>
              <a:pPr indent="0" lvl="0" marL="0" marR="0" rtl="0" algn="l">
                <a:lnSpc>
                  <a:spcPct val="85000"/>
                </a:lnSpc>
                <a:spcBef>
                  <a:spcPts val="40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Type conversion: as</a:t>
              </a:r>
              <a:endParaRPr/>
            </a:p>
          </p:txBody>
        </p:sp>
        <p:sp>
          <p:nvSpPr>
            <p:cNvPr id="998" name="Google Shape;998;p140"/>
            <p:cNvSpPr txBox="1"/>
            <p:nvPr/>
          </p:nvSpPr>
          <p:spPr>
            <a:xfrm>
              <a:off x="432" y="2388"/>
              <a:ext cx="1647" cy="1422"/>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ctr">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Relational</a:t>
              </a:r>
              <a:endParaRPr/>
            </a:p>
          </p:txBody>
        </p:sp>
        <p:sp>
          <p:nvSpPr>
            <p:cNvPr id="999" name="Google Shape;999;p140"/>
            <p:cNvSpPr txBox="1"/>
            <p:nvPr/>
          </p:nvSpPr>
          <p:spPr>
            <a:xfrm>
              <a:off x="2079" y="1418"/>
              <a:ext cx="3345" cy="490"/>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l">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Add: +</a:t>
              </a:r>
              <a:endParaRPr/>
            </a:p>
            <a:p>
              <a:pPr indent="0" lvl="0" marL="0" marR="0" rtl="0" algn="l">
                <a:lnSpc>
                  <a:spcPct val="85000"/>
                </a:lnSpc>
                <a:spcBef>
                  <a:spcPts val="40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Subtract: -</a:t>
              </a:r>
              <a:endParaRPr/>
            </a:p>
          </p:txBody>
        </p:sp>
        <p:sp>
          <p:nvSpPr>
            <p:cNvPr id="1000" name="Google Shape;1000;p140"/>
            <p:cNvSpPr txBox="1"/>
            <p:nvPr/>
          </p:nvSpPr>
          <p:spPr>
            <a:xfrm>
              <a:off x="432" y="1418"/>
              <a:ext cx="1647" cy="490"/>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ctr">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Additive</a:t>
              </a:r>
              <a:endParaRPr/>
            </a:p>
          </p:txBody>
        </p:sp>
        <p:sp>
          <p:nvSpPr>
            <p:cNvPr id="1001" name="Google Shape;1001;p140"/>
            <p:cNvSpPr txBox="1"/>
            <p:nvPr/>
          </p:nvSpPr>
          <p:spPr>
            <a:xfrm>
              <a:off x="2079" y="1074"/>
              <a:ext cx="3345" cy="344"/>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ctr">
                <a:lnSpc>
                  <a:spcPct val="85000"/>
                </a:lnSpc>
                <a:spcBef>
                  <a:spcPts val="0"/>
                </a:spcBef>
                <a:spcAft>
                  <a:spcPts val="0"/>
                </a:spcAft>
                <a:buClr>
                  <a:schemeClr val="dk1"/>
                </a:buClr>
                <a:buSzPts val="2400"/>
                <a:buFont typeface="Arial"/>
                <a:buNone/>
              </a:pPr>
              <a:r>
                <a:rPr b="1" i="0" lang="en" sz="2400" u="none">
                  <a:solidFill>
                    <a:schemeClr val="dk1"/>
                  </a:solidFill>
                  <a:latin typeface="Arial"/>
                  <a:ea typeface="Arial"/>
                  <a:cs typeface="Arial"/>
                  <a:sym typeface="Arial"/>
                </a:rPr>
                <a:t>Operators</a:t>
              </a:r>
              <a:endParaRPr/>
            </a:p>
          </p:txBody>
        </p:sp>
        <p:sp>
          <p:nvSpPr>
            <p:cNvPr id="1002" name="Google Shape;1002;p140"/>
            <p:cNvSpPr txBox="1"/>
            <p:nvPr/>
          </p:nvSpPr>
          <p:spPr>
            <a:xfrm>
              <a:off x="432" y="1074"/>
              <a:ext cx="1647" cy="344"/>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ctr">
                <a:lnSpc>
                  <a:spcPct val="85000"/>
                </a:lnSpc>
                <a:spcBef>
                  <a:spcPts val="0"/>
                </a:spcBef>
                <a:spcAft>
                  <a:spcPts val="0"/>
                </a:spcAft>
                <a:buClr>
                  <a:schemeClr val="dk1"/>
                </a:buClr>
                <a:buSzPts val="2400"/>
                <a:buFont typeface="Arial"/>
                <a:buNone/>
              </a:pPr>
              <a:r>
                <a:rPr b="1" i="0" lang="en" sz="2400" u="none">
                  <a:solidFill>
                    <a:schemeClr val="dk1"/>
                  </a:solidFill>
                  <a:latin typeface="Arial"/>
                  <a:ea typeface="Arial"/>
                  <a:cs typeface="Arial"/>
                  <a:sym typeface="Arial"/>
                </a:rPr>
                <a:t>Category</a:t>
              </a:r>
              <a:endParaRPr/>
            </a:p>
          </p:txBody>
        </p:sp>
        <p:cxnSp>
          <p:nvCxnSpPr>
            <p:cNvPr id="1003" name="Google Shape;1003;p140"/>
            <p:cNvCxnSpPr/>
            <p:nvPr/>
          </p:nvCxnSpPr>
          <p:spPr>
            <a:xfrm>
              <a:off x="432" y="1074"/>
              <a:ext cx="4992" cy="0"/>
            </a:xfrm>
            <a:prstGeom prst="straightConnector1">
              <a:avLst/>
            </a:prstGeom>
            <a:noFill/>
            <a:ln cap="sq" cmpd="sng" w="12700">
              <a:solidFill>
                <a:schemeClr val="dk1"/>
              </a:solidFill>
              <a:prstDash val="solid"/>
              <a:miter lim="800000"/>
              <a:headEnd len="med" w="med" type="none"/>
              <a:tailEnd len="med" w="med" type="none"/>
            </a:ln>
          </p:spPr>
        </p:cxnSp>
        <p:cxnSp>
          <p:nvCxnSpPr>
            <p:cNvPr id="1004" name="Google Shape;1004;p140"/>
            <p:cNvCxnSpPr/>
            <p:nvPr/>
          </p:nvCxnSpPr>
          <p:spPr>
            <a:xfrm>
              <a:off x="432" y="1418"/>
              <a:ext cx="4992" cy="0"/>
            </a:xfrm>
            <a:prstGeom prst="straightConnector1">
              <a:avLst/>
            </a:prstGeom>
            <a:noFill/>
            <a:ln cap="rnd" cmpd="sng" w="12700">
              <a:solidFill>
                <a:schemeClr val="dk1"/>
              </a:solidFill>
              <a:prstDash val="solid"/>
              <a:miter lim="800000"/>
              <a:headEnd len="med" w="med" type="none"/>
              <a:tailEnd len="med" w="med" type="none"/>
            </a:ln>
          </p:spPr>
        </p:cxnSp>
        <p:cxnSp>
          <p:nvCxnSpPr>
            <p:cNvPr id="1005" name="Google Shape;1005;p140"/>
            <p:cNvCxnSpPr/>
            <p:nvPr/>
          </p:nvCxnSpPr>
          <p:spPr>
            <a:xfrm>
              <a:off x="432" y="3810"/>
              <a:ext cx="4992" cy="0"/>
            </a:xfrm>
            <a:prstGeom prst="straightConnector1">
              <a:avLst/>
            </a:prstGeom>
            <a:noFill/>
            <a:ln cap="sq" cmpd="sng" w="12700">
              <a:solidFill>
                <a:schemeClr val="dk1"/>
              </a:solidFill>
              <a:prstDash val="solid"/>
              <a:miter lim="800000"/>
              <a:headEnd len="med" w="med" type="none"/>
              <a:tailEnd len="med" w="med" type="none"/>
            </a:ln>
          </p:spPr>
        </p:cxnSp>
        <p:cxnSp>
          <p:nvCxnSpPr>
            <p:cNvPr id="1006" name="Google Shape;1006;p140"/>
            <p:cNvCxnSpPr/>
            <p:nvPr/>
          </p:nvCxnSpPr>
          <p:spPr>
            <a:xfrm>
              <a:off x="2079" y="1074"/>
              <a:ext cx="0" cy="344"/>
            </a:xfrm>
            <a:prstGeom prst="straightConnector1">
              <a:avLst/>
            </a:prstGeom>
            <a:noFill/>
            <a:ln cap="flat" cmpd="sng" w="12700">
              <a:solidFill>
                <a:schemeClr val="dk1"/>
              </a:solidFill>
              <a:prstDash val="solid"/>
              <a:miter lim="800000"/>
              <a:headEnd len="med" w="med" type="none"/>
              <a:tailEnd len="med" w="med" type="none"/>
            </a:ln>
          </p:spPr>
        </p:cxnSp>
        <p:cxnSp>
          <p:nvCxnSpPr>
            <p:cNvPr id="1007" name="Google Shape;1007;p140"/>
            <p:cNvCxnSpPr/>
            <p:nvPr/>
          </p:nvCxnSpPr>
          <p:spPr>
            <a:xfrm>
              <a:off x="432" y="1908"/>
              <a:ext cx="4992" cy="0"/>
            </a:xfrm>
            <a:prstGeom prst="straightConnector1">
              <a:avLst/>
            </a:prstGeom>
            <a:noFill/>
            <a:ln cap="rnd" cmpd="sng" w="12700">
              <a:solidFill>
                <a:schemeClr val="dk1"/>
              </a:solidFill>
              <a:prstDash val="solid"/>
              <a:miter lim="800000"/>
              <a:headEnd len="med" w="med" type="none"/>
              <a:tailEnd len="med" w="med" type="none"/>
            </a:ln>
          </p:spPr>
        </p:cxnSp>
        <p:cxnSp>
          <p:nvCxnSpPr>
            <p:cNvPr id="1008" name="Google Shape;1008;p140"/>
            <p:cNvCxnSpPr/>
            <p:nvPr/>
          </p:nvCxnSpPr>
          <p:spPr>
            <a:xfrm>
              <a:off x="432" y="1418"/>
              <a:ext cx="0" cy="490"/>
            </a:xfrm>
            <a:prstGeom prst="straightConnector1">
              <a:avLst/>
            </a:prstGeom>
            <a:noFill/>
            <a:ln cap="rnd" cmpd="sng" w="12700">
              <a:solidFill>
                <a:schemeClr val="dk1"/>
              </a:solidFill>
              <a:prstDash val="solid"/>
              <a:miter lim="800000"/>
              <a:headEnd len="med" w="med" type="none"/>
              <a:tailEnd len="med" w="med" type="none"/>
            </a:ln>
          </p:spPr>
        </p:cxnSp>
        <p:cxnSp>
          <p:nvCxnSpPr>
            <p:cNvPr id="1009" name="Google Shape;1009;p140"/>
            <p:cNvCxnSpPr/>
            <p:nvPr/>
          </p:nvCxnSpPr>
          <p:spPr>
            <a:xfrm>
              <a:off x="432" y="1074"/>
              <a:ext cx="0" cy="344"/>
            </a:xfrm>
            <a:prstGeom prst="straightConnector1">
              <a:avLst/>
            </a:prstGeom>
            <a:noFill/>
            <a:ln cap="sq" cmpd="sng" w="12700">
              <a:solidFill>
                <a:schemeClr val="dk1"/>
              </a:solidFill>
              <a:prstDash val="solid"/>
              <a:miter lim="800000"/>
              <a:headEnd len="med" w="med" type="none"/>
              <a:tailEnd len="med" w="med" type="none"/>
            </a:ln>
          </p:spPr>
        </p:cxnSp>
        <p:cxnSp>
          <p:nvCxnSpPr>
            <p:cNvPr id="1010" name="Google Shape;1010;p140"/>
            <p:cNvCxnSpPr/>
            <p:nvPr/>
          </p:nvCxnSpPr>
          <p:spPr>
            <a:xfrm>
              <a:off x="432" y="1908"/>
              <a:ext cx="0" cy="1902"/>
            </a:xfrm>
            <a:prstGeom prst="straightConnector1">
              <a:avLst/>
            </a:prstGeom>
            <a:noFill/>
            <a:ln cap="sq" cmpd="sng" w="12700">
              <a:solidFill>
                <a:schemeClr val="dk1"/>
              </a:solidFill>
              <a:prstDash val="solid"/>
              <a:miter lim="800000"/>
              <a:headEnd len="med" w="med" type="none"/>
              <a:tailEnd len="med" w="med" type="none"/>
            </a:ln>
          </p:spPr>
        </p:cxnSp>
        <p:cxnSp>
          <p:nvCxnSpPr>
            <p:cNvPr id="1011" name="Google Shape;1011;p140"/>
            <p:cNvCxnSpPr/>
            <p:nvPr/>
          </p:nvCxnSpPr>
          <p:spPr>
            <a:xfrm>
              <a:off x="2079" y="1418"/>
              <a:ext cx="0" cy="490"/>
            </a:xfrm>
            <a:prstGeom prst="straightConnector1">
              <a:avLst/>
            </a:prstGeom>
            <a:noFill/>
            <a:ln cap="rnd" cmpd="sng" w="12700">
              <a:solidFill>
                <a:schemeClr val="dk1"/>
              </a:solidFill>
              <a:prstDash val="solid"/>
              <a:miter lim="800000"/>
              <a:headEnd len="med" w="med" type="none"/>
              <a:tailEnd len="med" w="med" type="none"/>
            </a:ln>
          </p:spPr>
        </p:cxnSp>
        <p:cxnSp>
          <p:nvCxnSpPr>
            <p:cNvPr id="1012" name="Google Shape;1012;p140"/>
            <p:cNvCxnSpPr/>
            <p:nvPr/>
          </p:nvCxnSpPr>
          <p:spPr>
            <a:xfrm>
              <a:off x="2079" y="1908"/>
              <a:ext cx="0" cy="1902"/>
            </a:xfrm>
            <a:prstGeom prst="straightConnector1">
              <a:avLst/>
            </a:prstGeom>
            <a:noFill/>
            <a:ln cap="flat" cmpd="sng" w="12700">
              <a:solidFill>
                <a:schemeClr val="dk1"/>
              </a:solidFill>
              <a:prstDash val="solid"/>
              <a:miter lim="800000"/>
              <a:headEnd len="med" w="med" type="none"/>
              <a:tailEnd len="med" w="med" type="none"/>
            </a:ln>
          </p:spPr>
        </p:cxnSp>
        <p:cxnSp>
          <p:nvCxnSpPr>
            <p:cNvPr id="1013" name="Google Shape;1013;p140"/>
            <p:cNvCxnSpPr/>
            <p:nvPr/>
          </p:nvCxnSpPr>
          <p:spPr>
            <a:xfrm>
              <a:off x="5424" y="1418"/>
              <a:ext cx="0" cy="490"/>
            </a:xfrm>
            <a:prstGeom prst="straightConnector1">
              <a:avLst/>
            </a:prstGeom>
            <a:noFill/>
            <a:ln cap="rnd" cmpd="sng" w="12700">
              <a:solidFill>
                <a:schemeClr val="dk1"/>
              </a:solidFill>
              <a:prstDash val="solid"/>
              <a:miter lim="800000"/>
              <a:headEnd len="med" w="med" type="none"/>
              <a:tailEnd len="med" w="med" type="none"/>
            </a:ln>
          </p:spPr>
        </p:cxnSp>
        <p:cxnSp>
          <p:nvCxnSpPr>
            <p:cNvPr id="1014" name="Google Shape;1014;p140"/>
            <p:cNvCxnSpPr/>
            <p:nvPr/>
          </p:nvCxnSpPr>
          <p:spPr>
            <a:xfrm>
              <a:off x="5424" y="1074"/>
              <a:ext cx="0" cy="344"/>
            </a:xfrm>
            <a:prstGeom prst="straightConnector1">
              <a:avLst/>
            </a:prstGeom>
            <a:noFill/>
            <a:ln cap="sq" cmpd="sng" w="12700">
              <a:solidFill>
                <a:schemeClr val="dk1"/>
              </a:solidFill>
              <a:prstDash val="solid"/>
              <a:miter lim="800000"/>
              <a:headEnd len="med" w="med" type="none"/>
              <a:tailEnd len="med" w="med" type="none"/>
            </a:ln>
          </p:spPr>
        </p:cxnSp>
        <p:cxnSp>
          <p:nvCxnSpPr>
            <p:cNvPr id="1015" name="Google Shape;1015;p140"/>
            <p:cNvCxnSpPr/>
            <p:nvPr/>
          </p:nvCxnSpPr>
          <p:spPr>
            <a:xfrm>
              <a:off x="5424" y="1908"/>
              <a:ext cx="0" cy="1902"/>
            </a:xfrm>
            <a:prstGeom prst="straightConnector1">
              <a:avLst/>
            </a:prstGeom>
            <a:noFill/>
            <a:ln cap="sq" cmpd="sng" w="12700">
              <a:solidFill>
                <a:schemeClr val="dk1"/>
              </a:solidFill>
              <a:prstDash val="solid"/>
              <a:miter lim="800000"/>
              <a:headEnd len="med" w="med" type="none"/>
              <a:tailEnd len="med" w="med" type="none"/>
            </a:ln>
          </p:spPr>
        </p:cxnSp>
        <p:cxnSp>
          <p:nvCxnSpPr>
            <p:cNvPr id="1016" name="Google Shape;1016;p140"/>
            <p:cNvCxnSpPr/>
            <p:nvPr/>
          </p:nvCxnSpPr>
          <p:spPr>
            <a:xfrm>
              <a:off x="432" y="2388"/>
              <a:ext cx="4992" cy="0"/>
            </a:xfrm>
            <a:prstGeom prst="straightConnector1">
              <a:avLst/>
            </a:prstGeom>
            <a:noFill/>
            <a:ln cap="flat" cmpd="sng" w="12700">
              <a:solidFill>
                <a:schemeClr val="dk1"/>
              </a:solidFill>
              <a:prstDash val="solid"/>
              <a:miter lim="800000"/>
              <a:headEnd len="med" w="med" type="none"/>
              <a:tailEnd len="med" w="med" type="none"/>
            </a:ln>
          </p:spPr>
        </p:cxnSp>
      </p:grpSp>
    </p:spTree>
  </p:cSld>
  <p:clrMapOvr>
    <a:masterClrMapping/>
  </p:clrMapOvr>
  <p:transition spd="med">
    <p:fade thruBlk="1"/>
  </p:transition>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sp>
        <p:nvSpPr>
          <p:cNvPr id="1021" name="Google Shape;1021;p141"/>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Operators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Precedence</a:t>
            </a:r>
            <a:endParaRPr/>
          </a:p>
        </p:txBody>
      </p:sp>
      <p:grpSp>
        <p:nvGrpSpPr>
          <p:cNvPr id="1022" name="Google Shape;1022;p141"/>
          <p:cNvGrpSpPr/>
          <p:nvPr/>
        </p:nvGrpSpPr>
        <p:grpSpPr>
          <a:xfrm>
            <a:off x="609600" y="1543050"/>
            <a:ext cx="8001000" cy="3087290"/>
            <a:chOff x="384" y="1271"/>
            <a:chExt cx="5040" cy="2593"/>
          </a:xfrm>
        </p:grpSpPr>
        <p:sp>
          <p:nvSpPr>
            <p:cNvPr id="1023" name="Google Shape;1023;p141"/>
            <p:cNvSpPr txBox="1"/>
            <p:nvPr/>
          </p:nvSpPr>
          <p:spPr>
            <a:xfrm>
              <a:off x="2047" y="1566"/>
              <a:ext cx="3377" cy="421"/>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l">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Equals: ==</a:t>
              </a:r>
              <a:endParaRPr/>
            </a:p>
            <a:p>
              <a:pPr indent="0" lvl="0" marL="0" marR="0" rtl="0" algn="l">
                <a:lnSpc>
                  <a:spcPct val="85000"/>
                </a:lnSpc>
                <a:spcBef>
                  <a:spcPts val="40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Not equals: !=</a:t>
              </a:r>
              <a:endParaRPr/>
            </a:p>
          </p:txBody>
        </p:sp>
        <p:sp>
          <p:nvSpPr>
            <p:cNvPr id="1024" name="Google Shape;1024;p141"/>
            <p:cNvSpPr txBox="1"/>
            <p:nvPr/>
          </p:nvSpPr>
          <p:spPr>
            <a:xfrm>
              <a:off x="384" y="1566"/>
              <a:ext cx="1663" cy="421"/>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ctr">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Equality</a:t>
              </a:r>
              <a:endParaRPr/>
            </a:p>
          </p:txBody>
        </p:sp>
        <p:sp>
          <p:nvSpPr>
            <p:cNvPr id="1025" name="Google Shape;1025;p141"/>
            <p:cNvSpPr txBox="1"/>
            <p:nvPr/>
          </p:nvSpPr>
          <p:spPr>
            <a:xfrm>
              <a:off x="2047" y="3491"/>
              <a:ext cx="3377" cy="373"/>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l">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a:t>
              </a:r>
              <a:endParaRPr/>
            </a:p>
          </p:txBody>
        </p:sp>
        <p:sp>
          <p:nvSpPr>
            <p:cNvPr id="1026" name="Google Shape;1026;p141"/>
            <p:cNvSpPr txBox="1"/>
            <p:nvPr/>
          </p:nvSpPr>
          <p:spPr>
            <a:xfrm>
              <a:off x="384" y="3491"/>
              <a:ext cx="1663" cy="373"/>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ctr">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Logical OR</a:t>
              </a:r>
              <a:endParaRPr/>
            </a:p>
          </p:txBody>
        </p:sp>
        <p:sp>
          <p:nvSpPr>
            <p:cNvPr id="1027" name="Google Shape;1027;p141"/>
            <p:cNvSpPr txBox="1"/>
            <p:nvPr/>
          </p:nvSpPr>
          <p:spPr>
            <a:xfrm>
              <a:off x="2047" y="2360"/>
              <a:ext cx="3377" cy="374"/>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l">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a:t>
              </a:r>
              <a:endParaRPr/>
            </a:p>
          </p:txBody>
        </p:sp>
        <p:sp>
          <p:nvSpPr>
            <p:cNvPr id="1028" name="Google Shape;1028;p141"/>
            <p:cNvSpPr txBox="1"/>
            <p:nvPr/>
          </p:nvSpPr>
          <p:spPr>
            <a:xfrm>
              <a:off x="384" y="2360"/>
              <a:ext cx="1663" cy="374"/>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ctr">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Bitwise XOR</a:t>
              </a:r>
              <a:endParaRPr/>
            </a:p>
          </p:txBody>
        </p:sp>
        <p:sp>
          <p:nvSpPr>
            <p:cNvPr id="1029" name="Google Shape;1029;p141"/>
            <p:cNvSpPr txBox="1"/>
            <p:nvPr/>
          </p:nvSpPr>
          <p:spPr>
            <a:xfrm>
              <a:off x="2047" y="2734"/>
              <a:ext cx="3377" cy="372"/>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l">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a:t>
              </a:r>
              <a:endParaRPr/>
            </a:p>
          </p:txBody>
        </p:sp>
        <p:sp>
          <p:nvSpPr>
            <p:cNvPr id="1030" name="Google Shape;1030;p141"/>
            <p:cNvSpPr txBox="1"/>
            <p:nvPr/>
          </p:nvSpPr>
          <p:spPr>
            <a:xfrm>
              <a:off x="384" y="2734"/>
              <a:ext cx="1663" cy="372"/>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ctr">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Bitwise OR</a:t>
              </a:r>
              <a:endParaRPr/>
            </a:p>
          </p:txBody>
        </p:sp>
        <p:sp>
          <p:nvSpPr>
            <p:cNvPr id="1031" name="Google Shape;1031;p141"/>
            <p:cNvSpPr txBox="1"/>
            <p:nvPr/>
          </p:nvSpPr>
          <p:spPr>
            <a:xfrm>
              <a:off x="2047" y="3106"/>
              <a:ext cx="3377" cy="385"/>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l">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&amp;&amp;</a:t>
              </a:r>
              <a:endParaRPr/>
            </a:p>
          </p:txBody>
        </p:sp>
        <p:sp>
          <p:nvSpPr>
            <p:cNvPr id="1032" name="Google Shape;1032;p141"/>
            <p:cNvSpPr txBox="1"/>
            <p:nvPr/>
          </p:nvSpPr>
          <p:spPr>
            <a:xfrm>
              <a:off x="384" y="3106"/>
              <a:ext cx="1663" cy="385"/>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ctr">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Logical AND</a:t>
              </a:r>
              <a:endParaRPr/>
            </a:p>
          </p:txBody>
        </p:sp>
        <p:sp>
          <p:nvSpPr>
            <p:cNvPr id="1033" name="Google Shape;1033;p141"/>
            <p:cNvSpPr txBox="1"/>
            <p:nvPr/>
          </p:nvSpPr>
          <p:spPr>
            <a:xfrm>
              <a:off x="2047" y="1987"/>
              <a:ext cx="3377" cy="373"/>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l">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&amp;</a:t>
              </a:r>
              <a:endParaRPr/>
            </a:p>
          </p:txBody>
        </p:sp>
        <p:sp>
          <p:nvSpPr>
            <p:cNvPr id="1034" name="Google Shape;1034;p141"/>
            <p:cNvSpPr txBox="1"/>
            <p:nvPr/>
          </p:nvSpPr>
          <p:spPr>
            <a:xfrm>
              <a:off x="384" y="1987"/>
              <a:ext cx="1663" cy="373"/>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ctr">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Bitwise AND</a:t>
              </a:r>
              <a:endParaRPr/>
            </a:p>
          </p:txBody>
        </p:sp>
        <p:sp>
          <p:nvSpPr>
            <p:cNvPr id="1035" name="Google Shape;1035;p141"/>
            <p:cNvSpPr txBox="1"/>
            <p:nvPr/>
          </p:nvSpPr>
          <p:spPr>
            <a:xfrm>
              <a:off x="2047" y="1271"/>
              <a:ext cx="3377" cy="295"/>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ctr">
                <a:lnSpc>
                  <a:spcPct val="85000"/>
                </a:lnSpc>
                <a:spcBef>
                  <a:spcPts val="0"/>
                </a:spcBef>
                <a:spcAft>
                  <a:spcPts val="0"/>
                </a:spcAft>
                <a:buClr>
                  <a:schemeClr val="dk1"/>
                </a:buClr>
                <a:buSzPts val="2400"/>
                <a:buFont typeface="Arial"/>
                <a:buNone/>
              </a:pPr>
              <a:r>
                <a:rPr b="1" i="0" lang="en" sz="2400" u="none">
                  <a:solidFill>
                    <a:schemeClr val="dk1"/>
                  </a:solidFill>
                  <a:latin typeface="Arial"/>
                  <a:ea typeface="Arial"/>
                  <a:cs typeface="Arial"/>
                  <a:sym typeface="Arial"/>
                </a:rPr>
                <a:t>Operators</a:t>
              </a:r>
              <a:endParaRPr/>
            </a:p>
          </p:txBody>
        </p:sp>
        <p:sp>
          <p:nvSpPr>
            <p:cNvPr id="1036" name="Google Shape;1036;p141"/>
            <p:cNvSpPr txBox="1"/>
            <p:nvPr/>
          </p:nvSpPr>
          <p:spPr>
            <a:xfrm>
              <a:off x="384" y="1271"/>
              <a:ext cx="1663" cy="295"/>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ctr">
                <a:lnSpc>
                  <a:spcPct val="85000"/>
                </a:lnSpc>
                <a:spcBef>
                  <a:spcPts val="0"/>
                </a:spcBef>
                <a:spcAft>
                  <a:spcPts val="0"/>
                </a:spcAft>
                <a:buClr>
                  <a:schemeClr val="dk1"/>
                </a:buClr>
                <a:buSzPts val="2400"/>
                <a:buFont typeface="Arial"/>
                <a:buNone/>
              </a:pPr>
              <a:r>
                <a:rPr b="1" i="0" lang="en" sz="2400" u="none">
                  <a:solidFill>
                    <a:schemeClr val="dk1"/>
                  </a:solidFill>
                  <a:latin typeface="Arial"/>
                  <a:ea typeface="Arial"/>
                  <a:cs typeface="Arial"/>
                  <a:sym typeface="Arial"/>
                </a:rPr>
                <a:t>Category</a:t>
              </a:r>
              <a:endParaRPr/>
            </a:p>
          </p:txBody>
        </p:sp>
        <p:cxnSp>
          <p:nvCxnSpPr>
            <p:cNvPr id="1037" name="Google Shape;1037;p141"/>
            <p:cNvCxnSpPr/>
            <p:nvPr/>
          </p:nvCxnSpPr>
          <p:spPr>
            <a:xfrm>
              <a:off x="384" y="1271"/>
              <a:ext cx="5040" cy="0"/>
            </a:xfrm>
            <a:prstGeom prst="straightConnector1">
              <a:avLst/>
            </a:prstGeom>
            <a:noFill/>
            <a:ln cap="sq" cmpd="sng" w="12700">
              <a:solidFill>
                <a:schemeClr val="dk1"/>
              </a:solidFill>
              <a:prstDash val="solid"/>
              <a:miter lim="800000"/>
              <a:headEnd len="med" w="med" type="none"/>
              <a:tailEnd len="med" w="med" type="none"/>
            </a:ln>
          </p:spPr>
        </p:cxnSp>
        <p:cxnSp>
          <p:nvCxnSpPr>
            <p:cNvPr id="1038" name="Google Shape;1038;p141"/>
            <p:cNvCxnSpPr/>
            <p:nvPr/>
          </p:nvCxnSpPr>
          <p:spPr>
            <a:xfrm>
              <a:off x="384" y="1566"/>
              <a:ext cx="5040" cy="0"/>
            </a:xfrm>
            <a:prstGeom prst="straightConnector1">
              <a:avLst/>
            </a:prstGeom>
            <a:noFill/>
            <a:ln cap="rnd" cmpd="sng" w="12700">
              <a:solidFill>
                <a:schemeClr val="dk1"/>
              </a:solidFill>
              <a:prstDash val="solid"/>
              <a:miter lim="800000"/>
              <a:headEnd len="med" w="med" type="none"/>
              <a:tailEnd len="med" w="med" type="none"/>
            </a:ln>
          </p:spPr>
        </p:cxnSp>
        <p:cxnSp>
          <p:nvCxnSpPr>
            <p:cNvPr id="1039" name="Google Shape;1039;p141"/>
            <p:cNvCxnSpPr/>
            <p:nvPr/>
          </p:nvCxnSpPr>
          <p:spPr>
            <a:xfrm>
              <a:off x="384" y="3864"/>
              <a:ext cx="5040" cy="0"/>
            </a:xfrm>
            <a:prstGeom prst="straightConnector1">
              <a:avLst/>
            </a:prstGeom>
            <a:noFill/>
            <a:ln cap="sq" cmpd="sng" w="12700">
              <a:solidFill>
                <a:schemeClr val="dk1"/>
              </a:solidFill>
              <a:prstDash val="solid"/>
              <a:miter lim="800000"/>
              <a:headEnd len="med" w="med" type="none"/>
              <a:tailEnd len="med" w="med" type="none"/>
            </a:ln>
          </p:spPr>
        </p:cxnSp>
        <p:cxnSp>
          <p:nvCxnSpPr>
            <p:cNvPr id="1040" name="Google Shape;1040;p141"/>
            <p:cNvCxnSpPr/>
            <p:nvPr/>
          </p:nvCxnSpPr>
          <p:spPr>
            <a:xfrm>
              <a:off x="2047" y="1271"/>
              <a:ext cx="0" cy="295"/>
            </a:xfrm>
            <a:prstGeom prst="straightConnector1">
              <a:avLst/>
            </a:prstGeom>
            <a:noFill/>
            <a:ln cap="flat" cmpd="sng" w="12700">
              <a:solidFill>
                <a:schemeClr val="dk1"/>
              </a:solidFill>
              <a:prstDash val="solid"/>
              <a:miter lim="800000"/>
              <a:headEnd len="med" w="med" type="none"/>
              <a:tailEnd len="med" w="med" type="none"/>
            </a:ln>
          </p:spPr>
        </p:cxnSp>
        <p:cxnSp>
          <p:nvCxnSpPr>
            <p:cNvPr id="1041" name="Google Shape;1041;p141"/>
            <p:cNvCxnSpPr/>
            <p:nvPr/>
          </p:nvCxnSpPr>
          <p:spPr>
            <a:xfrm>
              <a:off x="384" y="2360"/>
              <a:ext cx="5040" cy="0"/>
            </a:xfrm>
            <a:prstGeom prst="straightConnector1">
              <a:avLst/>
            </a:prstGeom>
            <a:noFill/>
            <a:ln cap="rnd" cmpd="sng" w="12700">
              <a:solidFill>
                <a:schemeClr val="dk1"/>
              </a:solidFill>
              <a:prstDash val="solid"/>
              <a:miter lim="800000"/>
              <a:headEnd len="med" w="med" type="none"/>
              <a:tailEnd len="med" w="med" type="none"/>
            </a:ln>
          </p:spPr>
        </p:cxnSp>
        <p:cxnSp>
          <p:nvCxnSpPr>
            <p:cNvPr id="1042" name="Google Shape;1042;p141"/>
            <p:cNvCxnSpPr/>
            <p:nvPr/>
          </p:nvCxnSpPr>
          <p:spPr>
            <a:xfrm>
              <a:off x="384" y="1566"/>
              <a:ext cx="0" cy="794"/>
            </a:xfrm>
            <a:prstGeom prst="straightConnector1">
              <a:avLst/>
            </a:prstGeom>
            <a:noFill/>
            <a:ln cap="rnd" cmpd="sng" w="12700">
              <a:solidFill>
                <a:schemeClr val="dk1"/>
              </a:solidFill>
              <a:prstDash val="solid"/>
              <a:miter lim="800000"/>
              <a:headEnd len="med" w="med" type="none"/>
              <a:tailEnd len="med" w="med" type="none"/>
            </a:ln>
          </p:spPr>
        </p:cxnSp>
        <p:cxnSp>
          <p:nvCxnSpPr>
            <p:cNvPr id="1043" name="Google Shape;1043;p141"/>
            <p:cNvCxnSpPr/>
            <p:nvPr/>
          </p:nvCxnSpPr>
          <p:spPr>
            <a:xfrm>
              <a:off x="384" y="1271"/>
              <a:ext cx="0" cy="295"/>
            </a:xfrm>
            <a:prstGeom prst="straightConnector1">
              <a:avLst/>
            </a:prstGeom>
            <a:noFill/>
            <a:ln cap="sq" cmpd="sng" w="12700">
              <a:solidFill>
                <a:schemeClr val="dk1"/>
              </a:solidFill>
              <a:prstDash val="solid"/>
              <a:miter lim="800000"/>
              <a:headEnd len="med" w="med" type="none"/>
              <a:tailEnd len="med" w="med" type="none"/>
            </a:ln>
          </p:spPr>
        </p:cxnSp>
        <p:cxnSp>
          <p:nvCxnSpPr>
            <p:cNvPr id="1044" name="Google Shape;1044;p141"/>
            <p:cNvCxnSpPr/>
            <p:nvPr/>
          </p:nvCxnSpPr>
          <p:spPr>
            <a:xfrm>
              <a:off x="384" y="2360"/>
              <a:ext cx="0" cy="1504"/>
            </a:xfrm>
            <a:prstGeom prst="straightConnector1">
              <a:avLst/>
            </a:prstGeom>
            <a:noFill/>
            <a:ln cap="sq" cmpd="sng" w="12700">
              <a:solidFill>
                <a:schemeClr val="dk1"/>
              </a:solidFill>
              <a:prstDash val="solid"/>
              <a:miter lim="800000"/>
              <a:headEnd len="med" w="med" type="none"/>
              <a:tailEnd len="med" w="med" type="none"/>
            </a:ln>
          </p:spPr>
        </p:cxnSp>
        <p:cxnSp>
          <p:nvCxnSpPr>
            <p:cNvPr id="1045" name="Google Shape;1045;p141"/>
            <p:cNvCxnSpPr/>
            <p:nvPr/>
          </p:nvCxnSpPr>
          <p:spPr>
            <a:xfrm>
              <a:off x="2047" y="1566"/>
              <a:ext cx="0" cy="794"/>
            </a:xfrm>
            <a:prstGeom prst="straightConnector1">
              <a:avLst/>
            </a:prstGeom>
            <a:noFill/>
            <a:ln cap="rnd" cmpd="sng" w="12700">
              <a:solidFill>
                <a:schemeClr val="dk1"/>
              </a:solidFill>
              <a:prstDash val="solid"/>
              <a:miter lim="800000"/>
              <a:headEnd len="med" w="med" type="none"/>
              <a:tailEnd len="med" w="med" type="none"/>
            </a:ln>
          </p:spPr>
        </p:cxnSp>
        <p:cxnSp>
          <p:nvCxnSpPr>
            <p:cNvPr id="1046" name="Google Shape;1046;p141"/>
            <p:cNvCxnSpPr/>
            <p:nvPr/>
          </p:nvCxnSpPr>
          <p:spPr>
            <a:xfrm>
              <a:off x="2047" y="2360"/>
              <a:ext cx="0" cy="1504"/>
            </a:xfrm>
            <a:prstGeom prst="straightConnector1">
              <a:avLst/>
            </a:prstGeom>
            <a:noFill/>
            <a:ln cap="flat" cmpd="sng" w="12700">
              <a:solidFill>
                <a:schemeClr val="dk1"/>
              </a:solidFill>
              <a:prstDash val="solid"/>
              <a:miter lim="800000"/>
              <a:headEnd len="med" w="med" type="none"/>
              <a:tailEnd len="med" w="med" type="none"/>
            </a:ln>
          </p:spPr>
        </p:cxnSp>
        <p:cxnSp>
          <p:nvCxnSpPr>
            <p:cNvPr id="1047" name="Google Shape;1047;p141"/>
            <p:cNvCxnSpPr/>
            <p:nvPr/>
          </p:nvCxnSpPr>
          <p:spPr>
            <a:xfrm>
              <a:off x="5424" y="1566"/>
              <a:ext cx="0" cy="794"/>
            </a:xfrm>
            <a:prstGeom prst="straightConnector1">
              <a:avLst/>
            </a:prstGeom>
            <a:noFill/>
            <a:ln cap="rnd" cmpd="sng" w="12700">
              <a:solidFill>
                <a:schemeClr val="dk1"/>
              </a:solidFill>
              <a:prstDash val="solid"/>
              <a:miter lim="800000"/>
              <a:headEnd len="med" w="med" type="none"/>
              <a:tailEnd len="med" w="med" type="none"/>
            </a:ln>
          </p:spPr>
        </p:cxnSp>
        <p:cxnSp>
          <p:nvCxnSpPr>
            <p:cNvPr id="1048" name="Google Shape;1048;p141"/>
            <p:cNvCxnSpPr/>
            <p:nvPr/>
          </p:nvCxnSpPr>
          <p:spPr>
            <a:xfrm>
              <a:off x="5424" y="1271"/>
              <a:ext cx="0" cy="295"/>
            </a:xfrm>
            <a:prstGeom prst="straightConnector1">
              <a:avLst/>
            </a:prstGeom>
            <a:noFill/>
            <a:ln cap="sq" cmpd="sng" w="12700">
              <a:solidFill>
                <a:schemeClr val="dk1"/>
              </a:solidFill>
              <a:prstDash val="solid"/>
              <a:miter lim="800000"/>
              <a:headEnd len="med" w="med" type="none"/>
              <a:tailEnd len="med" w="med" type="none"/>
            </a:ln>
          </p:spPr>
        </p:cxnSp>
        <p:cxnSp>
          <p:nvCxnSpPr>
            <p:cNvPr id="1049" name="Google Shape;1049;p141"/>
            <p:cNvCxnSpPr/>
            <p:nvPr/>
          </p:nvCxnSpPr>
          <p:spPr>
            <a:xfrm>
              <a:off x="5424" y="2360"/>
              <a:ext cx="0" cy="1504"/>
            </a:xfrm>
            <a:prstGeom prst="straightConnector1">
              <a:avLst/>
            </a:prstGeom>
            <a:noFill/>
            <a:ln cap="sq" cmpd="sng" w="12700">
              <a:solidFill>
                <a:schemeClr val="dk1"/>
              </a:solidFill>
              <a:prstDash val="solid"/>
              <a:miter lim="800000"/>
              <a:headEnd len="med" w="med" type="none"/>
              <a:tailEnd len="med" w="med" type="none"/>
            </a:ln>
          </p:spPr>
        </p:cxnSp>
        <p:cxnSp>
          <p:nvCxnSpPr>
            <p:cNvPr id="1050" name="Google Shape;1050;p141"/>
            <p:cNvCxnSpPr/>
            <p:nvPr/>
          </p:nvCxnSpPr>
          <p:spPr>
            <a:xfrm>
              <a:off x="384" y="3491"/>
              <a:ext cx="5040" cy="0"/>
            </a:xfrm>
            <a:prstGeom prst="straightConnector1">
              <a:avLst/>
            </a:prstGeom>
            <a:noFill/>
            <a:ln cap="flat" cmpd="sng" w="12700">
              <a:solidFill>
                <a:schemeClr val="dk1"/>
              </a:solidFill>
              <a:prstDash val="solid"/>
              <a:miter lim="800000"/>
              <a:headEnd len="med" w="med" type="none"/>
              <a:tailEnd len="med" w="med" type="none"/>
            </a:ln>
          </p:spPr>
        </p:cxnSp>
        <p:cxnSp>
          <p:nvCxnSpPr>
            <p:cNvPr id="1051" name="Google Shape;1051;p141"/>
            <p:cNvCxnSpPr/>
            <p:nvPr/>
          </p:nvCxnSpPr>
          <p:spPr>
            <a:xfrm>
              <a:off x="384" y="3106"/>
              <a:ext cx="5040" cy="0"/>
            </a:xfrm>
            <a:prstGeom prst="straightConnector1">
              <a:avLst/>
            </a:prstGeom>
            <a:noFill/>
            <a:ln cap="flat" cmpd="sng" w="12700">
              <a:solidFill>
                <a:schemeClr val="dk1"/>
              </a:solidFill>
              <a:prstDash val="solid"/>
              <a:miter lim="800000"/>
              <a:headEnd len="med" w="med" type="none"/>
              <a:tailEnd len="med" w="med" type="none"/>
            </a:ln>
          </p:spPr>
        </p:cxnSp>
        <p:cxnSp>
          <p:nvCxnSpPr>
            <p:cNvPr id="1052" name="Google Shape;1052;p141"/>
            <p:cNvCxnSpPr/>
            <p:nvPr/>
          </p:nvCxnSpPr>
          <p:spPr>
            <a:xfrm>
              <a:off x="384" y="2734"/>
              <a:ext cx="5040" cy="0"/>
            </a:xfrm>
            <a:prstGeom prst="straightConnector1">
              <a:avLst/>
            </a:prstGeom>
            <a:noFill/>
            <a:ln cap="flat" cmpd="sng" w="12700">
              <a:solidFill>
                <a:schemeClr val="dk1"/>
              </a:solidFill>
              <a:prstDash val="solid"/>
              <a:miter lim="800000"/>
              <a:headEnd len="med" w="med" type="none"/>
              <a:tailEnd len="med" w="med" type="none"/>
            </a:ln>
          </p:spPr>
        </p:cxnSp>
        <p:cxnSp>
          <p:nvCxnSpPr>
            <p:cNvPr id="1053" name="Google Shape;1053;p141"/>
            <p:cNvCxnSpPr/>
            <p:nvPr/>
          </p:nvCxnSpPr>
          <p:spPr>
            <a:xfrm>
              <a:off x="384" y="1987"/>
              <a:ext cx="5040" cy="0"/>
            </a:xfrm>
            <a:prstGeom prst="straightConnector1">
              <a:avLst/>
            </a:prstGeom>
            <a:noFill/>
            <a:ln cap="flat" cmpd="sng" w="12700">
              <a:solidFill>
                <a:schemeClr val="dk1"/>
              </a:solidFill>
              <a:prstDash val="solid"/>
              <a:miter lim="800000"/>
              <a:headEnd len="med" w="med" type="none"/>
              <a:tailEnd len="med" w="med" type="none"/>
            </a:ln>
          </p:spPr>
        </p:cxnSp>
      </p:grpSp>
    </p:spTree>
  </p:cSld>
  <p:clrMapOvr>
    <a:masterClrMapping/>
  </p:clrMapOvr>
  <p:transition spd="med">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idx="12" type="sldNum"/>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
        <p:nvSpPr>
          <p:cNvPr id="140" name="Google Shape;140;p25"/>
          <p:cNvSpPr txBox="1"/>
          <p:nvPr>
            <p:ph type="title"/>
          </p:nvPr>
        </p:nvSpPr>
        <p:spPr>
          <a:xfrm>
            <a:off x="871537" y="646509"/>
            <a:ext cx="8162925" cy="5715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 sz="4400" u="none">
                <a:latin typeface="Verdana"/>
                <a:ea typeface="Verdana"/>
                <a:cs typeface="Verdana"/>
                <a:sym typeface="Verdana"/>
              </a:rPr>
              <a:t>OOP</a:t>
            </a:r>
            <a:endParaRPr/>
          </a:p>
        </p:txBody>
      </p:sp>
      <p:sp>
        <p:nvSpPr>
          <p:cNvPr id="141" name="Google Shape;141;p25"/>
          <p:cNvSpPr txBox="1"/>
          <p:nvPr>
            <p:ph idx="1" type="body"/>
          </p:nvPr>
        </p:nvSpPr>
        <p:spPr>
          <a:xfrm>
            <a:off x="762000" y="1485900"/>
            <a:ext cx="8110537" cy="3143250"/>
          </a:xfrm>
          <a:prstGeom prst="rect">
            <a:avLst/>
          </a:pr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2400"/>
              <a:buFont typeface="Noto Sans Symbols"/>
              <a:buNone/>
            </a:pPr>
            <a:r>
              <a:rPr b="0" i="0" lang="en" sz="2000" u="none">
                <a:latin typeface="Verdana"/>
                <a:ea typeface="Verdana"/>
                <a:cs typeface="Verdana"/>
                <a:sym typeface="Verdana"/>
              </a:rPr>
              <a:t>C# is object oriented.  Every class is a subclass of an object.  Everything is an object, yes even primitives.  This makes generic programming easier.</a:t>
            </a:r>
            <a:endParaRPr sz="2000"/>
          </a:p>
          <a:p>
            <a:pPr indent="-342900" lvl="0" marL="342900" marR="0" rtl="0" algn="l">
              <a:lnSpc>
                <a:spcPct val="100000"/>
              </a:lnSpc>
              <a:spcBef>
                <a:spcPts val="400"/>
              </a:spcBef>
              <a:spcAft>
                <a:spcPts val="0"/>
              </a:spcAft>
              <a:buClr>
                <a:schemeClr val="folHlink"/>
              </a:buClr>
              <a:buSzPts val="1500"/>
              <a:buFont typeface="Noto Sans Symbols"/>
              <a:buNone/>
            </a:pPr>
            <a:r>
              <a:t/>
            </a:r>
            <a:endParaRPr b="0" i="0" sz="2000" u="none">
              <a:latin typeface="Verdana"/>
              <a:ea typeface="Verdana"/>
              <a:cs typeface="Verdana"/>
              <a:sym typeface="Verdana"/>
            </a:endParaRPr>
          </a:p>
          <a:p>
            <a:pPr indent="-342900" lvl="0" marL="342900" marR="0" rtl="0" algn="l">
              <a:lnSpc>
                <a:spcPct val="100000"/>
              </a:lnSpc>
              <a:spcBef>
                <a:spcPts val="640"/>
              </a:spcBef>
              <a:spcAft>
                <a:spcPts val="0"/>
              </a:spcAft>
              <a:buClr>
                <a:schemeClr val="folHlink"/>
              </a:buClr>
              <a:buSzPts val="2400"/>
              <a:buFont typeface="Noto Sans Symbols"/>
              <a:buNone/>
            </a:pPr>
            <a:r>
              <a:rPr b="0" i="0" lang="en" sz="2000" u="none">
                <a:latin typeface="Verdana"/>
                <a:ea typeface="Verdana"/>
                <a:cs typeface="Verdana"/>
                <a:sym typeface="Verdana"/>
              </a:rPr>
              <a:t>   Example:</a:t>
            </a:r>
            <a:endParaRPr sz="2000"/>
          </a:p>
          <a:p>
            <a:pPr indent="-342900" lvl="0" marL="342900" marR="0" rtl="0" algn="l">
              <a:lnSpc>
                <a:spcPct val="100000"/>
              </a:lnSpc>
              <a:spcBef>
                <a:spcPts val="640"/>
              </a:spcBef>
              <a:spcAft>
                <a:spcPts val="0"/>
              </a:spcAft>
              <a:buClr>
                <a:schemeClr val="folHlink"/>
              </a:buClr>
              <a:buSzPts val="2400"/>
              <a:buFont typeface="Noto Sans Symbols"/>
              <a:buNone/>
            </a:pPr>
            <a:r>
              <a:rPr b="0" i="0" lang="en" sz="2000" u="none">
                <a:latin typeface="Verdana"/>
                <a:ea typeface="Verdana"/>
                <a:cs typeface="Verdana"/>
                <a:sym typeface="Verdana"/>
              </a:rPr>
              <a:t>	</a:t>
            </a:r>
            <a:r>
              <a:rPr b="0" i="1" lang="en" sz="2000" u="none">
                <a:latin typeface="Garamond"/>
                <a:ea typeface="Garamond"/>
                <a:cs typeface="Garamond"/>
                <a:sym typeface="Garamond"/>
              </a:rPr>
              <a:t>int n = 3;</a:t>
            </a:r>
            <a:endParaRPr sz="2000"/>
          </a:p>
          <a:p>
            <a:pPr indent="-342900" lvl="0" marL="342900" marR="0" rtl="0" algn="l">
              <a:lnSpc>
                <a:spcPct val="100000"/>
              </a:lnSpc>
              <a:spcBef>
                <a:spcPts val="640"/>
              </a:spcBef>
              <a:spcAft>
                <a:spcPts val="0"/>
              </a:spcAft>
              <a:buClr>
                <a:schemeClr val="folHlink"/>
              </a:buClr>
              <a:buSzPts val="2400"/>
              <a:buFont typeface="Noto Sans Symbols"/>
              <a:buNone/>
            </a:pPr>
            <a:r>
              <a:rPr b="0" i="1" lang="en" sz="2000" u="none">
                <a:latin typeface="Garamond"/>
                <a:ea typeface="Garamond"/>
                <a:cs typeface="Garamond"/>
                <a:sym typeface="Garamond"/>
              </a:rPr>
              <a:t>	string s = n.ToString();</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anim calcmode="lin" valueType="num">
                                      <p:cBhvr additive="base">
                                        <p:cTn dur="500"/>
                                        <p:tgtEl>
                                          <p:spTgt spid="14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anim calcmode="lin" valueType="num">
                                      <p:cBhvr additive="base">
                                        <p:cTn dur="500"/>
                                        <p:tgtEl>
                                          <p:spTgt spid="14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anim calcmode="lin" valueType="num">
                                      <p:cBhvr additive="base">
                                        <p:cTn dur="500"/>
                                        <p:tgtEl>
                                          <p:spTgt spid="141">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1">
                                            <p:txEl>
                                              <p:pRg end="3" st="3"/>
                                            </p:txEl>
                                          </p:spTgt>
                                        </p:tgtEl>
                                        <p:attrNameLst>
                                          <p:attrName>style.visibility</p:attrName>
                                        </p:attrNameLst>
                                      </p:cBhvr>
                                      <p:to>
                                        <p:strVal val="visible"/>
                                      </p:to>
                                    </p:set>
                                    <p:anim calcmode="lin" valueType="num">
                                      <p:cBhvr additive="base">
                                        <p:cTn dur="500"/>
                                        <p:tgtEl>
                                          <p:spTgt spid="141">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1">
                                            <p:txEl>
                                              <p:pRg end="4" st="4"/>
                                            </p:txEl>
                                          </p:spTgt>
                                        </p:tgtEl>
                                        <p:attrNameLst>
                                          <p:attrName>style.visibility</p:attrName>
                                        </p:attrNameLst>
                                      </p:cBhvr>
                                      <p:to>
                                        <p:strVal val="visible"/>
                                      </p:to>
                                    </p:set>
                                    <p:anim calcmode="lin" valueType="num">
                                      <p:cBhvr additive="base">
                                        <p:cTn dur="500"/>
                                        <p:tgtEl>
                                          <p:spTgt spid="141">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142"/>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Operators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Precedence</a:t>
            </a:r>
            <a:endParaRPr/>
          </a:p>
        </p:txBody>
      </p:sp>
      <p:grpSp>
        <p:nvGrpSpPr>
          <p:cNvPr id="1059" name="Google Shape;1059;p142"/>
          <p:cNvGrpSpPr/>
          <p:nvPr/>
        </p:nvGrpSpPr>
        <p:grpSpPr>
          <a:xfrm>
            <a:off x="609600" y="2282428"/>
            <a:ext cx="7924800" cy="1375172"/>
            <a:chOff x="432" y="1392"/>
            <a:chExt cx="4992" cy="1299"/>
          </a:xfrm>
        </p:grpSpPr>
        <p:sp>
          <p:nvSpPr>
            <p:cNvPr id="1060" name="Google Shape;1060;p142"/>
            <p:cNvSpPr txBox="1"/>
            <p:nvPr/>
          </p:nvSpPr>
          <p:spPr>
            <a:xfrm>
              <a:off x="2079" y="1736"/>
              <a:ext cx="3345" cy="520"/>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l">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a:t>
              </a:r>
              <a:endParaRPr/>
            </a:p>
          </p:txBody>
        </p:sp>
        <p:sp>
          <p:nvSpPr>
            <p:cNvPr id="1061" name="Google Shape;1061;p142"/>
            <p:cNvSpPr txBox="1"/>
            <p:nvPr/>
          </p:nvSpPr>
          <p:spPr>
            <a:xfrm>
              <a:off x="432" y="1736"/>
              <a:ext cx="1647" cy="520"/>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ctr">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Ternary conditional</a:t>
              </a:r>
              <a:endParaRPr/>
            </a:p>
          </p:txBody>
        </p:sp>
        <p:sp>
          <p:nvSpPr>
            <p:cNvPr id="1062" name="Google Shape;1062;p142"/>
            <p:cNvSpPr txBox="1"/>
            <p:nvPr/>
          </p:nvSpPr>
          <p:spPr>
            <a:xfrm>
              <a:off x="2079" y="2256"/>
              <a:ext cx="3345" cy="435"/>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l">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 *=, /=, %=, +=, -=, &lt;&lt;=, &gt;&gt;=, </a:t>
              </a:r>
              <a:br>
                <a:rPr b="0" i="0" lang="en" sz="2000" u="none">
                  <a:solidFill>
                    <a:schemeClr val="dk1"/>
                  </a:solidFill>
                  <a:latin typeface="Arial"/>
                  <a:ea typeface="Arial"/>
                  <a:cs typeface="Arial"/>
                  <a:sym typeface="Arial"/>
                </a:rPr>
              </a:br>
              <a:r>
                <a:rPr b="0" i="0" lang="en" sz="2000" u="none">
                  <a:solidFill>
                    <a:schemeClr val="dk1"/>
                  </a:solidFill>
                  <a:latin typeface="Arial"/>
                  <a:ea typeface="Arial"/>
                  <a:cs typeface="Arial"/>
                  <a:sym typeface="Arial"/>
                </a:rPr>
                <a:t>&amp;=, ^=, |=</a:t>
              </a:r>
              <a:endParaRPr/>
            </a:p>
          </p:txBody>
        </p:sp>
        <p:sp>
          <p:nvSpPr>
            <p:cNvPr id="1063" name="Google Shape;1063;p142"/>
            <p:cNvSpPr txBox="1"/>
            <p:nvPr/>
          </p:nvSpPr>
          <p:spPr>
            <a:xfrm>
              <a:off x="432" y="2256"/>
              <a:ext cx="1647" cy="435"/>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ctr">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Assignment</a:t>
              </a:r>
              <a:endParaRPr/>
            </a:p>
          </p:txBody>
        </p:sp>
        <p:sp>
          <p:nvSpPr>
            <p:cNvPr id="1064" name="Google Shape;1064;p142"/>
            <p:cNvSpPr txBox="1"/>
            <p:nvPr/>
          </p:nvSpPr>
          <p:spPr>
            <a:xfrm>
              <a:off x="2079" y="1392"/>
              <a:ext cx="3345" cy="344"/>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ctr">
                <a:lnSpc>
                  <a:spcPct val="85000"/>
                </a:lnSpc>
                <a:spcBef>
                  <a:spcPts val="0"/>
                </a:spcBef>
                <a:spcAft>
                  <a:spcPts val="0"/>
                </a:spcAft>
                <a:buClr>
                  <a:schemeClr val="dk1"/>
                </a:buClr>
                <a:buSzPts val="2400"/>
                <a:buFont typeface="Arial"/>
                <a:buNone/>
              </a:pPr>
              <a:r>
                <a:rPr b="1" i="0" lang="en" sz="2400" u="none">
                  <a:solidFill>
                    <a:schemeClr val="dk1"/>
                  </a:solidFill>
                  <a:latin typeface="Arial"/>
                  <a:ea typeface="Arial"/>
                  <a:cs typeface="Arial"/>
                  <a:sym typeface="Arial"/>
                </a:rPr>
                <a:t>Operators</a:t>
              </a:r>
              <a:endParaRPr/>
            </a:p>
          </p:txBody>
        </p:sp>
        <p:sp>
          <p:nvSpPr>
            <p:cNvPr id="1065" name="Google Shape;1065;p142"/>
            <p:cNvSpPr txBox="1"/>
            <p:nvPr/>
          </p:nvSpPr>
          <p:spPr>
            <a:xfrm>
              <a:off x="432" y="1392"/>
              <a:ext cx="1647" cy="344"/>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ctr">
                <a:lnSpc>
                  <a:spcPct val="85000"/>
                </a:lnSpc>
                <a:spcBef>
                  <a:spcPts val="0"/>
                </a:spcBef>
                <a:spcAft>
                  <a:spcPts val="0"/>
                </a:spcAft>
                <a:buClr>
                  <a:schemeClr val="dk1"/>
                </a:buClr>
                <a:buSzPts val="2400"/>
                <a:buFont typeface="Arial"/>
                <a:buNone/>
              </a:pPr>
              <a:r>
                <a:rPr b="1" i="0" lang="en" sz="2400" u="none">
                  <a:solidFill>
                    <a:schemeClr val="dk1"/>
                  </a:solidFill>
                  <a:latin typeface="Arial"/>
                  <a:ea typeface="Arial"/>
                  <a:cs typeface="Arial"/>
                  <a:sym typeface="Arial"/>
                </a:rPr>
                <a:t>Category</a:t>
              </a:r>
              <a:endParaRPr/>
            </a:p>
          </p:txBody>
        </p:sp>
        <p:cxnSp>
          <p:nvCxnSpPr>
            <p:cNvPr id="1066" name="Google Shape;1066;p142"/>
            <p:cNvCxnSpPr/>
            <p:nvPr/>
          </p:nvCxnSpPr>
          <p:spPr>
            <a:xfrm>
              <a:off x="432" y="1392"/>
              <a:ext cx="4992" cy="0"/>
            </a:xfrm>
            <a:prstGeom prst="straightConnector1">
              <a:avLst/>
            </a:prstGeom>
            <a:noFill/>
            <a:ln cap="sq" cmpd="sng" w="12700">
              <a:solidFill>
                <a:schemeClr val="dk1"/>
              </a:solidFill>
              <a:prstDash val="solid"/>
              <a:miter lim="800000"/>
              <a:headEnd len="med" w="med" type="none"/>
              <a:tailEnd len="med" w="med" type="none"/>
            </a:ln>
          </p:spPr>
        </p:cxnSp>
        <p:cxnSp>
          <p:nvCxnSpPr>
            <p:cNvPr id="1067" name="Google Shape;1067;p142"/>
            <p:cNvCxnSpPr/>
            <p:nvPr/>
          </p:nvCxnSpPr>
          <p:spPr>
            <a:xfrm>
              <a:off x="432" y="1736"/>
              <a:ext cx="4992" cy="0"/>
            </a:xfrm>
            <a:prstGeom prst="straightConnector1">
              <a:avLst/>
            </a:prstGeom>
            <a:noFill/>
            <a:ln cap="rnd" cmpd="sng" w="12700">
              <a:solidFill>
                <a:schemeClr val="dk1"/>
              </a:solidFill>
              <a:prstDash val="solid"/>
              <a:miter lim="800000"/>
              <a:headEnd len="med" w="med" type="none"/>
              <a:tailEnd len="med" w="med" type="none"/>
            </a:ln>
          </p:spPr>
        </p:cxnSp>
        <p:cxnSp>
          <p:nvCxnSpPr>
            <p:cNvPr id="1068" name="Google Shape;1068;p142"/>
            <p:cNvCxnSpPr/>
            <p:nvPr/>
          </p:nvCxnSpPr>
          <p:spPr>
            <a:xfrm>
              <a:off x="432" y="2691"/>
              <a:ext cx="4992" cy="0"/>
            </a:xfrm>
            <a:prstGeom prst="straightConnector1">
              <a:avLst/>
            </a:prstGeom>
            <a:noFill/>
            <a:ln cap="sq" cmpd="sng" w="12700">
              <a:solidFill>
                <a:schemeClr val="dk1"/>
              </a:solidFill>
              <a:prstDash val="solid"/>
              <a:miter lim="800000"/>
              <a:headEnd len="med" w="med" type="none"/>
              <a:tailEnd len="med" w="med" type="none"/>
            </a:ln>
          </p:spPr>
        </p:cxnSp>
        <p:cxnSp>
          <p:nvCxnSpPr>
            <p:cNvPr id="1069" name="Google Shape;1069;p142"/>
            <p:cNvCxnSpPr/>
            <p:nvPr/>
          </p:nvCxnSpPr>
          <p:spPr>
            <a:xfrm>
              <a:off x="2079" y="1392"/>
              <a:ext cx="0" cy="1299"/>
            </a:xfrm>
            <a:prstGeom prst="straightConnector1">
              <a:avLst/>
            </a:prstGeom>
            <a:noFill/>
            <a:ln cap="flat" cmpd="sng" w="12700">
              <a:solidFill>
                <a:schemeClr val="dk1"/>
              </a:solidFill>
              <a:prstDash val="solid"/>
              <a:miter lim="800000"/>
              <a:headEnd len="med" w="med" type="none"/>
              <a:tailEnd len="med" w="med" type="none"/>
            </a:ln>
          </p:spPr>
        </p:cxnSp>
        <p:cxnSp>
          <p:nvCxnSpPr>
            <p:cNvPr id="1070" name="Google Shape;1070;p142"/>
            <p:cNvCxnSpPr/>
            <p:nvPr/>
          </p:nvCxnSpPr>
          <p:spPr>
            <a:xfrm>
              <a:off x="432" y="1392"/>
              <a:ext cx="0" cy="1299"/>
            </a:xfrm>
            <a:prstGeom prst="straightConnector1">
              <a:avLst/>
            </a:prstGeom>
            <a:noFill/>
            <a:ln cap="sq" cmpd="sng" w="12700">
              <a:solidFill>
                <a:schemeClr val="dk1"/>
              </a:solidFill>
              <a:prstDash val="solid"/>
              <a:miter lim="800000"/>
              <a:headEnd len="med" w="med" type="none"/>
              <a:tailEnd len="med" w="med" type="none"/>
            </a:ln>
          </p:spPr>
        </p:cxnSp>
        <p:cxnSp>
          <p:nvCxnSpPr>
            <p:cNvPr id="1071" name="Google Shape;1071;p142"/>
            <p:cNvCxnSpPr/>
            <p:nvPr/>
          </p:nvCxnSpPr>
          <p:spPr>
            <a:xfrm>
              <a:off x="5424" y="1392"/>
              <a:ext cx="0" cy="1299"/>
            </a:xfrm>
            <a:prstGeom prst="straightConnector1">
              <a:avLst/>
            </a:prstGeom>
            <a:noFill/>
            <a:ln cap="sq" cmpd="sng" w="12700">
              <a:solidFill>
                <a:schemeClr val="dk1"/>
              </a:solidFill>
              <a:prstDash val="solid"/>
              <a:miter lim="800000"/>
              <a:headEnd len="med" w="med" type="none"/>
              <a:tailEnd len="med" w="med" type="none"/>
            </a:ln>
          </p:spPr>
        </p:cxnSp>
        <p:cxnSp>
          <p:nvCxnSpPr>
            <p:cNvPr id="1072" name="Google Shape;1072;p142"/>
            <p:cNvCxnSpPr/>
            <p:nvPr/>
          </p:nvCxnSpPr>
          <p:spPr>
            <a:xfrm>
              <a:off x="432" y="2256"/>
              <a:ext cx="4992" cy="0"/>
            </a:xfrm>
            <a:prstGeom prst="straightConnector1">
              <a:avLst/>
            </a:prstGeom>
            <a:noFill/>
            <a:ln cap="flat" cmpd="sng" w="12700">
              <a:solidFill>
                <a:schemeClr val="dk1"/>
              </a:solidFill>
              <a:prstDash val="solid"/>
              <a:miter lim="800000"/>
              <a:headEnd len="med" w="med" type="none"/>
              <a:tailEnd len="med" w="med" type="none"/>
            </a:ln>
          </p:spPr>
        </p:cxnSp>
      </p:grpSp>
    </p:spTree>
  </p:cSld>
  <p:clrMapOvr>
    <a:masterClrMapping/>
  </p:clrMapOvr>
  <p:transition spd="med">
    <p:fade thruBlk="1"/>
  </p:transition>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6" name="Shape 1076"/>
        <p:cNvGrpSpPr/>
        <p:nvPr/>
      </p:nvGrpSpPr>
      <p:grpSpPr>
        <a:xfrm>
          <a:off x="0" y="0"/>
          <a:ext cx="0" cy="0"/>
          <a:chOff x="0" y="0"/>
          <a:chExt cx="0" cy="0"/>
        </a:xfrm>
      </p:grpSpPr>
      <p:sp>
        <p:nvSpPr>
          <p:cNvPr id="1077" name="Google Shape;1077;p143"/>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Operators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Associativity</a:t>
            </a:r>
            <a:endParaRPr/>
          </a:p>
        </p:txBody>
      </p:sp>
      <p:sp>
        <p:nvSpPr>
          <p:cNvPr id="1078" name="Google Shape;1078;p143"/>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Assignment and ternary conditional operators are right-associative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Operations performed right to left</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Droid Sans Mono"/>
                <a:ea typeface="Droid Sans Mono"/>
                <a:cs typeface="Droid Sans Mono"/>
                <a:sym typeface="Droid Sans Mono"/>
              </a:rPr>
              <a:t>x = y = z</a:t>
            </a:r>
            <a:r>
              <a:rPr b="0" i="0" lang="en" sz="2400" u="none" cap="none" strike="noStrike">
                <a:solidFill>
                  <a:schemeClr val="dk1"/>
                </a:solidFill>
                <a:latin typeface="Arial"/>
                <a:ea typeface="Arial"/>
                <a:cs typeface="Arial"/>
                <a:sym typeface="Arial"/>
              </a:rPr>
              <a:t>  evaluates as  </a:t>
            </a:r>
            <a:r>
              <a:rPr b="0" i="0" lang="en" sz="2400" u="none" cap="none" strike="noStrike">
                <a:solidFill>
                  <a:schemeClr val="dk1"/>
                </a:solidFill>
                <a:latin typeface="Droid Sans Mono"/>
                <a:ea typeface="Droid Sans Mono"/>
                <a:cs typeface="Droid Sans Mono"/>
                <a:sym typeface="Droid Sans Mono"/>
              </a:rPr>
              <a:t>x = (y = z)</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All other binary operators are left-associative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Operations performed left to right</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Droid Sans Mono"/>
                <a:ea typeface="Droid Sans Mono"/>
                <a:cs typeface="Droid Sans Mono"/>
                <a:sym typeface="Droid Sans Mono"/>
              </a:rPr>
              <a:t>x + y + z</a:t>
            </a:r>
            <a:r>
              <a:rPr b="0" i="0" lang="en" sz="2400" u="none" cap="none" strike="noStrike">
                <a:solidFill>
                  <a:schemeClr val="dk1"/>
                </a:solidFill>
                <a:latin typeface="Arial"/>
                <a:ea typeface="Arial"/>
                <a:cs typeface="Arial"/>
                <a:sym typeface="Arial"/>
              </a:rPr>
              <a:t>  evaluates as  </a:t>
            </a:r>
            <a:r>
              <a:rPr b="0" i="0" lang="en" sz="2400" u="none" cap="none" strike="noStrike">
                <a:solidFill>
                  <a:schemeClr val="dk1"/>
                </a:solidFill>
                <a:latin typeface="Droid Sans Mono"/>
                <a:ea typeface="Droid Sans Mono"/>
                <a:cs typeface="Droid Sans Mono"/>
                <a:sym typeface="Droid Sans Mono"/>
              </a:rPr>
              <a:t>(x + y) + z</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Use parentheses to control order</a:t>
            </a:r>
            <a:endParaRPr/>
          </a:p>
        </p:txBody>
      </p:sp>
    </p:spTree>
  </p:cSld>
  <p:clrMapOvr>
    <a:masterClrMapping/>
  </p:clrMapOvr>
  <p:transition spd="med">
    <p:fade thruBlk="1"/>
  </p:transition>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144"/>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Agenda</a:t>
            </a:r>
            <a:endParaRPr/>
          </a:p>
        </p:txBody>
      </p:sp>
      <p:sp>
        <p:nvSpPr>
          <p:cNvPr id="1084" name="Google Shape;1084;p144"/>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Hello World</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Design Goals of C#</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Types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Program Structure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Statements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Operators</a:t>
            </a:r>
            <a:endParaRPr/>
          </a:p>
          <a:p>
            <a:pPr indent="-342900" lvl="0" marL="342900" marR="0" rtl="0" algn="l">
              <a:lnSpc>
                <a:spcPct val="100000"/>
              </a:lnSpc>
              <a:spcBef>
                <a:spcPts val="560"/>
              </a:spcBef>
              <a:spcAft>
                <a:spcPts val="0"/>
              </a:spcAft>
              <a:buClr>
                <a:schemeClr val="folHlink"/>
              </a:buClr>
              <a:buSzPts val="2800"/>
              <a:buFont typeface="Noto Sans Symbols"/>
              <a:buChar char="⬥"/>
            </a:pPr>
            <a:r>
              <a:rPr b="1" i="0" lang="en" sz="2800" u="none">
                <a:solidFill>
                  <a:schemeClr val="folHlink"/>
                </a:solidFill>
                <a:latin typeface="Arial"/>
                <a:ea typeface="Arial"/>
                <a:cs typeface="Arial"/>
                <a:sym typeface="Arial"/>
              </a:rPr>
              <a:t>Using Visual Studio.NET</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Using the .NET Framework SDK </a:t>
            </a:r>
            <a:endParaRPr/>
          </a:p>
        </p:txBody>
      </p:sp>
    </p:spTree>
  </p:cSld>
  <p:clrMapOvr>
    <a:masterClrMapping/>
  </p:clrMapOvr>
  <p:transition spd="med">
    <p:fade thruBlk="1"/>
  </p:transition>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145"/>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Using Visual Studio.NET</a:t>
            </a:r>
            <a:endParaRPr/>
          </a:p>
        </p:txBody>
      </p:sp>
      <p:sp>
        <p:nvSpPr>
          <p:cNvPr id="1090" name="Google Shape;1090;p145"/>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Types of projects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Console Application</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Windows Application</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Web Application</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Web Service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Windows Service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Class Library</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a:t>
            </a:r>
            <a:endParaRPr/>
          </a:p>
        </p:txBody>
      </p:sp>
    </p:spTree>
  </p:cSld>
  <p:clrMapOvr>
    <a:masterClrMapping/>
  </p:clrMapOvr>
  <p:transition spd="med">
    <p:fade thruBlk="1"/>
  </p:transition>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4" name="Shape 1094"/>
        <p:cNvGrpSpPr/>
        <p:nvPr/>
      </p:nvGrpSpPr>
      <p:grpSpPr>
        <a:xfrm>
          <a:off x="0" y="0"/>
          <a:ext cx="0" cy="0"/>
          <a:chOff x="0" y="0"/>
          <a:chExt cx="0" cy="0"/>
        </a:xfrm>
      </p:grpSpPr>
      <p:sp>
        <p:nvSpPr>
          <p:cNvPr id="1095" name="Google Shape;1095;p146"/>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Using Visual Studio.NET</a:t>
            </a:r>
            <a:endParaRPr/>
          </a:p>
        </p:txBody>
      </p:sp>
      <p:sp>
        <p:nvSpPr>
          <p:cNvPr id="1096" name="Google Shape;1096;p146"/>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Windows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Solution Explorer</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Class View</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Properties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Output</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Task List</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Object Browser</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Server Explorer</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Toolbox</a:t>
            </a:r>
            <a:endParaRPr/>
          </a:p>
        </p:txBody>
      </p:sp>
    </p:spTree>
  </p:cSld>
  <p:clrMapOvr>
    <a:masterClrMapping/>
  </p:clrMapOvr>
  <p:transition spd="med">
    <p:fade thruBlk="1"/>
  </p:transition>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p147"/>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Using Visual Studio.NET</a:t>
            </a:r>
            <a:endParaRPr/>
          </a:p>
        </p:txBody>
      </p:sp>
      <p:sp>
        <p:nvSpPr>
          <p:cNvPr id="1102" name="Google Shape;1102;p147"/>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Building</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Debugging</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Break points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References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Saving</a:t>
            </a:r>
            <a:endParaRPr/>
          </a:p>
        </p:txBody>
      </p:sp>
    </p:spTree>
  </p:cSld>
  <p:clrMapOvr>
    <a:masterClrMapping/>
  </p:clrMapOvr>
  <p:transition spd="med">
    <p:fade thruBlk="1"/>
  </p:transition>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148"/>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Agenda</a:t>
            </a:r>
            <a:endParaRPr/>
          </a:p>
        </p:txBody>
      </p:sp>
      <p:sp>
        <p:nvSpPr>
          <p:cNvPr id="1108" name="Google Shape;1108;p148"/>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Hello World</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Design Goals of C#</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Types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Program Structure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Statements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Operators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Using Visual Studio.NET</a:t>
            </a:r>
            <a:endParaRPr/>
          </a:p>
          <a:p>
            <a:pPr indent="-342900" lvl="0" marL="342900" marR="0" rtl="0" algn="l">
              <a:lnSpc>
                <a:spcPct val="100000"/>
              </a:lnSpc>
              <a:spcBef>
                <a:spcPts val="560"/>
              </a:spcBef>
              <a:spcAft>
                <a:spcPts val="0"/>
              </a:spcAft>
              <a:buClr>
                <a:schemeClr val="folHlink"/>
              </a:buClr>
              <a:buSzPts val="2800"/>
              <a:buFont typeface="Noto Sans Symbols"/>
              <a:buChar char="⬥"/>
            </a:pPr>
            <a:r>
              <a:rPr b="1" i="0" lang="en" sz="2800" u="none">
                <a:solidFill>
                  <a:schemeClr val="folHlink"/>
                </a:solidFill>
                <a:latin typeface="Arial"/>
                <a:ea typeface="Arial"/>
                <a:cs typeface="Arial"/>
                <a:sym typeface="Arial"/>
              </a:rPr>
              <a:t>Using the .NET Framework SDK</a:t>
            </a:r>
            <a:r>
              <a:rPr b="0" i="0" lang="en" sz="2800" u="none">
                <a:solidFill>
                  <a:schemeClr val="dk1"/>
                </a:solidFill>
                <a:latin typeface="Arial"/>
                <a:ea typeface="Arial"/>
                <a:cs typeface="Arial"/>
                <a:sym typeface="Arial"/>
              </a:rPr>
              <a:t> </a:t>
            </a:r>
            <a:endParaRPr/>
          </a:p>
        </p:txBody>
      </p:sp>
    </p:spTree>
  </p:cSld>
  <p:clrMapOvr>
    <a:masterClrMapping/>
  </p:clrMapOvr>
  <p:transition spd="med">
    <p:fade thruBlk="1"/>
  </p:transition>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2" name="Shape 1112"/>
        <p:cNvGrpSpPr/>
        <p:nvPr/>
      </p:nvGrpSpPr>
      <p:grpSpPr>
        <a:xfrm>
          <a:off x="0" y="0"/>
          <a:ext cx="0" cy="0"/>
          <a:chOff x="0" y="0"/>
          <a:chExt cx="0" cy="0"/>
        </a:xfrm>
      </p:grpSpPr>
      <p:sp>
        <p:nvSpPr>
          <p:cNvPr id="1113" name="Google Shape;1113;p149"/>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Using .NET Framework SDK</a:t>
            </a:r>
            <a:endParaRPr/>
          </a:p>
        </p:txBody>
      </p:sp>
      <p:sp>
        <p:nvSpPr>
          <p:cNvPr id="1114" name="Google Shape;1114;p149"/>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Compiling from command line</a:t>
            </a:r>
            <a:endParaRPr/>
          </a:p>
          <a:p>
            <a:pPr indent="-165100" lvl="0" marL="342900" marR="0" rtl="0" algn="l">
              <a:lnSpc>
                <a:spcPct val="100000"/>
              </a:lnSpc>
              <a:spcBef>
                <a:spcPts val="560"/>
              </a:spcBef>
              <a:spcAft>
                <a:spcPts val="0"/>
              </a:spcAft>
              <a:buClr>
                <a:schemeClr val="accent2"/>
              </a:buClr>
              <a:buSzPts val="2800"/>
              <a:buFont typeface="Noto Sans Symbols"/>
              <a:buNone/>
            </a:pPr>
            <a:r>
              <a:t/>
            </a:r>
            <a:endParaRPr b="0" i="0" sz="2800" u="none">
              <a:solidFill>
                <a:schemeClr val="dk1"/>
              </a:solidFill>
              <a:latin typeface="Arial"/>
              <a:ea typeface="Arial"/>
              <a:cs typeface="Arial"/>
              <a:sym typeface="Arial"/>
            </a:endParaRPr>
          </a:p>
        </p:txBody>
      </p:sp>
      <p:sp>
        <p:nvSpPr>
          <p:cNvPr id="1115" name="Google Shape;1115;p149"/>
          <p:cNvSpPr txBox="1"/>
          <p:nvPr/>
        </p:nvSpPr>
        <p:spPr>
          <a:xfrm>
            <a:off x="914400" y="2286000"/>
            <a:ext cx="7391400" cy="442913"/>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csc /r:System.WinForms.dll class1.cs file1.cs</a:t>
            </a:r>
            <a:endParaRPr/>
          </a:p>
        </p:txBody>
      </p:sp>
    </p:spTree>
  </p:cSld>
  <p:clrMapOvr>
    <a:masterClrMapping/>
  </p:clrMapOvr>
  <p:transition spd="med">
    <p:fade thruBlk="1"/>
  </p:transition>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9" name="Shape 1119"/>
        <p:cNvGrpSpPr/>
        <p:nvPr/>
      </p:nvGrpSpPr>
      <p:grpSpPr>
        <a:xfrm>
          <a:off x="0" y="0"/>
          <a:ext cx="0" cy="0"/>
          <a:chOff x="0" y="0"/>
          <a:chExt cx="0" cy="0"/>
        </a:xfrm>
      </p:grpSpPr>
      <p:sp>
        <p:nvSpPr>
          <p:cNvPr id="1120" name="Google Shape;1120;p150"/>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More Resources</a:t>
            </a:r>
            <a:endParaRPr/>
          </a:p>
        </p:txBody>
      </p:sp>
      <p:sp>
        <p:nvSpPr>
          <p:cNvPr id="1121" name="Google Shape;1121;p150"/>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1800"/>
              <a:buFont typeface="Noto Sans Symbols"/>
              <a:buChar char="⬥"/>
            </a:pPr>
            <a:r>
              <a:rPr b="1" i="0" lang="en" sz="1800" u="none">
                <a:solidFill>
                  <a:schemeClr val="dk1"/>
                </a:solidFill>
                <a:latin typeface="Droid Sans Mono"/>
                <a:ea typeface="Droid Sans Mono"/>
                <a:cs typeface="Droid Sans Mono"/>
                <a:sym typeface="Droid Sans Mono"/>
              </a:rPr>
              <a:t>http://msdn.microsoft.com</a:t>
            </a:r>
            <a:endParaRPr/>
          </a:p>
          <a:p>
            <a:pPr indent="-342900" lvl="0" marL="342900" marR="0" rtl="0" algn="l">
              <a:lnSpc>
                <a:spcPct val="100000"/>
              </a:lnSpc>
              <a:spcBef>
                <a:spcPts val="360"/>
              </a:spcBef>
              <a:spcAft>
                <a:spcPts val="0"/>
              </a:spcAft>
              <a:buClr>
                <a:schemeClr val="accent2"/>
              </a:buClr>
              <a:buSzPts val="1800"/>
              <a:buFont typeface="Noto Sans Symbols"/>
              <a:buChar char="⬥"/>
            </a:pPr>
            <a:r>
              <a:rPr b="1" i="0" lang="en" sz="1800" u="none">
                <a:solidFill>
                  <a:schemeClr val="dk1"/>
                </a:solidFill>
                <a:latin typeface="Droid Sans Mono"/>
                <a:ea typeface="Droid Sans Mono"/>
                <a:cs typeface="Droid Sans Mono"/>
                <a:sym typeface="Droid Sans Mono"/>
              </a:rPr>
              <a:t>http://windows.oreilly.com/news/hejlsberg_0800.html</a:t>
            </a:r>
            <a:endParaRPr/>
          </a:p>
          <a:p>
            <a:pPr indent="-342900" lvl="0" marL="342900" marR="0" rtl="0" algn="l">
              <a:lnSpc>
                <a:spcPct val="100000"/>
              </a:lnSpc>
              <a:spcBef>
                <a:spcPts val="360"/>
              </a:spcBef>
              <a:spcAft>
                <a:spcPts val="0"/>
              </a:spcAft>
              <a:buClr>
                <a:schemeClr val="accent2"/>
              </a:buClr>
              <a:buSzPts val="1800"/>
              <a:buFont typeface="Noto Sans Symbols"/>
              <a:buChar char="⬥"/>
            </a:pPr>
            <a:r>
              <a:rPr b="1" i="0" lang="en" sz="1800" u="none">
                <a:solidFill>
                  <a:schemeClr val="dk1"/>
                </a:solidFill>
                <a:latin typeface="Droid Sans Mono"/>
                <a:ea typeface="Droid Sans Mono"/>
                <a:cs typeface="Droid Sans Mono"/>
                <a:sym typeface="Droid Sans Mono"/>
              </a:rPr>
              <a:t>http://www.csharphelp.com/</a:t>
            </a:r>
            <a:endParaRPr/>
          </a:p>
          <a:p>
            <a:pPr indent="-342900" lvl="0" marL="342900" marR="0" rtl="0" algn="l">
              <a:lnSpc>
                <a:spcPct val="100000"/>
              </a:lnSpc>
              <a:spcBef>
                <a:spcPts val="360"/>
              </a:spcBef>
              <a:spcAft>
                <a:spcPts val="0"/>
              </a:spcAft>
              <a:buClr>
                <a:schemeClr val="accent2"/>
              </a:buClr>
              <a:buSzPts val="1800"/>
              <a:buFont typeface="Noto Sans Symbols"/>
              <a:buChar char="⬥"/>
            </a:pPr>
            <a:r>
              <a:rPr b="1" i="0" lang="en" sz="1800" u="none">
                <a:solidFill>
                  <a:schemeClr val="dk1"/>
                </a:solidFill>
                <a:latin typeface="Droid Sans Mono"/>
                <a:ea typeface="Droid Sans Mono"/>
                <a:cs typeface="Droid Sans Mono"/>
                <a:sym typeface="Droid Sans Mono"/>
              </a:rPr>
              <a:t>http://www.csharp-station.com/</a:t>
            </a:r>
            <a:endParaRPr/>
          </a:p>
          <a:p>
            <a:pPr indent="-342900" lvl="0" marL="342900" marR="0" rtl="0" algn="l">
              <a:lnSpc>
                <a:spcPct val="100000"/>
              </a:lnSpc>
              <a:spcBef>
                <a:spcPts val="360"/>
              </a:spcBef>
              <a:spcAft>
                <a:spcPts val="0"/>
              </a:spcAft>
              <a:buClr>
                <a:schemeClr val="accent2"/>
              </a:buClr>
              <a:buSzPts val="1800"/>
              <a:buFont typeface="Noto Sans Symbols"/>
              <a:buChar char="⬥"/>
            </a:pPr>
            <a:r>
              <a:rPr b="1" i="0" lang="en" sz="1800" u="none">
                <a:solidFill>
                  <a:schemeClr val="dk1"/>
                </a:solidFill>
                <a:latin typeface="Droid Sans Mono"/>
                <a:ea typeface="Droid Sans Mono"/>
                <a:cs typeface="Droid Sans Mono"/>
                <a:sym typeface="Droid Sans Mono"/>
              </a:rPr>
              <a:t>http://www.csharpindex.com/</a:t>
            </a:r>
            <a:endParaRPr/>
          </a:p>
          <a:p>
            <a:pPr indent="-342900" lvl="0" marL="342900" marR="0" rtl="0" algn="l">
              <a:lnSpc>
                <a:spcPct val="100000"/>
              </a:lnSpc>
              <a:spcBef>
                <a:spcPts val="360"/>
              </a:spcBef>
              <a:spcAft>
                <a:spcPts val="0"/>
              </a:spcAft>
              <a:buClr>
                <a:schemeClr val="accent2"/>
              </a:buClr>
              <a:buSzPts val="1800"/>
              <a:buFont typeface="Noto Sans Symbols"/>
              <a:buChar char="⬥"/>
            </a:pPr>
            <a:r>
              <a:rPr b="1" i="0" lang="en" sz="1800" u="none">
                <a:solidFill>
                  <a:schemeClr val="dk1"/>
                </a:solidFill>
                <a:latin typeface="Droid Sans Mono"/>
                <a:ea typeface="Droid Sans Mono"/>
                <a:cs typeface="Droid Sans Mono"/>
                <a:sym typeface="Droid Sans Mono"/>
              </a:rPr>
              <a:t>http://msdn.microsoft.com/msdnmag/issues/0900/csharp/csharp.asp</a:t>
            </a:r>
            <a:endParaRPr/>
          </a:p>
          <a:p>
            <a:pPr indent="-342900" lvl="0" marL="342900" marR="0" rtl="0" algn="l">
              <a:lnSpc>
                <a:spcPct val="100000"/>
              </a:lnSpc>
              <a:spcBef>
                <a:spcPts val="360"/>
              </a:spcBef>
              <a:spcAft>
                <a:spcPts val="0"/>
              </a:spcAft>
              <a:buClr>
                <a:schemeClr val="accent2"/>
              </a:buClr>
              <a:buSzPts val="1800"/>
              <a:buFont typeface="Noto Sans Symbols"/>
              <a:buChar char="⬥"/>
            </a:pPr>
            <a:r>
              <a:rPr b="1" i="0" lang="en" sz="1800" u="none">
                <a:solidFill>
                  <a:schemeClr val="dk1"/>
                </a:solidFill>
                <a:latin typeface="Droid Sans Mono"/>
                <a:ea typeface="Droid Sans Mono"/>
                <a:cs typeface="Droid Sans Mono"/>
                <a:sym typeface="Droid Sans Mono"/>
              </a:rPr>
              <a:t>http://www.hitmill.com/programming/dotNET/csharp.html</a:t>
            </a:r>
            <a:endParaRPr/>
          </a:p>
          <a:p>
            <a:pPr indent="-342900" lvl="0" marL="342900" marR="0" rtl="0" algn="l">
              <a:lnSpc>
                <a:spcPct val="100000"/>
              </a:lnSpc>
              <a:spcBef>
                <a:spcPts val="360"/>
              </a:spcBef>
              <a:spcAft>
                <a:spcPts val="0"/>
              </a:spcAft>
              <a:buClr>
                <a:schemeClr val="accent2"/>
              </a:buClr>
              <a:buSzPts val="1800"/>
              <a:buFont typeface="Noto Sans Symbols"/>
              <a:buChar char="⬥"/>
            </a:pPr>
            <a:r>
              <a:rPr b="1" i="0" lang="en" sz="1800" u="none">
                <a:solidFill>
                  <a:schemeClr val="dk1"/>
                </a:solidFill>
                <a:latin typeface="Droid Sans Mono"/>
                <a:ea typeface="Droid Sans Mono"/>
                <a:cs typeface="Droid Sans Mono"/>
                <a:sym typeface="Droid Sans Mono"/>
              </a:rPr>
              <a:t>http://www.c-sharpcorner.com/</a:t>
            </a:r>
            <a:endParaRPr/>
          </a:p>
          <a:p>
            <a:pPr indent="-342900" lvl="0" marL="342900" marR="0" rtl="0" algn="l">
              <a:lnSpc>
                <a:spcPct val="100000"/>
              </a:lnSpc>
              <a:spcBef>
                <a:spcPts val="360"/>
              </a:spcBef>
              <a:spcAft>
                <a:spcPts val="0"/>
              </a:spcAft>
              <a:buClr>
                <a:schemeClr val="accent2"/>
              </a:buClr>
              <a:buSzPts val="1800"/>
              <a:buFont typeface="Noto Sans Symbols"/>
              <a:buChar char="⬥"/>
            </a:pPr>
            <a:r>
              <a:rPr b="1" i="0" lang="en" sz="1800" u="none">
                <a:solidFill>
                  <a:schemeClr val="dk1"/>
                </a:solidFill>
                <a:latin typeface="Droid Sans Mono"/>
                <a:ea typeface="Droid Sans Mono"/>
                <a:cs typeface="Droid Sans Mono"/>
                <a:sym typeface="Droid Sans Mono"/>
              </a:rPr>
              <a:t>http://msdn.microsoft.com/library/default.asp?URL=/library/dotnet/csspec/vclrfcsharpspec_Start.htm</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6" name="Shape 1126"/>
        <p:cNvGrpSpPr/>
        <p:nvPr/>
      </p:nvGrpSpPr>
      <p:grpSpPr>
        <a:xfrm>
          <a:off x="0" y="0"/>
          <a:ext cx="0" cy="0"/>
          <a:chOff x="0" y="0"/>
          <a:chExt cx="0" cy="0"/>
        </a:xfrm>
      </p:grpSpPr>
      <p:sp>
        <p:nvSpPr>
          <p:cNvPr id="1127" name="Google Shape;1127;p151"/>
          <p:cNvSpPr txBox="1"/>
          <p:nvPr>
            <p:ph type="ctrTitle"/>
          </p:nvPr>
        </p:nvSpPr>
        <p:spPr>
          <a:xfrm>
            <a:off x="3044700" y="1444255"/>
            <a:ext cx="3054600" cy="1537200"/>
          </a:xfrm>
          <a:prstGeom prst="rect">
            <a:avLst/>
          </a:prstGeom>
          <a:no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5400"/>
              <a:buFont typeface="Arial"/>
              <a:buNone/>
            </a:pPr>
            <a:r>
              <a:rPr b="1" i="0" lang="en" sz="5400" u="none">
                <a:solidFill>
                  <a:schemeClr val="dk2"/>
                </a:solidFill>
                <a:latin typeface="Arial"/>
                <a:ea typeface="Arial"/>
                <a:cs typeface="Arial"/>
                <a:sym typeface="Arial"/>
              </a:rPr>
              <a:t>Introduction to C</a:t>
            </a:r>
            <a:r>
              <a:rPr b="1" baseline="30000" i="0" lang="en" sz="5400" u="none">
                <a:solidFill>
                  <a:schemeClr val="dk2"/>
                </a:solidFill>
                <a:latin typeface="Arial"/>
                <a:ea typeface="Arial"/>
                <a:cs typeface="Arial"/>
                <a:sym typeface="Arial"/>
              </a:rPr>
              <a:t>#</a:t>
            </a:r>
            <a:endParaRPr/>
          </a:p>
        </p:txBody>
      </p:sp>
      <p:sp>
        <p:nvSpPr>
          <p:cNvPr id="1128" name="Google Shape;1128;p151"/>
          <p:cNvSpPr txBox="1"/>
          <p:nvPr>
            <p:ph idx="1" type="subTitle"/>
          </p:nvPr>
        </p:nvSpPr>
        <p:spPr>
          <a:xfrm>
            <a:off x="3044700" y="3116580"/>
            <a:ext cx="3054600" cy="701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800"/>
              <a:buNone/>
            </a:pPr>
            <a:r>
              <a:rPr b="1" i="0" lang="en" sz="2800" u="none">
                <a:solidFill>
                  <a:schemeClr val="dk1"/>
                </a:solidFill>
                <a:latin typeface="Arial"/>
                <a:ea typeface="Arial"/>
                <a:cs typeface="Arial"/>
                <a:sym typeface="Arial"/>
              </a:rPr>
              <a:t>Mark Sapossnek</a:t>
            </a:r>
            <a:br>
              <a:rPr b="1" i="0" lang="en" sz="2800" u="none">
                <a:solidFill>
                  <a:schemeClr val="dk1"/>
                </a:solidFill>
                <a:latin typeface="Arial"/>
                <a:ea typeface="Arial"/>
                <a:cs typeface="Arial"/>
                <a:sym typeface="Arial"/>
              </a:rPr>
            </a:br>
            <a:br>
              <a:rPr b="1" i="0" lang="en" sz="2800" u="none">
                <a:solidFill>
                  <a:schemeClr val="dk1"/>
                </a:solidFill>
                <a:latin typeface="Arial"/>
                <a:ea typeface="Arial"/>
                <a:cs typeface="Arial"/>
                <a:sym typeface="Arial"/>
              </a:rPr>
            </a:br>
            <a:r>
              <a:rPr b="1" i="0" lang="en" sz="2800" u="none">
                <a:solidFill>
                  <a:schemeClr val="dk1"/>
                </a:solidFill>
                <a:latin typeface="Arial"/>
                <a:ea typeface="Arial"/>
                <a:cs typeface="Arial"/>
                <a:sym typeface="Arial"/>
              </a:rPr>
              <a:t>CS 594</a:t>
            </a:r>
            <a:endParaRPr/>
          </a:p>
          <a:p>
            <a:pPr indent="0" lvl="0" marL="0" rtl="0" algn="ctr">
              <a:lnSpc>
                <a:spcPct val="100000"/>
              </a:lnSpc>
              <a:spcBef>
                <a:spcPts val="560"/>
              </a:spcBef>
              <a:spcAft>
                <a:spcPts val="0"/>
              </a:spcAft>
              <a:buSzPts val="2800"/>
              <a:buNone/>
            </a:pPr>
            <a:r>
              <a:rPr b="1" i="0" lang="en" sz="2800" u="none">
                <a:solidFill>
                  <a:schemeClr val="dk1"/>
                </a:solidFill>
                <a:latin typeface="Arial"/>
                <a:ea typeface="Arial"/>
                <a:cs typeface="Arial"/>
                <a:sym typeface="Arial"/>
              </a:rPr>
              <a:t>Computer Science Department</a:t>
            </a:r>
            <a:endParaRPr/>
          </a:p>
          <a:p>
            <a:pPr indent="0" lvl="0" marL="0" rtl="0" algn="ctr">
              <a:lnSpc>
                <a:spcPct val="100000"/>
              </a:lnSpc>
              <a:spcBef>
                <a:spcPts val="560"/>
              </a:spcBef>
              <a:spcAft>
                <a:spcPts val="0"/>
              </a:spcAft>
              <a:buSzPts val="2800"/>
              <a:buNone/>
            </a:pPr>
            <a:r>
              <a:rPr b="1" i="0" lang="en" sz="2800" u="none">
                <a:solidFill>
                  <a:schemeClr val="dk1"/>
                </a:solidFill>
                <a:latin typeface="Arial"/>
                <a:ea typeface="Arial"/>
                <a:cs typeface="Arial"/>
                <a:sym typeface="Arial"/>
              </a:rPr>
              <a:t>Metropolitan College</a:t>
            </a:r>
            <a:endParaRPr/>
          </a:p>
          <a:p>
            <a:pPr indent="0" lvl="0" marL="0" rtl="0" algn="ctr">
              <a:lnSpc>
                <a:spcPct val="100000"/>
              </a:lnSpc>
              <a:spcBef>
                <a:spcPts val="560"/>
              </a:spcBef>
              <a:spcAft>
                <a:spcPts val="0"/>
              </a:spcAft>
              <a:buSzPts val="2800"/>
              <a:buNone/>
            </a:pPr>
            <a:r>
              <a:rPr b="1" i="0" lang="en" sz="2800" u="none">
                <a:solidFill>
                  <a:schemeClr val="dk1"/>
                </a:solidFill>
                <a:latin typeface="Arial"/>
                <a:ea typeface="Arial"/>
                <a:cs typeface="Arial"/>
                <a:sym typeface="Arial"/>
              </a:rPr>
              <a:t>Boston University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idx="12" type="sldNum"/>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
        <p:nvSpPr>
          <p:cNvPr id="147" name="Google Shape;147;p26"/>
          <p:cNvSpPr txBox="1"/>
          <p:nvPr>
            <p:ph type="title"/>
          </p:nvPr>
        </p:nvSpPr>
        <p:spPr>
          <a:xfrm>
            <a:off x="871537" y="646509"/>
            <a:ext cx="8162925" cy="5715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 sz="4400" u="none">
                <a:latin typeface="Verdana"/>
                <a:ea typeface="Verdana"/>
                <a:cs typeface="Verdana"/>
                <a:sym typeface="Verdana"/>
              </a:rPr>
              <a:t>Features</a:t>
            </a:r>
            <a:endParaRPr/>
          </a:p>
        </p:txBody>
      </p:sp>
      <p:sp>
        <p:nvSpPr>
          <p:cNvPr id="148" name="Google Shape;148;p26"/>
          <p:cNvSpPr txBox="1"/>
          <p:nvPr>
            <p:ph idx="1" type="body"/>
          </p:nvPr>
        </p:nvSpPr>
        <p:spPr>
          <a:xfrm>
            <a:off x="685800" y="1428750"/>
            <a:ext cx="8110537" cy="29051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SzPts val="2100"/>
              <a:buFont typeface="Noto Sans Symbols"/>
              <a:buChar char="▪"/>
            </a:pPr>
            <a:r>
              <a:rPr b="0" i="0" lang="en" sz="2800" u="none">
                <a:latin typeface="Verdana"/>
                <a:ea typeface="Verdana"/>
                <a:cs typeface="Verdana"/>
                <a:sym typeface="Verdana"/>
              </a:rPr>
              <a:t>OOP</a:t>
            </a:r>
            <a:endParaRPr/>
          </a:p>
          <a:p>
            <a:pPr indent="-342900" lvl="0" marL="342900" marR="0" rtl="0" algn="l">
              <a:lnSpc>
                <a:spcPct val="90000"/>
              </a:lnSpc>
              <a:spcBef>
                <a:spcPts val="560"/>
              </a:spcBef>
              <a:spcAft>
                <a:spcPts val="0"/>
              </a:spcAft>
              <a:buSzPts val="2100"/>
              <a:buFont typeface="Noto Sans Symbols"/>
              <a:buChar char="▪"/>
            </a:pPr>
            <a:r>
              <a:rPr b="0" i="0" lang="en" sz="2800" u="none">
                <a:latin typeface="Verdana"/>
                <a:ea typeface="Verdana"/>
                <a:cs typeface="Verdana"/>
                <a:sym typeface="Verdana"/>
              </a:rPr>
              <a:t>Enumerators</a:t>
            </a:r>
            <a:endParaRPr/>
          </a:p>
          <a:p>
            <a:pPr indent="-209550" lvl="0" marL="342900" marR="0" rtl="0" algn="l">
              <a:lnSpc>
                <a:spcPct val="100000"/>
              </a:lnSpc>
              <a:spcBef>
                <a:spcPts val="560"/>
              </a:spcBef>
              <a:spcAft>
                <a:spcPts val="0"/>
              </a:spcAft>
              <a:buClr>
                <a:schemeClr val="folHlink"/>
              </a:buClr>
              <a:buSzPts val="2100"/>
              <a:buFont typeface="Noto Sans Symbols"/>
              <a:buNone/>
            </a:pPr>
            <a:r>
              <a:t/>
            </a:r>
            <a:endParaRPr b="0" i="0" sz="2800" u="none">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3" name="Shape 1133"/>
        <p:cNvGrpSpPr/>
        <p:nvPr/>
      </p:nvGrpSpPr>
      <p:grpSpPr>
        <a:xfrm>
          <a:off x="0" y="0"/>
          <a:ext cx="0" cy="0"/>
          <a:chOff x="0" y="0"/>
          <a:chExt cx="0" cy="0"/>
        </a:xfrm>
      </p:grpSpPr>
      <p:sp>
        <p:nvSpPr>
          <p:cNvPr id="1134" name="Google Shape;1134;p152"/>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Prerequisites</a:t>
            </a:r>
            <a:endParaRPr/>
          </a:p>
        </p:txBody>
      </p:sp>
      <p:sp>
        <p:nvSpPr>
          <p:cNvPr id="1135" name="Google Shape;1135;p152"/>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cap="none" strike="noStrike">
                <a:solidFill>
                  <a:schemeClr val="dk1"/>
                </a:solidFill>
                <a:latin typeface="Arial"/>
                <a:ea typeface="Arial"/>
                <a:cs typeface="Arial"/>
                <a:sym typeface="Arial"/>
              </a:rPr>
              <a:t>This module assumes that you understand the fundamentals of</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Programming</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0" i="0" lang="en" sz="2000" u="none" cap="none" strike="noStrike">
                <a:solidFill>
                  <a:schemeClr val="dk1"/>
                </a:solidFill>
                <a:latin typeface="Arial"/>
                <a:ea typeface="Arial"/>
                <a:cs typeface="Arial"/>
                <a:sym typeface="Arial"/>
              </a:rPr>
              <a:t>Variables, statements, functions, loops, etc.</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Object-oriented programming </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0" i="0" lang="en" sz="2000" u="none" cap="none" strike="noStrike">
                <a:solidFill>
                  <a:schemeClr val="dk1"/>
                </a:solidFill>
                <a:latin typeface="Arial"/>
                <a:ea typeface="Arial"/>
                <a:cs typeface="Arial"/>
                <a:sym typeface="Arial"/>
              </a:rPr>
              <a:t>Classes, inheritance, polymorphism, </a:t>
            </a:r>
            <a:br>
              <a:rPr b="0" i="0" lang="en" sz="2000" u="none" cap="none" strike="noStrike">
                <a:solidFill>
                  <a:schemeClr val="dk1"/>
                </a:solidFill>
                <a:latin typeface="Arial"/>
                <a:ea typeface="Arial"/>
                <a:cs typeface="Arial"/>
                <a:sym typeface="Arial"/>
              </a:rPr>
            </a:br>
            <a:r>
              <a:rPr b="0" i="0" lang="en" sz="2000" u="none" cap="none" strike="noStrike">
                <a:solidFill>
                  <a:schemeClr val="dk1"/>
                </a:solidFill>
                <a:latin typeface="Arial"/>
                <a:ea typeface="Arial"/>
                <a:cs typeface="Arial"/>
                <a:sym typeface="Arial"/>
              </a:rPr>
              <a:t>members, etc.</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0" i="0" lang="en" sz="2000" u="none" cap="none" strike="noStrike">
                <a:solidFill>
                  <a:schemeClr val="dk1"/>
                </a:solidFill>
                <a:latin typeface="Arial"/>
                <a:ea typeface="Arial"/>
                <a:cs typeface="Arial"/>
                <a:sym typeface="Arial"/>
              </a:rPr>
              <a:t>C++ or Java</a:t>
            </a:r>
            <a:endParaRPr/>
          </a:p>
        </p:txBody>
      </p:sp>
    </p:spTree>
  </p:cSld>
  <p:clrMapOvr>
    <a:masterClrMapping/>
  </p:clrMapOvr>
  <p:transition spd="slow">
    <p:fade thruBlk="1"/>
  </p:transition>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0" name="Shape 1140"/>
        <p:cNvGrpSpPr/>
        <p:nvPr/>
      </p:nvGrpSpPr>
      <p:grpSpPr>
        <a:xfrm>
          <a:off x="0" y="0"/>
          <a:ext cx="0" cy="0"/>
          <a:chOff x="0" y="0"/>
          <a:chExt cx="0" cy="0"/>
        </a:xfrm>
      </p:grpSpPr>
      <p:sp>
        <p:nvSpPr>
          <p:cNvPr id="1141" name="Google Shape;1141;p153"/>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Learning Objectives</a:t>
            </a:r>
            <a:endParaRPr/>
          </a:p>
        </p:txBody>
      </p:sp>
      <p:sp>
        <p:nvSpPr>
          <p:cNvPr id="1142" name="Google Shape;1142;p153"/>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cap="none" strike="noStrike">
                <a:solidFill>
                  <a:schemeClr val="dk1"/>
                </a:solidFill>
                <a:latin typeface="Arial"/>
                <a:ea typeface="Arial"/>
                <a:cs typeface="Arial"/>
                <a:sym typeface="Arial"/>
              </a:rPr>
              <a:t>C# design goals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cap="none" strike="noStrike">
                <a:solidFill>
                  <a:schemeClr val="dk1"/>
                </a:solidFill>
                <a:latin typeface="Arial"/>
                <a:ea typeface="Arial"/>
                <a:cs typeface="Arial"/>
                <a:sym typeface="Arial"/>
              </a:rPr>
              <a:t>Fundamentals of the C# language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Types, program structure, statements, operators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cap="none" strike="noStrike">
                <a:solidFill>
                  <a:schemeClr val="dk1"/>
                </a:solidFill>
                <a:latin typeface="Arial"/>
                <a:ea typeface="Arial"/>
                <a:cs typeface="Arial"/>
                <a:sym typeface="Arial"/>
              </a:rPr>
              <a:t>Be able to begin writing and debugging C# programs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Using the .NET Framework SDK</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Using Visual Studio.NET</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cap="none" strike="noStrike">
                <a:solidFill>
                  <a:schemeClr val="dk1"/>
                </a:solidFill>
                <a:latin typeface="Arial"/>
                <a:ea typeface="Arial"/>
                <a:cs typeface="Arial"/>
                <a:sym typeface="Arial"/>
              </a:rPr>
              <a:t>Be able to write individual C# methods</a:t>
            </a:r>
            <a:endParaRPr/>
          </a:p>
          <a:p>
            <a:pPr indent="-165100" lvl="0" marL="342900" marR="0" rtl="0" algn="l">
              <a:lnSpc>
                <a:spcPct val="100000"/>
              </a:lnSpc>
              <a:spcBef>
                <a:spcPts val="560"/>
              </a:spcBef>
              <a:spcAft>
                <a:spcPts val="0"/>
              </a:spcAft>
              <a:buClr>
                <a:schemeClr val="accent2"/>
              </a:buClr>
              <a:buSzPts val="2800"/>
              <a:buFont typeface="Noto Sans Symbols"/>
              <a:buNone/>
            </a:pPr>
            <a:r>
              <a:t/>
            </a:r>
            <a:endParaRPr b="0" i="0" sz="2800" u="none">
              <a:solidFill>
                <a:schemeClr val="dk1"/>
              </a:solidFill>
              <a:latin typeface="Arial"/>
              <a:ea typeface="Arial"/>
              <a:cs typeface="Arial"/>
              <a:sym typeface="Arial"/>
            </a:endParaRPr>
          </a:p>
        </p:txBody>
      </p:sp>
    </p:spTree>
  </p:cSld>
  <p:clrMapOvr>
    <a:masterClrMapping/>
  </p:clrMapOvr>
  <p:transition spd="slow">
    <p:fade thruBlk="1"/>
  </p:transition>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154"/>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Agenda</a:t>
            </a:r>
            <a:endParaRPr/>
          </a:p>
        </p:txBody>
      </p:sp>
      <p:sp>
        <p:nvSpPr>
          <p:cNvPr id="1149" name="Google Shape;1149;p154"/>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2800"/>
              <a:buFont typeface="Noto Sans Symbols"/>
              <a:buChar char="⬥"/>
            </a:pPr>
            <a:r>
              <a:rPr b="1" i="0" lang="en" sz="2800" u="none">
                <a:solidFill>
                  <a:schemeClr val="folHlink"/>
                </a:solidFill>
                <a:latin typeface="Arial"/>
                <a:ea typeface="Arial"/>
                <a:cs typeface="Arial"/>
                <a:sym typeface="Arial"/>
              </a:rPr>
              <a:t>Hello World</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Design Goals of C#</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Types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Program Structure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Statements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Operators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Using Visual Studio.NET</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Using the .NET Framework SDK </a:t>
            </a:r>
            <a:endParaRPr/>
          </a:p>
        </p:txBody>
      </p:sp>
    </p:spTree>
  </p:cSld>
  <p:clrMapOvr>
    <a:masterClrMapping/>
  </p:clrMapOvr>
  <p:transition spd="slow">
    <p:fade thruBlk="1"/>
  </p:transition>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4" name="Shape 1154"/>
        <p:cNvGrpSpPr/>
        <p:nvPr/>
      </p:nvGrpSpPr>
      <p:grpSpPr>
        <a:xfrm>
          <a:off x="0" y="0"/>
          <a:ext cx="0" cy="0"/>
          <a:chOff x="0" y="0"/>
          <a:chExt cx="0" cy="0"/>
        </a:xfrm>
      </p:grpSpPr>
      <p:sp>
        <p:nvSpPr>
          <p:cNvPr id="1155" name="Google Shape;1155;p155"/>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Hello World</a:t>
            </a:r>
            <a:endParaRPr/>
          </a:p>
        </p:txBody>
      </p:sp>
      <p:sp>
        <p:nvSpPr>
          <p:cNvPr id="1156" name="Google Shape;1156;p155"/>
          <p:cNvSpPr txBox="1"/>
          <p:nvPr/>
        </p:nvSpPr>
        <p:spPr>
          <a:xfrm>
            <a:off x="685800" y="1841897"/>
            <a:ext cx="7848600" cy="1862137"/>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using System;</a:t>
            </a:r>
            <a:endParaRPr/>
          </a:p>
          <a:p>
            <a:pPr indent="0" lvl="0" marL="0" marR="0" rtl="0" algn="l">
              <a:lnSpc>
                <a:spcPct val="90000"/>
              </a:lnSpc>
              <a:spcBef>
                <a:spcPts val="0"/>
              </a:spcBef>
              <a:spcAft>
                <a:spcPts val="0"/>
              </a:spcAft>
              <a:buClr>
                <a:schemeClr val="dk1"/>
              </a:buClr>
              <a:buSzPts val="2000"/>
              <a:buFont typeface="Times New Roman"/>
              <a:buNone/>
            </a:pPr>
            <a:r>
              <a:t/>
            </a:r>
            <a:endParaRPr b="1" i="0" sz="2000" u="none">
              <a:solidFill>
                <a:schemeClr val="dk1"/>
              </a:solidFill>
              <a:latin typeface="Droid Sans Mono"/>
              <a:ea typeface="Droid Sans Mono"/>
              <a:cs typeface="Droid Sans Mono"/>
              <a:sym typeface="Droid Sans Mono"/>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class Hello {</a:t>
            </a:r>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static void Main( ) {</a:t>
            </a:r>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Console.WriteLine("Hello world");</a:t>
            </a:r>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Console.ReadLine();  // Hit enter to finish</a:t>
            </a:r>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a:t>
            </a:r>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p:txBody>
      </p:sp>
    </p:spTree>
  </p:cSld>
  <p:clrMapOvr>
    <a:masterClrMapping/>
  </p:clrMapOvr>
  <p:transition spd="slow">
    <p:fade thruBlk="1"/>
  </p:transition>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sp>
        <p:nvSpPr>
          <p:cNvPr id="1161" name="Google Shape;1161;p156"/>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Agenda</a:t>
            </a:r>
            <a:endParaRPr/>
          </a:p>
        </p:txBody>
      </p:sp>
      <p:sp>
        <p:nvSpPr>
          <p:cNvPr id="1162" name="Google Shape;1162;p156"/>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Hello World</a:t>
            </a:r>
            <a:endParaRPr/>
          </a:p>
          <a:p>
            <a:pPr indent="-342900" lvl="0" marL="342900" marR="0" rtl="0" algn="l">
              <a:lnSpc>
                <a:spcPct val="100000"/>
              </a:lnSpc>
              <a:spcBef>
                <a:spcPts val="560"/>
              </a:spcBef>
              <a:spcAft>
                <a:spcPts val="0"/>
              </a:spcAft>
              <a:buClr>
                <a:schemeClr val="folHlink"/>
              </a:buClr>
              <a:buSzPts val="2800"/>
              <a:buFont typeface="Noto Sans Symbols"/>
              <a:buChar char="⬥"/>
            </a:pPr>
            <a:r>
              <a:rPr b="1" i="0" lang="en" sz="2800" u="none">
                <a:solidFill>
                  <a:schemeClr val="folHlink"/>
                </a:solidFill>
                <a:latin typeface="Arial"/>
                <a:ea typeface="Arial"/>
                <a:cs typeface="Arial"/>
                <a:sym typeface="Arial"/>
              </a:rPr>
              <a:t>Design Goals of C#</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Types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Program Structure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Statements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Operators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Using Visual Studio.NET</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Using the .NET Framework SDK </a:t>
            </a:r>
            <a:endParaRPr/>
          </a:p>
        </p:txBody>
      </p:sp>
    </p:spTree>
  </p:cSld>
  <p:clrMapOvr>
    <a:masterClrMapping/>
  </p:clrMapOvr>
  <p:transition spd="med">
    <p:fade thruBlk="1"/>
  </p:transition>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7" name="Shape 1167"/>
        <p:cNvGrpSpPr/>
        <p:nvPr/>
      </p:nvGrpSpPr>
      <p:grpSpPr>
        <a:xfrm>
          <a:off x="0" y="0"/>
          <a:ext cx="0" cy="0"/>
          <a:chOff x="0" y="0"/>
          <a:chExt cx="0" cy="0"/>
        </a:xfrm>
      </p:grpSpPr>
      <p:sp>
        <p:nvSpPr>
          <p:cNvPr id="1168" name="Google Shape;1168;p157"/>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Design Goals of C#</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The Big Ideas</a:t>
            </a:r>
            <a:endParaRPr/>
          </a:p>
        </p:txBody>
      </p:sp>
      <p:sp>
        <p:nvSpPr>
          <p:cNvPr id="1169" name="Google Shape;1169;p157"/>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Component-orientation</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Everything is an object</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Robust and durable software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Preserving your investment</a:t>
            </a:r>
            <a:endParaRPr/>
          </a:p>
        </p:txBody>
      </p:sp>
    </p:spTree>
  </p:cSld>
  <p:clrMapOvr>
    <a:masterClrMapping/>
  </p:clrMapOvr>
  <p:transition spd="slow">
    <p:fade thruBlk="1"/>
  </p:transition>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4" name="Shape 1174"/>
        <p:cNvGrpSpPr/>
        <p:nvPr/>
      </p:nvGrpSpPr>
      <p:grpSpPr>
        <a:xfrm>
          <a:off x="0" y="0"/>
          <a:ext cx="0" cy="0"/>
          <a:chOff x="0" y="0"/>
          <a:chExt cx="0" cy="0"/>
        </a:xfrm>
      </p:grpSpPr>
      <p:sp>
        <p:nvSpPr>
          <p:cNvPr id="1175" name="Google Shape;1175;p158"/>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Design Goals of C# </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Component-Orientation</a:t>
            </a:r>
            <a:endParaRPr/>
          </a:p>
        </p:txBody>
      </p:sp>
      <p:sp>
        <p:nvSpPr>
          <p:cNvPr id="1176" name="Google Shape;1176;p158"/>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C# is the first “Component-Oriented” language in the C/C++ family</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What is a component?</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An independent module of reuse and deployment</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Coarser-grained than objects </a:t>
            </a:r>
            <a:br>
              <a:rPr b="0" i="0" lang="en" sz="2400" u="none" cap="none" strike="noStrike">
                <a:solidFill>
                  <a:schemeClr val="dk1"/>
                </a:solidFill>
                <a:latin typeface="Arial"/>
                <a:ea typeface="Arial"/>
                <a:cs typeface="Arial"/>
                <a:sym typeface="Arial"/>
              </a:rPr>
            </a:br>
            <a:r>
              <a:rPr b="0" i="0" lang="en" sz="2400" u="none" cap="none" strike="noStrike">
                <a:solidFill>
                  <a:schemeClr val="dk1"/>
                </a:solidFill>
                <a:latin typeface="Arial"/>
                <a:ea typeface="Arial"/>
                <a:cs typeface="Arial"/>
                <a:sym typeface="Arial"/>
              </a:rPr>
              <a:t>(objects are language-level constructs)</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Includes multiple classes</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Often language-independent</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In general, component writer and user don’t know each other, don’t work for the same company, and don’t use the same language</a:t>
            </a:r>
            <a:endParaRPr/>
          </a:p>
        </p:txBody>
      </p:sp>
    </p:spTree>
  </p:cSld>
  <p:clrMapOvr>
    <a:masterClrMapping/>
  </p:clrMapOvr>
  <p:transition spd="slow">
    <p:fade thruBlk="1"/>
  </p:transition>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1" name="Shape 1181"/>
        <p:cNvGrpSpPr/>
        <p:nvPr/>
      </p:nvGrpSpPr>
      <p:grpSpPr>
        <a:xfrm>
          <a:off x="0" y="0"/>
          <a:ext cx="0" cy="0"/>
          <a:chOff x="0" y="0"/>
          <a:chExt cx="0" cy="0"/>
        </a:xfrm>
      </p:grpSpPr>
      <p:sp>
        <p:nvSpPr>
          <p:cNvPr id="1182" name="Google Shape;1182;p159"/>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Design Goals of C# </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Component-Orientation</a:t>
            </a:r>
            <a:endParaRPr/>
          </a:p>
        </p:txBody>
      </p:sp>
      <p:sp>
        <p:nvSpPr>
          <p:cNvPr id="1183" name="Google Shape;1183;p159"/>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Component concepts are first class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Properties, methods, events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Design-time and run-time attributes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Integrated documentation using XML</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Enables “one-stop programming”</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No header files, IDL, etc.</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Can be embedded in ASP pages</a:t>
            </a:r>
            <a:endParaRPr/>
          </a:p>
          <a:p>
            <a:pPr indent="-190500" lvl="0" marL="342900" marR="0" rtl="0" algn="l">
              <a:lnSpc>
                <a:spcPct val="100000"/>
              </a:lnSpc>
              <a:spcBef>
                <a:spcPts val="480"/>
              </a:spcBef>
              <a:spcAft>
                <a:spcPts val="0"/>
              </a:spcAft>
              <a:buClr>
                <a:schemeClr val="accent2"/>
              </a:buClr>
              <a:buSzPts val="2400"/>
              <a:buFont typeface="Noto Sans Symbols"/>
              <a:buNone/>
            </a:pPr>
            <a:r>
              <a:t/>
            </a:r>
            <a:endParaRPr b="0" i="0" sz="2400" u="none" cap="none" strike="noStrike">
              <a:solidFill>
                <a:schemeClr val="dk1"/>
              </a:solidFill>
              <a:latin typeface="Arial"/>
              <a:ea typeface="Arial"/>
              <a:cs typeface="Arial"/>
              <a:sym typeface="Arial"/>
            </a:endParaRPr>
          </a:p>
        </p:txBody>
      </p:sp>
    </p:spTree>
  </p:cSld>
  <p:clrMapOvr>
    <a:masterClrMapping/>
  </p:clrMapOvr>
  <p:transition spd="med">
    <p:fade thruBlk="1"/>
  </p:transition>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8" name="Shape 1188"/>
        <p:cNvGrpSpPr/>
        <p:nvPr/>
      </p:nvGrpSpPr>
      <p:grpSpPr>
        <a:xfrm>
          <a:off x="0" y="0"/>
          <a:ext cx="0" cy="0"/>
          <a:chOff x="0" y="0"/>
          <a:chExt cx="0" cy="0"/>
        </a:xfrm>
      </p:grpSpPr>
      <p:sp>
        <p:nvSpPr>
          <p:cNvPr id="1189" name="Google Shape;1189;p160"/>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Design Goals of C# </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Everything is an Object</a:t>
            </a:r>
            <a:endParaRPr/>
          </a:p>
        </p:txBody>
      </p:sp>
      <p:sp>
        <p:nvSpPr>
          <p:cNvPr id="1190" name="Google Shape;1190;p160"/>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Traditional views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C++, Java™:  Primitive types are “magic” and do not interoperate with objects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Smalltalk, Lisp:  Primitive types are objects, but at some performance cost</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C# unifies with no performance cost</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Deep simplicity throughout system</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Improved extensibility and reusability</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New primitive types:  Decimal, SQL…</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Collections, etc., work for all types</a:t>
            </a:r>
            <a:endParaRPr/>
          </a:p>
        </p:txBody>
      </p:sp>
    </p:spTree>
  </p:cSld>
  <p:clrMapOvr>
    <a:masterClrMapping/>
  </p:clrMapOvr>
  <p:transition spd="slow">
    <p:fade thruBlk="1"/>
  </p:transition>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sp>
        <p:nvSpPr>
          <p:cNvPr id="1196" name="Google Shape;1196;p161"/>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Design Goals of C# </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Robust and Durable Software</a:t>
            </a:r>
            <a:endParaRPr/>
          </a:p>
        </p:txBody>
      </p:sp>
      <p:sp>
        <p:nvSpPr>
          <p:cNvPr id="1197" name="Google Shape;1197;p161"/>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Garbage collection</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No memory leaks and stray pointers</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Exceptions</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Type-safety</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No uninitialized variables, no unsafe casts</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Versioning</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Avoid common errors</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E.g. if (x = y) ...</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One-stop programming</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Fewer moving parts</a:t>
            </a:r>
            <a:endParaRPr/>
          </a:p>
        </p:txBody>
      </p:sp>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idx="12" type="sldNum"/>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
        <p:nvSpPr>
          <p:cNvPr id="154" name="Google Shape;154;p27"/>
          <p:cNvSpPr txBox="1"/>
          <p:nvPr>
            <p:ph type="title"/>
          </p:nvPr>
        </p:nvSpPr>
        <p:spPr>
          <a:xfrm>
            <a:off x="871537" y="646509"/>
            <a:ext cx="8162925" cy="5715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 sz="3300" u="none">
                <a:latin typeface="Verdana"/>
                <a:ea typeface="Verdana"/>
                <a:cs typeface="Verdana"/>
                <a:sym typeface="Verdana"/>
              </a:rPr>
              <a:t>Enumerators</a:t>
            </a:r>
            <a:endParaRPr sz="1700"/>
          </a:p>
        </p:txBody>
      </p:sp>
      <p:sp>
        <p:nvSpPr>
          <p:cNvPr id="155" name="Google Shape;155;p27"/>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2400"/>
              <a:buFont typeface="Noto Sans Symbols"/>
              <a:buNone/>
            </a:pPr>
            <a:r>
              <a:rPr b="0" i="0" lang="en" sz="2300" u="none">
                <a:latin typeface="Verdana"/>
                <a:ea typeface="Verdana"/>
                <a:cs typeface="Verdana"/>
                <a:sym typeface="Verdana"/>
              </a:rPr>
              <a:t>Enumerators are a borrowed idea from C/C++.  This is a data type consisting of a set of of named integers.</a:t>
            </a:r>
            <a:endParaRPr sz="2300"/>
          </a:p>
          <a:p>
            <a:pPr indent="-342900" lvl="0" marL="342900" marR="0" rtl="0" algn="l">
              <a:lnSpc>
                <a:spcPct val="100000"/>
              </a:lnSpc>
              <a:spcBef>
                <a:spcPts val="640"/>
              </a:spcBef>
              <a:spcAft>
                <a:spcPts val="0"/>
              </a:spcAft>
              <a:buClr>
                <a:schemeClr val="folHlink"/>
              </a:buClr>
              <a:buSzPts val="2400"/>
              <a:buFont typeface="Noto Sans Symbols"/>
              <a:buNone/>
            </a:pPr>
            <a:r>
              <a:rPr b="0" i="0" lang="en" sz="2300" u="none">
                <a:latin typeface="Verdana"/>
                <a:ea typeface="Verdana"/>
                <a:cs typeface="Verdana"/>
                <a:sym typeface="Verdana"/>
              </a:rPr>
              <a:t>Example:</a:t>
            </a:r>
            <a:endParaRPr sz="2300"/>
          </a:p>
          <a:p>
            <a:pPr indent="-342900" lvl="0" marL="342900" marR="0" rtl="0" algn="l">
              <a:lnSpc>
                <a:spcPct val="100000"/>
              </a:lnSpc>
              <a:spcBef>
                <a:spcPts val="640"/>
              </a:spcBef>
              <a:spcAft>
                <a:spcPts val="0"/>
              </a:spcAft>
              <a:buClr>
                <a:schemeClr val="folHlink"/>
              </a:buClr>
              <a:buSzPts val="2400"/>
              <a:buFont typeface="Noto Sans Symbols"/>
              <a:buNone/>
            </a:pPr>
            <a:r>
              <a:rPr b="0" i="1" lang="en" sz="2300" u="none">
                <a:latin typeface="Garamond"/>
                <a:ea typeface="Garamond"/>
                <a:cs typeface="Garamond"/>
                <a:sym typeface="Garamond"/>
              </a:rPr>
              <a:t>enum Weekday {Mon, Tues, Wed, Thu,</a:t>
            </a:r>
            <a:endParaRPr sz="2300"/>
          </a:p>
          <a:p>
            <a:pPr indent="-342900" lvl="0" marL="342900" marR="0" rtl="0" algn="l">
              <a:lnSpc>
                <a:spcPct val="100000"/>
              </a:lnSpc>
              <a:spcBef>
                <a:spcPts val="640"/>
              </a:spcBef>
              <a:spcAft>
                <a:spcPts val="0"/>
              </a:spcAft>
              <a:buClr>
                <a:schemeClr val="folHlink"/>
              </a:buClr>
              <a:buSzPts val="2400"/>
              <a:buFont typeface="Noto Sans Symbols"/>
              <a:buNone/>
            </a:pPr>
            <a:r>
              <a:rPr b="0" i="1" lang="en" sz="2300" u="none">
                <a:latin typeface="Garamond"/>
                <a:ea typeface="Garamond"/>
                <a:cs typeface="Garamond"/>
                <a:sym typeface="Garamond"/>
              </a:rPr>
              <a:t>					Fri, Sat, Sun};</a:t>
            </a:r>
            <a:endParaRPr sz="2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 calcmode="lin" valueType="num">
                                      <p:cBhvr additive="base">
                                        <p:cTn dur="500"/>
                                        <p:tgtEl>
                                          <p:spTgt spid="15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 calcmode="lin" valueType="num">
                                      <p:cBhvr additive="base">
                                        <p:cTn dur="500"/>
                                        <p:tgtEl>
                                          <p:spTgt spid="15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anim calcmode="lin" valueType="num">
                                      <p:cBhvr additive="base">
                                        <p:cTn dur="500"/>
                                        <p:tgtEl>
                                          <p:spTgt spid="155">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anim calcmode="lin" valueType="num">
                                      <p:cBhvr additive="base">
                                        <p:cTn dur="500"/>
                                        <p:tgtEl>
                                          <p:spTgt spid="155">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2" name="Shape 1202"/>
        <p:cNvGrpSpPr/>
        <p:nvPr/>
      </p:nvGrpSpPr>
      <p:grpSpPr>
        <a:xfrm>
          <a:off x="0" y="0"/>
          <a:ext cx="0" cy="0"/>
          <a:chOff x="0" y="0"/>
          <a:chExt cx="0" cy="0"/>
        </a:xfrm>
      </p:grpSpPr>
      <p:sp>
        <p:nvSpPr>
          <p:cNvPr id="1203" name="Google Shape;1203;p162"/>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Design Goals of C# </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Preserving Your Investment</a:t>
            </a:r>
            <a:endParaRPr/>
          </a:p>
        </p:txBody>
      </p:sp>
      <p:sp>
        <p:nvSpPr>
          <p:cNvPr id="1204" name="Google Shape;1204;p162"/>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C++ Heritage</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Namespaces, pointers (in unsafe code), </a:t>
            </a:r>
            <a:br>
              <a:rPr b="0" i="0" lang="en" sz="2400" u="none" cap="none" strike="noStrike">
                <a:solidFill>
                  <a:schemeClr val="dk1"/>
                </a:solidFill>
                <a:latin typeface="Arial"/>
                <a:ea typeface="Arial"/>
                <a:cs typeface="Arial"/>
                <a:sym typeface="Arial"/>
              </a:rPr>
            </a:br>
            <a:r>
              <a:rPr b="0" i="0" lang="en" sz="2400" u="none" cap="none" strike="noStrike">
                <a:solidFill>
                  <a:schemeClr val="dk1"/>
                </a:solidFill>
                <a:latin typeface="Arial"/>
                <a:ea typeface="Arial"/>
                <a:cs typeface="Arial"/>
                <a:sym typeface="Arial"/>
              </a:rPr>
              <a:t>unsigned types, etc.</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Some changes, but no unnecessary sacrifices</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Interoperability</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What software is increasingly about</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C# talks to XML, SOAP, COM, DLLs, and any </a:t>
            </a:r>
            <a:br>
              <a:rPr b="0" i="0" lang="en" sz="2400" u="none" cap="none" strike="noStrike">
                <a:solidFill>
                  <a:schemeClr val="dk1"/>
                </a:solidFill>
                <a:latin typeface="Arial"/>
                <a:ea typeface="Arial"/>
                <a:cs typeface="Arial"/>
                <a:sym typeface="Arial"/>
              </a:rPr>
            </a:br>
            <a:r>
              <a:rPr b="0" i="0" lang="en" sz="2400" u="none" cap="none" strike="noStrike">
                <a:solidFill>
                  <a:schemeClr val="dk1"/>
                </a:solidFill>
                <a:latin typeface="Arial"/>
                <a:ea typeface="Arial"/>
                <a:cs typeface="Arial"/>
                <a:sym typeface="Arial"/>
              </a:rPr>
              <a:t>.NET Framework language</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Increased productivity</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Short learning curve</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Millions of lines of C# code in .NET</a:t>
            </a:r>
            <a:endParaRPr/>
          </a:p>
        </p:txBody>
      </p:sp>
    </p:spTree>
  </p:cSld>
  <p:clrMapOvr>
    <a:masterClrMapping/>
  </p:clrMapOvr>
  <p:transition spd="slow">
    <p:fade thruBlk="1"/>
  </p:transition>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8" name="Shape 1208"/>
        <p:cNvGrpSpPr/>
        <p:nvPr/>
      </p:nvGrpSpPr>
      <p:grpSpPr>
        <a:xfrm>
          <a:off x="0" y="0"/>
          <a:ext cx="0" cy="0"/>
          <a:chOff x="0" y="0"/>
          <a:chExt cx="0" cy="0"/>
        </a:xfrm>
      </p:grpSpPr>
      <p:sp>
        <p:nvSpPr>
          <p:cNvPr id="1209" name="Google Shape;1209;p163"/>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Agenda</a:t>
            </a:r>
            <a:endParaRPr/>
          </a:p>
        </p:txBody>
      </p:sp>
      <p:sp>
        <p:nvSpPr>
          <p:cNvPr id="1210" name="Google Shape;1210;p163"/>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Hello World</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Design Goals of C#</a:t>
            </a:r>
            <a:endParaRPr/>
          </a:p>
          <a:p>
            <a:pPr indent="-342900" lvl="0" marL="342900" marR="0" rtl="0" algn="l">
              <a:lnSpc>
                <a:spcPct val="100000"/>
              </a:lnSpc>
              <a:spcBef>
                <a:spcPts val="560"/>
              </a:spcBef>
              <a:spcAft>
                <a:spcPts val="0"/>
              </a:spcAft>
              <a:buClr>
                <a:schemeClr val="folHlink"/>
              </a:buClr>
              <a:buSzPts val="2800"/>
              <a:buFont typeface="Noto Sans Symbols"/>
              <a:buChar char="⬥"/>
            </a:pPr>
            <a:r>
              <a:rPr b="1" i="0" lang="en" sz="2800" u="none">
                <a:solidFill>
                  <a:schemeClr val="folHlink"/>
                </a:solidFill>
                <a:latin typeface="Arial"/>
                <a:ea typeface="Arial"/>
                <a:cs typeface="Arial"/>
                <a:sym typeface="Arial"/>
              </a:rPr>
              <a:t>Types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Program Structure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Statements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Operators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Using Visual Studio.NET</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Using the .NET Framework SDK </a:t>
            </a:r>
            <a:endParaRPr/>
          </a:p>
        </p:txBody>
      </p:sp>
    </p:spTree>
  </p:cSld>
  <p:clrMapOvr>
    <a:masterClrMapping/>
  </p:clrMapOvr>
  <p:transition spd="med">
    <p:fade thruBlk="1"/>
  </p:transition>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5" name="Shape 1215"/>
        <p:cNvGrpSpPr/>
        <p:nvPr/>
      </p:nvGrpSpPr>
      <p:grpSpPr>
        <a:xfrm>
          <a:off x="0" y="0"/>
          <a:ext cx="0" cy="0"/>
          <a:chOff x="0" y="0"/>
          <a:chExt cx="0" cy="0"/>
        </a:xfrm>
      </p:grpSpPr>
      <p:sp>
        <p:nvSpPr>
          <p:cNvPr id="1216" name="Google Shape;1216;p164"/>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Overview</a:t>
            </a:r>
            <a:endParaRPr/>
          </a:p>
        </p:txBody>
      </p:sp>
      <p:sp>
        <p:nvSpPr>
          <p:cNvPr id="1217" name="Google Shape;1217;p164"/>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A C# program is a collection of types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Classes, structs, enums, interfaces, delegates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C# provides a set of predefined types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E.g. </a:t>
            </a:r>
            <a:r>
              <a:rPr b="0" i="0" lang="en" sz="2400" u="none" cap="none" strike="noStrike">
                <a:solidFill>
                  <a:schemeClr val="dk1"/>
                </a:solidFill>
                <a:latin typeface="Droid Sans Mono"/>
                <a:ea typeface="Droid Sans Mono"/>
                <a:cs typeface="Droid Sans Mono"/>
                <a:sym typeface="Droid Sans Mono"/>
              </a:rPr>
              <a:t>int</a:t>
            </a:r>
            <a:r>
              <a:rPr b="0" i="0" lang="en" sz="2400" u="none" cap="none" strike="noStrike">
                <a:solidFill>
                  <a:schemeClr val="dk1"/>
                </a:solidFill>
                <a:latin typeface="Arial"/>
                <a:ea typeface="Arial"/>
                <a:cs typeface="Arial"/>
                <a:sym typeface="Arial"/>
              </a:rPr>
              <a:t>, </a:t>
            </a:r>
            <a:r>
              <a:rPr b="0" i="0" lang="en" sz="2400" u="none" cap="none" strike="noStrike">
                <a:solidFill>
                  <a:schemeClr val="dk1"/>
                </a:solidFill>
                <a:latin typeface="Droid Sans Mono"/>
                <a:ea typeface="Droid Sans Mono"/>
                <a:cs typeface="Droid Sans Mono"/>
                <a:sym typeface="Droid Sans Mono"/>
              </a:rPr>
              <a:t>byte</a:t>
            </a:r>
            <a:r>
              <a:rPr b="0" i="0" lang="en" sz="2400" u="none" cap="none" strike="noStrike">
                <a:solidFill>
                  <a:schemeClr val="dk1"/>
                </a:solidFill>
                <a:latin typeface="Arial"/>
                <a:ea typeface="Arial"/>
                <a:cs typeface="Arial"/>
                <a:sym typeface="Arial"/>
              </a:rPr>
              <a:t>, </a:t>
            </a:r>
            <a:r>
              <a:rPr b="0" i="0" lang="en" sz="2400" u="none" cap="none" strike="noStrike">
                <a:solidFill>
                  <a:schemeClr val="dk1"/>
                </a:solidFill>
                <a:latin typeface="Droid Sans Mono"/>
                <a:ea typeface="Droid Sans Mono"/>
                <a:cs typeface="Droid Sans Mono"/>
                <a:sym typeface="Droid Sans Mono"/>
              </a:rPr>
              <a:t>char</a:t>
            </a:r>
            <a:r>
              <a:rPr b="0" i="0" lang="en" sz="2400" u="none" cap="none" strike="noStrike">
                <a:solidFill>
                  <a:schemeClr val="dk1"/>
                </a:solidFill>
                <a:latin typeface="Arial"/>
                <a:ea typeface="Arial"/>
                <a:cs typeface="Arial"/>
                <a:sym typeface="Arial"/>
              </a:rPr>
              <a:t>, </a:t>
            </a:r>
            <a:r>
              <a:rPr b="0" i="0" lang="en" sz="2400" u="none" cap="none" strike="noStrike">
                <a:solidFill>
                  <a:schemeClr val="dk1"/>
                </a:solidFill>
                <a:latin typeface="Droid Sans Mono"/>
                <a:ea typeface="Droid Sans Mono"/>
                <a:cs typeface="Droid Sans Mono"/>
                <a:sym typeface="Droid Sans Mono"/>
              </a:rPr>
              <a:t>string</a:t>
            </a:r>
            <a:r>
              <a:rPr b="0" i="0" lang="en" sz="2400" u="none" cap="none" strike="noStrike">
                <a:solidFill>
                  <a:schemeClr val="dk1"/>
                </a:solidFill>
                <a:latin typeface="Arial"/>
                <a:ea typeface="Arial"/>
                <a:cs typeface="Arial"/>
                <a:sym typeface="Arial"/>
              </a:rPr>
              <a:t>, </a:t>
            </a:r>
            <a:r>
              <a:rPr b="0" i="0" lang="en" sz="2400" u="none" cap="none" strike="noStrike">
                <a:solidFill>
                  <a:schemeClr val="dk1"/>
                </a:solidFill>
                <a:latin typeface="Droid Sans Mono"/>
                <a:ea typeface="Droid Sans Mono"/>
                <a:cs typeface="Droid Sans Mono"/>
                <a:sym typeface="Droid Sans Mono"/>
              </a:rPr>
              <a:t>object</a:t>
            </a:r>
            <a:r>
              <a:rPr b="0" i="0" lang="en" sz="2400" u="none" cap="none" strike="noStrike">
                <a:solidFill>
                  <a:schemeClr val="dk1"/>
                </a:solidFill>
                <a:latin typeface="Arial"/>
                <a:ea typeface="Arial"/>
                <a:cs typeface="Arial"/>
                <a:sym typeface="Arial"/>
              </a:rPr>
              <a:t>, …</a:t>
            </a:r>
            <a:endParaRPr b="0" i="0" sz="2400" u="none" cap="none" strike="noStrike">
              <a:solidFill>
                <a:schemeClr val="dk1"/>
              </a:solidFill>
              <a:latin typeface="Droid Sans Mono"/>
              <a:ea typeface="Droid Sans Mono"/>
              <a:cs typeface="Droid Sans Mono"/>
              <a:sym typeface="Droid Sans Mono"/>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You can create your own types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All data and code is defined within </a:t>
            </a:r>
            <a:br>
              <a:rPr b="0" i="0" lang="en" sz="2800" u="none">
                <a:solidFill>
                  <a:schemeClr val="dk1"/>
                </a:solidFill>
                <a:latin typeface="Arial"/>
                <a:ea typeface="Arial"/>
                <a:cs typeface="Arial"/>
                <a:sym typeface="Arial"/>
              </a:rPr>
            </a:br>
            <a:r>
              <a:rPr b="0" i="0" lang="en" sz="2800" u="none">
                <a:solidFill>
                  <a:schemeClr val="dk1"/>
                </a:solidFill>
                <a:latin typeface="Arial"/>
                <a:ea typeface="Arial"/>
                <a:cs typeface="Arial"/>
                <a:sym typeface="Arial"/>
              </a:rPr>
              <a:t>a type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No global variables, no global functions</a:t>
            </a:r>
            <a:endParaRPr/>
          </a:p>
        </p:txBody>
      </p:sp>
    </p:spTree>
  </p:cSld>
  <p:clrMapOvr>
    <a:masterClrMapping/>
  </p:clrMapOvr>
  <p:transition spd="med">
    <p:fade thruBlk="1"/>
  </p:transition>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2" name="Shape 1222"/>
        <p:cNvGrpSpPr/>
        <p:nvPr/>
      </p:nvGrpSpPr>
      <p:grpSpPr>
        <a:xfrm>
          <a:off x="0" y="0"/>
          <a:ext cx="0" cy="0"/>
          <a:chOff x="0" y="0"/>
          <a:chExt cx="0" cy="0"/>
        </a:xfrm>
      </p:grpSpPr>
      <p:sp>
        <p:nvSpPr>
          <p:cNvPr id="1223" name="Google Shape;1223;p165"/>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Overview</a:t>
            </a:r>
            <a:endParaRPr/>
          </a:p>
        </p:txBody>
      </p:sp>
      <p:sp>
        <p:nvSpPr>
          <p:cNvPr id="1224" name="Google Shape;1224;p165"/>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Types contain:</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Data members</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0" i="0" lang="en" sz="2000" u="none" cap="none" strike="noStrike">
                <a:solidFill>
                  <a:schemeClr val="dk1"/>
                </a:solidFill>
                <a:latin typeface="Arial"/>
                <a:ea typeface="Arial"/>
                <a:cs typeface="Arial"/>
                <a:sym typeface="Arial"/>
              </a:rPr>
              <a:t>Fields, constants, arrays</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0" i="0" lang="en" sz="2000" u="none" cap="none" strike="noStrike">
                <a:solidFill>
                  <a:schemeClr val="dk1"/>
                </a:solidFill>
                <a:latin typeface="Arial"/>
                <a:ea typeface="Arial"/>
                <a:cs typeface="Arial"/>
                <a:sym typeface="Arial"/>
              </a:rPr>
              <a:t>Events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Function members </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0" i="0" lang="en" sz="2000" u="none" cap="none" strike="noStrike">
                <a:solidFill>
                  <a:schemeClr val="dk1"/>
                </a:solidFill>
                <a:latin typeface="Arial"/>
                <a:ea typeface="Arial"/>
                <a:cs typeface="Arial"/>
                <a:sym typeface="Arial"/>
              </a:rPr>
              <a:t>Methods, operators, constructors, destructors</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0" i="0" lang="en" sz="2000" u="none" cap="none" strike="noStrike">
                <a:solidFill>
                  <a:schemeClr val="dk1"/>
                </a:solidFill>
                <a:latin typeface="Arial"/>
                <a:ea typeface="Arial"/>
                <a:cs typeface="Arial"/>
                <a:sym typeface="Arial"/>
              </a:rPr>
              <a:t>Properties, indexers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Other types</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0" i="0" lang="en" sz="2000" u="none" cap="none" strike="noStrike">
                <a:solidFill>
                  <a:schemeClr val="dk1"/>
                </a:solidFill>
                <a:latin typeface="Arial"/>
                <a:ea typeface="Arial"/>
                <a:cs typeface="Arial"/>
                <a:sym typeface="Arial"/>
              </a:rPr>
              <a:t>Classes, structs, enums, interfaces, delegates</a:t>
            </a:r>
            <a:endParaRPr/>
          </a:p>
        </p:txBody>
      </p:sp>
    </p:spTree>
  </p:cSld>
  <p:clrMapOvr>
    <a:masterClrMapping/>
  </p:clrMapOvr>
  <p:transition spd="med">
    <p:fade thruBlk="1"/>
  </p:transition>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8" name="Shape 1228"/>
        <p:cNvGrpSpPr/>
        <p:nvPr/>
      </p:nvGrpSpPr>
      <p:grpSpPr>
        <a:xfrm>
          <a:off x="0" y="0"/>
          <a:ext cx="0" cy="0"/>
          <a:chOff x="0" y="0"/>
          <a:chExt cx="0" cy="0"/>
        </a:xfrm>
      </p:grpSpPr>
      <p:sp>
        <p:nvSpPr>
          <p:cNvPr id="1229" name="Google Shape;1229;p166"/>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Overview</a:t>
            </a:r>
            <a:endParaRPr/>
          </a:p>
        </p:txBody>
      </p:sp>
      <p:sp>
        <p:nvSpPr>
          <p:cNvPr id="1230" name="Google Shape;1230;p166"/>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Types can be instantiated…</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…and then used: call methods, </a:t>
            </a:r>
            <a:br>
              <a:rPr b="0" i="0" lang="en" sz="2400" u="none" cap="none" strike="noStrike">
                <a:solidFill>
                  <a:schemeClr val="dk1"/>
                </a:solidFill>
                <a:latin typeface="Arial"/>
                <a:ea typeface="Arial"/>
                <a:cs typeface="Arial"/>
                <a:sym typeface="Arial"/>
              </a:rPr>
            </a:br>
            <a:r>
              <a:rPr b="0" i="0" lang="en" sz="2400" u="none" cap="none" strike="noStrike">
                <a:solidFill>
                  <a:schemeClr val="dk1"/>
                </a:solidFill>
                <a:latin typeface="Arial"/>
                <a:ea typeface="Arial"/>
                <a:cs typeface="Arial"/>
                <a:sym typeface="Arial"/>
              </a:rPr>
              <a:t>get and set properties, etc.</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Can convert from one type to another</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Implicitly and explicitly</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Types are organized</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Namespaces, files, assemblies</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There are two categories of types:</a:t>
            </a:r>
            <a:br>
              <a:rPr b="0" i="0" lang="en" sz="2800" u="none">
                <a:solidFill>
                  <a:schemeClr val="dk1"/>
                </a:solidFill>
                <a:latin typeface="Arial"/>
                <a:ea typeface="Arial"/>
                <a:cs typeface="Arial"/>
                <a:sym typeface="Arial"/>
              </a:rPr>
            </a:br>
            <a:r>
              <a:rPr b="0" i="0" lang="en" sz="2800" u="none">
                <a:solidFill>
                  <a:schemeClr val="dk1"/>
                </a:solidFill>
                <a:latin typeface="Arial"/>
                <a:ea typeface="Arial"/>
                <a:cs typeface="Arial"/>
                <a:sym typeface="Arial"/>
              </a:rPr>
              <a:t>value and reference</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Types are arranged in a hierarchy</a:t>
            </a:r>
            <a:endParaRPr/>
          </a:p>
        </p:txBody>
      </p:sp>
    </p:spTree>
  </p:cSld>
  <p:clrMapOvr>
    <a:masterClrMapping/>
  </p:clrMapOvr>
  <p:transition spd="med">
    <p:fade thruBlk="1"/>
  </p:transition>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167"/>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 </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Unified Type System</a:t>
            </a:r>
            <a:endParaRPr/>
          </a:p>
        </p:txBody>
      </p:sp>
      <p:sp>
        <p:nvSpPr>
          <p:cNvPr id="1237" name="Google Shape;1237;p167"/>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Value types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Directly contain data</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Cannot be null</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Reference types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Contain references to objects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May be null</a:t>
            </a:r>
            <a:endParaRPr/>
          </a:p>
        </p:txBody>
      </p:sp>
      <p:sp>
        <p:nvSpPr>
          <p:cNvPr id="1238" name="Google Shape;1238;p167"/>
          <p:cNvSpPr txBox="1"/>
          <p:nvPr/>
        </p:nvSpPr>
        <p:spPr>
          <a:xfrm>
            <a:off x="381000" y="3889772"/>
            <a:ext cx="4187825" cy="671513"/>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int i = 123;</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string s = "Hello world";</a:t>
            </a:r>
            <a:endParaRPr/>
          </a:p>
        </p:txBody>
      </p:sp>
      <p:grpSp>
        <p:nvGrpSpPr>
          <p:cNvPr id="1239" name="Google Shape;1239;p167"/>
          <p:cNvGrpSpPr/>
          <p:nvPr/>
        </p:nvGrpSpPr>
        <p:grpSpPr>
          <a:xfrm>
            <a:off x="5105400" y="3886200"/>
            <a:ext cx="3581400" cy="742950"/>
            <a:chOff x="3216" y="3264"/>
            <a:chExt cx="2256" cy="624"/>
          </a:xfrm>
        </p:grpSpPr>
        <p:sp>
          <p:nvSpPr>
            <p:cNvPr id="1240" name="Google Shape;1240;p167"/>
            <p:cNvSpPr txBox="1"/>
            <p:nvPr/>
          </p:nvSpPr>
          <p:spPr>
            <a:xfrm>
              <a:off x="3648" y="3264"/>
              <a:ext cx="528" cy="288"/>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 sz="2000" u="none">
                  <a:solidFill>
                    <a:schemeClr val="dk1"/>
                  </a:solidFill>
                  <a:latin typeface="Arial"/>
                  <a:ea typeface="Arial"/>
                  <a:cs typeface="Arial"/>
                  <a:sym typeface="Arial"/>
                </a:rPr>
                <a:t>123</a:t>
              </a:r>
              <a:endParaRPr/>
            </a:p>
          </p:txBody>
        </p:sp>
        <p:sp>
          <p:nvSpPr>
            <p:cNvPr id="1241" name="Google Shape;1241;p167"/>
            <p:cNvSpPr txBox="1"/>
            <p:nvPr/>
          </p:nvSpPr>
          <p:spPr>
            <a:xfrm>
              <a:off x="3223" y="3264"/>
              <a:ext cx="370" cy="25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1" i="0" lang="en" sz="2000" u="none">
                  <a:solidFill>
                    <a:schemeClr val="dk1"/>
                  </a:solidFill>
                  <a:latin typeface="Arial"/>
                  <a:ea typeface="Arial"/>
                  <a:cs typeface="Arial"/>
                  <a:sym typeface="Arial"/>
                </a:rPr>
                <a:t>i</a:t>
              </a:r>
              <a:endParaRPr/>
            </a:p>
          </p:txBody>
        </p:sp>
        <p:sp>
          <p:nvSpPr>
            <p:cNvPr id="1242" name="Google Shape;1242;p167"/>
            <p:cNvSpPr txBox="1"/>
            <p:nvPr/>
          </p:nvSpPr>
          <p:spPr>
            <a:xfrm>
              <a:off x="3648" y="3600"/>
              <a:ext cx="528" cy="288"/>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43" name="Google Shape;1243;p167"/>
            <p:cNvSpPr txBox="1"/>
            <p:nvPr/>
          </p:nvSpPr>
          <p:spPr>
            <a:xfrm>
              <a:off x="3216" y="3600"/>
              <a:ext cx="370" cy="25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1" i="0" lang="en" sz="2000" u="none">
                  <a:solidFill>
                    <a:schemeClr val="dk1"/>
                  </a:solidFill>
                  <a:latin typeface="Arial"/>
                  <a:ea typeface="Arial"/>
                  <a:cs typeface="Arial"/>
                  <a:sym typeface="Arial"/>
                </a:rPr>
                <a:t>s</a:t>
              </a:r>
              <a:endParaRPr/>
            </a:p>
          </p:txBody>
        </p:sp>
        <p:sp>
          <p:nvSpPr>
            <p:cNvPr id="1244" name="Google Shape;1244;p167"/>
            <p:cNvSpPr txBox="1"/>
            <p:nvPr/>
          </p:nvSpPr>
          <p:spPr>
            <a:xfrm>
              <a:off x="4320" y="3600"/>
              <a:ext cx="1152" cy="288"/>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 sz="2000" u="none">
                  <a:solidFill>
                    <a:schemeClr val="dk1"/>
                  </a:solidFill>
                  <a:latin typeface="Arial"/>
                  <a:ea typeface="Arial"/>
                  <a:cs typeface="Arial"/>
                  <a:sym typeface="Arial"/>
                </a:rPr>
                <a:t>"Hello world"</a:t>
              </a:r>
              <a:endParaRPr/>
            </a:p>
          </p:txBody>
        </p:sp>
        <p:cxnSp>
          <p:nvCxnSpPr>
            <p:cNvPr id="1245" name="Google Shape;1245;p167"/>
            <p:cNvCxnSpPr/>
            <p:nvPr/>
          </p:nvCxnSpPr>
          <p:spPr>
            <a:xfrm>
              <a:off x="3936" y="3744"/>
              <a:ext cx="432" cy="0"/>
            </a:xfrm>
            <a:prstGeom prst="straightConnector1">
              <a:avLst/>
            </a:prstGeom>
            <a:noFill/>
            <a:ln cap="flat" cmpd="sng" w="25400">
              <a:solidFill>
                <a:schemeClr val="dk1"/>
              </a:solidFill>
              <a:prstDash val="solid"/>
              <a:miter lim="800000"/>
              <a:headEnd len="med" w="med" type="oval"/>
              <a:tailEnd len="med" w="med" type="triangle"/>
            </a:ln>
            <a:effectLst>
              <a:outerShdw blurRad="63500" dir="2700000" dist="17960">
                <a:schemeClr val="lt2"/>
              </a:outerShdw>
            </a:effectLst>
          </p:spPr>
        </p:cxnSp>
      </p:grpSp>
    </p:spTree>
  </p:cSld>
  <p:clrMapOvr>
    <a:masterClrMapping/>
  </p:clrMapOvr>
  <p:transition spd="slow">
    <p:fade thruBlk="1"/>
  </p:transition>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0" name="Shape 1250"/>
        <p:cNvGrpSpPr/>
        <p:nvPr/>
      </p:nvGrpSpPr>
      <p:grpSpPr>
        <a:xfrm>
          <a:off x="0" y="0"/>
          <a:ext cx="0" cy="0"/>
          <a:chOff x="0" y="0"/>
          <a:chExt cx="0" cy="0"/>
        </a:xfrm>
      </p:grpSpPr>
      <p:sp>
        <p:nvSpPr>
          <p:cNvPr id="1251" name="Google Shape;1251;p168"/>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 </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Unified Type System</a:t>
            </a:r>
            <a:endParaRPr/>
          </a:p>
        </p:txBody>
      </p:sp>
      <p:sp>
        <p:nvSpPr>
          <p:cNvPr id="1252" name="Google Shape;1252;p168"/>
          <p:cNvSpPr txBox="1"/>
          <p:nvPr>
            <p:ph idx="1" type="body"/>
          </p:nvPr>
        </p:nvSpPr>
        <p:spPr>
          <a:xfrm>
            <a:off x="457200" y="1428750"/>
            <a:ext cx="8229600" cy="34861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Value types</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Primitives	</a:t>
            </a:r>
            <a:r>
              <a:rPr b="0" i="0" lang="en" sz="2400" u="none" cap="none" strike="noStrike">
                <a:solidFill>
                  <a:schemeClr val="dk1"/>
                </a:solidFill>
                <a:latin typeface="Droid Sans Mono"/>
                <a:ea typeface="Droid Sans Mono"/>
                <a:cs typeface="Droid Sans Mono"/>
                <a:sym typeface="Droid Sans Mono"/>
              </a:rPr>
              <a:t>int i; float x;</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Enums		</a:t>
            </a:r>
            <a:r>
              <a:rPr b="0" i="0" lang="en" sz="2400" u="none" cap="none" strike="noStrike">
                <a:solidFill>
                  <a:schemeClr val="dk1"/>
                </a:solidFill>
                <a:latin typeface="Droid Sans Mono"/>
                <a:ea typeface="Droid Sans Mono"/>
                <a:cs typeface="Droid Sans Mono"/>
                <a:sym typeface="Droid Sans Mono"/>
              </a:rPr>
              <a:t>enum State { Off, On }</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Structs		</a:t>
            </a:r>
            <a:r>
              <a:rPr b="0" i="0" lang="en" sz="2400" u="none" cap="none" strike="noStrike">
                <a:solidFill>
                  <a:schemeClr val="dk1"/>
                </a:solidFill>
                <a:latin typeface="Droid Sans Mono"/>
                <a:ea typeface="Droid Sans Mono"/>
                <a:cs typeface="Droid Sans Mono"/>
                <a:sym typeface="Droid Sans Mono"/>
              </a:rPr>
              <a:t>struct Point {int x,y;}</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Reference types</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Root		</a:t>
            </a:r>
            <a:r>
              <a:rPr b="0" i="0" lang="en" sz="2400" u="none" cap="none" strike="noStrike">
                <a:solidFill>
                  <a:schemeClr val="dk1"/>
                </a:solidFill>
                <a:latin typeface="Droid Sans Mono"/>
                <a:ea typeface="Droid Sans Mono"/>
                <a:cs typeface="Droid Sans Mono"/>
                <a:sym typeface="Droid Sans Mono"/>
              </a:rPr>
              <a:t>object</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String		</a:t>
            </a:r>
            <a:r>
              <a:rPr b="0" i="0" lang="en" sz="2400" u="none" cap="none" strike="noStrike">
                <a:solidFill>
                  <a:schemeClr val="dk1"/>
                </a:solidFill>
                <a:latin typeface="Droid Sans Mono"/>
                <a:ea typeface="Droid Sans Mono"/>
                <a:cs typeface="Droid Sans Mono"/>
                <a:sym typeface="Droid Sans Mono"/>
              </a:rPr>
              <a:t>string</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Classes	</a:t>
            </a:r>
            <a:r>
              <a:rPr b="0" i="0" lang="en" sz="2400" u="none" cap="none" strike="noStrike">
                <a:solidFill>
                  <a:schemeClr val="dk1"/>
                </a:solidFill>
                <a:latin typeface="Droid Sans Mono"/>
                <a:ea typeface="Droid Sans Mono"/>
                <a:cs typeface="Droid Sans Mono"/>
                <a:sym typeface="Droid Sans Mono"/>
              </a:rPr>
              <a:t>class Foo: Bar, IFoo {...}</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Interfaces	</a:t>
            </a:r>
            <a:r>
              <a:rPr b="0" i="0" lang="en" sz="2400" u="none" cap="none" strike="noStrike">
                <a:solidFill>
                  <a:schemeClr val="dk1"/>
                </a:solidFill>
                <a:latin typeface="Droid Sans Mono"/>
                <a:ea typeface="Droid Sans Mono"/>
                <a:cs typeface="Droid Sans Mono"/>
                <a:sym typeface="Droid Sans Mono"/>
              </a:rPr>
              <a:t>interface IFoo: IBar {...}</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Arrays		</a:t>
            </a:r>
            <a:r>
              <a:rPr b="0" i="0" lang="en" sz="2400" u="none" cap="none" strike="noStrike">
                <a:solidFill>
                  <a:schemeClr val="dk1"/>
                </a:solidFill>
                <a:latin typeface="Droid Sans Mono"/>
                <a:ea typeface="Droid Sans Mono"/>
                <a:cs typeface="Droid Sans Mono"/>
                <a:sym typeface="Droid Sans Mono"/>
              </a:rPr>
              <a:t>string[] a = new string[10];</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Delegates	</a:t>
            </a:r>
            <a:r>
              <a:rPr b="0" i="0" lang="en" sz="2400" u="none" cap="none" strike="noStrike">
                <a:solidFill>
                  <a:schemeClr val="dk1"/>
                </a:solidFill>
                <a:latin typeface="Droid Sans Mono"/>
                <a:ea typeface="Droid Sans Mono"/>
                <a:cs typeface="Droid Sans Mono"/>
                <a:sym typeface="Droid Sans Mono"/>
              </a:rPr>
              <a:t>delegate void Empty();</a:t>
            </a:r>
            <a:endParaRPr/>
          </a:p>
        </p:txBody>
      </p:sp>
    </p:spTree>
  </p:cSld>
  <p:clrMapOvr>
    <a:masterClrMapping/>
  </p:clrMapOvr>
  <p:transition spd="slow">
    <p:fade thruBlk="1"/>
  </p:transition>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6" name="Shape 1256"/>
        <p:cNvGrpSpPr/>
        <p:nvPr/>
      </p:nvGrpSpPr>
      <p:grpSpPr>
        <a:xfrm>
          <a:off x="0" y="0"/>
          <a:ext cx="0" cy="0"/>
          <a:chOff x="0" y="0"/>
          <a:chExt cx="0" cy="0"/>
        </a:xfrm>
      </p:grpSpPr>
      <p:sp>
        <p:nvSpPr>
          <p:cNvPr id="1257" name="Google Shape;1257;p169"/>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 </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Unified Type System</a:t>
            </a:r>
            <a:endParaRPr/>
          </a:p>
        </p:txBody>
      </p:sp>
      <p:graphicFrame>
        <p:nvGraphicFramePr>
          <p:cNvPr id="1258" name="Google Shape;1258;p169"/>
          <p:cNvGraphicFramePr/>
          <p:nvPr/>
        </p:nvGraphicFramePr>
        <p:xfrm>
          <a:off x="381000" y="1771650"/>
          <a:ext cx="3000000" cy="3000000"/>
        </p:xfrm>
        <a:graphic>
          <a:graphicData uri="http://schemas.openxmlformats.org/drawingml/2006/table">
            <a:tbl>
              <a:tblPr>
                <a:noFill/>
                <a:tableStyleId>{13148F89-DA6D-40B1-A63E-E1FC6F2F4370}</a:tableStyleId>
              </a:tblPr>
              <a:tblGrid>
                <a:gridCol w="2590800"/>
                <a:gridCol w="2897175"/>
                <a:gridCol w="2894000"/>
              </a:tblGrid>
              <a:tr h="461950">
                <a:tc>
                  <a:txBody>
                    <a:bodyPr/>
                    <a:lstStyle/>
                    <a:p>
                      <a:pPr indent="0" lvl="0" marL="0" marR="0" rtl="0" algn="l">
                        <a:lnSpc>
                          <a:spcPct val="100000"/>
                        </a:lnSpc>
                        <a:spcBef>
                          <a:spcPts val="0"/>
                        </a:spcBef>
                        <a:spcAft>
                          <a:spcPts val="0"/>
                        </a:spcAft>
                        <a:buNone/>
                      </a:pPr>
                      <a:r>
                        <a:t/>
                      </a:r>
                      <a:endParaRPr b="0" i="0" sz="1800" u="none">
                        <a:solidFill>
                          <a:schemeClr val="dk1"/>
                        </a:solidFill>
                        <a:latin typeface="Times New Roman"/>
                        <a:ea typeface="Times New Roman"/>
                        <a:cs typeface="Times New Roman"/>
                        <a:sym typeface="Times New Roman"/>
                      </a:endParaRPr>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Value  (Struct)</a:t>
                      </a:r>
                      <a:endParaRPr sz="1100"/>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Reference (Class)</a:t>
                      </a:r>
                      <a:endParaRPr sz="1100"/>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98850">
                <a:tc>
                  <a:txBody>
                    <a:bodyPr/>
                    <a:lstStyle/>
                    <a:p>
                      <a:pPr indent="0" lvl="0" marL="0" marR="0" rtl="0" algn="l">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Variable holds</a:t>
                      </a:r>
                      <a:endParaRPr sz="1100"/>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Actual value</a:t>
                      </a:r>
                      <a:endParaRPr sz="1100"/>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Memory location</a:t>
                      </a:r>
                      <a:endParaRPr sz="1100"/>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400050">
                <a:tc>
                  <a:txBody>
                    <a:bodyPr/>
                    <a:lstStyle/>
                    <a:p>
                      <a:pPr indent="0" lvl="0" marL="0" marR="0" rtl="0" algn="l">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Allocated on</a:t>
                      </a:r>
                      <a:endParaRPr sz="1100"/>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Stack, member</a:t>
                      </a:r>
                      <a:endParaRPr sz="1100"/>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Heap</a:t>
                      </a:r>
                      <a:endParaRPr sz="1100"/>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98850">
                <a:tc>
                  <a:txBody>
                    <a:bodyPr/>
                    <a:lstStyle/>
                    <a:p>
                      <a:pPr indent="0" lvl="0" marL="0" marR="0" rtl="0" algn="l">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Nullability</a:t>
                      </a:r>
                      <a:endParaRPr sz="1100"/>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Always has value</a:t>
                      </a:r>
                      <a:endParaRPr sz="1100"/>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May be null</a:t>
                      </a:r>
                      <a:endParaRPr sz="1100"/>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98850">
                <a:tc>
                  <a:txBody>
                    <a:bodyPr/>
                    <a:lstStyle/>
                    <a:p>
                      <a:pPr indent="0" lvl="0" marL="0" marR="0" rtl="0" algn="l">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Default value</a:t>
                      </a:r>
                      <a:endParaRPr sz="1100"/>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0</a:t>
                      </a:r>
                      <a:endParaRPr sz="1100"/>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null</a:t>
                      </a:r>
                      <a:endParaRPr sz="1100"/>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400050">
                <a:tc>
                  <a:txBody>
                    <a:bodyPr/>
                    <a:lstStyle/>
                    <a:p>
                      <a:pPr indent="0" lvl="0" marL="0" marR="0" rtl="0" algn="l">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Aliasing (in a scope)</a:t>
                      </a:r>
                      <a:endParaRPr sz="1100"/>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No</a:t>
                      </a:r>
                      <a:endParaRPr sz="1100"/>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Yes</a:t>
                      </a:r>
                      <a:endParaRPr sz="1100"/>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98850">
                <a:tc>
                  <a:txBody>
                    <a:bodyPr/>
                    <a:lstStyle/>
                    <a:p>
                      <a:pPr indent="0" lvl="0" marL="0" marR="0" rtl="0" algn="l">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Assignment means</a:t>
                      </a:r>
                      <a:endParaRPr sz="1100"/>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Copy data</a:t>
                      </a:r>
                      <a:endParaRPr sz="1100"/>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Copy reference</a:t>
                      </a:r>
                      <a:endParaRPr sz="1100"/>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bl>
          </a:graphicData>
        </a:graphic>
      </p:graphicFrame>
    </p:spTree>
  </p:cSld>
  <p:clrMapOvr>
    <a:masterClrMapping/>
  </p:clrMapOvr>
  <p:transition spd="med">
    <p:fade thruBlk="1"/>
  </p:transition>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2" name="Shape 1262"/>
        <p:cNvGrpSpPr/>
        <p:nvPr/>
      </p:nvGrpSpPr>
      <p:grpSpPr>
        <a:xfrm>
          <a:off x="0" y="0"/>
          <a:ext cx="0" cy="0"/>
          <a:chOff x="0" y="0"/>
          <a:chExt cx="0" cy="0"/>
        </a:xfrm>
      </p:grpSpPr>
      <p:sp>
        <p:nvSpPr>
          <p:cNvPr id="1263" name="Google Shape;1263;p170"/>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 </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Unified Type System</a:t>
            </a:r>
            <a:endParaRPr/>
          </a:p>
        </p:txBody>
      </p:sp>
      <p:sp>
        <p:nvSpPr>
          <p:cNvPr id="1264" name="Google Shape;1264;p170"/>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Benefits of value types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No heap allocation, less GC pressure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More efficient use of memory</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Less reference indirection</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Unified type system</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0" i="0" lang="en" sz="2000" u="none" cap="none" strike="noStrike">
                <a:solidFill>
                  <a:schemeClr val="dk1"/>
                </a:solidFill>
                <a:latin typeface="Arial"/>
                <a:ea typeface="Arial"/>
                <a:cs typeface="Arial"/>
                <a:sym typeface="Arial"/>
              </a:rPr>
              <a:t>No primitive/object dichotomy</a:t>
            </a:r>
            <a:endParaRPr/>
          </a:p>
        </p:txBody>
      </p:sp>
    </p:spTree>
  </p:cSld>
  <p:clrMapOvr>
    <a:masterClrMapping/>
  </p:clrMapOvr>
  <p:transition spd="med">
    <p:fade thruBlk="1"/>
  </p:transition>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8" name="Shape 1268"/>
        <p:cNvGrpSpPr/>
        <p:nvPr/>
      </p:nvGrpSpPr>
      <p:grpSpPr>
        <a:xfrm>
          <a:off x="0" y="0"/>
          <a:ext cx="0" cy="0"/>
          <a:chOff x="0" y="0"/>
          <a:chExt cx="0" cy="0"/>
        </a:xfrm>
      </p:grpSpPr>
      <p:sp>
        <p:nvSpPr>
          <p:cNvPr id="1269" name="Google Shape;1269;p171"/>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Conversions</a:t>
            </a:r>
            <a:endParaRPr/>
          </a:p>
        </p:txBody>
      </p:sp>
      <p:sp>
        <p:nvSpPr>
          <p:cNvPr id="1270" name="Google Shape;1270;p171"/>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Implicit conversions </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Occur automatically</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Guaranteed to succeed</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No information (precision) loss</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Explicit conversions </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Require a cast</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May not succeed</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Information (precision) might be lost</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Both implicit and explicit conversions can be user-defined</a:t>
            </a:r>
            <a:endParaRPr/>
          </a:p>
        </p:txBody>
      </p:sp>
    </p:spTree>
  </p:cSld>
  <p:clrMapOvr>
    <a:masterClrMapping/>
  </p:clrMapOvr>
  <p:transition spd="med">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idx="12" type="sldNum"/>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
        <p:nvSpPr>
          <p:cNvPr id="161" name="Google Shape;161;p28"/>
          <p:cNvSpPr txBox="1"/>
          <p:nvPr>
            <p:ph type="title"/>
          </p:nvPr>
        </p:nvSpPr>
        <p:spPr>
          <a:xfrm>
            <a:off x="871537" y="646509"/>
            <a:ext cx="8162925" cy="5715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 sz="3200" u="none">
                <a:latin typeface="Verdana"/>
                <a:ea typeface="Verdana"/>
                <a:cs typeface="Verdana"/>
                <a:sym typeface="Verdana"/>
              </a:rPr>
              <a:t>Features</a:t>
            </a:r>
            <a:endParaRPr sz="3200"/>
          </a:p>
        </p:txBody>
      </p:sp>
      <p:sp>
        <p:nvSpPr>
          <p:cNvPr id="162" name="Google Shape;162;p28"/>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17500" lvl="0" marL="342900" marR="0" rtl="0" algn="l">
              <a:lnSpc>
                <a:spcPct val="100000"/>
              </a:lnSpc>
              <a:spcBef>
                <a:spcPts val="0"/>
              </a:spcBef>
              <a:spcAft>
                <a:spcPts val="0"/>
              </a:spcAft>
              <a:buSzPts val="2000"/>
              <a:buFont typeface="Noto Sans Symbols"/>
              <a:buChar char="▪"/>
            </a:pPr>
            <a:r>
              <a:rPr b="0" i="0" lang="en" sz="2000" u="none">
                <a:latin typeface="Verdana"/>
                <a:ea typeface="Verdana"/>
                <a:cs typeface="Verdana"/>
                <a:sym typeface="Verdana"/>
              </a:rPr>
              <a:t>OOP</a:t>
            </a:r>
            <a:endParaRPr sz="2000"/>
          </a:p>
          <a:p>
            <a:pPr indent="-317500" lvl="0" marL="342900" marR="0" rtl="0" algn="l">
              <a:lnSpc>
                <a:spcPct val="100000"/>
              </a:lnSpc>
              <a:spcBef>
                <a:spcPts val="640"/>
              </a:spcBef>
              <a:spcAft>
                <a:spcPts val="0"/>
              </a:spcAft>
              <a:buSzPts val="2000"/>
              <a:buFont typeface="Noto Sans Symbols"/>
              <a:buChar char="▪"/>
            </a:pPr>
            <a:r>
              <a:rPr b="0" i="0" lang="en" sz="2000" u="none">
                <a:latin typeface="Verdana"/>
                <a:ea typeface="Verdana"/>
                <a:cs typeface="Verdana"/>
                <a:sym typeface="Verdana"/>
              </a:rPr>
              <a:t>Enumerators</a:t>
            </a:r>
            <a:endParaRPr sz="2000"/>
          </a:p>
          <a:p>
            <a:pPr indent="-317500" lvl="0" marL="342900" marR="0" rtl="0" algn="l">
              <a:lnSpc>
                <a:spcPct val="100000"/>
              </a:lnSpc>
              <a:spcBef>
                <a:spcPts val="640"/>
              </a:spcBef>
              <a:spcAft>
                <a:spcPts val="0"/>
              </a:spcAft>
              <a:buSzPts val="2000"/>
              <a:buFont typeface="Noto Sans Symbols"/>
              <a:buChar char="▪"/>
            </a:pPr>
            <a:r>
              <a:rPr b="0" i="0" lang="en" sz="2000" u="none">
                <a:latin typeface="Verdana"/>
                <a:ea typeface="Verdana"/>
                <a:cs typeface="Verdana"/>
                <a:sym typeface="Verdana"/>
              </a:rPr>
              <a:t>Operator Overloading</a:t>
            </a:r>
            <a:endParaRPr sz="2000"/>
          </a:p>
          <a:p>
            <a:pPr indent="-190500" lvl="0" marL="342900" marR="0" rtl="0" algn="l">
              <a:lnSpc>
                <a:spcPct val="100000"/>
              </a:lnSpc>
              <a:spcBef>
                <a:spcPts val="640"/>
              </a:spcBef>
              <a:spcAft>
                <a:spcPts val="0"/>
              </a:spcAft>
              <a:buClr>
                <a:schemeClr val="folHlink"/>
              </a:buClr>
              <a:buSzPts val="2400"/>
              <a:buFont typeface="Noto Sans Symbols"/>
              <a:buNone/>
            </a:pPr>
            <a:r>
              <a:t/>
            </a:r>
            <a:endParaRPr b="0" i="0" sz="2500" u="none">
              <a:solidFill>
                <a:schemeClr val="dk2"/>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4" name="Shape 1274"/>
        <p:cNvGrpSpPr/>
        <p:nvPr/>
      </p:nvGrpSpPr>
      <p:grpSpPr>
        <a:xfrm>
          <a:off x="0" y="0"/>
          <a:ext cx="0" cy="0"/>
          <a:chOff x="0" y="0"/>
          <a:chExt cx="0" cy="0"/>
        </a:xfrm>
      </p:grpSpPr>
      <p:sp>
        <p:nvSpPr>
          <p:cNvPr id="1275" name="Google Shape;1275;p172"/>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Conversions</a:t>
            </a:r>
            <a:endParaRPr/>
          </a:p>
        </p:txBody>
      </p:sp>
      <p:sp>
        <p:nvSpPr>
          <p:cNvPr id="1276" name="Google Shape;1276;p172"/>
          <p:cNvSpPr txBox="1"/>
          <p:nvPr/>
        </p:nvSpPr>
        <p:spPr>
          <a:xfrm>
            <a:off x="1066800" y="2105025"/>
            <a:ext cx="7086600" cy="1814513"/>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int x = 123456;</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long y = x;				// implicit</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short z = (short)x;		// explicit</a:t>
            </a:r>
            <a:endParaRPr/>
          </a:p>
          <a:p>
            <a:pPr indent="0" lvl="0" marL="0" marR="0" rtl="0" algn="l">
              <a:lnSpc>
                <a:spcPct val="100000"/>
              </a:lnSpc>
              <a:spcBef>
                <a:spcPts val="0"/>
              </a:spcBef>
              <a:spcAft>
                <a:spcPts val="0"/>
              </a:spcAft>
              <a:buClr>
                <a:schemeClr val="dk1"/>
              </a:buClr>
              <a:buSzPts val="2000"/>
              <a:buFont typeface="Times New Roman"/>
              <a:buNone/>
            </a:pPr>
            <a:r>
              <a:t/>
            </a:r>
            <a:endParaRPr b="1" i="0" sz="2000" u="none">
              <a:solidFill>
                <a:schemeClr val="dk1"/>
              </a:solidFill>
              <a:latin typeface="Droid Sans Mono"/>
              <a:ea typeface="Droid Sans Mono"/>
              <a:cs typeface="Droid Sans Mono"/>
              <a:sym typeface="Droid Sans Mono"/>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double d = 1.2345678901234;</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float f = (float)d;		// explicit</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long l = (long)d;			// explicit</a:t>
            </a:r>
            <a:endParaRPr/>
          </a:p>
        </p:txBody>
      </p:sp>
    </p:spTree>
  </p:cSld>
  <p:clrMapOvr>
    <a:masterClrMapping/>
  </p:clrMapOvr>
  <p:transition spd="med">
    <p:fade thruBlk="1"/>
  </p:transition>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1" name="Shape 1281"/>
        <p:cNvGrpSpPr/>
        <p:nvPr/>
      </p:nvGrpSpPr>
      <p:grpSpPr>
        <a:xfrm>
          <a:off x="0" y="0"/>
          <a:ext cx="0" cy="0"/>
          <a:chOff x="0" y="0"/>
          <a:chExt cx="0" cy="0"/>
        </a:xfrm>
      </p:grpSpPr>
      <p:sp>
        <p:nvSpPr>
          <p:cNvPr id="1282" name="Google Shape;1282;p173"/>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Unified Type System</a:t>
            </a:r>
            <a:endParaRPr/>
          </a:p>
        </p:txBody>
      </p:sp>
      <p:sp>
        <p:nvSpPr>
          <p:cNvPr id="1283" name="Google Shape;1283;p173"/>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Everything is an object</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All types ultimately inherit from object</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Any piece of data can be stored, transported, and manipulated with no extra work</a:t>
            </a:r>
            <a:endParaRPr/>
          </a:p>
        </p:txBody>
      </p:sp>
      <p:pic>
        <p:nvPicPr>
          <p:cNvPr id="1284" name="Google Shape;1284;p173"/>
          <p:cNvPicPr preferRelativeResize="0"/>
          <p:nvPr/>
        </p:nvPicPr>
        <p:blipFill rotWithShape="1">
          <a:blip r:embed="rId3">
            <a:alphaModFix/>
          </a:blip>
          <a:srcRect b="0" l="0" r="0" t="0"/>
          <a:stretch/>
        </p:blipFill>
        <p:spPr>
          <a:xfrm>
            <a:off x="441325" y="3150394"/>
            <a:ext cx="6194822" cy="1254919"/>
          </a:xfrm>
          <a:prstGeom prst="rect">
            <a:avLst/>
          </a:prstGeom>
          <a:noFill/>
          <a:ln>
            <a:noFill/>
          </a:ln>
        </p:spPr>
      </p:pic>
    </p:spTree>
  </p:cSld>
  <p:clrMapOvr>
    <a:masterClrMapping/>
  </p:clrMapOvr>
  <p:transition spd="slow">
    <p:fade thruBlk="1"/>
  </p:transition>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9" name="Shape 1289"/>
        <p:cNvGrpSpPr/>
        <p:nvPr/>
      </p:nvGrpSpPr>
      <p:grpSpPr>
        <a:xfrm>
          <a:off x="0" y="0"/>
          <a:ext cx="0" cy="0"/>
          <a:chOff x="0" y="0"/>
          <a:chExt cx="0" cy="0"/>
        </a:xfrm>
      </p:grpSpPr>
      <p:sp>
        <p:nvSpPr>
          <p:cNvPr id="1290" name="Google Shape;1290;p174"/>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Unified Type System</a:t>
            </a:r>
            <a:endParaRPr/>
          </a:p>
        </p:txBody>
      </p:sp>
      <p:sp>
        <p:nvSpPr>
          <p:cNvPr id="1291" name="Google Shape;1291;p174"/>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Polymorphism</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The ability to perform an operation on an object without knowing the precise type of the object</a:t>
            </a:r>
            <a:endParaRPr/>
          </a:p>
        </p:txBody>
      </p:sp>
      <p:sp>
        <p:nvSpPr>
          <p:cNvPr id="1292" name="Google Shape;1292;p174"/>
          <p:cNvSpPr txBox="1"/>
          <p:nvPr/>
        </p:nvSpPr>
        <p:spPr>
          <a:xfrm>
            <a:off x="865187" y="2914650"/>
            <a:ext cx="5835650" cy="764381"/>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void Poly(object o)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Console.WriteLine(o.ToString());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p:txBody>
      </p:sp>
      <p:sp>
        <p:nvSpPr>
          <p:cNvPr id="1293" name="Google Shape;1293;p174"/>
          <p:cNvSpPr txBox="1"/>
          <p:nvPr/>
        </p:nvSpPr>
        <p:spPr>
          <a:xfrm>
            <a:off x="3886200" y="3543300"/>
            <a:ext cx="4191000" cy="1128713"/>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Poly(42);</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Poly(“abcd”);</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Poly(12.345678901234m);</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Poly(new Point(23,45));</a:t>
            </a:r>
            <a:endParaRPr/>
          </a:p>
        </p:txBody>
      </p:sp>
    </p:spTree>
  </p:cSld>
  <p:clrMapOvr>
    <a:masterClrMapping/>
  </p:clrMapOvr>
  <p:transition spd="med">
    <p:fade thruBlk="1"/>
  </p:transition>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7" name="Shape 1297"/>
        <p:cNvGrpSpPr/>
        <p:nvPr/>
      </p:nvGrpSpPr>
      <p:grpSpPr>
        <a:xfrm>
          <a:off x="0" y="0"/>
          <a:ext cx="0" cy="0"/>
          <a:chOff x="0" y="0"/>
          <a:chExt cx="0" cy="0"/>
        </a:xfrm>
      </p:grpSpPr>
      <p:sp>
        <p:nvSpPr>
          <p:cNvPr id="1298" name="Google Shape;1298;p175"/>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Unified Type System</a:t>
            </a:r>
            <a:endParaRPr/>
          </a:p>
        </p:txBody>
      </p:sp>
      <p:sp>
        <p:nvSpPr>
          <p:cNvPr id="1299" name="Google Shape;1299;p175"/>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Question: How can we treat value and reference types polymorphically?</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How does an int (value type) get converted into an object (reference type)?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Answer: Boxing!</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Only value types get boxed</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Reference types do not get boxed</a:t>
            </a:r>
            <a:endParaRPr/>
          </a:p>
        </p:txBody>
      </p:sp>
    </p:spTree>
  </p:cSld>
  <p:clrMapOvr>
    <a:masterClrMapping/>
  </p:clrMapOvr>
  <p:transition spd="med">
    <p:fade thruBlk="1"/>
  </p:transition>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4" name="Shape 1304"/>
        <p:cNvGrpSpPr/>
        <p:nvPr/>
      </p:nvGrpSpPr>
      <p:grpSpPr>
        <a:xfrm>
          <a:off x="0" y="0"/>
          <a:ext cx="0" cy="0"/>
          <a:chOff x="0" y="0"/>
          <a:chExt cx="0" cy="0"/>
        </a:xfrm>
      </p:grpSpPr>
      <p:sp>
        <p:nvSpPr>
          <p:cNvPr id="1305" name="Google Shape;1305;p176"/>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Unified Type System</a:t>
            </a:r>
            <a:endParaRPr/>
          </a:p>
        </p:txBody>
      </p:sp>
      <p:sp>
        <p:nvSpPr>
          <p:cNvPr id="1306" name="Google Shape;1306;p176"/>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Boxing</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Copies a value type into a reference type (</a:t>
            </a:r>
            <a:r>
              <a:rPr b="0" i="0" lang="en" sz="2400" u="none" cap="none" strike="noStrike">
                <a:solidFill>
                  <a:schemeClr val="dk1"/>
                </a:solidFill>
                <a:latin typeface="Droid Sans Mono"/>
                <a:ea typeface="Droid Sans Mono"/>
                <a:cs typeface="Droid Sans Mono"/>
                <a:sym typeface="Droid Sans Mono"/>
              </a:rPr>
              <a:t>object</a:t>
            </a:r>
            <a:r>
              <a:rPr b="0" i="0" lang="en" sz="2400" u="none" cap="none" strike="noStrike">
                <a:solidFill>
                  <a:schemeClr val="dk1"/>
                </a:solidFill>
                <a:latin typeface="Arial"/>
                <a:ea typeface="Arial"/>
                <a:cs typeface="Arial"/>
                <a:sym typeface="Arial"/>
              </a:rPr>
              <a:t>)</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Each value type has corresponding “hidden” reference type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Note that a reference-type copy is made of the </a:t>
            </a:r>
            <a:br>
              <a:rPr b="0" i="0" lang="en" sz="2400" u="none" cap="none" strike="noStrike">
                <a:solidFill>
                  <a:schemeClr val="dk1"/>
                </a:solidFill>
                <a:latin typeface="Arial"/>
                <a:ea typeface="Arial"/>
                <a:cs typeface="Arial"/>
                <a:sym typeface="Arial"/>
              </a:rPr>
            </a:br>
            <a:r>
              <a:rPr b="0" i="0" lang="en" sz="2400" u="none" cap="none" strike="noStrike">
                <a:solidFill>
                  <a:schemeClr val="dk1"/>
                </a:solidFill>
                <a:latin typeface="Arial"/>
                <a:ea typeface="Arial"/>
                <a:cs typeface="Arial"/>
                <a:sym typeface="Arial"/>
              </a:rPr>
              <a:t>value type</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0" i="0" lang="en" sz="2000" u="none" cap="none" strike="noStrike">
                <a:solidFill>
                  <a:schemeClr val="dk1"/>
                </a:solidFill>
                <a:latin typeface="Arial"/>
                <a:ea typeface="Arial"/>
                <a:cs typeface="Arial"/>
                <a:sym typeface="Arial"/>
              </a:rPr>
              <a:t>Value types are never aliased</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Value type is converted implicitly to </a:t>
            </a:r>
            <a:r>
              <a:rPr b="0" i="0" lang="en" sz="2400" u="none" cap="none" strike="noStrike">
                <a:solidFill>
                  <a:schemeClr val="dk1"/>
                </a:solidFill>
                <a:latin typeface="Droid Sans Mono"/>
                <a:ea typeface="Droid Sans Mono"/>
                <a:cs typeface="Droid Sans Mono"/>
                <a:sym typeface="Droid Sans Mono"/>
              </a:rPr>
              <a:t>object</a:t>
            </a:r>
            <a:r>
              <a:rPr b="0" i="0" lang="en" sz="2400" u="none" cap="none" strike="noStrike">
                <a:solidFill>
                  <a:schemeClr val="dk1"/>
                </a:solidFill>
                <a:latin typeface="Arial"/>
                <a:ea typeface="Arial"/>
                <a:cs typeface="Arial"/>
                <a:sym typeface="Arial"/>
              </a:rPr>
              <a:t>, a reference type</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0" i="0" lang="en" sz="2000" u="none" cap="none" strike="noStrike">
                <a:solidFill>
                  <a:schemeClr val="dk1"/>
                </a:solidFill>
                <a:latin typeface="Arial"/>
                <a:ea typeface="Arial"/>
                <a:cs typeface="Arial"/>
                <a:sym typeface="Arial"/>
              </a:rPr>
              <a:t>Essentially an “up cast”</a:t>
            </a:r>
            <a:endParaRPr/>
          </a:p>
        </p:txBody>
      </p:sp>
    </p:spTree>
  </p:cSld>
  <p:clrMapOvr>
    <a:masterClrMapping/>
  </p:clrMapOvr>
  <p:transition spd="med">
    <p:fade thruBlk="1"/>
  </p:transition>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0" name="Shape 1310"/>
        <p:cNvGrpSpPr/>
        <p:nvPr/>
      </p:nvGrpSpPr>
      <p:grpSpPr>
        <a:xfrm>
          <a:off x="0" y="0"/>
          <a:ext cx="0" cy="0"/>
          <a:chOff x="0" y="0"/>
          <a:chExt cx="0" cy="0"/>
        </a:xfrm>
      </p:grpSpPr>
      <p:sp>
        <p:nvSpPr>
          <p:cNvPr id="1311" name="Google Shape;1311;p177"/>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Unified Type System</a:t>
            </a:r>
            <a:endParaRPr/>
          </a:p>
        </p:txBody>
      </p:sp>
      <p:sp>
        <p:nvSpPr>
          <p:cNvPr id="1312" name="Google Shape;1312;p177"/>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Unboxing</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Inverse operation of boxing</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Copies the value out of the box</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0" i="0" lang="en" sz="2000" u="none" cap="none" strike="noStrike">
                <a:solidFill>
                  <a:schemeClr val="dk1"/>
                </a:solidFill>
                <a:latin typeface="Arial"/>
                <a:ea typeface="Arial"/>
                <a:cs typeface="Arial"/>
                <a:sym typeface="Arial"/>
              </a:rPr>
              <a:t>Copies from reference type to value type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Requires an explicit conversion</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0" i="0" lang="en" sz="2000" u="none" cap="none" strike="noStrike">
                <a:solidFill>
                  <a:schemeClr val="dk1"/>
                </a:solidFill>
                <a:latin typeface="Arial"/>
                <a:ea typeface="Arial"/>
                <a:cs typeface="Arial"/>
                <a:sym typeface="Arial"/>
              </a:rPr>
              <a:t>May not succeed (like all explicit conversions)</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0" i="0" lang="en" sz="2000" u="none" cap="none" strike="noStrike">
                <a:solidFill>
                  <a:schemeClr val="dk1"/>
                </a:solidFill>
                <a:latin typeface="Arial"/>
                <a:ea typeface="Arial"/>
                <a:cs typeface="Arial"/>
                <a:sym typeface="Arial"/>
              </a:rPr>
              <a:t>Essentially a “down cast”</a:t>
            </a:r>
            <a:endParaRPr/>
          </a:p>
        </p:txBody>
      </p:sp>
    </p:spTree>
  </p:cSld>
  <p:clrMapOvr>
    <a:masterClrMapping/>
  </p:clrMapOvr>
  <p:transition spd="med">
    <p:fade thruBlk="1"/>
  </p:transition>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7" name="Shape 1317"/>
        <p:cNvGrpSpPr/>
        <p:nvPr/>
      </p:nvGrpSpPr>
      <p:grpSpPr>
        <a:xfrm>
          <a:off x="0" y="0"/>
          <a:ext cx="0" cy="0"/>
          <a:chOff x="0" y="0"/>
          <a:chExt cx="0" cy="0"/>
        </a:xfrm>
      </p:grpSpPr>
      <p:sp>
        <p:nvSpPr>
          <p:cNvPr id="1318" name="Google Shape;1318;p178"/>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Unified Type System</a:t>
            </a:r>
            <a:endParaRPr/>
          </a:p>
        </p:txBody>
      </p:sp>
      <p:sp>
        <p:nvSpPr>
          <p:cNvPr id="1319" name="Google Shape;1319;p178"/>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Boxing and unboxing</a:t>
            </a:r>
            <a:endParaRPr/>
          </a:p>
        </p:txBody>
      </p:sp>
      <p:sp>
        <p:nvSpPr>
          <p:cNvPr id="1320" name="Google Shape;1320;p178"/>
          <p:cNvSpPr txBox="1"/>
          <p:nvPr/>
        </p:nvSpPr>
        <p:spPr>
          <a:xfrm>
            <a:off x="457200" y="2738438"/>
            <a:ext cx="2971800" cy="12192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int i = 123;</a:t>
            </a:r>
            <a:endParaRPr/>
          </a:p>
          <a:p>
            <a:pPr indent="0" lvl="0" marL="0" marR="0" rtl="0" algn="l">
              <a:lnSpc>
                <a:spcPct val="100000"/>
              </a:lnSpc>
              <a:spcBef>
                <a:spcPts val="0"/>
              </a:spcBef>
              <a:spcAft>
                <a:spcPts val="0"/>
              </a:spcAft>
              <a:buClr>
                <a:schemeClr val="dk1"/>
              </a:buClr>
              <a:buSzPts val="2000"/>
              <a:buFont typeface="Times New Roman"/>
              <a:buNone/>
            </a:pPr>
            <a:r>
              <a:t/>
            </a:r>
            <a:endParaRPr b="1" i="0" sz="2000" u="none">
              <a:solidFill>
                <a:schemeClr val="dk1"/>
              </a:solidFill>
              <a:latin typeface="Droid Sans Mono"/>
              <a:ea typeface="Droid Sans Mono"/>
              <a:cs typeface="Droid Sans Mono"/>
              <a:sym typeface="Droid Sans Mono"/>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object o = i;</a:t>
            </a:r>
            <a:endParaRPr/>
          </a:p>
          <a:p>
            <a:pPr indent="0" lvl="0" marL="0" marR="0" rtl="0" algn="l">
              <a:lnSpc>
                <a:spcPct val="100000"/>
              </a:lnSpc>
              <a:spcBef>
                <a:spcPts val="0"/>
              </a:spcBef>
              <a:spcAft>
                <a:spcPts val="0"/>
              </a:spcAft>
              <a:buClr>
                <a:schemeClr val="dk1"/>
              </a:buClr>
              <a:buSzPts val="2000"/>
              <a:buFont typeface="Times New Roman"/>
              <a:buNone/>
            </a:pPr>
            <a:r>
              <a:t/>
            </a:r>
            <a:endParaRPr b="1" i="0" sz="2000" u="none">
              <a:solidFill>
                <a:schemeClr val="dk1"/>
              </a:solidFill>
              <a:latin typeface="Droid Sans Mono"/>
              <a:ea typeface="Droid Sans Mono"/>
              <a:cs typeface="Droid Sans Mono"/>
              <a:sym typeface="Droid Sans Mono"/>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int j = (int)o;</a:t>
            </a:r>
            <a:endParaRPr/>
          </a:p>
        </p:txBody>
      </p:sp>
      <p:sp>
        <p:nvSpPr>
          <p:cNvPr id="1321" name="Google Shape;1321;p178"/>
          <p:cNvSpPr txBox="1"/>
          <p:nvPr/>
        </p:nvSpPr>
        <p:spPr>
          <a:xfrm>
            <a:off x="4010025" y="2647950"/>
            <a:ext cx="857250" cy="307181"/>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1" i="0" lang="en" sz="2000" u="none">
                <a:solidFill>
                  <a:schemeClr val="dk1"/>
                </a:solidFill>
                <a:latin typeface="Arial"/>
                <a:ea typeface="Arial"/>
                <a:cs typeface="Arial"/>
                <a:sym typeface="Arial"/>
              </a:rPr>
              <a:t>123</a:t>
            </a:r>
            <a:endParaRPr/>
          </a:p>
        </p:txBody>
      </p:sp>
      <p:sp>
        <p:nvSpPr>
          <p:cNvPr id="1322" name="Google Shape;1322;p178"/>
          <p:cNvSpPr txBox="1"/>
          <p:nvPr/>
        </p:nvSpPr>
        <p:spPr>
          <a:xfrm>
            <a:off x="3673475" y="2662238"/>
            <a:ext cx="336550" cy="297656"/>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i</a:t>
            </a:r>
            <a:endParaRPr/>
          </a:p>
        </p:txBody>
      </p:sp>
      <p:sp>
        <p:nvSpPr>
          <p:cNvPr id="1323" name="Google Shape;1323;p178"/>
          <p:cNvSpPr txBox="1"/>
          <p:nvPr/>
        </p:nvSpPr>
        <p:spPr>
          <a:xfrm>
            <a:off x="3673475" y="3202781"/>
            <a:ext cx="336550" cy="297656"/>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o</a:t>
            </a:r>
            <a:endParaRPr/>
          </a:p>
        </p:txBody>
      </p:sp>
      <p:sp>
        <p:nvSpPr>
          <p:cNvPr id="1324" name="Google Shape;1324;p178"/>
          <p:cNvSpPr txBox="1"/>
          <p:nvPr/>
        </p:nvSpPr>
        <p:spPr>
          <a:xfrm>
            <a:off x="4010025" y="3707606"/>
            <a:ext cx="857250" cy="307181"/>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1" i="0" lang="en" sz="2000" u="none">
                <a:solidFill>
                  <a:schemeClr val="dk1"/>
                </a:solidFill>
                <a:latin typeface="Arial"/>
                <a:ea typeface="Arial"/>
                <a:cs typeface="Arial"/>
                <a:sym typeface="Arial"/>
              </a:rPr>
              <a:t>123</a:t>
            </a:r>
            <a:endParaRPr/>
          </a:p>
        </p:txBody>
      </p:sp>
      <p:sp>
        <p:nvSpPr>
          <p:cNvPr id="1325" name="Google Shape;1325;p178"/>
          <p:cNvSpPr txBox="1"/>
          <p:nvPr/>
        </p:nvSpPr>
        <p:spPr>
          <a:xfrm>
            <a:off x="3673475" y="3721894"/>
            <a:ext cx="336550" cy="297656"/>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j</a:t>
            </a:r>
            <a:endParaRPr/>
          </a:p>
        </p:txBody>
      </p:sp>
      <p:sp>
        <p:nvSpPr>
          <p:cNvPr id="1326" name="Google Shape;1326;p178"/>
          <p:cNvSpPr txBox="1"/>
          <p:nvPr/>
        </p:nvSpPr>
        <p:spPr>
          <a:xfrm>
            <a:off x="4010025" y="3188494"/>
            <a:ext cx="857250" cy="307181"/>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27" name="Google Shape;1327;p178"/>
          <p:cNvSpPr txBox="1"/>
          <p:nvPr/>
        </p:nvSpPr>
        <p:spPr>
          <a:xfrm>
            <a:off x="5319712" y="3188494"/>
            <a:ext cx="857250" cy="307181"/>
          </a:xfrm>
          <a:prstGeom prst="rect">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28" name="Google Shape;1328;p178"/>
          <p:cNvSpPr txBox="1"/>
          <p:nvPr/>
        </p:nvSpPr>
        <p:spPr>
          <a:xfrm>
            <a:off x="5319712" y="3493294"/>
            <a:ext cx="857250" cy="307181"/>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1" i="0" lang="en" sz="2000" u="none">
                <a:solidFill>
                  <a:schemeClr val="dk1"/>
                </a:solidFill>
                <a:latin typeface="Arial"/>
                <a:ea typeface="Arial"/>
                <a:cs typeface="Arial"/>
                <a:sym typeface="Arial"/>
              </a:rPr>
              <a:t>123</a:t>
            </a:r>
            <a:endParaRPr/>
          </a:p>
        </p:txBody>
      </p:sp>
      <p:cxnSp>
        <p:nvCxnSpPr>
          <p:cNvPr id="1329" name="Google Shape;1329;p178"/>
          <p:cNvCxnSpPr/>
          <p:nvPr/>
        </p:nvCxnSpPr>
        <p:spPr>
          <a:xfrm>
            <a:off x="4435475" y="3348038"/>
            <a:ext cx="914400" cy="0"/>
          </a:xfrm>
          <a:prstGeom prst="straightConnector1">
            <a:avLst/>
          </a:prstGeom>
          <a:noFill/>
          <a:ln cap="flat" cmpd="sng" w="25400">
            <a:solidFill>
              <a:schemeClr val="dk1"/>
            </a:solidFill>
            <a:prstDash val="solid"/>
            <a:miter lim="800000"/>
            <a:headEnd len="med" w="med" type="oval"/>
            <a:tailEnd len="med" w="med" type="triangle"/>
          </a:ln>
          <a:effectLst>
            <a:outerShdw blurRad="63500" dir="2700000" dist="17960">
              <a:schemeClr val="lt2"/>
            </a:outerShdw>
          </a:effectLst>
        </p:spPr>
      </p:cxnSp>
      <p:sp>
        <p:nvSpPr>
          <p:cNvPr id="1330" name="Google Shape;1330;p178"/>
          <p:cNvSpPr txBox="1"/>
          <p:nvPr/>
        </p:nvSpPr>
        <p:spPr>
          <a:xfrm>
            <a:off x="6629400" y="3176588"/>
            <a:ext cx="2133600" cy="307181"/>
          </a:xfrm>
          <a:prstGeom prst="rect">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1" i="0" lang="en" sz="2000" u="none">
                <a:solidFill>
                  <a:schemeClr val="dk1"/>
                </a:solidFill>
                <a:latin typeface="Arial"/>
                <a:ea typeface="Arial"/>
                <a:cs typeface="Arial"/>
                <a:sym typeface="Arial"/>
              </a:rPr>
              <a:t>System.Int32</a:t>
            </a:r>
            <a:endParaRPr/>
          </a:p>
        </p:txBody>
      </p:sp>
      <p:cxnSp>
        <p:nvCxnSpPr>
          <p:cNvPr id="1331" name="Google Shape;1331;p178"/>
          <p:cNvCxnSpPr/>
          <p:nvPr/>
        </p:nvCxnSpPr>
        <p:spPr>
          <a:xfrm>
            <a:off x="5749925" y="3348038"/>
            <a:ext cx="914400" cy="0"/>
          </a:xfrm>
          <a:prstGeom prst="straightConnector1">
            <a:avLst/>
          </a:prstGeom>
          <a:noFill/>
          <a:ln cap="flat" cmpd="sng" w="25400">
            <a:solidFill>
              <a:schemeClr val="dk1"/>
            </a:solidFill>
            <a:prstDash val="solid"/>
            <a:miter lim="800000"/>
            <a:headEnd len="med" w="med" type="oval"/>
            <a:tailEnd len="med" w="med" type="triangle"/>
          </a:ln>
          <a:effectLst>
            <a:outerShdw blurRad="63500" dir="2700000" dist="17960">
              <a:schemeClr val="lt2"/>
            </a:outerShdw>
          </a:effectLst>
        </p:spPr>
      </p:cxnSp>
    </p:spTree>
  </p:cSld>
  <p:clrMapOvr>
    <a:masterClrMapping/>
  </p:clrMapOvr>
  <p:transition spd="slow">
    <p:fade thruBlk="1"/>
  </p:transition>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6" name="Shape 1336"/>
        <p:cNvGrpSpPr/>
        <p:nvPr/>
      </p:nvGrpSpPr>
      <p:grpSpPr>
        <a:xfrm>
          <a:off x="0" y="0"/>
          <a:ext cx="0" cy="0"/>
          <a:chOff x="0" y="0"/>
          <a:chExt cx="0" cy="0"/>
        </a:xfrm>
      </p:grpSpPr>
      <p:sp>
        <p:nvSpPr>
          <p:cNvPr id="1337" name="Google Shape;1337;p179"/>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Unified Type System</a:t>
            </a:r>
            <a:endParaRPr/>
          </a:p>
        </p:txBody>
      </p:sp>
      <p:sp>
        <p:nvSpPr>
          <p:cNvPr id="1338" name="Google Shape;1338;p179"/>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Benefits of boxing</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Enables polymorphism across all types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Collection classes work with all types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Eliminates need for wrapper classes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Replaces OLE Automation's Variant</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Lots of examples in .NET Framework</a:t>
            </a:r>
            <a:endParaRPr/>
          </a:p>
        </p:txBody>
      </p:sp>
      <p:sp>
        <p:nvSpPr>
          <p:cNvPr id="1339" name="Google Shape;1339;p179"/>
          <p:cNvSpPr txBox="1"/>
          <p:nvPr/>
        </p:nvSpPr>
        <p:spPr>
          <a:xfrm>
            <a:off x="685800" y="3593306"/>
            <a:ext cx="4340225" cy="821531"/>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1800"/>
              <a:buFont typeface="Droid Sans Mono"/>
              <a:buNone/>
            </a:pPr>
            <a:r>
              <a:rPr b="1" i="0" lang="en" sz="1800" u="none">
                <a:solidFill>
                  <a:schemeClr val="dk1"/>
                </a:solidFill>
                <a:latin typeface="Droid Sans Mono"/>
                <a:ea typeface="Droid Sans Mono"/>
                <a:cs typeface="Droid Sans Mono"/>
                <a:sym typeface="Droid Sans Mono"/>
              </a:rPr>
              <a:t>Hashtable t = new Hashtable();</a:t>
            </a:r>
            <a:endParaRPr/>
          </a:p>
          <a:p>
            <a:pPr indent="0" lvl="0" marL="0" marR="0" rtl="0" algn="l">
              <a:lnSpc>
                <a:spcPct val="90000"/>
              </a:lnSpc>
              <a:spcBef>
                <a:spcPts val="0"/>
              </a:spcBef>
              <a:spcAft>
                <a:spcPts val="0"/>
              </a:spcAft>
              <a:buClr>
                <a:schemeClr val="dk1"/>
              </a:buClr>
              <a:buSzPts val="1800"/>
              <a:buFont typeface="Droid Sans Mono"/>
              <a:buNone/>
            </a:pPr>
            <a:r>
              <a:rPr b="1" i="0" lang="en" sz="1800" u="none">
                <a:solidFill>
                  <a:schemeClr val="dk1"/>
                </a:solidFill>
                <a:latin typeface="Droid Sans Mono"/>
                <a:ea typeface="Droid Sans Mono"/>
                <a:cs typeface="Droid Sans Mono"/>
                <a:sym typeface="Droid Sans Mono"/>
              </a:rPr>
              <a:t>t.Add(0, "zero");</a:t>
            </a:r>
            <a:endParaRPr/>
          </a:p>
          <a:p>
            <a:pPr indent="0" lvl="0" marL="0" marR="0" rtl="0" algn="l">
              <a:lnSpc>
                <a:spcPct val="90000"/>
              </a:lnSpc>
              <a:spcBef>
                <a:spcPts val="0"/>
              </a:spcBef>
              <a:spcAft>
                <a:spcPts val="0"/>
              </a:spcAft>
              <a:buClr>
                <a:schemeClr val="dk1"/>
              </a:buClr>
              <a:buSzPts val="1800"/>
              <a:buFont typeface="Droid Sans Mono"/>
              <a:buNone/>
            </a:pPr>
            <a:r>
              <a:rPr b="1" i="0" lang="en" sz="1800" u="none">
                <a:solidFill>
                  <a:schemeClr val="dk1"/>
                </a:solidFill>
                <a:latin typeface="Droid Sans Mono"/>
                <a:ea typeface="Droid Sans Mono"/>
                <a:cs typeface="Droid Sans Mono"/>
                <a:sym typeface="Droid Sans Mono"/>
              </a:rPr>
              <a:t>t.Add(1, "one");</a:t>
            </a:r>
            <a:endParaRPr/>
          </a:p>
          <a:p>
            <a:pPr indent="0" lvl="0" marL="0" marR="0" rtl="0" algn="l">
              <a:lnSpc>
                <a:spcPct val="90000"/>
              </a:lnSpc>
              <a:spcBef>
                <a:spcPts val="0"/>
              </a:spcBef>
              <a:spcAft>
                <a:spcPts val="0"/>
              </a:spcAft>
              <a:buClr>
                <a:schemeClr val="dk1"/>
              </a:buClr>
              <a:buSzPts val="1800"/>
              <a:buFont typeface="Droid Sans Mono"/>
              <a:buNone/>
            </a:pPr>
            <a:r>
              <a:rPr b="1" i="0" lang="en" sz="1800" u="none">
                <a:solidFill>
                  <a:schemeClr val="dk1"/>
                </a:solidFill>
                <a:latin typeface="Droid Sans Mono"/>
                <a:ea typeface="Droid Sans Mono"/>
                <a:cs typeface="Droid Sans Mono"/>
                <a:sym typeface="Droid Sans Mono"/>
              </a:rPr>
              <a:t>t.Add(2, "two");</a:t>
            </a:r>
            <a:endParaRPr/>
          </a:p>
        </p:txBody>
      </p:sp>
      <p:sp>
        <p:nvSpPr>
          <p:cNvPr id="1340" name="Google Shape;1340;p179"/>
          <p:cNvSpPr txBox="1"/>
          <p:nvPr/>
        </p:nvSpPr>
        <p:spPr>
          <a:xfrm>
            <a:off x="3798887" y="4050506"/>
            <a:ext cx="4506912" cy="635794"/>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1800"/>
              <a:buFont typeface="Droid Sans Mono"/>
              <a:buNone/>
            </a:pPr>
            <a:r>
              <a:rPr b="1" i="0" lang="en" sz="1800" u="none">
                <a:solidFill>
                  <a:schemeClr val="dk1"/>
                </a:solidFill>
                <a:latin typeface="Droid Sans Mono"/>
                <a:ea typeface="Droid Sans Mono"/>
                <a:cs typeface="Droid Sans Mono"/>
                <a:sym typeface="Droid Sans Mono"/>
              </a:rPr>
              <a:t>string s = string.Format(</a:t>
            </a:r>
            <a:endParaRPr/>
          </a:p>
          <a:p>
            <a:pPr indent="0" lvl="0" marL="0" marR="0" rtl="0" algn="l">
              <a:lnSpc>
                <a:spcPct val="90000"/>
              </a:lnSpc>
              <a:spcBef>
                <a:spcPts val="0"/>
              </a:spcBef>
              <a:spcAft>
                <a:spcPts val="0"/>
              </a:spcAft>
              <a:buClr>
                <a:schemeClr val="dk1"/>
              </a:buClr>
              <a:buSzPts val="1800"/>
              <a:buFont typeface="Droid Sans Mono"/>
              <a:buNone/>
            </a:pPr>
            <a:r>
              <a:rPr b="1" i="0" lang="en" sz="1800" u="none">
                <a:solidFill>
                  <a:schemeClr val="dk1"/>
                </a:solidFill>
                <a:latin typeface="Droid Sans Mono"/>
                <a:ea typeface="Droid Sans Mono"/>
                <a:cs typeface="Droid Sans Mono"/>
                <a:sym typeface="Droid Sans Mono"/>
              </a:rPr>
              <a:t>  "Your total was {0} on {1}", </a:t>
            </a:r>
            <a:endParaRPr/>
          </a:p>
          <a:p>
            <a:pPr indent="0" lvl="0" marL="0" marR="0" rtl="0" algn="l">
              <a:lnSpc>
                <a:spcPct val="90000"/>
              </a:lnSpc>
              <a:spcBef>
                <a:spcPts val="0"/>
              </a:spcBef>
              <a:spcAft>
                <a:spcPts val="0"/>
              </a:spcAft>
              <a:buClr>
                <a:schemeClr val="dk1"/>
              </a:buClr>
              <a:buSzPts val="1800"/>
              <a:buFont typeface="Droid Sans Mono"/>
              <a:buNone/>
            </a:pPr>
            <a:r>
              <a:rPr b="1" i="0" lang="en" sz="1800" u="none">
                <a:solidFill>
                  <a:schemeClr val="dk1"/>
                </a:solidFill>
                <a:latin typeface="Droid Sans Mono"/>
                <a:ea typeface="Droid Sans Mono"/>
                <a:cs typeface="Droid Sans Mono"/>
                <a:sym typeface="Droid Sans Mono"/>
              </a:rPr>
              <a:t>  total, date);</a:t>
            </a:r>
            <a:endParaRPr/>
          </a:p>
        </p:txBody>
      </p:sp>
    </p:spTree>
  </p:cSld>
  <p:clrMapOvr>
    <a:masterClrMapping/>
  </p:clrMapOvr>
  <p:transition spd="slow">
    <p:fade thruBlk="1"/>
  </p:transition>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4" name="Shape 1344"/>
        <p:cNvGrpSpPr/>
        <p:nvPr/>
      </p:nvGrpSpPr>
      <p:grpSpPr>
        <a:xfrm>
          <a:off x="0" y="0"/>
          <a:ext cx="0" cy="0"/>
          <a:chOff x="0" y="0"/>
          <a:chExt cx="0" cy="0"/>
        </a:xfrm>
      </p:grpSpPr>
      <p:sp>
        <p:nvSpPr>
          <p:cNvPr id="1345" name="Google Shape;1345;p180"/>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Unified Type System</a:t>
            </a:r>
            <a:endParaRPr/>
          </a:p>
        </p:txBody>
      </p:sp>
      <p:sp>
        <p:nvSpPr>
          <p:cNvPr id="1346" name="Google Shape;1346;p180"/>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Disadvantages of boxing</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Performance cost</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The need for boxing will decrease when the CLR supports generics (similar to C++ templates)</a:t>
            </a:r>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0" name="Shape 1350"/>
        <p:cNvGrpSpPr/>
        <p:nvPr/>
      </p:nvGrpSpPr>
      <p:grpSpPr>
        <a:xfrm>
          <a:off x="0" y="0"/>
          <a:ext cx="0" cy="0"/>
          <a:chOff x="0" y="0"/>
          <a:chExt cx="0" cy="0"/>
        </a:xfrm>
      </p:grpSpPr>
      <p:sp>
        <p:nvSpPr>
          <p:cNvPr id="1351" name="Google Shape;1351;p181"/>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Predefined Types</a:t>
            </a:r>
            <a:endParaRPr/>
          </a:p>
        </p:txBody>
      </p:sp>
      <p:sp>
        <p:nvSpPr>
          <p:cNvPr id="1352" name="Google Shape;1352;p181"/>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Value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Integral types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Floating point types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Droid Sans Mono"/>
                <a:ea typeface="Droid Sans Mono"/>
                <a:cs typeface="Droid Sans Mono"/>
                <a:sym typeface="Droid Sans Mono"/>
              </a:rPr>
              <a:t>decimal</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Droid Sans Mono"/>
                <a:ea typeface="Droid Sans Mono"/>
                <a:cs typeface="Droid Sans Mono"/>
                <a:sym typeface="Droid Sans Mono"/>
              </a:rPr>
              <a:t>bool</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Droid Sans Mono"/>
                <a:ea typeface="Droid Sans Mono"/>
                <a:cs typeface="Droid Sans Mono"/>
                <a:sym typeface="Droid Sans Mono"/>
              </a:rPr>
              <a:t>char</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Reference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Droid Sans Mono"/>
                <a:ea typeface="Droid Sans Mono"/>
                <a:cs typeface="Droid Sans Mono"/>
                <a:sym typeface="Droid Sans Mono"/>
              </a:rPr>
              <a:t>object</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Droid Sans Mono"/>
                <a:ea typeface="Droid Sans Mono"/>
                <a:cs typeface="Droid Sans Mono"/>
                <a:sym typeface="Droid Sans Mono"/>
              </a:rPr>
              <a:t>string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idx="12" type="sldNum"/>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
        <p:nvSpPr>
          <p:cNvPr id="168" name="Google Shape;168;p29"/>
          <p:cNvSpPr txBox="1"/>
          <p:nvPr>
            <p:ph type="title"/>
          </p:nvPr>
        </p:nvSpPr>
        <p:spPr>
          <a:xfrm>
            <a:off x="871537" y="646509"/>
            <a:ext cx="8162925" cy="5715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 sz="4400" u="none">
                <a:latin typeface="Verdana"/>
                <a:ea typeface="Verdana"/>
                <a:cs typeface="Verdana"/>
                <a:sym typeface="Verdana"/>
              </a:rPr>
              <a:t>Operator Overloading</a:t>
            </a:r>
            <a:endParaRPr/>
          </a:p>
        </p:txBody>
      </p:sp>
      <p:sp>
        <p:nvSpPr>
          <p:cNvPr id="169" name="Google Shape;169;p29"/>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2400"/>
              <a:buFont typeface="Noto Sans Symbols"/>
              <a:buNone/>
            </a:pPr>
            <a:r>
              <a:rPr b="0" i="0" lang="en" sz="2000" u="none">
                <a:latin typeface="Verdana"/>
                <a:ea typeface="Verdana"/>
                <a:cs typeface="Verdana"/>
                <a:sym typeface="Verdana"/>
              </a:rPr>
              <a:t>Operator Overloading is yet another idea borrowed from c++.  This makes polymorphism easier with custom data types.</a:t>
            </a:r>
            <a:endParaRPr sz="2000"/>
          </a:p>
          <a:p>
            <a:pPr indent="-342900" lvl="0" marL="342900" marR="0" rtl="0" algn="l">
              <a:lnSpc>
                <a:spcPct val="100000"/>
              </a:lnSpc>
              <a:spcBef>
                <a:spcPts val="640"/>
              </a:spcBef>
              <a:spcAft>
                <a:spcPts val="0"/>
              </a:spcAft>
              <a:buClr>
                <a:schemeClr val="folHlink"/>
              </a:buClr>
              <a:buSzPts val="2400"/>
              <a:buFont typeface="Noto Sans Symbols"/>
              <a:buNone/>
            </a:pPr>
            <a:r>
              <a:rPr b="0" i="0" lang="en" sz="2000" u="none">
                <a:latin typeface="Verdana"/>
                <a:ea typeface="Verdana"/>
                <a:cs typeface="Verdana"/>
                <a:sym typeface="Verdana"/>
              </a:rPr>
              <a:t>Example:</a:t>
            </a:r>
            <a:endParaRPr sz="2000"/>
          </a:p>
          <a:p>
            <a:pPr indent="-342900" lvl="0" marL="342900" marR="0" rtl="0" algn="l">
              <a:lnSpc>
                <a:spcPct val="100000"/>
              </a:lnSpc>
              <a:spcBef>
                <a:spcPts val="640"/>
              </a:spcBef>
              <a:spcAft>
                <a:spcPts val="0"/>
              </a:spcAft>
              <a:buClr>
                <a:schemeClr val="folHlink"/>
              </a:buClr>
              <a:buSzPts val="2400"/>
              <a:buFont typeface="Noto Sans Symbols"/>
              <a:buNone/>
            </a:pPr>
            <a:r>
              <a:rPr b="0" i="1" lang="en" sz="2000" u="none">
                <a:latin typeface="Garamond"/>
                <a:ea typeface="Garamond"/>
                <a:cs typeface="Garamond"/>
                <a:sym typeface="Garamond"/>
              </a:rPr>
              <a:t>Currency a, b, c;</a:t>
            </a:r>
            <a:endParaRPr sz="2000"/>
          </a:p>
          <a:p>
            <a:pPr indent="-342900" lvl="0" marL="342900" marR="0" rtl="0" algn="l">
              <a:lnSpc>
                <a:spcPct val="100000"/>
              </a:lnSpc>
              <a:spcBef>
                <a:spcPts val="640"/>
              </a:spcBef>
              <a:spcAft>
                <a:spcPts val="0"/>
              </a:spcAft>
              <a:buClr>
                <a:schemeClr val="folHlink"/>
              </a:buClr>
              <a:buSzPts val="2400"/>
              <a:buFont typeface="Noto Sans Symbols"/>
              <a:buNone/>
            </a:pPr>
            <a:r>
              <a:rPr b="0" i="1" lang="en" sz="2000" u="none">
                <a:latin typeface="Garamond"/>
                <a:ea typeface="Garamond"/>
                <a:cs typeface="Garamond"/>
                <a:sym typeface="Garamond"/>
              </a:rPr>
              <a:t>c = a + b;</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9">
                                            <p:txEl>
                                              <p:pRg end="0" st="0"/>
                                            </p:txEl>
                                          </p:spTgt>
                                        </p:tgtEl>
                                        <p:attrNameLst>
                                          <p:attrName>style.visibility</p:attrName>
                                        </p:attrNameLst>
                                      </p:cBhvr>
                                      <p:to>
                                        <p:strVal val="visible"/>
                                      </p:to>
                                    </p:set>
                                    <p:anim calcmode="lin" valueType="num">
                                      <p:cBhvr additive="base">
                                        <p:cTn dur="500"/>
                                        <p:tgtEl>
                                          <p:spTgt spid="16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9">
                                            <p:txEl>
                                              <p:pRg end="1" st="1"/>
                                            </p:txEl>
                                          </p:spTgt>
                                        </p:tgtEl>
                                        <p:attrNameLst>
                                          <p:attrName>style.visibility</p:attrName>
                                        </p:attrNameLst>
                                      </p:cBhvr>
                                      <p:to>
                                        <p:strVal val="visible"/>
                                      </p:to>
                                    </p:set>
                                    <p:anim calcmode="lin" valueType="num">
                                      <p:cBhvr additive="base">
                                        <p:cTn dur="500"/>
                                        <p:tgtEl>
                                          <p:spTgt spid="169">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9">
                                            <p:txEl>
                                              <p:pRg end="2" st="2"/>
                                            </p:txEl>
                                          </p:spTgt>
                                        </p:tgtEl>
                                        <p:attrNameLst>
                                          <p:attrName>style.visibility</p:attrName>
                                        </p:attrNameLst>
                                      </p:cBhvr>
                                      <p:to>
                                        <p:strVal val="visible"/>
                                      </p:to>
                                    </p:set>
                                    <p:anim calcmode="lin" valueType="num">
                                      <p:cBhvr additive="base">
                                        <p:cTn dur="500"/>
                                        <p:tgtEl>
                                          <p:spTgt spid="169">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9">
                                            <p:txEl>
                                              <p:pRg end="3" st="3"/>
                                            </p:txEl>
                                          </p:spTgt>
                                        </p:tgtEl>
                                        <p:attrNameLst>
                                          <p:attrName>style.visibility</p:attrName>
                                        </p:attrNameLst>
                                      </p:cBhvr>
                                      <p:to>
                                        <p:strVal val="visible"/>
                                      </p:to>
                                    </p:set>
                                    <p:anim calcmode="lin" valueType="num">
                                      <p:cBhvr additive="base">
                                        <p:cTn dur="500"/>
                                        <p:tgtEl>
                                          <p:spTgt spid="169">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6" name="Shape 1356"/>
        <p:cNvGrpSpPr/>
        <p:nvPr/>
      </p:nvGrpSpPr>
      <p:grpSpPr>
        <a:xfrm>
          <a:off x="0" y="0"/>
          <a:ext cx="0" cy="0"/>
          <a:chOff x="0" y="0"/>
          <a:chExt cx="0" cy="0"/>
        </a:xfrm>
      </p:grpSpPr>
      <p:sp>
        <p:nvSpPr>
          <p:cNvPr id="1357" name="Google Shape;1357;p182"/>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Predefined Types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Value Types</a:t>
            </a:r>
            <a:endParaRPr/>
          </a:p>
        </p:txBody>
      </p:sp>
      <p:sp>
        <p:nvSpPr>
          <p:cNvPr id="1358" name="Google Shape;1358;p182"/>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All are predefined structs</a:t>
            </a:r>
            <a:endParaRPr/>
          </a:p>
        </p:txBody>
      </p:sp>
      <p:graphicFrame>
        <p:nvGraphicFramePr>
          <p:cNvPr id="1359" name="Google Shape;1359;p182"/>
          <p:cNvGraphicFramePr/>
          <p:nvPr/>
        </p:nvGraphicFramePr>
        <p:xfrm>
          <a:off x="571500" y="2228850"/>
          <a:ext cx="3000000" cy="3000000"/>
        </p:xfrm>
        <a:graphic>
          <a:graphicData uri="http://schemas.openxmlformats.org/drawingml/2006/table">
            <a:tbl>
              <a:tblPr>
                <a:noFill/>
                <a:tableStyleId>{13148F89-DA6D-40B1-A63E-E1FC6F2F4370}</a:tableStyleId>
              </a:tblPr>
              <a:tblGrid>
                <a:gridCol w="2819400"/>
                <a:gridCol w="5181600"/>
              </a:tblGrid>
              <a:tr h="435750">
                <a:tc>
                  <a:txBody>
                    <a:bodyPr/>
                    <a:lstStyle/>
                    <a:p>
                      <a:pPr indent="0" lvl="0" marL="0" marR="0" rtl="0" algn="l">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Signed</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sbyte, short, int, long</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35750">
                <a:tc>
                  <a:txBody>
                    <a:bodyPr/>
                    <a:lstStyle/>
                    <a:p>
                      <a:pPr indent="0" lvl="0" marL="0" marR="0" rtl="0" algn="l">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Unsigned</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byte, ushort, uint, ulong</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35750">
                <a:tc>
                  <a:txBody>
                    <a:bodyPr/>
                    <a:lstStyle/>
                    <a:p>
                      <a:pPr indent="0" lvl="0" marL="0" marR="0" rtl="0" algn="l">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Character</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char</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35750">
                <a:tc>
                  <a:txBody>
                    <a:bodyPr/>
                    <a:lstStyle/>
                    <a:p>
                      <a:pPr indent="0" lvl="0" marL="0" marR="0" rtl="0" algn="l">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Floating point</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float, double, decimal</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35750">
                <a:tc>
                  <a:txBody>
                    <a:bodyPr/>
                    <a:lstStyle/>
                    <a:p>
                      <a:pPr indent="0" lvl="0" marL="0" marR="0" rtl="0" algn="l">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Logical</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bool</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bl>
          </a:graphicData>
        </a:graphic>
      </p:graphicFrame>
    </p:spTree>
  </p:cSld>
  <p:clrMapOvr>
    <a:masterClrMapping/>
  </p:clrMapOvr>
  <p:transition spd="med">
    <p:fade thruBlk="1"/>
  </p:transition>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3" name="Shape 1363"/>
        <p:cNvGrpSpPr/>
        <p:nvPr/>
      </p:nvGrpSpPr>
      <p:grpSpPr>
        <a:xfrm>
          <a:off x="0" y="0"/>
          <a:ext cx="0" cy="0"/>
          <a:chOff x="0" y="0"/>
          <a:chExt cx="0" cy="0"/>
        </a:xfrm>
      </p:grpSpPr>
      <p:sp>
        <p:nvSpPr>
          <p:cNvPr id="1364" name="Google Shape;1364;p183"/>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Predefined Types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Integral Types</a:t>
            </a:r>
            <a:endParaRPr/>
          </a:p>
        </p:txBody>
      </p:sp>
      <p:graphicFrame>
        <p:nvGraphicFramePr>
          <p:cNvPr id="1365" name="Google Shape;1365;p183"/>
          <p:cNvGraphicFramePr/>
          <p:nvPr/>
        </p:nvGraphicFramePr>
        <p:xfrm>
          <a:off x="304800" y="1485900"/>
          <a:ext cx="3000000" cy="3000000"/>
        </p:xfrm>
        <a:graphic>
          <a:graphicData uri="http://schemas.openxmlformats.org/drawingml/2006/table">
            <a:tbl>
              <a:tblPr>
                <a:noFill/>
                <a:tableStyleId>{13148F89-DA6D-40B1-A63E-E1FC6F2F4370}</a:tableStyleId>
              </a:tblPr>
              <a:tblGrid>
                <a:gridCol w="1828800"/>
                <a:gridCol w="2667000"/>
                <a:gridCol w="2209800"/>
                <a:gridCol w="1905000"/>
              </a:tblGrid>
              <a:tr h="351225">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C# Type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System Type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Size (bytes)</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Signed?</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296450">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sbyte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System.Sbyte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1</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Yes</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296450">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short</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System.Int16</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2</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Yes</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296450">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int</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System.Int32</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4</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Yes</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296450">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long</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System.Int64</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8</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Yes</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296450">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byte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System.Byte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1</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No</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296450">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ushort</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System.UInt16</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2</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No</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296450">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uint</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System.UInt32</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4</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No</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296450">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ulong</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System.UInt64</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8</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No</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bl>
          </a:graphicData>
        </a:graphic>
      </p:graphicFrame>
    </p:spTree>
  </p:cSld>
  <p:clrMapOvr>
    <a:masterClrMapping/>
  </p:clrMapOvr>
  <p:transition spd="med">
    <p:fade thruBlk="1"/>
  </p:transition>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9" name="Shape 1369"/>
        <p:cNvGrpSpPr/>
        <p:nvPr/>
      </p:nvGrpSpPr>
      <p:grpSpPr>
        <a:xfrm>
          <a:off x="0" y="0"/>
          <a:ext cx="0" cy="0"/>
          <a:chOff x="0" y="0"/>
          <a:chExt cx="0" cy="0"/>
        </a:xfrm>
      </p:grpSpPr>
      <p:sp>
        <p:nvSpPr>
          <p:cNvPr id="1370" name="Google Shape;1370;p184"/>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Predefined Types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Floating Point Types</a:t>
            </a:r>
            <a:endParaRPr/>
          </a:p>
        </p:txBody>
      </p:sp>
      <p:sp>
        <p:nvSpPr>
          <p:cNvPr id="1371" name="Google Shape;1371;p184"/>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Follows IEEE 754 specification</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Supports ± 0, ± Infinity, NaN </a:t>
            </a:r>
            <a:endParaRPr/>
          </a:p>
        </p:txBody>
      </p:sp>
      <p:graphicFrame>
        <p:nvGraphicFramePr>
          <p:cNvPr id="1372" name="Google Shape;1372;p184"/>
          <p:cNvGraphicFramePr/>
          <p:nvPr/>
        </p:nvGraphicFramePr>
        <p:xfrm>
          <a:off x="1066800" y="2914650"/>
          <a:ext cx="3000000" cy="3000000"/>
        </p:xfrm>
        <a:graphic>
          <a:graphicData uri="http://schemas.openxmlformats.org/drawingml/2006/table">
            <a:tbl>
              <a:tblPr>
                <a:noFill/>
                <a:tableStyleId>{13148F89-DA6D-40B1-A63E-E1FC6F2F4370}</a:tableStyleId>
              </a:tblPr>
              <a:tblGrid>
                <a:gridCol w="1828800"/>
                <a:gridCol w="2819400"/>
                <a:gridCol w="2438400"/>
              </a:tblGrid>
              <a:tr h="442900">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C# Type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System Type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Size (bytes)</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58350">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float</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System.Single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4</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58350">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double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System.Double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8</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bl>
          </a:graphicData>
        </a:graphic>
      </p:graphicFrame>
    </p:spTree>
  </p:cSld>
  <p:clrMapOvr>
    <a:masterClrMapping/>
  </p:clrMapOvr>
  <p:transition spd="med">
    <p:fade thruBlk="1"/>
  </p:transition>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6" name="Shape 1376"/>
        <p:cNvGrpSpPr/>
        <p:nvPr/>
      </p:nvGrpSpPr>
      <p:grpSpPr>
        <a:xfrm>
          <a:off x="0" y="0"/>
          <a:ext cx="0" cy="0"/>
          <a:chOff x="0" y="0"/>
          <a:chExt cx="0" cy="0"/>
        </a:xfrm>
      </p:grpSpPr>
      <p:sp>
        <p:nvSpPr>
          <p:cNvPr id="1377" name="Google Shape;1377;p185"/>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Predefined Types</a:t>
            </a:r>
            <a:br>
              <a:rPr b="1" i="0" lang="en" sz="4400" u="none">
                <a:solidFill>
                  <a:schemeClr val="dk2"/>
                </a:solidFill>
                <a:latin typeface="Arial"/>
                <a:ea typeface="Arial"/>
                <a:cs typeface="Arial"/>
                <a:sym typeface="Arial"/>
              </a:rPr>
            </a:br>
            <a:r>
              <a:rPr b="1" i="0" lang="en" sz="3200" u="none">
                <a:solidFill>
                  <a:schemeClr val="dk2"/>
                </a:solidFill>
                <a:latin typeface="Droid Sans Mono"/>
                <a:ea typeface="Droid Sans Mono"/>
                <a:cs typeface="Droid Sans Mono"/>
                <a:sym typeface="Droid Sans Mono"/>
              </a:rPr>
              <a:t>decimal</a:t>
            </a:r>
            <a:endParaRPr/>
          </a:p>
        </p:txBody>
      </p:sp>
      <p:sp>
        <p:nvSpPr>
          <p:cNvPr id="1378" name="Google Shape;1378;p185"/>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128 bits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Essentially a 96 bit value scaled by a </a:t>
            </a:r>
            <a:br>
              <a:rPr b="0" i="0" lang="en" sz="2800" u="none">
                <a:solidFill>
                  <a:schemeClr val="dk1"/>
                </a:solidFill>
                <a:latin typeface="Arial"/>
                <a:ea typeface="Arial"/>
                <a:cs typeface="Arial"/>
                <a:sym typeface="Arial"/>
              </a:rPr>
            </a:br>
            <a:r>
              <a:rPr b="0" i="0" lang="en" sz="2800" u="none">
                <a:solidFill>
                  <a:schemeClr val="dk1"/>
                </a:solidFill>
                <a:latin typeface="Arial"/>
                <a:ea typeface="Arial"/>
                <a:cs typeface="Arial"/>
                <a:sym typeface="Arial"/>
              </a:rPr>
              <a:t>power of 10</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Decimal values represented precisely</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Doesn’t support signed zeros, infinities </a:t>
            </a:r>
            <a:br>
              <a:rPr b="0" i="0" lang="en" sz="2800" u="none">
                <a:solidFill>
                  <a:schemeClr val="dk1"/>
                </a:solidFill>
                <a:latin typeface="Arial"/>
                <a:ea typeface="Arial"/>
                <a:cs typeface="Arial"/>
                <a:sym typeface="Arial"/>
              </a:rPr>
            </a:br>
            <a:r>
              <a:rPr b="0" i="0" lang="en" sz="2800" u="none">
                <a:solidFill>
                  <a:schemeClr val="dk1"/>
                </a:solidFill>
                <a:latin typeface="Arial"/>
                <a:ea typeface="Arial"/>
                <a:cs typeface="Arial"/>
                <a:sym typeface="Arial"/>
              </a:rPr>
              <a:t>or NaN</a:t>
            </a:r>
            <a:endParaRPr/>
          </a:p>
        </p:txBody>
      </p:sp>
      <p:graphicFrame>
        <p:nvGraphicFramePr>
          <p:cNvPr id="1379" name="Google Shape;1379;p185"/>
          <p:cNvGraphicFramePr/>
          <p:nvPr/>
        </p:nvGraphicFramePr>
        <p:xfrm>
          <a:off x="1600200" y="3943350"/>
          <a:ext cx="3000000" cy="3000000"/>
        </p:xfrm>
        <a:graphic>
          <a:graphicData uri="http://schemas.openxmlformats.org/drawingml/2006/table">
            <a:tbl>
              <a:tblPr>
                <a:noFill/>
                <a:tableStyleId>{13148F89-DA6D-40B1-A63E-E1FC6F2F4370}</a:tableStyleId>
              </a:tblPr>
              <a:tblGrid>
                <a:gridCol w="1828800"/>
                <a:gridCol w="3048000"/>
                <a:gridCol w="2286000"/>
              </a:tblGrid>
              <a:tr h="442900">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C# Type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System Type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Size (bytes)</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58350">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decimal</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System.Decimal</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16</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bl>
          </a:graphicData>
        </a:graphic>
      </p:graphicFrame>
    </p:spTree>
  </p:cSld>
  <p:clrMapOvr>
    <a:masterClrMapping/>
  </p:clrMapOvr>
  <p:transition spd="med">
    <p:fade thruBlk="1"/>
  </p:transition>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3" name="Shape 1383"/>
        <p:cNvGrpSpPr/>
        <p:nvPr/>
      </p:nvGrpSpPr>
      <p:grpSpPr>
        <a:xfrm>
          <a:off x="0" y="0"/>
          <a:ext cx="0" cy="0"/>
          <a:chOff x="0" y="0"/>
          <a:chExt cx="0" cy="0"/>
        </a:xfrm>
      </p:grpSpPr>
      <p:sp>
        <p:nvSpPr>
          <p:cNvPr id="1384" name="Google Shape;1384;p186"/>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Predefined Types</a:t>
            </a:r>
            <a:br>
              <a:rPr b="1" i="0" lang="en" sz="4400" u="none">
                <a:solidFill>
                  <a:schemeClr val="dk2"/>
                </a:solidFill>
                <a:latin typeface="Arial"/>
                <a:ea typeface="Arial"/>
                <a:cs typeface="Arial"/>
                <a:sym typeface="Arial"/>
              </a:rPr>
            </a:br>
            <a:r>
              <a:rPr b="1" i="0" lang="en" sz="3200" u="none">
                <a:solidFill>
                  <a:schemeClr val="dk2"/>
                </a:solidFill>
                <a:latin typeface="Droid Sans Mono"/>
                <a:ea typeface="Droid Sans Mono"/>
                <a:cs typeface="Droid Sans Mono"/>
                <a:sym typeface="Droid Sans Mono"/>
              </a:rPr>
              <a:t>decimal</a:t>
            </a:r>
            <a:endParaRPr/>
          </a:p>
        </p:txBody>
      </p:sp>
      <p:sp>
        <p:nvSpPr>
          <p:cNvPr id="1385" name="Google Shape;1385;p186"/>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All integer types can be implicitly converted to a decimal type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Conversions between decimal and floating types require explicit conversion due to possible loss of precision</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s * m * 10e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s = 1 or –1</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0 ≤ m ≤ 296</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-28 ≤ e ≤ 0</a:t>
            </a:r>
            <a:endParaRPr/>
          </a:p>
          <a:p>
            <a:pPr indent="-190500" lvl="0" marL="342900" marR="0" rtl="0" algn="l">
              <a:lnSpc>
                <a:spcPct val="100000"/>
              </a:lnSpc>
              <a:spcBef>
                <a:spcPts val="480"/>
              </a:spcBef>
              <a:spcAft>
                <a:spcPts val="0"/>
              </a:spcAft>
              <a:buClr>
                <a:schemeClr val="accent2"/>
              </a:buClr>
              <a:buSzPts val="2400"/>
              <a:buFont typeface="Noto Sans Symbols"/>
              <a:buNone/>
            </a:pPr>
            <a:r>
              <a:t/>
            </a:r>
            <a:endParaRPr b="0" i="0" sz="2400" u="none" cap="none" strike="noStrike">
              <a:solidFill>
                <a:schemeClr val="dk1"/>
              </a:solidFill>
              <a:latin typeface="Arial"/>
              <a:ea typeface="Arial"/>
              <a:cs typeface="Arial"/>
              <a:sym typeface="Arial"/>
            </a:endParaRPr>
          </a:p>
        </p:txBody>
      </p:sp>
    </p:spTree>
  </p:cSld>
  <p:clrMapOvr>
    <a:masterClrMapping/>
  </p:clrMapOvr>
  <p:transition spd="med">
    <p:fade thruBlk="1"/>
  </p:transition>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9" name="Shape 1389"/>
        <p:cNvGrpSpPr/>
        <p:nvPr/>
      </p:nvGrpSpPr>
      <p:grpSpPr>
        <a:xfrm>
          <a:off x="0" y="0"/>
          <a:ext cx="0" cy="0"/>
          <a:chOff x="0" y="0"/>
          <a:chExt cx="0" cy="0"/>
        </a:xfrm>
      </p:grpSpPr>
      <p:sp>
        <p:nvSpPr>
          <p:cNvPr id="1390" name="Google Shape;1390;p187"/>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Predefined Types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Integral Literals</a:t>
            </a:r>
            <a:endParaRPr/>
          </a:p>
        </p:txBody>
      </p:sp>
      <p:sp>
        <p:nvSpPr>
          <p:cNvPr id="1391" name="Google Shape;1391;p187"/>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Integer literals can be expressed as decimal </a:t>
            </a:r>
            <a:br>
              <a:rPr b="0" i="0" lang="en" sz="2800" u="none">
                <a:solidFill>
                  <a:schemeClr val="dk1"/>
                </a:solidFill>
                <a:latin typeface="Arial"/>
                <a:ea typeface="Arial"/>
                <a:cs typeface="Arial"/>
                <a:sym typeface="Arial"/>
              </a:rPr>
            </a:br>
            <a:r>
              <a:rPr b="0" i="0" lang="en" sz="2800" u="none">
                <a:solidFill>
                  <a:schemeClr val="dk1"/>
                </a:solidFill>
                <a:latin typeface="Arial"/>
                <a:ea typeface="Arial"/>
                <a:cs typeface="Arial"/>
                <a:sym typeface="Arial"/>
              </a:rPr>
              <a:t>or hexadecimal</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U or u: uint or ulong</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L or l: long or ulong</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UL or ul: ulong</a:t>
            </a:r>
            <a:endParaRPr/>
          </a:p>
        </p:txBody>
      </p:sp>
      <p:sp>
        <p:nvSpPr>
          <p:cNvPr id="1392" name="Google Shape;1392;p187"/>
          <p:cNvSpPr txBox="1"/>
          <p:nvPr/>
        </p:nvSpPr>
        <p:spPr>
          <a:xfrm>
            <a:off x="838200" y="3444478"/>
            <a:ext cx="7467600" cy="118467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123           // Decimal</a:t>
            </a:r>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0x7B          // Hexadecimal</a:t>
            </a:r>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123U          // Unsigned</a:t>
            </a:r>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123ul         // Unsigned long</a:t>
            </a:r>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123L          // Long</a:t>
            </a:r>
            <a:endParaRPr/>
          </a:p>
        </p:txBody>
      </p:sp>
    </p:spTree>
  </p:cSld>
  <p:clrMapOvr>
    <a:masterClrMapping/>
  </p:clrMapOvr>
  <p:transition spd="med">
    <p:fade thruBlk="1"/>
  </p:transition>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6" name="Shape 1396"/>
        <p:cNvGrpSpPr/>
        <p:nvPr/>
      </p:nvGrpSpPr>
      <p:grpSpPr>
        <a:xfrm>
          <a:off x="0" y="0"/>
          <a:ext cx="0" cy="0"/>
          <a:chOff x="0" y="0"/>
          <a:chExt cx="0" cy="0"/>
        </a:xfrm>
      </p:grpSpPr>
      <p:sp>
        <p:nvSpPr>
          <p:cNvPr id="1397" name="Google Shape;1397;p188"/>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Predefined Types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Real Literals</a:t>
            </a:r>
            <a:endParaRPr/>
          </a:p>
        </p:txBody>
      </p:sp>
      <p:sp>
        <p:nvSpPr>
          <p:cNvPr id="1398" name="Google Shape;1398;p188"/>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F or f: float</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D or d: double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M or m: decimal</a:t>
            </a:r>
            <a:endParaRPr/>
          </a:p>
        </p:txBody>
      </p:sp>
      <p:sp>
        <p:nvSpPr>
          <p:cNvPr id="1399" name="Google Shape;1399;p188"/>
          <p:cNvSpPr txBox="1"/>
          <p:nvPr/>
        </p:nvSpPr>
        <p:spPr>
          <a:xfrm>
            <a:off x="838200" y="3101578"/>
            <a:ext cx="7467600" cy="118467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123f              // Float</a:t>
            </a:r>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123D              // Double</a:t>
            </a:r>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123.456m          // Decimal</a:t>
            </a:r>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1.23e2f           // Float</a:t>
            </a:r>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12.3E1M           // Decimal</a:t>
            </a:r>
            <a:endParaRPr/>
          </a:p>
        </p:txBody>
      </p:sp>
    </p:spTree>
  </p:cSld>
  <p:clrMapOvr>
    <a:masterClrMapping/>
  </p:clrMapOvr>
  <p:transition spd="med">
    <p:fade thruBlk="1"/>
  </p:transition>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4" name="Shape 1404"/>
        <p:cNvGrpSpPr/>
        <p:nvPr/>
      </p:nvGrpSpPr>
      <p:grpSpPr>
        <a:xfrm>
          <a:off x="0" y="0"/>
          <a:ext cx="0" cy="0"/>
          <a:chOff x="0" y="0"/>
          <a:chExt cx="0" cy="0"/>
        </a:xfrm>
      </p:grpSpPr>
      <p:sp>
        <p:nvSpPr>
          <p:cNvPr id="1405" name="Google Shape;1405;p189"/>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Predefined Types</a:t>
            </a:r>
            <a:br>
              <a:rPr b="1" i="0" lang="en" sz="4400" u="none">
                <a:solidFill>
                  <a:schemeClr val="dk2"/>
                </a:solidFill>
                <a:latin typeface="Arial"/>
                <a:ea typeface="Arial"/>
                <a:cs typeface="Arial"/>
                <a:sym typeface="Arial"/>
              </a:rPr>
            </a:br>
            <a:r>
              <a:rPr b="1" i="0" lang="en" sz="3200" u="none">
                <a:solidFill>
                  <a:schemeClr val="dk2"/>
                </a:solidFill>
                <a:latin typeface="Droid Sans Mono"/>
                <a:ea typeface="Droid Sans Mono"/>
                <a:cs typeface="Droid Sans Mono"/>
                <a:sym typeface="Droid Sans Mono"/>
              </a:rPr>
              <a:t>bool</a:t>
            </a:r>
            <a:endParaRPr/>
          </a:p>
        </p:txBody>
      </p:sp>
      <p:sp>
        <p:nvSpPr>
          <p:cNvPr id="1406" name="Google Shape;1406;p189"/>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Represents logical values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Literal values are true and false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Cannot use 1 and 0 as boolean values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No standard conversion between other types </a:t>
            </a:r>
            <a:br>
              <a:rPr b="0" i="0" lang="en" sz="2400" u="none" cap="none" strike="noStrike">
                <a:solidFill>
                  <a:schemeClr val="dk1"/>
                </a:solidFill>
                <a:latin typeface="Arial"/>
                <a:ea typeface="Arial"/>
                <a:cs typeface="Arial"/>
                <a:sym typeface="Arial"/>
              </a:rPr>
            </a:br>
            <a:r>
              <a:rPr b="0" i="0" lang="en" sz="2400" u="none" cap="none" strike="noStrike">
                <a:solidFill>
                  <a:schemeClr val="dk1"/>
                </a:solidFill>
                <a:latin typeface="Arial"/>
                <a:ea typeface="Arial"/>
                <a:cs typeface="Arial"/>
                <a:sym typeface="Arial"/>
              </a:rPr>
              <a:t>and bool</a:t>
            </a:r>
            <a:endParaRPr/>
          </a:p>
        </p:txBody>
      </p:sp>
      <p:graphicFrame>
        <p:nvGraphicFramePr>
          <p:cNvPr id="1407" name="Google Shape;1407;p189"/>
          <p:cNvGraphicFramePr/>
          <p:nvPr/>
        </p:nvGraphicFramePr>
        <p:xfrm>
          <a:off x="914400" y="3714750"/>
          <a:ext cx="3000000" cy="3000000"/>
        </p:xfrm>
        <a:graphic>
          <a:graphicData uri="http://schemas.openxmlformats.org/drawingml/2006/table">
            <a:tbl>
              <a:tblPr>
                <a:noFill/>
                <a:tableStyleId>{13148F89-DA6D-40B1-A63E-E1FC6F2F4370}</a:tableStyleId>
              </a:tblPr>
              <a:tblGrid>
                <a:gridCol w="1887525"/>
                <a:gridCol w="3144825"/>
                <a:gridCol w="2359025"/>
              </a:tblGrid>
              <a:tr h="441700">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C# Type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System Type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Size (bytes)</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58350">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bool</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System.Boolean</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1 (2 for arrays)</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bl>
          </a:graphicData>
        </a:graphic>
      </p:graphicFrame>
    </p:spTree>
  </p:cSld>
  <p:clrMapOvr>
    <a:masterClrMapping/>
  </p:clrMapOvr>
  <p:transition spd="med">
    <p:fade thruBlk="1"/>
  </p:transition>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1" name="Shape 1411"/>
        <p:cNvGrpSpPr/>
        <p:nvPr/>
      </p:nvGrpSpPr>
      <p:grpSpPr>
        <a:xfrm>
          <a:off x="0" y="0"/>
          <a:ext cx="0" cy="0"/>
          <a:chOff x="0" y="0"/>
          <a:chExt cx="0" cy="0"/>
        </a:xfrm>
      </p:grpSpPr>
      <p:sp>
        <p:nvSpPr>
          <p:cNvPr id="1412" name="Google Shape;1412;p190"/>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Predefined Types</a:t>
            </a:r>
            <a:br>
              <a:rPr b="1" i="0" lang="en" sz="4400" u="none">
                <a:solidFill>
                  <a:schemeClr val="dk2"/>
                </a:solidFill>
                <a:latin typeface="Arial"/>
                <a:ea typeface="Arial"/>
                <a:cs typeface="Arial"/>
                <a:sym typeface="Arial"/>
              </a:rPr>
            </a:br>
            <a:r>
              <a:rPr b="1" i="0" lang="en" sz="3200" u="none">
                <a:solidFill>
                  <a:schemeClr val="dk2"/>
                </a:solidFill>
                <a:latin typeface="Droid Sans Mono"/>
                <a:ea typeface="Droid Sans Mono"/>
                <a:cs typeface="Droid Sans Mono"/>
                <a:sym typeface="Droid Sans Mono"/>
              </a:rPr>
              <a:t>char</a:t>
            </a:r>
            <a:endParaRPr/>
          </a:p>
        </p:txBody>
      </p:sp>
      <p:sp>
        <p:nvSpPr>
          <p:cNvPr id="1413" name="Google Shape;1413;p190"/>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Represents a Unicode character</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Literals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‘A’		// Simple character</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‘\u0041’		// Unicode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‘\x0041’		// Unsigned short hexadecimal</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‘\n’		// Escape sequence character</a:t>
            </a:r>
            <a:endParaRPr/>
          </a:p>
        </p:txBody>
      </p:sp>
      <p:graphicFrame>
        <p:nvGraphicFramePr>
          <p:cNvPr id="1414" name="Google Shape;1414;p190"/>
          <p:cNvGraphicFramePr/>
          <p:nvPr/>
        </p:nvGraphicFramePr>
        <p:xfrm>
          <a:off x="1219200" y="3771900"/>
          <a:ext cx="3000000" cy="3000000"/>
        </p:xfrm>
        <a:graphic>
          <a:graphicData uri="http://schemas.openxmlformats.org/drawingml/2006/table">
            <a:tbl>
              <a:tblPr>
                <a:noFill/>
                <a:tableStyleId>{13148F89-DA6D-40B1-A63E-E1FC6F2F4370}</a:tableStyleId>
              </a:tblPr>
              <a:tblGrid>
                <a:gridCol w="1828800"/>
                <a:gridCol w="2590800"/>
                <a:gridCol w="2286000"/>
              </a:tblGrid>
              <a:tr h="442900">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C# Type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System Type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Size (bytes)</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58350">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Char</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System.Char</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2</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bl>
          </a:graphicData>
        </a:graphic>
      </p:graphicFrame>
    </p:spTree>
  </p:cSld>
  <p:clrMapOvr>
    <a:masterClrMapping/>
  </p:clrMapOvr>
  <p:transition spd="med">
    <p:fade thruBlk="1"/>
  </p:transition>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8" name="Shape 1418"/>
        <p:cNvGrpSpPr/>
        <p:nvPr/>
      </p:nvGrpSpPr>
      <p:grpSpPr>
        <a:xfrm>
          <a:off x="0" y="0"/>
          <a:ext cx="0" cy="0"/>
          <a:chOff x="0" y="0"/>
          <a:chExt cx="0" cy="0"/>
        </a:xfrm>
      </p:grpSpPr>
      <p:sp>
        <p:nvSpPr>
          <p:cNvPr id="1419" name="Google Shape;1419;p191"/>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Predefined Types</a:t>
            </a:r>
            <a:br>
              <a:rPr b="1" i="0" lang="en" sz="4400" u="none">
                <a:solidFill>
                  <a:schemeClr val="dk2"/>
                </a:solidFill>
                <a:latin typeface="Arial"/>
                <a:ea typeface="Arial"/>
                <a:cs typeface="Arial"/>
                <a:sym typeface="Arial"/>
              </a:rPr>
            </a:br>
            <a:r>
              <a:rPr b="1" i="0" lang="en" sz="3200" u="none">
                <a:solidFill>
                  <a:schemeClr val="dk2"/>
                </a:solidFill>
                <a:latin typeface="Droid Sans Mono"/>
                <a:ea typeface="Droid Sans Mono"/>
                <a:cs typeface="Droid Sans Mono"/>
                <a:sym typeface="Droid Sans Mono"/>
              </a:rPr>
              <a:t>char</a:t>
            </a:r>
            <a:endParaRPr/>
          </a:p>
        </p:txBody>
      </p:sp>
      <p:sp>
        <p:nvSpPr>
          <p:cNvPr id="1420" name="Google Shape;1420;p191"/>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Escape sequence characters (partial list)</a:t>
            </a:r>
            <a:endParaRPr/>
          </a:p>
        </p:txBody>
      </p:sp>
      <p:graphicFrame>
        <p:nvGraphicFramePr>
          <p:cNvPr id="1421" name="Google Shape;1421;p191"/>
          <p:cNvGraphicFramePr/>
          <p:nvPr/>
        </p:nvGraphicFramePr>
        <p:xfrm>
          <a:off x="381000" y="1885950"/>
          <a:ext cx="3000000" cy="3000000"/>
        </p:xfrm>
        <a:graphic>
          <a:graphicData uri="http://schemas.openxmlformats.org/drawingml/2006/table">
            <a:tbl>
              <a:tblPr>
                <a:noFill/>
                <a:tableStyleId>{13148F89-DA6D-40B1-A63E-E1FC6F2F4370}</a:tableStyleId>
              </a:tblPr>
              <a:tblGrid>
                <a:gridCol w="2327275"/>
                <a:gridCol w="3297225"/>
                <a:gridCol w="2909875"/>
              </a:tblGrid>
              <a:tr h="400050">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Char</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Meaning</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Value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51225">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Single quote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0x0027</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50025">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Double quote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0x0022</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50025">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Backslash</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0x005C</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51225">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\0</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Null</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0x0000</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50025">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\n</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New line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0x000A</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51225">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\r</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Carriage return</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0x000D</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50025">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\t</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Tab</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0x0009</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bl>
          </a:graphicData>
        </a:graphic>
      </p:graphicFrame>
    </p:spTree>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idx="12" type="sldNum"/>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
        <p:nvSpPr>
          <p:cNvPr id="175" name="Google Shape;175;p30"/>
          <p:cNvSpPr txBox="1"/>
          <p:nvPr>
            <p:ph type="title"/>
          </p:nvPr>
        </p:nvSpPr>
        <p:spPr>
          <a:xfrm>
            <a:off x="871537" y="646509"/>
            <a:ext cx="8162925" cy="5715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 sz="4400" u="none">
                <a:latin typeface="Verdana"/>
                <a:ea typeface="Verdana"/>
                <a:cs typeface="Verdana"/>
                <a:sym typeface="Verdana"/>
              </a:rPr>
              <a:t>Windows API Invocation</a:t>
            </a:r>
            <a:endParaRPr/>
          </a:p>
        </p:txBody>
      </p:sp>
      <p:sp>
        <p:nvSpPr>
          <p:cNvPr id="176" name="Google Shape;176;p30"/>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2400"/>
              <a:buFont typeface="Noto Sans Symbols"/>
              <a:buNone/>
            </a:pPr>
            <a:r>
              <a:rPr b="0" i="0" lang="en" sz="2000" u="none">
                <a:latin typeface="Verdana"/>
                <a:ea typeface="Verdana"/>
                <a:cs typeface="Verdana"/>
                <a:sym typeface="Verdana"/>
              </a:rPr>
              <a:t>C# was built with Windows in mind.  It was created to allow programmers to create Windows application easily through a wraparound API.  Some other technologies supported are COM, COM+.</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anim calcmode="lin" valueType="num">
                                      <p:cBhvr additive="base">
                                        <p:cTn dur="500"/>
                                        <p:tgtEl>
                                          <p:spTgt spid="17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6" name="Shape 1426"/>
        <p:cNvGrpSpPr/>
        <p:nvPr/>
      </p:nvGrpSpPr>
      <p:grpSpPr>
        <a:xfrm>
          <a:off x="0" y="0"/>
          <a:ext cx="0" cy="0"/>
          <a:chOff x="0" y="0"/>
          <a:chExt cx="0" cy="0"/>
        </a:xfrm>
      </p:grpSpPr>
      <p:sp>
        <p:nvSpPr>
          <p:cNvPr id="1427" name="Google Shape;1427;p192"/>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Predefined Types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Reference Types</a:t>
            </a:r>
            <a:endParaRPr/>
          </a:p>
        </p:txBody>
      </p:sp>
      <p:graphicFrame>
        <p:nvGraphicFramePr>
          <p:cNvPr id="1428" name="Google Shape;1428;p192"/>
          <p:cNvGraphicFramePr/>
          <p:nvPr/>
        </p:nvGraphicFramePr>
        <p:xfrm>
          <a:off x="609600" y="2343150"/>
          <a:ext cx="3000000" cy="3000000"/>
        </p:xfrm>
        <a:graphic>
          <a:graphicData uri="http://schemas.openxmlformats.org/drawingml/2006/table">
            <a:tbl>
              <a:tblPr>
                <a:noFill/>
                <a:tableStyleId>{13148F89-DA6D-40B1-A63E-E1FC6F2F4370}</a:tableStyleId>
              </a:tblPr>
              <a:tblGrid>
                <a:gridCol w="2819400"/>
                <a:gridCol w="5181600"/>
              </a:tblGrid>
              <a:tr h="434550">
                <a:tc>
                  <a:txBody>
                    <a:bodyPr/>
                    <a:lstStyle/>
                    <a:p>
                      <a:pPr indent="0" lvl="0" marL="0" marR="0" rtl="0" algn="l">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Root type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object</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435750">
                <a:tc>
                  <a:txBody>
                    <a:bodyPr/>
                    <a:lstStyle/>
                    <a:p>
                      <a:pPr indent="0" lvl="0" marL="0" marR="0" rtl="0" algn="l">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Character string</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string</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bl>
          </a:graphicData>
        </a:graphic>
      </p:graphicFrame>
    </p:spTree>
  </p:cSld>
  <p:clrMapOvr>
    <a:masterClrMapping/>
  </p:clrMapOvr>
  <p:transition spd="slow">
    <p:fade thruBlk="1"/>
  </p:transition>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3" name="Shape 1433"/>
        <p:cNvGrpSpPr/>
        <p:nvPr/>
      </p:nvGrpSpPr>
      <p:grpSpPr>
        <a:xfrm>
          <a:off x="0" y="0"/>
          <a:ext cx="0" cy="0"/>
          <a:chOff x="0" y="0"/>
          <a:chExt cx="0" cy="0"/>
        </a:xfrm>
      </p:grpSpPr>
      <p:sp>
        <p:nvSpPr>
          <p:cNvPr id="1434" name="Google Shape;1434;p193"/>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Predefined Types</a:t>
            </a:r>
            <a:br>
              <a:rPr b="1" i="0" lang="en" sz="4400" u="none">
                <a:solidFill>
                  <a:schemeClr val="dk2"/>
                </a:solidFill>
                <a:latin typeface="Arial"/>
                <a:ea typeface="Arial"/>
                <a:cs typeface="Arial"/>
                <a:sym typeface="Arial"/>
              </a:rPr>
            </a:br>
            <a:r>
              <a:rPr b="1" i="0" lang="en" sz="3200" u="none">
                <a:solidFill>
                  <a:schemeClr val="dk2"/>
                </a:solidFill>
                <a:latin typeface="Droid Sans Mono"/>
                <a:ea typeface="Droid Sans Mono"/>
                <a:cs typeface="Droid Sans Mono"/>
                <a:sym typeface="Droid Sans Mono"/>
              </a:rPr>
              <a:t>object</a:t>
            </a:r>
            <a:endParaRPr/>
          </a:p>
        </p:txBody>
      </p:sp>
      <p:sp>
        <p:nvSpPr>
          <p:cNvPr id="1435" name="Google Shape;1435;p193"/>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Root of object hierarchy</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Storage (book keeping) overhead</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0 bytes for value types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8 bytes for reference types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An actual reference (not the object) </a:t>
            </a:r>
            <a:br>
              <a:rPr b="0" i="0" lang="en" sz="2800" u="none">
                <a:solidFill>
                  <a:schemeClr val="dk1"/>
                </a:solidFill>
                <a:latin typeface="Arial"/>
                <a:ea typeface="Arial"/>
                <a:cs typeface="Arial"/>
                <a:sym typeface="Arial"/>
              </a:rPr>
            </a:br>
            <a:r>
              <a:rPr b="0" i="0" lang="en" sz="2800" u="none">
                <a:solidFill>
                  <a:schemeClr val="dk1"/>
                </a:solidFill>
                <a:latin typeface="Arial"/>
                <a:ea typeface="Arial"/>
                <a:cs typeface="Arial"/>
                <a:sym typeface="Arial"/>
              </a:rPr>
              <a:t>uses 4 bytes</a:t>
            </a:r>
            <a:endParaRPr/>
          </a:p>
        </p:txBody>
      </p:sp>
      <p:graphicFrame>
        <p:nvGraphicFramePr>
          <p:cNvPr id="1436" name="Google Shape;1436;p193"/>
          <p:cNvGraphicFramePr/>
          <p:nvPr/>
        </p:nvGraphicFramePr>
        <p:xfrm>
          <a:off x="1524000" y="3829050"/>
          <a:ext cx="3000000" cy="3000000"/>
        </p:xfrm>
        <a:graphic>
          <a:graphicData uri="http://schemas.openxmlformats.org/drawingml/2006/table">
            <a:tbl>
              <a:tblPr>
                <a:noFill/>
                <a:tableStyleId>{13148F89-DA6D-40B1-A63E-E1FC6F2F4370}</a:tableStyleId>
              </a:tblPr>
              <a:tblGrid>
                <a:gridCol w="1954200"/>
                <a:gridCol w="2767000"/>
                <a:gridCol w="2441575"/>
              </a:tblGrid>
              <a:tr h="341700">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C# Type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System Type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Size (bytes)</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296450">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object</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System.Object</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0/8 overhead</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bl>
          </a:graphicData>
        </a:graphic>
      </p:graphicFrame>
    </p:spTree>
  </p:cSld>
  <p:clrMapOvr>
    <a:masterClrMapping/>
  </p:clrMapOvr>
  <p:transition spd="med">
    <p:fade thruBlk="1"/>
  </p:transition>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0" name="Shape 1440"/>
        <p:cNvGrpSpPr/>
        <p:nvPr/>
      </p:nvGrpSpPr>
      <p:grpSpPr>
        <a:xfrm>
          <a:off x="0" y="0"/>
          <a:ext cx="0" cy="0"/>
          <a:chOff x="0" y="0"/>
          <a:chExt cx="0" cy="0"/>
        </a:xfrm>
      </p:grpSpPr>
      <p:sp>
        <p:nvSpPr>
          <p:cNvPr id="1441" name="Google Shape;1441;p194"/>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Predefined Types</a:t>
            </a:r>
            <a:br>
              <a:rPr b="1" i="0" lang="en" sz="4400" u="none">
                <a:solidFill>
                  <a:schemeClr val="dk2"/>
                </a:solidFill>
                <a:latin typeface="Arial"/>
                <a:ea typeface="Arial"/>
                <a:cs typeface="Arial"/>
                <a:sym typeface="Arial"/>
              </a:rPr>
            </a:br>
            <a:r>
              <a:rPr b="1" i="0" lang="en" sz="3200" u="none">
                <a:solidFill>
                  <a:schemeClr val="dk2"/>
                </a:solidFill>
                <a:latin typeface="Droid Sans Mono"/>
                <a:ea typeface="Droid Sans Mono"/>
                <a:cs typeface="Droid Sans Mono"/>
                <a:sym typeface="Droid Sans Mono"/>
              </a:rPr>
              <a:t>object</a:t>
            </a:r>
            <a:r>
              <a:rPr b="1" i="0" lang="en" sz="3200" u="none">
                <a:solidFill>
                  <a:schemeClr val="dk2"/>
                </a:solidFill>
                <a:latin typeface="Arial"/>
                <a:ea typeface="Arial"/>
                <a:cs typeface="Arial"/>
                <a:sym typeface="Arial"/>
              </a:rPr>
              <a:t> Public Methods</a:t>
            </a:r>
            <a:endParaRPr/>
          </a:p>
        </p:txBody>
      </p:sp>
      <p:sp>
        <p:nvSpPr>
          <p:cNvPr id="1442" name="Google Shape;1442;p194"/>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Droid Sans Mono"/>
                <a:ea typeface="Droid Sans Mono"/>
                <a:cs typeface="Droid Sans Mono"/>
                <a:sym typeface="Droid Sans Mono"/>
              </a:rPr>
              <a:t>public bool Equals(object)</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Droid Sans Mono"/>
                <a:ea typeface="Droid Sans Mono"/>
                <a:cs typeface="Droid Sans Mono"/>
                <a:sym typeface="Droid Sans Mono"/>
              </a:rPr>
              <a:t>protected void Finalize()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Droid Sans Mono"/>
                <a:ea typeface="Droid Sans Mono"/>
                <a:cs typeface="Droid Sans Mono"/>
                <a:sym typeface="Droid Sans Mono"/>
              </a:rPr>
              <a:t>public int GetHashCode()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Droid Sans Mono"/>
                <a:ea typeface="Droid Sans Mono"/>
                <a:cs typeface="Droid Sans Mono"/>
                <a:sym typeface="Droid Sans Mono"/>
              </a:rPr>
              <a:t>public System.Type GetType()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Droid Sans Mono"/>
                <a:ea typeface="Droid Sans Mono"/>
                <a:cs typeface="Droid Sans Mono"/>
                <a:sym typeface="Droid Sans Mono"/>
              </a:rPr>
              <a:t>protected object MemberwiseClone()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Droid Sans Mono"/>
                <a:ea typeface="Droid Sans Mono"/>
                <a:cs typeface="Droid Sans Mono"/>
                <a:sym typeface="Droid Sans Mono"/>
              </a:rPr>
              <a:t>public void Object()</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Droid Sans Mono"/>
                <a:ea typeface="Droid Sans Mono"/>
                <a:cs typeface="Droid Sans Mono"/>
                <a:sym typeface="Droid Sans Mono"/>
              </a:rPr>
              <a:t>public string ToString()</a:t>
            </a:r>
            <a:endParaRPr/>
          </a:p>
        </p:txBody>
      </p:sp>
    </p:spTree>
  </p:cSld>
  <p:clrMapOvr>
    <a:masterClrMapping/>
  </p:clrMapOvr>
  <p:transition spd="med">
    <p:fade thruBlk="1"/>
  </p:transition>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6" name="Shape 1446"/>
        <p:cNvGrpSpPr/>
        <p:nvPr/>
      </p:nvGrpSpPr>
      <p:grpSpPr>
        <a:xfrm>
          <a:off x="0" y="0"/>
          <a:ext cx="0" cy="0"/>
          <a:chOff x="0" y="0"/>
          <a:chExt cx="0" cy="0"/>
        </a:xfrm>
      </p:grpSpPr>
      <p:sp>
        <p:nvSpPr>
          <p:cNvPr id="1447" name="Google Shape;1447;p195"/>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Predefined Types</a:t>
            </a:r>
            <a:br>
              <a:rPr b="1" i="0" lang="en" sz="4400" u="none">
                <a:solidFill>
                  <a:schemeClr val="dk2"/>
                </a:solidFill>
                <a:latin typeface="Arial"/>
                <a:ea typeface="Arial"/>
                <a:cs typeface="Arial"/>
                <a:sym typeface="Arial"/>
              </a:rPr>
            </a:br>
            <a:r>
              <a:rPr b="1" i="0" lang="en" sz="3200" u="none">
                <a:solidFill>
                  <a:schemeClr val="dk2"/>
                </a:solidFill>
                <a:latin typeface="Droid Sans Mono"/>
                <a:ea typeface="Droid Sans Mono"/>
                <a:cs typeface="Droid Sans Mono"/>
                <a:sym typeface="Droid Sans Mono"/>
              </a:rPr>
              <a:t>string</a:t>
            </a:r>
            <a:endParaRPr/>
          </a:p>
        </p:txBody>
      </p:sp>
      <p:sp>
        <p:nvSpPr>
          <p:cNvPr id="1448" name="Google Shape;1448;p195"/>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An immutable sequence of Unicode characters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Reference type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Special syntax for literals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Droid Sans Mono"/>
                <a:ea typeface="Droid Sans Mono"/>
                <a:cs typeface="Droid Sans Mono"/>
                <a:sym typeface="Droid Sans Mono"/>
              </a:rPr>
              <a:t>string s = “I am a string”;</a:t>
            </a:r>
            <a:endParaRPr/>
          </a:p>
          <a:p>
            <a:pPr indent="-190500" lvl="0" marL="342900" marR="0" rtl="0" algn="l">
              <a:lnSpc>
                <a:spcPct val="100000"/>
              </a:lnSpc>
              <a:spcBef>
                <a:spcPts val="480"/>
              </a:spcBef>
              <a:spcAft>
                <a:spcPts val="0"/>
              </a:spcAft>
              <a:buClr>
                <a:schemeClr val="accent2"/>
              </a:buClr>
              <a:buSzPts val="2400"/>
              <a:buFont typeface="Noto Sans Symbols"/>
              <a:buNone/>
            </a:pPr>
            <a:r>
              <a:t/>
            </a:r>
            <a:endParaRPr b="0" i="0" sz="2400" u="none" cap="none" strike="noStrike">
              <a:solidFill>
                <a:schemeClr val="dk1"/>
              </a:solidFill>
              <a:latin typeface="Droid Sans Mono"/>
              <a:ea typeface="Droid Sans Mono"/>
              <a:cs typeface="Droid Sans Mono"/>
              <a:sym typeface="Droid Sans Mono"/>
            </a:endParaRPr>
          </a:p>
        </p:txBody>
      </p:sp>
      <p:graphicFrame>
        <p:nvGraphicFramePr>
          <p:cNvPr id="1449" name="Google Shape;1449;p195"/>
          <p:cNvGraphicFramePr/>
          <p:nvPr/>
        </p:nvGraphicFramePr>
        <p:xfrm>
          <a:off x="914400" y="3199209"/>
          <a:ext cx="3000000" cy="3000000"/>
        </p:xfrm>
        <a:graphic>
          <a:graphicData uri="http://schemas.openxmlformats.org/drawingml/2006/table">
            <a:tbl>
              <a:tblPr>
                <a:noFill/>
                <a:tableStyleId>{13148F89-DA6D-40B1-A63E-E1FC6F2F4370}</a:tableStyleId>
              </a:tblPr>
              <a:tblGrid>
                <a:gridCol w="1828800"/>
                <a:gridCol w="2590800"/>
                <a:gridCol w="2286000"/>
              </a:tblGrid>
              <a:tr h="442900">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C# Type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System Type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Size (bytes)</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58350">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String</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System.String</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20 minimum</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bl>
          </a:graphicData>
        </a:graphic>
      </p:graphicFrame>
    </p:spTree>
  </p:cSld>
  <p:clrMapOvr>
    <a:masterClrMapping/>
  </p:clrMapOvr>
  <p:transition spd="med">
    <p:fade thruBlk="1"/>
  </p:transition>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3" name="Shape 1453"/>
        <p:cNvGrpSpPr/>
        <p:nvPr/>
      </p:nvGrpSpPr>
      <p:grpSpPr>
        <a:xfrm>
          <a:off x="0" y="0"/>
          <a:ext cx="0" cy="0"/>
          <a:chOff x="0" y="0"/>
          <a:chExt cx="0" cy="0"/>
        </a:xfrm>
      </p:grpSpPr>
      <p:sp>
        <p:nvSpPr>
          <p:cNvPr id="1454" name="Google Shape;1454;p196"/>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Predefined Types</a:t>
            </a:r>
            <a:br>
              <a:rPr b="1" i="0" lang="en" sz="4400" u="none">
                <a:solidFill>
                  <a:schemeClr val="dk2"/>
                </a:solidFill>
                <a:latin typeface="Arial"/>
                <a:ea typeface="Arial"/>
                <a:cs typeface="Arial"/>
                <a:sym typeface="Arial"/>
              </a:rPr>
            </a:br>
            <a:r>
              <a:rPr b="1" i="0" lang="en" sz="3200" u="none">
                <a:solidFill>
                  <a:schemeClr val="dk2"/>
                </a:solidFill>
                <a:latin typeface="Droid Sans Mono"/>
                <a:ea typeface="Droid Sans Mono"/>
                <a:cs typeface="Droid Sans Mono"/>
                <a:sym typeface="Droid Sans Mono"/>
              </a:rPr>
              <a:t>string</a:t>
            </a:r>
            <a:endParaRPr/>
          </a:p>
        </p:txBody>
      </p:sp>
      <p:sp>
        <p:nvSpPr>
          <p:cNvPr id="1455" name="Google Shape;1455;p196"/>
          <p:cNvSpPr txBox="1"/>
          <p:nvPr>
            <p:ph idx="1" type="body"/>
          </p:nvPr>
        </p:nvSpPr>
        <p:spPr>
          <a:xfrm>
            <a:off x="457200" y="1428750"/>
            <a:ext cx="8382000" cy="33718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Normally have to use escape characters</a:t>
            </a:r>
            <a:endParaRPr/>
          </a:p>
          <a:p>
            <a:pPr indent="-201930" lvl="1" marL="742950" marR="0" rtl="0" algn="l">
              <a:lnSpc>
                <a:spcPct val="100000"/>
              </a:lnSpc>
              <a:spcBef>
                <a:spcPts val="480"/>
              </a:spcBef>
              <a:spcAft>
                <a:spcPts val="0"/>
              </a:spcAft>
              <a:buClr>
                <a:schemeClr val="accent2"/>
              </a:buClr>
              <a:buSzPts val="1320"/>
              <a:buFont typeface="Noto Sans Symbols"/>
              <a:buNone/>
            </a:pPr>
            <a:r>
              <a:t/>
            </a:r>
            <a:endParaRPr b="0" i="0" sz="2400" u="none" cap="none" strike="noStrike">
              <a:solidFill>
                <a:schemeClr val="dk1"/>
              </a:solidFill>
              <a:latin typeface="Arial"/>
              <a:ea typeface="Arial"/>
              <a:cs typeface="Arial"/>
              <a:sym typeface="Arial"/>
            </a:endParaRPr>
          </a:p>
          <a:p>
            <a:pPr indent="-165100" lvl="0" marL="342900" marR="0" rtl="0" algn="l">
              <a:lnSpc>
                <a:spcPct val="100000"/>
              </a:lnSpc>
              <a:spcBef>
                <a:spcPts val="560"/>
              </a:spcBef>
              <a:spcAft>
                <a:spcPts val="0"/>
              </a:spcAft>
              <a:buClr>
                <a:schemeClr val="accent2"/>
              </a:buClr>
              <a:buSzPts val="2800"/>
              <a:buFont typeface="Noto Sans Symbols"/>
              <a:buNone/>
            </a:pPr>
            <a:r>
              <a:t/>
            </a:r>
            <a:endParaRPr b="0" i="0" sz="2800" u="none">
              <a:solidFill>
                <a:schemeClr val="dk1"/>
              </a:solidFill>
              <a:latin typeface="Arial"/>
              <a:ea typeface="Arial"/>
              <a:cs typeface="Arial"/>
              <a:sym typeface="Arial"/>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Verbatim string literals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Most escape sequences ignored</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0" i="0" lang="en" sz="2000" u="none" cap="none" strike="noStrike">
                <a:solidFill>
                  <a:schemeClr val="dk1"/>
                </a:solidFill>
                <a:latin typeface="Arial"/>
                <a:ea typeface="Arial"/>
                <a:cs typeface="Arial"/>
                <a:sym typeface="Arial"/>
              </a:rPr>
              <a:t>Except for “” </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Verbatim literals can be multi-line</a:t>
            </a:r>
            <a:endParaRPr/>
          </a:p>
          <a:p>
            <a:pPr indent="-190500" lvl="0" marL="342900" marR="0" rtl="0" algn="l">
              <a:lnSpc>
                <a:spcPct val="100000"/>
              </a:lnSpc>
              <a:spcBef>
                <a:spcPts val="480"/>
              </a:spcBef>
              <a:spcAft>
                <a:spcPts val="0"/>
              </a:spcAft>
              <a:buClr>
                <a:schemeClr val="accent2"/>
              </a:buClr>
              <a:buSzPts val="2400"/>
              <a:buFont typeface="Noto Sans Symbols"/>
              <a:buNone/>
            </a:pPr>
            <a:r>
              <a:t/>
            </a:r>
            <a:endParaRPr b="0" i="0" sz="2400" u="none" cap="none" strike="noStrike">
              <a:solidFill>
                <a:schemeClr val="dk1"/>
              </a:solidFill>
              <a:latin typeface="Arial"/>
              <a:ea typeface="Arial"/>
              <a:cs typeface="Arial"/>
              <a:sym typeface="Arial"/>
            </a:endParaRPr>
          </a:p>
        </p:txBody>
      </p:sp>
      <p:sp>
        <p:nvSpPr>
          <p:cNvPr id="1456" name="Google Shape;1456;p196"/>
          <p:cNvSpPr txBox="1"/>
          <p:nvPr/>
        </p:nvSpPr>
        <p:spPr>
          <a:xfrm>
            <a:off x="838200" y="1864519"/>
            <a:ext cx="7620000" cy="307181"/>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string s1= “\\\\server\\fileshare\\filename.cs”;</a:t>
            </a:r>
            <a:endParaRPr/>
          </a:p>
        </p:txBody>
      </p:sp>
      <p:sp>
        <p:nvSpPr>
          <p:cNvPr id="1457" name="Google Shape;1457;p196"/>
          <p:cNvSpPr txBox="1"/>
          <p:nvPr/>
        </p:nvSpPr>
        <p:spPr>
          <a:xfrm>
            <a:off x="838200" y="3921919"/>
            <a:ext cx="7620000" cy="307181"/>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string s2 = @“\\server\fileshare\filename.cs”;</a:t>
            </a:r>
            <a:endParaRPr/>
          </a:p>
        </p:txBody>
      </p:sp>
    </p:spTree>
  </p:cSld>
  <p:clrMapOvr>
    <a:masterClrMapping/>
  </p:clrMapOvr>
  <p:transition spd="med">
    <p:fade thruBlk="1"/>
  </p:transition>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1" name="Shape 1461"/>
        <p:cNvGrpSpPr/>
        <p:nvPr/>
      </p:nvGrpSpPr>
      <p:grpSpPr>
        <a:xfrm>
          <a:off x="0" y="0"/>
          <a:ext cx="0" cy="0"/>
          <a:chOff x="0" y="0"/>
          <a:chExt cx="0" cy="0"/>
        </a:xfrm>
      </p:grpSpPr>
      <p:sp>
        <p:nvSpPr>
          <p:cNvPr id="1462" name="Google Shape;1462;p197"/>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 </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User-defined Types</a:t>
            </a:r>
            <a:endParaRPr/>
          </a:p>
        </p:txBody>
      </p:sp>
      <p:sp>
        <p:nvSpPr>
          <p:cNvPr id="1463" name="Google Shape;1463;p197"/>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User-defined types</a:t>
            </a:r>
            <a:endParaRPr/>
          </a:p>
        </p:txBody>
      </p:sp>
      <p:graphicFrame>
        <p:nvGraphicFramePr>
          <p:cNvPr id="1464" name="Google Shape;1464;p197"/>
          <p:cNvGraphicFramePr/>
          <p:nvPr/>
        </p:nvGraphicFramePr>
        <p:xfrm>
          <a:off x="609600" y="2000250"/>
          <a:ext cx="3000000" cy="3000000"/>
        </p:xfrm>
        <a:graphic>
          <a:graphicData uri="http://schemas.openxmlformats.org/drawingml/2006/table">
            <a:tbl>
              <a:tblPr>
                <a:noFill/>
                <a:tableStyleId>{13148F89-DA6D-40B1-A63E-E1FC6F2F4370}</a:tableStyleId>
              </a:tblPr>
              <a:tblGrid>
                <a:gridCol w="2819400"/>
                <a:gridCol w="5181600"/>
              </a:tblGrid>
              <a:tr h="434550">
                <a:tc>
                  <a:txBody>
                    <a:bodyPr/>
                    <a:lstStyle/>
                    <a:p>
                      <a:pPr indent="0" lvl="0" marL="0" marR="0" rtl="0" algn="l">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Enumerations</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enum</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434550">
                <a:tc>
                  <a:txBody>
                    <a:bodyPr/>
                    <a:lstStyle/>
                    <a:p>
                      <a:pPr indent="0" lvl="0" marL="0" marR="0" rtl="0" algn="l">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Arrays</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int[], string[]</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435750">
                <a:tc>
                  <a:txBody>
                    <a:bodyPr/>
                    <a:lstStyle/>
                    <a:p>
                      <a:pPr indent="0" lvl="0" marL="0" marR="0" rtl="0" algn="l">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Interface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interface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435750">
                <a:tc>
                  <a:txBody>
                    <a:bodyPr/>
                    <a:lstStyle/>
                    <a:p>
                      <a:pPr indent="0" lvl="0" marL="0" marR="0" rtl="0" algn="l">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Reference type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class</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435750">
                <a:tc>
                  <a:txBody>
                    <a:bodyPr/>
                    <a:lstStyle/>
                    <a:p>
                      <a:pPr indent="0" lvl="0" marL="0" marR="0" rtl="0" algn="l">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Value type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struct</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435750">
                <a:tc>
                  <a:txBody>
                    <a:bodyPr/>
                    <a:lstStyle/>
                    <a:p>
                      <a:pPr indent="0" lvl="0" marL="0" marR="0" rtl="0" algn="l">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Function pointer</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delegate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bl>
          </a:graphicData>
        </a:graphic>
      </p:graphicFrame>
    </p:spTree>
  </p:cSld>
  <p:clrMapOvr>
    <a:masterClrMapping/>
  </p:clrMapOvr>
  <p:transition spd="med">
    <p:fade thruBlk="1"/>
  </p:transition>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9" name="Shape 1469"/>
        <p:cNvGrpSpPr/>
        <p:nvPr/>
      </p:nvGrpSpPr>
      <p:grpSpPr>
        <a:xfrm>
          <a:off x="0" y="0"/>
          <a:ext cx="0" cy="0"/>
          <a:chOff x="0" y="0"/>
          <a:chExt cx="0" cy="0"/>
        </a:xfrm>
      </p:grpSpPr>
      <p:sp>
        <p:nvSpPr>
          <p:cNvPr id="1470" name="Google Shape;1470;p198"/>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 </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Enums</a:t>
            </a:r>
            <a:endParaRPr/>
          </a:p>
        </p:txBody>
      </p:sp>
      <p:sp>
        <p:nvSpPr>
          <p:cNvPr id="1471" name="Google Shape;1471;p198"/>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An enum defines a type name for a related group of symbolic constants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Choices must be known at compile-time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Strongly typed</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No implicit conversions to/from int</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Can be explicitly converted</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Operators: +, -, ++, --, &amp;, |, ^, ~, …</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Can specify underlying type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byte, sbyte, short, ushort, int, uint, long, ulong</a:t>
            </a:r>
            <a:endParaRPr/>
          </a:p>
        </p:txBody>
      </p:sp>
    </p:spTree>
  </p:cSld>
  <p:clrMapOvr>
    <a:masterClrMapping/>
  </p:clrMapOvr>
  <p:transition spd="slow">
    <p:fade thruBlk="1"/>
  </p:transition>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5" name="Shape 1475"/>
        <p:cNvGrpSpPr/>
        <p:nvPr/>
      </p:nvGrpSpPr>
      <p:grpSpPr>
        <a:xfrm>
          <a:off x="0" y="0"/>
          <a:ext cx="0" cy="0"/>
          <a:chOff x="0" y="0"/>
          <a:chExt cx="0" cy="0"/>
        </a:xfrm>
      </p:grpSpPr>
      <p:sp>
        <p:nvSpPr>
          <p:cNvPr id="1476" name="Google Shape;1476;p199"/>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 </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Enums</a:t>
            </a:r>
            <a:endParaRPr/>
          </a:p>
        </p:txBody>
      </p:sp>
      <p:sp>
        <p:nvSpPr>
          <p:cNvPr id="1477" name="Google Shape;1477;p199"/>
          <p:cNvSpPr txBox="1"/>
          <p:nvPr/>
        </p:nvSpPr>
        <p:spPr>
          <a:xfrm>
            <a:off x="762000" y="1828800"/>
            <a:ext cx="7620000" cy="234434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enum Color: byte {</a:t>
            </a:r>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Red   = 1,</a:t>
            </a:r>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Green = 2,</a:t>
            </a:r>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Blue  = 4,</a:t>
            </a:r>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Black = 0,</a:t>
            </a:r>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White = Red | Green | Blue</a:t>
            </a:r>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a:p>
            <a:pPr indent="0" lvl="0" marL="0" marR="0" rtl="0" algn="l">
              <a:lnSpc>
                <a:spcPct val="90000"/>
              </a:lnSpc>
              <a:spcBef>
                <a:spcPts val="0"/>
              </a:spcBef>
              <a:spcAft>
                <a:spcPts val="0"/>
              </a:spcAft>
              <a:buClr>
                <a:schemeClr val="dk1"/>
              </a:buClr>
              <a:buSzPts val="2000"/>
              <a:buFont typeface="Times New Roman"/>
              <a:buNone/>
            </a:pPr>
            <a:r>
              <a:t/>
            </a:r>
            <a:endParaRPr b="1" i="0" sz="2000" u="none">
              <a:solidFill>
                <a:schemeClr val="dk1"/>
              </a:solidFill>
              <a:latin typeface="Droid Sans Mono"/>
              <a:ea typeface="Droid Sans Mono"/>
              <a:cs typeface="Droid Sans Mono"/>
              <a:sym typeface="Droid Sans Mono"/>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Color c = Color.Black;</a:t>
            </a:r>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Console.WriteLine(c);	// 0</a:t>
            </a:r>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Console.WriteLine(c.Format());	// Black</a:t>
            </a:r>
            <a:endParaRPr/>
          </a:p>
        </p:txBody>
      </p:sp>
    </p:spTree>
  </p:cSld>
  <p:clrMapOvr>
    <a:masterClrMapping/>
  </p:clrMapOvr>
  <p:transition spd="med">
    <p:fade thruBlk="1"/>
  </p:transition>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1" name="Shape 1481"/>
        <p:cNvGrpSpPr/>
        <p:nvPr/>
      </p:nvGrpSpPr>
      <p:grpSpPr>
        <a:xfrm>
          <a:off x="0" y="0"/>
          <a:ext cx="0" cy="0"/>
          <a:chOff x="0" y="0"/>
          <a:chExt cx="0" cy="0"/>
        </a:xfrm>
      </p:grpSpPr>
      <p:sp>
        <p:nvSpPr>
          <p:cNvPr id="1482" name="Google Shape;1482;p200"/>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 </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Enums</a:t>
            </a:r>
            <a:endParaRPr/>
          </a:p>
        </p:txBody>
      </p:sp>
      <p:sp>
        <p:nvSpPr>
          <p:cNvPr id="1483" name="Google Shape;1483;p200"/>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All enums derive from </a:t>
            </a:r>
            <a:r>
              <a:rPr b="0" i="0" lang="en" sz="2800" u="none">
                <a:solidFill>
                  <a:schemeClr val="dk1"/>
                </a:solidFill>
                <a:latin typeface="Droid Sans Mono"/>
                <a:ea typeface="Droid Sans Mono"/>
                <a:cs typeface="Droid Sans Mono"/>
                <a:sym typeface="Droid Sans Mono"/>
              </a:rPr>
              <a:t>System.Enum</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Provides methods to </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0" i="0" lang="en" sz="2000" u="none" cap="none" strike="noStrike">
                <a:solidFill>
                  <a:schemeClr val="dk1"/>
                </a:solidFill>
                <a:latin typeface="Arial"/>
                <a:ea typeface="Arial"/>
                <a:cs typeface="Arial"/>
                <a:sym typeface="Arial"/>
              </a:rPr>
              <a:t>determine underlying type </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0" i="0" lang="en" sz="2000" u="none" cap="none" strike="noStrike">
                <a:solidFill>
                  <a:schemeClr val="dk1"/>
                </a:solidFill>
                <a:latin typeface="Arial"/>
                <a:ea typeface="Arial"/>
                <a:cs typeface="Arial"/>
                <a:sym typeface="Arial"/>
              </a:rPr>
              <a:t>test if a value is supported </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0" i="0" lang="en" sz="2000" u="none" cap="none" strike="noStrike">
                <a:solidFill>
                  <a:schemeClr val="dk1"/>
                </a:solidFill>
                <a:latin typeface="Arial"/>
                <a:ea typeface="Arial"/>
                <a:cs typeface="Arial"/>
                <a:sym typeface="Arial"/>
              </a:rPr>
              <a:t>initialize from string constant</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0" i="0" lang="en" sz="2000" u="none" cap="none" strike="noStrike">
                <a:solidFill>
                  <a:schemeClr val="dk1"/>
                </a:solidFill>
                <a:latin typeface="Arial"/>
                <a:ea typeface="Arial"/>
                <a:cs typeface="Arial"/>
                <a:sym typeface="Arial"/>
              </a:rPr>
              <a:t>retrieve all values in enum</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0" i="0" lang="en" sz="2000" u="none" cap="none" strike="noStrike">
                <a:solidFill>
                  <a:schemeClr val="dk1"/>
                </a:solidFill>
                <a:latin typeface="Arial"/>
                <a:ea typeface="Arial"/>
                <a:cs typeface="Arial"/>
                <a:sym typeface="Arial"/>
              </a:rPr>
              <a:t>…</a:t>
            </a:r>
            <a:endParaRPr/>
          </a:p>
        </p:txBody>
      </p:sp>
    </p:spTree>
  </p:cSld>
  <p:clrMapOvr>
    <a:masterClrMapping/>
  </p:clrMapOvr>
  <p:transition spd="med">
    <p:fade thruBlk="1"/>
  </p:transition>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8" name="Shape 1488"/>
        <p:cNvGrpSpPr/>
        <p:nvPr/>
      </p:nvGrpSpPr>
      <p:grpSpPr>
        <a:xfrm>
          <a:off x="0" y="0"/>
          <a:ext cx="0" cy="0"/>
          <a:chOff x="0" y="0"/>
          <a:chExt cx="0" cy="0"/>
        </a:xfrm>
      </p:grpSpPr>
      <p:sp>
        <p:nvSpPr>
          <p:cNvPr id="1489" name="Google Shape;1489;p201"/>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 </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Arrays</a:t>
            </a:r>
            <a:endParaRPr/>
          </a:p>
        </p:txBody>
      </p:sp>
      <p:sp>
        <p:nvSpPr>
          <p:cNvPr id="1490" name="Google Shape;1490;p201"/>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Arrays allow a group of elements of a specific type to be stored in a contiguous block of memory</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Arrays are reference types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Derived from </a:t>
            </a:r>
            <a:r>
              <a:rPr b="0" i="0" lang="en" sz="2800" u="none">
                <a:solidFill>
                  <a:schemeClr val="dk1"/>
                </a:solidFill>
                <a:latin typeface="Droid Sans Mono"/>
                <a:ea typeface="Droid Sans Mono"/>
                <a:cs typeface="Droid Sans Mono"/>
                <a:sym typeface="Droid Sans Mono"/>
              </a:rPr>
              <a:t>System.Array</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Zero-based</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Can be multidimensional</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Arrays know their length(s) and rank</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Bounds checking</a:t>
            </a:r>
            <a:endParaRPr/>
          </a:p>
        </p:txBody>
      </p:sp>
    </p:spTree>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idx="12" type="sldNum"/>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
        <p:nvSpPr>
          <p:cNvPr id="182" name="Google Shape;182;p31"/>
          <p:cNvSpPr/>
          <p:nvPr/>
        </p:nvSpPr>
        <p:spPr>
          <a:xfrm>
            <a:off x="685800" y="3543300"/>
            <a:ext cx="6934200" cy="9715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3" name="Google Shape;183;p31"/>
          <p:cNvSpPr txBox="1"/>
          <p:nvPr>
            <p:ph type="title"/>
          </p:nvPr>
        </p:nvSpPr>
        <p:spPr>
          <a:xfrm>
            <a:off x="871537" y="646509"/>
            <a:ext cx="8162925" cy="5715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 sz="4400" u="none">
                <a:latin typeface="Verdana"/>
                <a:ea typeface="Verdana"/>
                <a:cs typeface="Verdana"/>
                <a:sym typeface="Verdana"/>
              </a:rPr>
              <a:t>Namespace</a:t>
            </a:r>
            <a:endParaRPr/>
          </a:p>
        </p:txBody>
      </p:sp>
      <p:sp>
        <p:nvSpPr>
          <p:cNvPr id="184" name="Google Shape;184;p31"/>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2100"/>
              <a:buFont typeface="Noto Sans Symbols"/>
              <a:buNone/>
            </a:pPr>
            <a:r>
              <a:rPr i="0" lang="en" sz="2000" u="none">
                <a:latin typeface="Times New Roman"/>
                <a:ea typeface="Times New Roman"/>
                <a:cs typeface="Times New Roman"/>
                <a:sym typeface="Times New Roman"/>
              </a:rPr>
              <a:t>Namespace is a method of organizing similar files together.  This is similar in some way to the java package idea.  Every program is either explicitly within a namespace or in by default.</a:t>
            </a:r>
            <a:endParaRPr sz="2000">
              <a:latin typeface="Times New Roman"/>
              <a:ea typeface="Times New Roman"/>
              <a:cs typeface="Times New Roman"/>
              <a:sym typeface="Times New Roman"/>
            </a:endParaRPr>
          </a:p>
          <a:p>
            <a:pPr indent="-342900" lvl="0" marL="342900" marR="0" rtl="0" algn="l">
              <a:lnSpc>
                <a:spcPct val="100000"/>
              </a:lnSpc>
              <a:spcBef>
                <a:spcPts val="560"/>
              </a:spcBef>
              <a:spcAft>
                <a:spcPts val="0"/>
              </a:spcAft>
              <a:buClr>
                <a:schemeClr val="folHlink"/>
              </a:buClr>
              <a:buSzPts val="2100"/>
              <a:buFont typeface="Noto Sans Symbols"/>
              <a:buNone/>
            </a:pPr>
            <a:r>
              <a:rPr i="0" lang="en" sz="2000" u="none">
                <a:latin typeface="Times New Roman"/>
                <a:ea typeface="Times New Roman"/>
                <a:cs typeface="Times New Roman"/>
                <a:sym typeface="Times New Roman"/>
              </a:rPr>
              <a:t>Example:</a:t>
            </a:r>
            <a:endParaRPr sz="2000">
              <a:latin typeface="Times New Roman"/>
              <a:ea typeface="Times New Roman"/>
              <a:cs typeface="Times New Roman"/>
              <a:sym typeface="Times New Roman"/>
            </a:endParaRPr>
          </a:p>
          <a:p>
            <a:pPr indent="-336550" lvl="0" marL="342900" marR="0" rtl="0" algn="l">
              <a:lnSpc>
                <a:spcPct val="100000"/>
              </a:lnSpc>
              <a:spcBef>
                <a:spcPts val="560"/>
              </a:spcBef>
              <a:spcAft>
                <a:spcPts val="0"/>
              </a:spcAft>
              <a:buSzPts val="2000"/>
              <a:buFont typeface="Times New Roman"/>
              <a:buChar char="▪"/>
            </a:pPr>
            <a:r>
              <a:rPr b="1" i="1" lang="en" sz="2000" u="none">
                <a:latin typeface="Times New Roman"/>
                <a:ea typeface="Times New Roman"/>
                <a:cs typeface="Times New Roman"/>
                <a:sym typeface="Times New Roman"/>
              </a:rPr>
              <a:t>namespace Project{ public class P1{} }</a:t>
            </a:r>
            <a:endParaRPr sz="2000">
              <a:latin typeface="Times New Roman"/>
              <a:ea typeface="Times New Roman"/>
              <a:cs typeface="Times New Roman"/>
              <a:sym typeface="Times New Roman"/>
            </a:endParaRPr>
          </a:p>
          <a:p>
            <a:pPr indent="-336550" lvl="0" marL="342900" marR="0" rtl="0" algn="l">
              <a:lnSpc>
                <a:spcPct val="100000"/>
              </a:lnSpc>
              <a:spcBef>
                <a:spcPts val="560"/>
              </a:spcBef>
              <a:spcAft>
                <a:spcPts val="0"/>
              </a:spcAft>
              <a:buSzPts val="2000"/>
              <a:buFont typeface="Times New Roman"/>
              <a:buChar char="▪"/>
            </a:pPr>
            <a:r>
              <a:rPr b="1" i="1" lang="en" sz="2000" u="none">
                <a:latin typeface="Times New Roman"/>
                <a:ea typeface="Times New Roman"/>
                <a:cs typeface="Times New Roman"/>
                <a:sym typeface="Times New Roman"/>
              </a:rPr>
              <a:t>public class P2{}</a:t>
            </a:r>
            <a:endParaRPr sz="20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4">
                                            <p:txEl>
                                              <p:pRg end="0" st="0"/>
                                            </p:txEl>
                                          </p:spTgt>
                                        </p:tgtEl>
                                        <p:attrNameLst>
                                          <p:attrName>style.visibility</p:attrName>
                                        </p:attrNameLst>
                                      </p:cBhvr>
                                      <p:to>
                                        <p:strVal val="visible"/>
                                      </p:to>
                                    </p:set>
                                    <p:anim calcmode="lin" valueType="num">
                                      <p:cBhvr additive="base">
                                        <p:cTn dur="500"/>
                                        <p:tgtEl>
                                          <p:spTgt spid="18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4">
                                            <p:txEl>
                                              <p:pRg end="1" st="1"/>
                                            </p:txEl>
                                          </p:spTgt>
                                        </p:tgtEl>
                                        <p:attrNameLst>
                                          <p:attrName>style.visibility</p:attrName>
                                        </p:attrNameLst>
                                      </p:cBhvr>
                                      <p:to>
                                        <p:strVal val="visible"/>
                                      </p:to>
                                    </p:set>
                                    <p:anim calcmode="lin" valueType="num">
                                      <p:cBhvr additive="base">
                                        <p:cTn dur="500"/>
                                        <p:tgtEl>
                                          <p:spTgt spid="18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4">
                                            <p:txEl>
                                              <p:pRg end="2" st="2"/>
                                            </p:txEl>
                                          </p:spTgt>
                                        </p:tgtEl>
                                        <p:attrNameLst>
                                          <p:attrName>style.visibility</p:attrName>
                                        </p:attrNameLst>
                                      </p:cBhvr>
                                      <p:to>
                                        <p:strVal val="visible"/>
                                      </p:to>
                                    </p:set>
                                    <p:anim calcmode="lin" valueType="num">
                                      <p:cBhvr additive="base">
                                        <p:cTn dur="500"/>
                                        <p:tgtEl>
                                          <p:spTgt spid="184">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4">
                                            <p:txEl>
                                              <p:pRg end="3" st="3"/>
                                            </p:txEl>
                                          </p:spTgt>
                                        </p:tgtEl>
                                        <p:attrNameLst>
                                          <p:attrName>style.visibility</p:attrName>
                                        </p:attrNameLst>
                                      </p:cBhvr>
                                      <p:to>
                                        <p:strVal val="visible"/>
                                      </p:to>
                                    </p:set>
                                    <p:anim calcmode="lin" valueType="num">
                                      <p:cBhvr additive="base">
                                        <p:cTn dur="500"/>
                                        <p:tgtEl>
                                          <p:spTgt spid="184">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4" name="Shape 1494"/>
        <p:cNvGrpSpPr/>
        <p:nvPr/>
      </p:nvGrpSpPr>
      <p:grpSpPr>
        <a:xfrm>
          <a:off x="0" y="0"/>
          <a:ext cx="0" cy="0"/>
          <a:chOff x="0" y="0"/>
          <a:chExt cx="0" cy="0"/>
        </a:xfrm>
      </p:grpSpPr>
      <p:sp>
        <p:nvSpPr>
          <p:cNvPr id="1495" name="Google Shape;1495;p202"/>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 </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Arrays</a:t>
            </a:r>
            <a:endParaRPr/>
          </a:p>
        </p:txBody>
      </p:sp>
      <p:sp>
        <p:nvSpPr>
          <p:cNvPr id="1496" name="Google Shape;1496;p202"/>
          <p:cNvSpPr txBox="1"/>
          <p:nvPr>
            <p:ph idx="1" type="body"/>
          </p:nvPr>
        </p:nvSpPr>
        <p:spPr>
          <a:xfrm>
            <a:off x="457200" y="1428750"/>
            <a:ext cx="8458200" cy="34861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5000"/>
              </a:lnSpc>
              <a:spcBef>
                <a:spcPts val="0"/>
              </a:spcBef>
              <a:spcAft>
                <a:spcPts val="0"/>
              </a:spcAft>
              <a:buClr>
                <a:schemeClr val="accent2"/>
              </a:buClr>
              <a:buSzPts val="2400"/>
              <a:buFont typeface="Noto Sans Symbols"/>
              <a:buChar char="⬥"/>
            </a:pPr>
            <a:r>
              <a:rPr b="0" i="0" lang="en" sz="2400" u="none">
                <a:solidFill>
                  <a:schemeClr val="dk1"/>
                </a:solidFill>
                <a:latin typeface="Arial"/>
                <a:ea typeface="Arial"/>
                <a:cs typeface="Arial"/>
                <a:sym typeface="Arial"/>
              </a:rPr>
              <a:t>Declare</a:t>
            </a:r>
            <a:endParaRPr/>
          </a:p>
          <a:p>
            <a:pPr indent="-215900" lvl="1" marL="742950" marR="0" rtl="0" algn="l">
              <a:lnSpc>
                <a:spcPct val="105000"/>
              </a:lnSpc>
              <a:spcBef>
                <a:spcPts val="400"/>
              </a:spcBef>
              <a:spcAft>
                <a:spcPts val="0"/>
              </a:spcAft>
              <a:buClr>
                <a:schemeClr val="accent2"/>
              </a:buClr>
              <a:buSzPts val="1100"/>
              <a:buFont typeface="Noto Sans Symbols"/>
              <a:buNone/>
            </a:pPr>
            <a:r>
              <a:t/>
            </a:r>
            <a:endParaRPr b="1" i="0" sz="2000" u="none" cap="none" strike="noStrike">
              <a:solidFill>
                <a:schemeClr val="dk1"/>
              </a:solidFill>
              <a:latin typeface="Droid Sans Mono"/>
              <a:ea typeface="Droid Sans Mono"/>
              <a:cs typeface="Droid Sans Mono"/>
              <a:sym typeface="Droid Sans Mono"/>
            </a:endParaRPr>
          </a:p>
          <a:p>
            <a:pPr indent="-342900" lvl="0" marL="342900" marR="0" rtl="0" algn="l">
              <a:lnSpc>
                <a:spcPct val="105000"/>
              </a:lnSpc>
              <a:spcBef>
                <a:spcPts val="480"/>
              </a:spcBef>
              <a:spcAft>
                <a:spcPts val="0"/>
              </a:spcAft>
              <a:buClr>
                <a:schemeClr val="accent2"/>
              </a:buClr>
              <a:buSzPts val="2400"/>
              <a:buFont typeface="Noto Sans Symbols"/>
              <a:buChar char="⬥"/>
            </a:pPr>
            <a:r>
              <a:rPr b="0" i="0" lang="en" sz="2400" u="none">
                <a:solidFill>
                  <a:schemeClr val="dk1"/>
                </a:solidFill>
                <a:latin typeface="Arial"/>
                <a:ea typeface="Arial"/>
                <a:cs typeface="Arial"/>
                <a:sym typeface="Arial"/>
              </a:rPr>
              <a:t>Allocate</a:t>
            </a:r>
            <a:endParaRPr/>
          </a:p>
          <a:p>
            <a:pPr indent="-215900" lvl="1" marL="742950" marR="0" rtl="0" algn="l">
              <a:lnSpc>
                <a:spcPct val="105000"/>
              </a:lnSpc>
              <a:spcBef>
                <a:spcPts val="400"/>
              </a:spcBef>
              <a:spcAft>
                <a:spcPts val="0"/>
              </a:spcAft>
              <a:buClr>
                <a:schemeClr val="accent2"/>
              </a:buClr>
              <a:buSzPts val="1100"/>
              <a:buFont typeface="Noto Sans Symbols"/>
              <a:buNone/>
            </a:pPr>
            <a:r>
              <a:t/>
            </a:r>
            <a:endParaRPr b="1" i="0" sz="2000" u="none" cap="none" strike="noStrike">
              <a:solidFill>
                <a:schemeClr val="dk1"/>
              </a:solidFill>
              <a:latin typeface="Droid Sans Mono"/>
              <a:ea typeface="Droid Sans Mono"/>
              <a:cs typeface="Droid Sans Mono"/>
              <a:sym typeface="Droid Sans Mono"/>
            </a:endParaRPr>
          </a:p>
          <a:p>
            <a:pPr indent="-342900" lvl="0" marL="342900" marR="0" rtl="0" algn="l">
              <a:lnSpc>
                <a:spcPct val="105000"/>
              </a:lnSpc>
              <a:spcBef>
                <a:spcPts val="480"/>
              </a:spcBef>
              <a:spcAft>
                <a:spcPts val="0"/>
              </a:spcAft>
              <a:buClr>
                <a:schemeClr val="accent2"/>
              </a:buClr>
              <a:buSzPts val="2400"/>
              <a:buFont typeface="Noto Sans Symbols"/>
              <a:buChar char="⬥"/>
            </a:pPr>
            <a:r>
              <a:rPr b="0" i="0" lang="en" sz="2400" u="none">
                <a:solidFill>
                  <a:schemeClr val="dk1"/>
                </a:solidFill>
                <a:latin typeface="Arial"/>
                <a:ea typeface="Arial"/>
                <a:cs typeface="Arial"/>
                <a:sym typeface="Arial"/>
              </a:rPr>
              <a:t>Initialize</a:t>
            </a:r>
            <a:endParaRPr/>
          </a:p>
          <a:p>
            <a:pPr indent="-215900" lvl="1" marL="742950" marR="0" rtl="0" algn="l">
              <a:lnSpc>
                <a:spcPct val="105000"/>
              </a:lnSpc>
              <a:spcBef>
                <a:spcPts val="400"/>
              </a:spcBef>
              <a:spcAft>
                <a:spcPts val="0"/>
              </a:spcAft>
              <a:buClr>
                <a:schemeClr val="accent2"/>
              </a:buClr>
              <a:buSzPts val="1100"/>
              <a:buFont typeface="Noto Sans Symbols"/>
              <a:buNone/>
            </a:pPr>
            <a:r>
              <a:t/>
            </a:r>
            <a:endParaRPr b="1" i="0" sz="2000" u="none" cap="none" strike="noStrike">
              <a:solidFill>
                <a:schemeClr val="dk1"/>
              </a:solidFill>
              <a:latin typeface="Droid Sans Mono"/>
              <a:ea typeface="Droid Sans Mono"/>
              <a:cs typeface="Droid Sans Mono"/>
              <a:sym typeface="Droid Sans Mono"/>
            </a:endParaRPr>
          </a:p>
          <a:p>
            <a:pPr indent="-215900" lvl="1" marL="742950" marR="0" rtl="0" algn="l">
              <a:lnSpc>
                <a:spcPct val="105000"/>
              </a:lnSpc>
              <a:spcBef>
                <a:spcPts val="400"/>
              </a:spcBef>
              <a:spcAft>
                <a:spcPts val="0"/>
              </a:spcAft>
              <a:buClr>
                <a:schemeClr val="accent2"/>
              </a:buClr>
              <a:buSzPts val="1100"/>
              <a:buFont typeface="Noto Sans Symbols"/>
              <a:buNone/>
            </a:pPr>
            <a:r>
              <a:t/>
            </a:r>
            <a:endParaRPr b="1" i="0" sz="2000" u="none" cap="none" strike="noStrike">
              <a:solidFill>
                <a:schemeClr val="dk1"/>
              </a:solidFill>
              <a:latin typeface="Droid Sans Mono"/>
              <a:ea typeface="Droid Sans Mono"/>
              <a:cs typeface="Droid Sans Mono"/>
              <a:sym typeface="Droid Sans Mono"/>
            </a:endParaRPr>
          </a:p>
          <a:p>
            <a:pPr indent="-342900" lvl="0" marL="342900" marR="0" rtl="0" algn="l">
              <a:lnSpc>
                <a:spcPct val="105000"/>
              </a:lnSpc>
              <a:spcBef>
                <a:spcPts val="480"/>
              </a:spcBef>
              <a:spcAft>
                <a:spcPts val="0"/>
              </a:spcAft>
              <a:buClr>
                <a:schemeClr val="accent2"/>
              </a:buClr>
              <a:buSzPts val="2400"/>
              <a:buFont typeface="Noto Sans Symbols"/>
              <a:buChar char="⬥"/>
            </a:pPr>
            <a:r>
              <a:rPr b="0" i="0" lang="en" sz="2400" u="none">
                <a:solidFill>
                  <a:schemeClr val="dk1"/>
                </a:solidFill>
                <a:latin typeface="Arial"/>
                <a:ea typeface="Arial"/>
                <a:cs typeface="Arial"/>
                <a:sym typeface="Arial"/>
              </a:rPr>
              <a:t>Access and assign</a:t>
            </a:r>
            <a:endParaRPr/>
          </a:p>
          <a:p>
            <a:pPr indent="-215900" lvl="1" marL="742950" marR="0" rtl="0" algn="l">
              <a:lnSpc>
                <a:spcPct val="105000"/>
              </a:lnSpc>
              <a:spcBef>
                <a:spcPts val="400"/>
              </a:spcBef>
              <a:spcAft>
                <a:spcPts val="0"/>
              </a:spcAft>
              <a:buClr>
                <a:schemeClr val="accent2"/>
              </a:buClr>
              <a:buSzPts val="1100"/>
              <a:buFont typeface="Noto Sans Symbols"/>
              <a:buNone/>
            </a:pPr>
            <a:r>
              <a:t/>
            </a:r>
            <a:endParaRPr b="1" i="0" sz="2000" u="none" cap="none" strike="noStrike">
              <a:solidFill>
                <a:schemeClr val="dk1"/>
              </a:solidFill>
              <a:latin typeface="Droid Sans Mono"/>
              <a:ea typeface="Droid Sans Mono"/>
              <a:cs typeface="Droid Sans Mono"/>
              <a:sym typeface="Droid Sans Mono"/>
            </a:endParaRPr>
          </a:p>
          <a:p>
            <a:pPr indent="-342900" lvl="0" marL="342900" marR="0" rtl="0" algn="l">
              <a:lnSpc>
                <a:spcPct val="105000"/>
              </a:lnSpc>
              <a:spcBef>
                <a:spcPts val="480"/>
              </a:spcBef>
              <a:spcAft>
                <a:spcPts val="0"/>
              </a:spcAft>
              <a:buClr>
                <a:schemeClr val="accent2"/>
              </a:buClr>
              <a:buSzPts val="2400"/>
              <a:buFont typeface="Noto Sans Symbols"/>
              <a:buChar char="⬥"/>
            </a:pPr>
            <a:r>
              <a:rPr b="0" i="0" lang="en" sz="2400" u="none">
                <a:solidFill>
                  <a:schemeClr val="dk1"/>
                </a:solidFill>
                <a:latin typeface="Arial"/>
                <a:ea typeface="Arial"/>
                <a:cs typeface="Arial"/>
                <a:sym typeface="Arial"/>
              </a:rPr>
              <a:t>Enumerate</a:t>
            </a:r>
            <a:endParaRPr/>
          </a:p>
          <a:p>
            <a:pPr indent="-190500" lvl="0" marL="342900" marR="0" rtl="0" algn="l">
              <a:lnSpc>
                <a:spcPct val="100000"/>
              </a:lnSpc>
              <a:spcBef>
                <a:spcPts val="480"/>
              </a:spcBef>
              <a:spcAft>
                <a:spcPts val="0"/>
              </a:spcAft>
              <a:buClr>
                <a:schemeClr val="accent2"/>
              </a:buClr>
              <a:buSzPts val="2400"/>
              <a:buFont typeface="Noto Sans Symbols"/>
              <a:buNone/>
            </a:pPr>
            <a:r>
              <a:t/>
            </a:r>
            <a:endParaRPr b="0" i="0" sz="2400" u="none">
              <a:solidFill>
                <a:schemeClr val="dk1"/>
              </a:solidFill>
              <a:latin typeface="Arial"/>
              <a:ea typeface="Arial"/>
              <a:cs typeface="Arial"/>
              <a:sym typeface="Arial"/>
            </a:endParaRPr>
          </a:p>
        </p:txBody>
      </p:sp>
      <p:sp>
        <p:nvSpPr>
          <p:cNvPr id="1497" name="Google Shape;1497;p202"/>
          <p:cNvSpPr txBox="1"/>
          <p:nvPr/>
        </p:nvSpPr>
        <p:spPr>
          <a:xfrm>
            <a:off x="762000" y="1771650"/>
            <a:ext cx="7620000" cy="307181"/>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int[] primes;</a:t>
            </a:r>
            <a:endParaRPr/>
          </a:p>
        </p:txBody>
      </p:sp>
      <p:sp>
        <p:nvSpPr>
          <p:cNvPr id="1498" name="Google Shape;1498;p202"/>
          <p:cNvSpPr txBox="1"/>
          <p:nvPr/>
        </p:nvSpPr>
        <p:spPr>
          <a:xfrm>
            <a:off x="762000" y="2378869"/>
            <a:ext cx="7620000" cy="307181"/>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int[] primes = new int[9];</a:t>
            </a:r>
            <a:endParaRPr/>
          </a:p>
        </p:txBody>
      </p:sp>
      <p:sp>
        <p:nvSpPr>
          <p:cNvPr id="1499" name="Google Shape;1499;p202"/>
          <p:cNvSpPr txBox="1"/>
          <p:nvPr/>
        </p:nvSpPr>
        <p:spPr>
          <a:xfrm>
            <a:off x="762000" y="3028950"/>
            <a:ext cx="7620000" cy="535781"/>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int[] prime = new int[] {1,2,3,5,7,11,13,17,19}; </a:t>
            </a:r>
            <a:br>
              <a:rPr b="1" i="0" lang="en" sz="2000" u="none">
                <a:solidFill>
                  <a:schemeClr val="dk1"/>
                </a:solidFill>
                <a:latin typeface="Droid Sans Mono"/>
                <a:ea typeface="Droid Sans Mono"/>
                <a:cs typeface="Droid Sans Mono"/>
                <a:sym typeface="Droid Sans Mono"/>
              </a:rPr>
            </a:br>
            <a:r>
              <a:rPr b="1" i="0" lang="en" sz="2000" u="none">
                <a:solidFill>
                  <a:schemeClr val="dk1"/>
                </a:solidFill>
                <a:latin typeface="Droid Sans Mono"/>
                <a:ea typeface="Droid Sans Mono"/>
                <a:cs typeface="Droid Sans Mono"/>
                <a:sym typeface="Droid Sans Mono"/>
              </a:rPr>
              <a:t>int[] prime = {1,2,3,5,7,11,13,17,19};</a:t>
            </a:r>
            <a:endParaRPr/>
          </a:p>
        </p:txBody>
      </p:sp>
      <p:sp>
        <p:nvSpPr>
          <p:cNvPr id="1500" name="Google Shape;1500;p202"/>
          <p:cNvSpPr txBox="1"/>
          <p:nvPr/>
        </p:nvSpPr>
        <p:spPr>
          <a:xfrm>
            <a:off x="762000" y="3921919"/>
            <a:ext cx="7620000" cy="307181"/>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prime2[i] = prime[i];</a:t>
            </a:r>
            <a:endParaRPr/>
          </a:p>
        </p:txBody>
      </p:sp>
      <p:sp>
        <p:nvSpPr>
          <p:cNvPr id="1501" name="Google Shape;1501;p202"/>
          <p:cNvSpPr txBox="1"/>
          <p:nvPr/>
        </p:nvSpPr>
        <p:spPr>
          <a:xfrm>
            <a:off x="762000" y="4550569"/>
            <a:ext cx="7620000" cy="307181"/>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foreach (int i in prime) Console.WriteLine(i);</a:t>
            </a:r>
            <a:endParaRPr/>
          </a:p>
        </p:txBody>
      </p:sp>
    </p:spTree>
  </p:cSld>
  <p:clrMapOvr>
    <a:masterClrMapping/>
  </p:clrMapOvr>
  <p:transition spd="med">
    <p:fade thruBlk="1"/>
  </p:transition>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5" name="Shape 1505"/>
        <p:cNvGrpSpPr/>
        <p:nvPr/>
      </p:nvGrpSpPr>
      <p:grpSpPr>
        <a:xfrm>
          <a:off x="0" y="0"/>
          <a:ext cx="0" cy="0"/>
          <a:chOff x="0" y="0"/>
          <a:chExt cx="0" cy="0"/>
        </a:xfrm>
      </p:grpSpPr>
      <p:sp>
        <p:nvSpPr>
          <p:cNvPr id="1506" name="Google Shape;1506;p203"/>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 </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Arrays</a:t>
            </a:r>
            <a:endParaRPr/>
          </a:p>
        </p:txBody>
      </p:sp>
      <p:sp>
        <p:nvSpPr>
          <p:cNvPr id="1507" name="Google Shape;1507;p203"/>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Multidimensional arrays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Rectangular</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1" i="0" lang="en" sz="2000" u="none" cap="none" strike="noStrike">
                <a:solidFill>
                  <a:schemeClr val="dk1"/>
                </a:solidFill>
                <a:latin typeface="Droid Sans Mono"/>
                <a:ea typeface="Droid Sans Mono"/>
                <a:cs typeface="Droid Sans Mono"/>
                <a:sym typeface="Droid Sans Mono"/>
              </a:rPr>
              <a:t>int[,] matR = new int[2,3];</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0" i="0" lang="en" sz="2000" u="none" cap="none" strike="noStrike">
                <a:solidFill>
                  <a:schemeClr val="dk1"/>
                </a:solidFill>
                <a:latin typeface="Arial"/>
                <a:ea typeface="Arial"/>
                <a:cs typeface="Arial"/>
                <a:sym typeface="Arial"/>
              </a:rPr>
              <a:t>Can initialize declaratively</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1" i="0" lang="en" sz="2000" u="none" cap="none" strike="noStrike">
                <a:solidFill>
                  <a:schemeClr val="dk1"/>
                </a:solidFill>
                <a:latin typeface="Droid Sans Mono"/>
                <a:ea typeface="Droid Sans Mono"/>
                <a:cs typeface="Droid Sans Mono"/>
                <a:sym typeface="Droid Sans Mono"/>
              </a:rPr>
              <a:t>int[,] matR = </a:t>
            </a:r>
            <a:br>
              <a:rPr b="1" i="0" lang="en" sz="2000" u="none" cap="none" strike="noStrike">
                <a:solidFill>
                  <a:schemeClr val="dk1"/>
                </a:solidFill>
                <a:latin typeface="Droid Sans Mono"/>
                <a:ea typeface="Droid Sans Mono"/>
                <a:cs typeface="Droid Sans Mono"/>
                <a:sym typeface="Droid Sans Mono"/>
              </a:rPr>
            </a:br>
            <a:r>
              <a:rPr b="1" i="0" lang="en" sz="2000" u="none" cap="none" strike="noStrike">
                <a:solidFill>
                  <a:schemeClr val="dk1"/>
                </a:solidFill>
                <a:latin typeface="Droid Sans Mono"/>
                <a:ea typeface="Droid Sans Mono"/>
                <a:cs typeface="Droid Sans Mono"/>
                <a:sym typeface="Droid Sans Mono"/>
              </a:rPr>
              <a:t>  new int[2,3] { {1,2,3}, {4,5,6} };</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Jagged</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0" i="0" lang="en" sz="2000" u="none" cap="none" strike="noStrike">
                <a:solidFill>
                  <a:schemeClr val="dk1"/>
                </a:solidFill>
                <a:latin typeface="Arial"/>
                <a:ea typeface="Arial"/>
                <a:cs typeface="Arial"/>
                <a:sym typeface="Arial"/>
              </a:rPr>
              <a:t>An array of arrays</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1" i="0" lang="en" sz="2000" u="none" cap="none" strike="noStrike">
                <a:solidFill>
                  <a:schemeClr val="dk1"/>
                </a:solidFill>
                <a:latin typeface="Droid Sans Mono"/>
                <a:ea typeface="Droid Sans Mono"/>
                <a:cs typeface="Droid Sans Mono"/>
                <a:sym typeface="Droid Sans Mono"/>
              </a:rPr>
              <a:t>int[][] matJ = new int[2][];</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0" i="0" lang="en" sz="2000" u="none" cap="none" strike="noStrike">
                <a:solidFill>
                  <a:schemeClr val="dk1"/>
                </a:solidFill>
                <a:latin typeface="Arial"/>
                <a:ea typeface="Arial"/>
                <a:cs typeface="Arial"/>
                <a:sym typeface="Arial"/>
              </a:rPr>
              <a:t>Must initialize procedurally</a:t>
            </a:r>
            <a:endParaRPr/>
          </a:p>
        </p:txBody>
      </p:sp>
    </p:spTree>
  </p:cSld>
  <p:clrMapOvr>
    <a:masterClrMapping/>
  </p:clrMapOvr>
  <p:transition spd="med">
    <p:fade thruBlk="1"/>
  </p:transition>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2" name="Shape 1512"/>
        <p:cNvGrpSpPr/>
        <p:nvPr/>
      </p:nvGrpSpPr>
      <p:grpSpPr>
        <a:xfrm>
          <a:off x="0" y="0"/>
          <a:ext cx="0" cy="0"/>
          <a:chOff x="0" y="0"/>
          <a:chExt cx="0" cy="0"/>
        </a:xfrm>
      </p:grpSpPr>
      <p:sp>
        <p:nvSpPr>
          <p:cNvPr id="1513" name="Google Shape;1513;p204"/>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  </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Interfaces</a:t>
            </a:r>
            <a:endParaRPr/>
          </a:p>
        </p:txBody>
      </p:sp>
      <p:sp>
        <p:nvSpPr>
          <p:cNvPr id="1514" name="Google Shape;1514;p204"/>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An interface defines a contract</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Includes methods, properties, indexers, events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Any class or struct implementing an interface must support all parts of the contract</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Interfaces provide polymorphism</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Many classes and structs may implement </a:t>
            </a:r>
            <a:br>
              <a:rPr b="0" i="0" lang="en" sz="2400" u="none" cap="none" strike="noStrike">
                <a:solidFill>
                  <a:schemeClr val="dk1"/>
                </a:solidFill>
                <a:latin typeface="Arial"/>
                <a:ea typeface="Arial"/>
                <a:cs typeface="Arial"/>
                <a:sym typeface="Arial"/>
              </a:rPr>
            </a:br>
            <a:r>
              <a:rPr b="0" i="0" lang="en" sz="2400" u="none" cap="none" strike="noStrike">
                <a:solidFill>
                  <a:schemeClr val="dk1"/>
                </a:solidFill>
                <a:latin typeface="Arial"/>
                <a:ea typeface="Arial"/>
                <a:cs typeface="Arial"/>
                <a:sym typeface="Arial"/>
              </a:rPr>
              <a:t>a particular interface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Contain no implementation</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Must be implemented by a class or struct</a:t>
            </a:r>
            <a:endParaRPr/>
          </a:p>
        </p:txBody>
      </p:sp>
    </p:spTree>
  </p:cSld>
  <p:clrMapOvr>
    <a:masterClrMapping/>
  </p:clrMapOvr>
  <p:transition spd="slow">
    <p:fade thruBlk="1"/>
  </p:transition>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9" name="Shape 1519"/>
        <p:cNvGrpSpPr/>
        <p:nvPr/>
      </p:nvGrpSpPr>
      <p:grpSpPr>
        <a:xfrm>
          <a:off x="0" y="0"/>
          <a:ext cx="0" cy="0"/>
          <a:chOff x="0" y="0"/>
          <a:chExt cx="0" cy="0"/>
        </a:xfrm>
      </p:grpSpPr>
      <p:sp>
        <p:nvSpPr>
          <p:cNvPr id="1520" name="Google Shape;1520;p205"/>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  </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Classes</a:t>
            </a:r>
            <a:endParaRPr/>
          </a:p>
        </p:txBody>
      </p:sp>
      <p:sp>
        <p:nvSpPr>
          <p:cNvPr id="1521" name="Google Shape;1521;p205"/>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User-defined reference type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Similar to C++, Java classes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Single class inheritance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Multiple interface inheritance</a:t>
            </a:r>
            <a:endParaRPr/>
          </a:p>
        </p:txBody>
      </p:sp>
    </p:spTree>
  </p:cSld>
  <p:clrMapOvr>
    <a:masterClrMapping/>
  </p:clrMapOvr>
  <p:transition spd="slow">
    <p:fade thruBlk="1"/>
  </p:transition>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6" name="Shape 1526"/>
        <p:cNvGrpSpPr/>
        <p:nvPr/>
      </p:nvGrpSpPr>
      <p:grpSpPr>
        <a:xfrm>
          <a:off x="0" y="0"/>
          <a:ext cx="0" cy="0"/>
          <a:chOff x="0" y="0"/>
          <a:chExt cx="0" cy="0"/>
        </a:xfrm>
      </p:grpSpPr>
      <p:sp>
        <p:nvSpPr>
          <p:cNvPr id="1527" name="Google Shape;1527;p206"/>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  </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Classes</a:t>
            </a:r>
            <a:endParaRPr/>
          </a:p>
        </p:txBody>
      </p:sp>
      <p:sp>
        <p:nvSpPr>
          <p:cNvPr id="1528" name="Google Shape;1528;p206"/>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Members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Constants, fields, methods, operators, </a:t>
            </a:r>
            <a:br>
              <a:rPr b="0" i="0" lang="en" sz="2400" u="none" cap="none" strike="noStrike">
                <a:solidFill>
                  <a:schemeClr val="dk1"/>
                </a:solidFill>
                <a:latin typeface="Arial"/>
                <a:ea typeface="Arial"/>
                <a:cs typeface="Arial"/>
                <a:sym typeface="Arial"/>
              </a:rPr>
            </a:br>
            <a:r>
              <a:rPr b="0" i="0" lang="en" sz="2400" u="none" cap="none" strike="noStrike">
                <a:solidFill>
                  <a:schemeClr val="dk1"/>
                </a:solidFill>
                <a:latin typeface="Arial"/>
                <a:ea typeface="Arial"/>
                <a:cs typeface="Arial"/>
                <a:sym typeface="Arial"/>
              </a:rPr>
              <a:t>constructors, destructors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Properties, indexers, events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Static and instance members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Member access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Droid Sans Mono"/>
                <a:ea typeface="Droid Sans Mono"/>
                <a:cs typeface="Droid Sans Mono"/>
                <a:sym typeface="Droid Sans Mono"/>
              </a:rPr>
              <a:t>public</a:t>
            </a:r>
            <a:r>
              <a:rPr b="0" i="0" lang="en" sz="2400" u="none" cap="none" strike="noStrike">
                <a:solidFill>
                  <a:schemeClr val="dk1"/>
                </a:solidFill>
                <a:latin typeface="Arial"/>
                <a:ea typeface="Arial"/>
                <a:cs typeface="Arial"/>
                <a:sym typeface="Arial"/>
              </a:rPr>
              <a:t>, </a:t>
            </a:r>
            <a:r>
              <a:rPr b="0" i="0" lang="en" sz="2400" u="none" cap="none" strike="noStrike">
                <a:solidFill>
                  <a:schemeClr val="dk1"/>
                </a:solidFill>
                <a:latin typeface="Droid Sans Mono"/>
                <a:ea typeface="Droid Sans Mono"/>
                <a:cs typeface="Droid Sans Mono"/>
                <a:sym typeface="Droid Sans Mono"/>
              </a:rPr>
              <a:t>protected</a:t>
            </a:r>
            <a:r>
              <a:rPr b="0" i="0" lang="en" sz="2400" u="none" cap="none" strike="noStrike">
                <a:solidFill>
                  <a:schemeClr val="dk1"/>
                </a:solidFill>
                <a:latin typeface="Arial"/>
                <a:ea typeface="Arial"/>
                <a:cs typeface="Arial"/>
                <a:sym typeface="Arial"/>
              </a:rPr>
              <a:t>, </a:t>
            </a:r>
            <a:r>
              <a:rPr b="0" i="0" lang="en" sz="2400" u="none" cap="none" strike="noStrike">
                <a:solidFill>
                  <a:schemeClr val="dk1"/>
                </a:solidFill>
                <a:latin typeface="Droid Sans Mono"/>
                <a:ea typeface="Droid Sans Mono"/>
                <a:cs typeface="Droid Sans Mono"/>
                <a:sym typeface="Droid Sans Mono"/>
              </a:rPr>
              <a:t>private</a:t>
            </a:r>
            <a:r>
              <a:rPr b="0" i="0" lang="en" sz="2400" u="none" cap="none" strike="noStrike">
                <a:solidFill>
                  <a:schemeClr val="dk1"/>
                </a:solidFill>
                <a:latin typeface="Arial"/>
                <a:ea typeface="Arial"/>
                <a:cs typeface="Arial"/>
                <a:sym typeface="Arial"/>
              </a:rPr>
              <a:t>, </a:t>
            </a:r>
            <a:r>
              <a:rPr b="0" i="0" lang="en" sz="2400" u="none" cap="none" strike="noStrike">
                <a:solidFill>
                  <a:schemeClr val="dk1"/>
                </a:solidFill>
                <a:latin typeface="Droid Sans Mono"/>
                <a:ea typeface="Droid Sans Mono"/>
                <a:cs typeface="Droid Sans Mono"/>
                <a:sym typeface="Droid Sans Mono"/>
              </a:rPr>
              <a:t>internal</a:t>
            </a:r>
            <a:r>
              <a:rPr b="0" i="0" lang="en" sz="2400" u="none" cap="none" strike="noStrike">
                <a:solidFill>
                  <a:schemeClr val="dk1"/>
                </a:solidFill>
                <a:latin typeface="Arial"/>
                <a:ea typeface="Arial"/>
                <a:cs typeface="Arial"/>
                <a:sym typeface="Arial"/>
              </a:rPr>
              <a:t>, </a:t>
            </a:r>
            <a:br>
              <a:rPr b="0" i="0" lang="en" sz="2400" u="none" cap="none" strike="noStrike">
                <a:solidFill>
                  <a:schemeClr val="dk1"/>
                </a:solidFill>
                <a:latin typeface="Arial"/>
                <a:ea typeface="Arial"/>
                <a:cs typeface="Arial"/>
                <a:sym typeface="Arial"/>
              </a:rPr>
            </a:br>
            <a:r>
              <a:rPr b="0" i="0" lang="en" sz="2400" u="none" cap="none" strike="noStrike">
                <a:solidFill>
                  <a:schemeClr val="dk1"/>
                </a:solidFill>
                <a:latin typeface="Droid Sans Mono"/>
                <a:ea typeface="Droid Sans Mono"/>
                <a:cs typeface="Droid Sans Mono"/>
                <a:sym typeface="Droid Sans Mono"/>
              </a:rPr>
              <a:t>protected</a:t>
            </a:r>
            <a:r>
              <a:rPr b="0" i="0" lang="en" sz="2400" u="none" cap="none" strike="noStrike">
                <a:solidFill>
                  <a:schemeClr val="dk1"/>
                </a:solidFill>
                <a:latin typeface="Arial"/>
                <a:ea typeface="Arial"/>
                <a:cs typeface="Arial"/>
                <a:sym typeface="Arial"/>
              </a:rPr>
              <a:t> </a:t>
            </a:r>
            <a:r>
              <a:rPr b="0" i="0" lang="en" sz="2400" u="none" cap="none" strike="noStrike">
                <a:solidFill>
                  <a:schemeClr val="dk1"/>
                </a:solidFill>
                <a:latin typeface="Droid Sans Mono"/>
                <a:ea typeface="Droid Sans Mono"/>
                <a:cs typeface="Droid Sans Mono"/>
                <a:sym typeface="Droid Sans Mono"/>
              </a:rPr>
              <a:t>internal</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0" i="0" lang="en" sz="2000" u="none" cap="none" strike="noStrike">
                <a:solidFill>
                  <a:schemeClr val="dk1"/>
                </a:solidFill>
                <a:latin typeface="Arial"/>
                <a:ea typeface="Arial"/>
                <a:cs typeface="Arial"/>
                <a:sym typeface="Arial"/>
              </a:rPr>
              <a:t>Default is </a:t>
            </a:r>
            <a:r>
              <a:rPr b="0" i="0" lang="en" sz="2000" u="none" cap="none" strike="noStrike">
                <a:solidFill>
                  <a:schemeClr val="dk1"/>
                </a:solidFill>
                <a:latin typeface="Droid Sans Mono"/>
                <a:ea typeface="Droid Sans Mono"/>
                <a:cs typeface="Droid Sans Mono"/>
                <a:sym typeface="Droid Sans Mono"/>
              </a:rPr>
              <a:t>private</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Instantiated with </a:t>
            </a:r>
            <a:r>
              <a:rPr b="0" i="0" lang="en" sz="2800" u="none">
                <a:solidFill>
                  <a:schemeClr val="dk1"/>
                </a:solidFill>
                <a:latin typeface="Droid Sans Mono"/>
                <a:ea typeface="Droid Sans Mono"/>
                <a:cs typeface="Droid Sans Mono"/>
                <a:sym typeface="Droid Sans Mono"/>
              </a:rPr>
              <a:t>new</a:t>
            </a:r>
            <a:r>
              <a:rPr b="0" i="0" lang="en" sz="2800" u="none">
                <a:solidFill>
                  <a:schemeClr val="dk1"/>
                </a:solidFill>
                <a:latin typeface="Arial"/>
                <a:ea typeface="Arial"/>
                <a:cs typeface="Arial"/>
                <a:sym typeface="Arial"/>
              </a:rPr>
              <a:t> operator</a:t>
            </a:r>
            <a:endParaRPr/>
          </a:p>
        </p:txBody>
      </p:sp>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3" name="Shape 1533"/>
        <p:cNvGrpSpPr/>
        <p:nvPr/>
      </p:nvGrpSpPr>
      <p:grpSpPr>
        <a:xfrm>
          <a:off x="0" y="0"/>
          <a:ext cx="0" cy="0"/>
          <a:chOff x="0" y="0"/>
          <a:chExt cx="0" cy="0"/>
        </a:xfrm>
      </p:grpSpPr>
      <p:sp>
        <p:nvSpPr>
          <p:cNvPr id="1534" name="Google Shape;1534;p207"/>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  </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Structs</a:t>
            </a:r>
            <a:endParaRPr/>
          </a:p>
        </p:txBody>
      </p:sp>
      <p:sp>
        <p:nvSpPr>
          <p:cNvPr id="1535" name="Google Shape;1535;p207"/>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2400"/>
              <a:buFont typeface="Noto Sans Symbols"/>
              <a:buChar char="⬥"/>
            </a:pPr>
            <a:r>
              <a:rPr b="0" i="0" lang="en" sz="2400" u="none">
                <a:solidFill>
                  <a:schemeClr val="dk1"/>
                </a:solidFill>
                <a:latin typeface="Arial"/>
                <a:ea typeface="Arial"/>
                <a:cs typeface="Arial"/>
                <a:sym typeface="Arial"/>
              </a:rPr>
              <a:t>Similar to classes, but</a:t>
            </a:r>
            <a:endParaRPr/>
          </a:p>
          <a:p>
            <a:pPr indent="-285750" lvl="1" marL="742950" marR="0" rtl="0" algn="l">
              <a:lnSpc>
                <a:spcPct val="90000"/>
              </a:lnSpc>
              <a:spcBef>
                <a:spcPts val="400"/>
              </a:spcBef>
              <a:spcAft>
                <a:spcPts val="0"/>
              </a:spcAft>
              <a:buClr>
                <a:schemeClr val="accent2"/>
              </a:buClr>
              <a:buSzPts val="1100"/>
              <a:buFont typeface="Noto Sans Symbols"/>
              <a:buChar char="■"/>
            </a:pPr>
            <a:r>
              <a:rPr b="0" i="0" lang="en" sz="2000" u="none" cap="none" strike="noStrike">
                <a:solidFill>
                  <a:schemeClr val="dk1"/>
                </a:solidFill>
                <a:latin typeface="Arial"/>
                <a:ea typeface="Arial"/>
                <a:cs typeface="Arial"/>
                <a:sym typeface="Arial"/>
              </a:rPr>
              <a:t>User-defined value type</a:t>
            </a:r>
            <a:endParaRPr/>
          </a:p>
          <a:p>
            <a:pPr indent="-285750" lvl="1" marL="742950" marR="0" rtl="0" algn="l">
              <a:lnSpc>
                <a:spcPct val="90000"/>
              </a:lnSpc>
              <a:spcBef>
                <a:spcPts val="400"/>
              </a:spcBef>
              <a:spcAft>
                <a:spcPts val="0"/>
              </a:spcAft>
              <a:buClr>
                <a:schemeClr val="accent2"/>
              </a:buClr>
              <a:buSzPts val="1100"/>
              <a:buFont typeface="Noto Sans Symbols"/>
              <a:buChar char="■"/>
            </a:pPr>
            <a:r>
              <a:rPr b="0" i="0" lang="en" sz="2000" u="none" cap="none" strike="noStrike">
                <a:solidFill>
                  <a:schemeClr val="dk1"/>
                </a:solidFill>
                <a:latin typeface="Arial"/>
                <a:ea typeface="Arial"/>
                <a:cs typeface="Arial"/>
                <a:sym typeface="Arial"/>
              </a:rPr>
              <a:t>Always inherits from object</a:t>
            </a:r>
            <a:endParaRPr/>
          </a:p>
          <a:p>
            <a:pPr indent="-342900" lvl="0" marL="342900" marR="0" rtl="0" algn="l">
              <a:lnSpc>
                <a:spcPct val="90000"/>
              </a:lnSpc>
              <a:spcBef>
                <a:spcPts val="480"/>
              </a:spcBef>
              <a:spcAft>
                <a:spcPts val="0"/>
              </a:spcAft>
              <a:buClr>
                <a:schemeClr val="accent2"/>
              </a:buClr>
              <a:buSzPts val="2400"/>
              <a:buFont typeface="Noto Sans Symbols"/>
              <a:buChar char="⬥"/>
            </a:pPr>
            <a:r>
              <a:rPr b="0" i="0" lang="en" sz="2400" u="none">
                <a:solidFill>
                  <a:schemeClr val="dk1"/>
                </a:solidFill>
                <a:latin typeface="Arial"/>
                <a:ea typeface="Arial"/>
                <a:cs typeface="Arial"/>
                <a:sym typeface="Arial"/>
              </a:rPr>
              <a:t>Ideal for lightweight objects</a:t>
            </a:r>
            <a:endParaRPr/>
          </a:p>
          <a:p>
            <a:pPr indent="-285750" lvl="1" marL="742950" marR="0" rtl="0" algn="l">
              <a:lnSpc>
                <a:spcPct val="90000"/>
              </a:lnSpc>
              <a:spcBef>
                <a:spcPts val="400"/>
              </a:spcBef>
              <a:spcAft>
                <a:spcPts val="0"/>
              </a:spcAft>
              <a:buClr>
                <a:schemeClr val="accent2"/>
              </a:buClr>
              <a:buSzPts val="1100"/>
              <a:buFont typeface="Noto Sans Symbols"/>
              <a:buChar char="■"/>
            </a:pPr>
            <a:r>
              <a:rPr b="0" i="0" lang="en" sz="2000" u="none" cap="none" strike="noStrike">
                <a:solidFill>
                  <a:schemeClr val="dk1"/>
                </a:solidFill>
                <a:latin typeface="Droid Sans Mono"/>
                <a:ea typeface="Droid Sans Mono"/>
                <a:cs typeface="Droid Sans Mono"/>
                <a:sym typeface="Droid Sans Mono"/>
              </a:rPr>
              <a:t>int</a:t>
            </a:r>
            <a:r>
              <a:rPr b="0" i="0" lang="en" sz="2000" u="none" cap="none" strike="noStrike">
                <a:solidFill>
                  <a:schemeClr val="dk1"/>
                </a:solidFill>
                <a:latin typeface="Arial"/>
                <a:ea typeface="Arial"/>
                <a:cs typeface="Arial"/>
                <a:sym typeface="Arial"/>
              </a:rPr>
              <a:t>, </a:t>
            </a:r>
            <a:r>
              <a:rPr b="0" i="0" lang="en" sz="2000" u="none" cap="none" strike="noStrike">
                <a:solidFill>
                  <a:schemeClr val="dk1"/>
                </a:solidFill>
                <a:latin typeface="Droid Sans Mono"/>
                <a:ea typeface="Droid Sans Mono"/>
                <a:cs typeface="Droid Sans Mono"/>
                <a:sym typeface="Droid Sans Mono"/>
              </a:rPr>
              <a:t>float</a:t>
            </a:r>
            <a:r>
              <a:rPr b="0" i="0" lang="en" sz="2000" u="none" cap="none" strike="noStrike">
                <a:solidFill>
                  <a:schemeClr val="dk1"/>
                </a:solidFill>
                <a:latin typeface="Arial"/>
                <a:ea typeface="Arial"/>
                <a:cs typeface="Arial"/>
                <a:sym typeface="Arial"/>
              </a:rPr>
              <a:t>, </a:t>
            </a:r>
            <a:r>
              <a:rPr b="0" i="0" lang="en" sz="2000" u="none" cap="none" strike="noStrike">
                <a:solidFill>
                  <a:schemeClr val="dk1"/>
                </a:solidFill>
                <a:latin typeface="Droid Sans Mono"/>
                <a:ea typeface="Droid Sans Mono"/>
                <a:cs typeface="Droid Sans Mono"/>
                <a:sym typeface="Droid Sans Mono"/>
              </a:rPr>
              <a:t>double</a:t>
            </a:r>
            <a:r>
              <a:rPr b="0" i="0" lang="en" sz="2000" u="none" cap="none" strike="noStrike">
                <a:solidFill>
                  <a:schemeClr val="dk1"/>
                </a:solidFill>
                <a:latin typeface="Arial"/>
                <a:ea typeface="Arial"/>
                <a:cs typeface="Arial"/>
                <a:sym typeface="Arial"/>
              </a:rPr>
              <a:t>, etc., are all structs</a:t>
            </a:r>
            <a:endParaRPr/>
          </a:p>
          <a:p>
            <a:pPr indent="-285750" lvl="1" marL="742950" marR="0" rtl="0" algn="l">
              <a:lnSpc>
                <a:spcPct val="90000"/>
              </a:lnSpc>
              <a:spcBef>
                <a:spcPts val="400"/>
              </a:spcBef>
              <a:spcAft>
                <a:spcPts val="0"/>
              </a:spcAft>
              <a:buClr>
                <a:schemeClr val="accent2"/>
              </a:buClr>
              <a:buSzPts val="1100"/>
              <a:buFont typeface="Noto Sans Symbols"/>
              <a:buChar char="■"/>
            </a:pPr>
            <a:r>
              <a:rPr b="0" i="0" lang="en" sz="2000" u="none" cap="none" strike="noStrike">
                <a:solidFill>
                  <a:schemeClr val="dk1"/>
                </a:solidFill>
                <a:latin typeface="Arial"/>
                <a:ea typeface="Arial"/>
                <a:cs typeface="Arial"/>
                <a:sym typeface="Arial"/>
              </a:rPr>
              <a:t>User-defined “primitive” types</a:t>
            </a:r>
            <a:endParaRPr/>
          </a:p>
          <a:p>
            <a:pPr indent="-228600" lvl="2" marL="1085850" marR="0" rtl="0" algn="l">
              <a:lnSpc>
                <a:spcPct val="90000"/>
              </a:lnSpc>
              <a:spcBef>
                <a:spcPts val="360"/>
              </a:spcBef>
              <a:spcAft>
                <a:spcPts val="0"/>
              </a:spcAft>
              <a:buClr>
                <a:schemeClr val="accent2"/>
              </a:buClr>
              <a:buSzPts val="1170"/>
              <a:buFont typeface="Noto Sans Symbols"/>
              <a:buChar char="●"/>
            </a:pPr>
            <a:r>
              <a:rPr b="0" i="0" lang="en" sz="1800" u="none" cap="none" strike="noStrike">
                <a:solidFill>
                  <a:schemeClr val="dk1"/>
                </a:solidFill>
                <a:latin typeface="Arial"/>
                <a:ea typeface="Arial"/>
                <a:cs typeface="Arial"/>
                <a:sym typeface="Arial"/>
              </a:rPr>
              <a:t>Complex, point, rectangle, color, rational</a:t>
            </a:r>
            <a:endParaRPr/>
          </a:p>
          <a:p>
            <a:pPr indent="-342900" lvl="0" marL="342900" marR="0" rtl="0" algn="l">
              <a:lnSpc>
                <a:spcPct val="90000"/>
              </a:lnSpc>
              <a:spcBef>
                <a:spcPts val="480"/>
              </a:spcBef>
              <a:spcAft>
                <a:spcPts val="0"/>
              </a:spcAft>
              <a:buClr>
                <a:schemeClr val="accent2"/>
              </a:buClr>
              <a:buSzPts val="2400"/>
              <a:buFont typeface="Noto Sans Symbols"/>
              <a:buChar char="⬥"/>
            </a:pPr>
            <a:r>
              <a:rPr b="0" i="0" lang="en" sz="2400" u="none">
                <a:solidFill>
                  <a:schemeClr val="dk1"/>
                </a:solidFill>
                <a:latin typeface="Arial"/>
                <a:ea typeface="Arial"/>
                <a:cs typeface="Arial"/>
                <a:sym typeface="Arial"/>
              </a:rPr>
              <a:t>Multiple interface inheritance</a:t>
            </a:r>
            <a:endParaRPr/>
          </a:p>
          <a:p>
            <a:pPr indent="-342900" lvl="0" marL="342900" marR="0" rtl="0" algn="l">
              <a:lnSpc>
                <a:spcPct val="90000"/>
              </a:lnSpc>
              <a:spcBef>
                <a:spcPts val="480"/>
              </a:spcBef>
              <a:spcAft>
                <a:spcPts val="0"/>
              </a:spcAft>
              <a:buClr>
                <a:schemeClr val="accent2"/>
              </a:buClr>
              <a:buSzPts val="2400"/>
              <a:buFont typeface="Noto Sans Symbols"/>
              <a:buChar char="⬥"/>
            </a:pPr>
            <a:r>
              <a:rPr b="0" i="0" lang="en" sz="2400" u="none">
                <a:solidFill>
                  <a:schemeClr val="dk1"/>
                </a:solidFill>
                <a:latin typeface="Arial"/>
                <a:ea typeface="Arial"/>
                <a:cs typeface="Arial"/>
                <a:sym typeface="Arial"/>
              </a:rPr>
              <a:t>Same members as class</a:t>
            </a:r>
            <a:endParaRPr/>
          </a:p>
          <a:p>
            <a:pPr indent="-342900" lvl="0" marL="342900" marR="0" rtl="0" algn="l">
              <a:lnSpc>
                <a:spcPct val="90000"/>
              </a:lnSpc>
              <a:spcBef>
                <a:spcPts val="480"/>
              </a:spcBef>
              <a:spcAft>
                <a:spcPts val="0"/>
              </a:spcAft>
              <a:buClr>
                <a:schemeClr val="accent2"/>
              </a:buClr>
              <a:buSzPts val="2400"/>
              <a:buFont typeface="Noto Sans Symbols"/>
              <a:buChar char="⬥"/>
            </a:pPr>
            <a:r>
              <a:rPr b="0" i="0" lang="en" sz="2400" u="none">
                <a:solidFill>
                  <a:schemeClr val="dk1"/>
                </a:solidFill>
                <a:latin typeface="Arial"/>
                <a:ea typeface="Arial"/>
                <a:cs typeface="Arial"/>
                <a:sym typeface="Arial"/>
              </a:rPr>
              <a:t>Member access</a:t>
            </a:r>
            <a:endParaRPr/>
          </a:p>
          <a:p>
            <a:pPr indent="-285750" lvl="1" marL="742950" marR="0" rtl="0" algn="l">
              <a:lnSpc>
                <a:spcPct val="90000"/>
              </a:lnSpc>
              <a:spcBef>
                <a:spcPts val="400"/>
              </a:spcBef>
              <a:spcAft>
                <a:spcPts val="0"/>
              </a:spcAft>
              <a:buClr>
                <a:schemeClr val="accent2"/>
              </a:buClr>
              <a:buSzPts val="1100"/>
              <a:buFont typeface="Noto Sans Symbols"/>
              <a:buChar char="■"/>
            </a:pPr>
            <a:r>
              <a:rPr b="0" i="0" lang="en" sz="2000" u="none" cap="none" strike="noStrike">
                <a:solidFill>
                  <a:schemeClr val="dk1"/>
                </a:solidFill>
                <a:latin typeface="Droid Sans Mono"/>
                <a:ea typeface="Droid Sans Mono"/>
                <a:cs typeface="Droid Sans Mono"/>
                <a:sym typeface="Droid Sans Mono"/>
              </a:rPr>
              <a:t>public</a:t>
            </a:r>
            <a:r>
              <a:rPr b="0" i="0" lang="en" sz="2000" u="none" cap="none" strike="noStrike">
                <a:solidFill>
                  <a:schemeClr val="dk1"/>
                </a:solidFill>
                <a:latin typeface="Arial"/>
                <a:ea typeface="Arial"/>
                <a:cs typeface="Arial"/>
                <a:sym typeface="Arial"/>
              </a:rPr>
              <a:t>, </a:t>
            </a:r>
            <a:r>
              <a:rPr b="0" i="0" lang="en" sz="2000" u="none" cap="none" strike="noStrike">
                <a:solidFill>
                  <a:schemeClr val="dk1"/>
                </a:solidFill>
                <a:latin typeface="Droid Sans Mono"/>
                <a:ea typeface="Droid Sans Mono"/>
                <a:cs typeface="Droid Sans Mono"/>
                <a:sym typeface="Droid Sans Mono"/>
              </a:rPr>
              <a:t>internal</a:t>
            </a:r>
            <a:r>
              <a:rPr b="0" i="0" lang="en" sz="2000" u="none" cap="none" strike="noStrike">
                <a:solidFill>
                  <a:schemeClr val="dk1"/>
                </a:solidFill>
                <a:latin typeface="Arial"/>
                <a:ea typeface="Arial"/>
                <a:cs typeface="Arial"/>
                <a:sym typeface="Arial"/>
              </a:rPr>
              <a:t>, </a:t>
            </a:r>
            <a:r>
              <a:rPr b="0" i="0" lang="en" sz="2000" u="none" cap="none" strike="noStrike">
                <a:solidFill>
                  <a:schemeClr val="dk1"/>
                </a:solidFill>
                <a:latin typeface="Droid Sans Mono"/>
                <a:ea typeface="Droid Sans Mono"/>
                <a:cs typeface="Droid Sans Mono"/>
                <a:sym typeface="Droid Sans Mono"/>
              </a:rPr>
              <a:t>private</a:t>
            </a:r>
            <a:endParaRPr/>
          </a:p>
          <a:p>
            <a:pPr indent="-342900" lvl="0" marL="342900" marR="0" rtl="0" algn="l">
              <a:lnSpc>
                <a:spcPct val="90000"/>
              </a:lnSpc>
              <a:spcBef>
                <a:spcPts val="480"/>
              </a:spcBef>
              <a:spcAft>
                <a:spcPts val="0"/>
              </a:spcAft>
              <a:buClr>
                <a:schemeClr val="accent2"/>
              </a:buClr>
              <a:buSzPts val="2400"/>
              <a:buFont typeface="Noto Sans Symbols"/>
              <a:buChar char="⬥"/>
            </a:pPr>
            <a:r>
              <a:rPr b="0" i="0" lang="en" sz="2400" u="none">
                <a:solidFill>
                  <a:schemeClr val="dk1"/>
                </a:solidFill>
                <a:latin typeface="Arial"/>
                <a:ea typeface="Arial"/>
                <a:cs typeface="Arial"/>
                <a:sym typeface="Arial"/>
              </a:rPr>
              <a:t>Instantiated with </a:t>
            </a:r>
            <a:r>
              <a:rPr b="0" i="0" lang="en" sz="2400" u="none">
                <a:solidFill>
                  <a:schemeClr val="dk1"/>
                </a:solidFill>
                <a:latin typeface="Droid Sans Mono"/>
                <a:ea typeface="Droid Sans Mono"/>
                <a:cs typeface="Droid Sans Mono"/>
                <a:sym typeface="Droid Sans Mono"/>
              </a:rPr>
              <a:t>new</a:t>
            </a:r>
            <a:r>
              <a:rPr b="0" i="0" lang="en" sz="2400" u="none">
                <a:solidFill>
                  <a:schemeClr val="dk1"/>
                </a:solidFill>
                <a:latin typeface="Arial"/>
                <a:ea typeface="Arial"/>
                <a:cs typeface="Arial"/>
                <a:sym typeface="Arial"/>
              </a:rPr>
              <a:t> operator</a:t>
            </a:r>
            <a:endParaRPr/>
          </a:p>
        </p:txBody>
      </p:sp>
    </p:spTree>
  </p:cSld>
  <p:clrMapOvr>
    <a:masterClrMapping/>
  </p:clrMapOvr>
  <p:transition spd="slow">
    <p:fade thruBlk="1"/>
  </p:transition>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0" name="Shape 1540"/>
        <p:cNvGrpSpPr/>
        <p:nvPr/>
      </p:nvGrpSpPr>
      <p:grpSpPr>
        <a:xfrm>
          <a:off x="0" y="0"/>
          <a:ext cx="0" cy="0"/>
          <a:chOff x="0" y="0"/>
          <a:chExt cx="0" cy="0"/>
        </a:xfrm>
      </p:grpSpPr>
      <p:sp>
        <p:nvSpPr>
          <p:cNvPr id="1541" name="Google Shape;1541;p208"/>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  </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Classes and Structs</a:t>
            </a:r>
            <a:endParaRPr/>
          </a:p>
        </p:txBody>
      </p:sp>
      <p:sp>
        <p:nvSpPr>
          <p:cNvPr id="1542" name="Google Shape;1542;p208"/>
          <p:cNvSpPr txBox="1"/>
          <p:nvPr/>
        </p:nvSpPr>
        <p:spPr>
          <a:xfrm>
            <a:off x="457200" y="1464469"/>
            <a:ext cx="4921250" cy="1221581"/>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struct SPoint { int x, y; ...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class CPoint { int x, y; ... }</a:t>
            </a:r>
            <a:endParaRPr/>
          </a:p>
          <a:p>
            <a:pPr indent="0" lvl="0" marL="0" marR="0" rtl="0" algn="l">
              <a:lnSpc>
                <a:spcPct val="100000"/>
              </a:lnSpc>
              <a:spcBef>
                <a:spcPts val="0"/>
              </a:spcBef>
              <a:spcAft>
                <a:spcPts val="0"/>
              </a:spcAft>
              <a:buClr>
                <a:schemeClr val="dk1"/>
              </a:buClr>
              <a:buSzPts val="2000"/>
              <a:buFont typeface="Times New Roman"/>
              <a:buNone/>
            </a:pPr>
            <a:r>
              <a:t/>
            </a:r>
            <a:endParaRPr b="1" i="0" sz="2000" u="none">
              <a:solidFill>
                <a:schemeClr val="dk1"/>
              </a:solidFill>
              <a:latin typeface="Droid Sans Mono"/>
              <a:ea typeface="Droid Sans Mono"/>
              <a:cs typeface="Droid Sans Mono"/>
              <a:sym typeface="Droid Sans Mono"/>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SPoint sp = new SPoint(10, 20);</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CPoint cp = new CPoint(10, 20);</a:t>
            </a:r>
            <a:endParaRPr/>
          </a:p>
        </p:txBody>
      </p:sp>
      <p:sp>
        <p:nvSpPr>
          <p:cNvPr id="1543" name="Google Shape;1543;p208"/>
          <p:cNvSpPr txBox="1"/>
          <p:nvPr/>
        </p:nvSpPr>
        <p:spPr>
          <a:xfrm>
            <a:off x="3581400" y="2800350"/>
            <a:ext cx="1066800" cy="342900"/>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 sz="2000" u="none">
                <a:solidFill>
                  <a:schemeClr val="dk1"/>
                </a:solidFill>
                <a:latin typeface="Arial"/>
                <a:ea typeface="Arial"/>
                <a:cs typeface="Arial"/>
                <a:sym typeface="Arial"/>
              </a:rPr>
              <a:t>10</a:t>
            </a:r>
            <a:endParaRPr/>
          </a:p>
        </p:txBody>
      </p:sp>
      <p:sp>
        <p:nvSpPr>
          <p:cNvPr id="1544" name="Google Shape;1544;p208"/>
          <p:cNvSpPr txBox="1"/>
          <p:nvPr/>
        </p:nvSpPr>
        <p:spPr>
          <a:xfrm>
            <a:off x="3581400" y="3143250"/>
            <a:ext cx="1066800" cy="342900"/>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 sz="2000" u="none">
                <a:solidFill>
                  <a:schemeClr val="dk1"/>
                </a:solidFill>
                <a:latin typeface="Arial"/>
                <a:ea typeface="Arial"/>
                <a:cs typeface="Arial"/>
                <a:sym typeface="Arial"/>
              </a:rPr>
              <a:t>20</a:t>
            </a:r>
            <a:endParaRPr/>
          </a:p>
        </p:txBody>
      </p:sp>
      <p:sp>
        <p:nvSpPr>
          <p:cNvPr id="1545" name="Google Shape;1545;p208"/>
          <p:cNvSpPr txBox="1"/>
          <p:nvPr/>
        </p:nvSpPr>
        <p:spPr>
          <a:xfrm>
            <a:off x="2895600" y="2971800"/>
            <a:ext cx="587375" cy="297656"/>
          </a:xfrm>
          <a:prstGeom prst="rect">
            <a:avLst/>
          </a:prstGeom>
          <a:noFill/>
          <a:ln>
            <a:noFill/>
          </a:ln>
        </p:spPr>
        <p:txBody>
          <a:bodyPr anchorCtr="0" anchor="ctr" bIns="45700" lIns="91425" spcFirstLastPara="1" rIns="91425" wrap="square" tIns="45700">
            <a:spAutoFit/>
          </a:bodyPr>
          <a:lstStyle/>
          <a:p>
            <a:pPr indent="0" lvl="0" marL="0" marR="0" rtl="0" algn="r">
              <a:lnSpc>
                <a:spcPct val="100000"/>
              </a:lnSpc>
              <a:spcBef>
                <a:spcPts val="0"/>
              </a:spcBef>
              <a:spcAft>
                <a:spcPts val="0"/>
              </a:spcAft>
              <a:buClr>
                <a:schemeClr val="dk1"/>
              </a:buClr>
              <a:buSzPts val="2000"/>
              <a:buFont typeface="Arial"/>
              <a:buNone/>
            </a:pPr>
            <a:r>
              <a:rPr b="1" i="0" lang="en" sz="2000" u="none">
                <a:solidFill>
                  <a:schemeClr val="dk1"/>
                </a:solidFill>
                <a:latin typeface="Arial"/>
                <a:ea typeface="Arial"/>
                <a:cs typeface="Arial"/>
                <a:sym typeface="Arial"/>
              </a:rPr>
              <a:t>sp</a:t>
            </a:r>
            <a:endParaRPr/>
          </a:p>
        </p:txBody>
      </p:sp>
      <p:sp>
        <p:nvSpPr>
          <p:cNvPr id="1546" name="Google Shape;1546;p208"/>
          <p:cNvSpPr txBox="1"/>
          <p:nvPr/>
        </p:nvSpPr>
        <p:spPr>
          <a:xfrm>
            <a:off x="3581400" y="3714750"/>
            <a:ext cx="1066800" cy="342900"/>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47" name="Google Shape;1547;p208"/>
          <p:cNvSpPr txBox="1"/>
          <p:nvPr/>
        </p:nvSpPr>
        <p:spPr>
          <a:xfrm>
            <a:off x="2895600" y="3714750"/>
            <a:ext cx="587375" cy="297656"/>
          </a:xfrm>
          <a:prstGeom prst="rect">
            <a:avLst/>
          </a:prstGeom>
          <a:noFill/>
          <a:ln>
            <a:noFill/>
          </a:ln>
        </p:spPr>
        <p:txBody>
          <a:bodyPr anchorCtr="0" anchor="ctr" bIns="45700" lIns="91425" spcFirstLastPara="1" rIns="91425" wrap="square" tIns="45700">
            <a:spAutoFit/>
          </a:bodyPr>
          <a:lstStyle/>
          <a:p>
            <a:pPr indent="0" lvl="0" marL="0" marR="0" rtl="0" algn="r">
              <a:lnSpc>
                <a:spcPct val="100000"/>
              </a:lnSpc>
              <a:spcBef>
                <a:spcPts val="0"/>
              </a:spcBef>
              <a:spcAft>
                <a:spcPts val="0"/>
              </a:spcAft>
              <a:buClr>
                <a:schemeClr val="dk1"/>
              </a:buClr>
              <a:buSzPts val="2000"/>
              <a:buFont typeface="Arial"/>
              <a:buNone/>
            </a:pPr>
            <a:r>
              <a:rPr b="1" i="0" lang="en" sz="2000" u="none">
                <a:solidFill>
                  <a:schemeClr val="dk1"/>
                </a:solidFill>
                <a:latin typeface="Arial"/>
                <a:ea typeface="Arial"/>
                <a:cs typeface="Arial"/>
                <a:sym typeface="Arial"/>
              </a:rPr>
              <a:t>cp</a:t>
            </a:r>
            <a:endParaRPr/>
          </a:p>
        </p:txBody>
      </p:sp>
      <p:cxnSp>
        <p:nvCxnSpPr>
          <p:cNvPr id="1548" name="Google Shape;1548;p208"/>
          <p:cNvCxnSpPr/>
          <p:nvPr/>
        </p:nvCxnSpPr>
        <p:spPr>
          <a:xfrm>
            <a:off x="4114800" y="3886200"/>
            <a:ext cx="1371600" cy="0"/>
          </a:xfrm>
          <a:prstGeom prst="straightConnector1">
            <a:avLst/>
          </a:prstGeom>
          <a:noFill/>
          <a:ln cap="flat" cmpd="sng" w="25400">
            <a:solidFill>
              <a:schemeClr val="dk1"/>
            </a:solidFill>
            <a:prstDash val="solid"/>
            <a:miter lim="800000"/>
            <a:headEnd len="med" w="med" type="oval"/>
            <a:tailEnd len="med" w="med" type="triangle"/>
          </a:ln>
          <a:effectLst>
            <a:outerShdw blurRad="63500" dir="2700000" dist="17960">
              <a:schemeClr val="lt2"/>
            </a:outerShdw>
          </a:effectLst>
        </p:spPr>
      </p:cxnSp>
      <p:sp>
        <p:nvSpPr>
          <p:cNvPr id="1549" name="Google Shape;1549;p208"/>
          <p:cNvSpPr txBox="1"/>
          <p:nvPr/>
        </p:nvSpPr>
        <p:spPr>
          <a:xfrm>
            <a:off x="5486400" y="3714750"/>
            <a:ext cx="1066800" cy="342900"/>
          </a:xfrm>
          <a:prstGeom prst="rect">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50" name="Google Shape;1550;p208"/>
          <p:cNvSpPr txBox="1"/>
          <p:nvPr/>
        </p:nvSpPr>
        <p:spPr>
          <a:xfrm>
            <a:off x="5486400" y="4057650"/>
            <a:ext cx="1066800" cy="342900"/>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 sz="2000" u="none">
                <a:solidFill>
                  <a:schemeClr val="dk1"/>
                </a:solidFill>
                <a:latin typeface="Arial"/>
                <a:ea typeface="Arial"/>
                <a:cs typeface="Arial"/>
                <a:sym typeface="Arial"/>
              </a:rPr>
              <a:t>10</a:t>
            </a:r>
            <a:endParaRPr/>
          </a:p>
        </p:txBody>
      </p:sp>
      <p:sp>
        <p:nvSpPr>
          <p:cNvPr id="1551" name="Google Shape;1551;p208"/>
          <p:cNvSpPr txBox="1"/>
          <p:nvPr/>
        </p:nvSpPr>
        <p:spPr>
          <a:xfrm>
            <a:off x="5486400" y="4400550"/>
            <a:ext cx="1066800" cy="342900"/>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 sz="2000" u="none">
                <a:solidFill>
                  <a:schemeClr val="dk1"/>
                </a:solidFill>
                <a:latin typeface="Arial"/>
                <a:ea typeface="Arial"/>
                <a:cs typeface="Arial"/>
                <a:sym typeface="Arial"/>
              </a:rPr>
              <a:t>20</a:t>
            </a:r>
            <a:endParaRPr/>
          </a:p>
        </p:txBody>
      </p:sp>
      <p:cxnSp>
        <p:nvCxnSpPr>
          <p:cNvPr id="1552" name="Google Shape;1552;p208"/>
          <p:cNvCxnSpPr/>
          <p:nvPr/>
        </p:nvCxnSpPr>
        <p:spPr>
          <a:xfrm>
            <a:off x="6019800" y="3886200"/>
            <a:ext cx="1371600" cy="0"/>
          </a:xfrm>
          <a:prstGeom prst="straightConnector1">
            <a:avLst/>
          </a:prstGeom>
          <a:noFill/>
          <a:ln cap="flat" cmpd="sng" w="25400">
            <a:solidFill>
              <a:schemeClr val="dk1"/>
            </a:solidFill>
            <a:prstDash val="solid"/>
            <a:miter lim="800000"/>
            <a:headEnd len="med" w="med" type="oval"/>
            <a:tailEnd len="med" w="med" type="triangle"/>
          </a:ln>
          <a:effectLst>
            <a:outerShdw blurRad="63500" dir="2700000" dist="17960">
              <a:schemeClr val="lt2"/>
            </a:outerShdw>
          </a:effectLst>
        </p:spPr>
      </p:cxnSp>
      <p:sp>
        <p:nvSpPr>
          <p:cNvPr id="1553" name="Google Shape;1553;p208"/>
          <p:cNvSpPr txBox="1"/>
          <p:nvPr/>
        </p:nvSpPr>
        <p:spPr>
          <a:xfrm>
            <a:off x="7391400" y="3714750"/>
            <a:ext cx="1295400" cy="342900"/>
          </a:xfrm>
          <a:prstGeom prst="rect">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 sz="2000" u="none">
                <a:solidFill>
                  <a:schemeClr val="dk1"/>
                </a:solidFill>
                <a:latin typeface="Arial"/>
                <a:ea typeface="Arial"/>
                <a:cs typeface="Arial"/>
                <a:sym typeface="Arial"/>
              </a:rPr>
              <a:t>CPoint</a:t>
            </a:r>
            <a:endParaRPr/>
          </a:p>
        </p:txBody>
      </p:sp>
    </p:spTree>
  </p:cSld>
  <p:clrMapOvr>
    <a:masterClrMapping/>
  </p:clrMapOvr>
  <p:transition spd="slow">
    <p:fade thruBlk="1"/>
  </p:transition>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8" name="Shape 1558"/>
        <p:cNvGrpSpPr/>
        <p:nvPr/>
      </p:nvGrpSpPr>
      <p:grpSpPr>
        <a:xfrm>
          <a:off x="0" y="0"/>
          <a:ext cx="0" cy="0"/>
          <a:chOff x="0" y="0"/>
          <a:chExt cx="0" cy="0"/>
        </a:xfrm>
      </p:grpSpPr>
      <p:sp>
        <p:nvSpPr>
          <p:cNvPr id="1559" name="Google Shape;1559;p209"/>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  </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Delegates</a:t>
            </a:r>
            <a:endParaRPr/>
          </a:p>
        </p:txBody>
      </p:sp>
      <p:sp>
        <p:nvSpPr>
          <p:cNvPr id="1560" name="Google Shape;1560;p209"/>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A delegate is a reference type that defines a method signature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When instantiated, a delegate holds one or more methods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Essentially an object-oriented function pointer</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Foundation for framework events</a:t>
            </a:r>
            <a:endParaRPr/>
          </a:p>
        </p:txBody>
      </p:sp>
    </p:spTree>
  </p:cSld>
  <p:clrMapOvr>
    <a:masterClrMapping/>
  </p:clrMapOvr>
  <p:transition spd="slow">
    <p:fade thruBlk="1"/>
  </p:transition>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4" name="Shape 1564"/>
        <p:cNvGrpSpPr/>
        <p:nvPr/>
      </p:nvGrpSpPr>
      <p:grpSpPr>
        <a:xfrm>
          <a:off x="0" y="0"/>
          <a:ext cx="0" cy="0"/>
          <a:chOff x="0" y="0"/>
          <a:chExt cx="0" cy="0"/>
        </a:xfrm>
      </p:grpSpPr>
      <p:sp>
        <p:nvSpPr>
          <p:cNvPr id="1565" name="Google Shape;1565;p210"/>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Agenda</a:t>
            </a:r>
            <a:endParaRPr/>
          </a:p>
        </p:txBody>
      </p:sp>
      <p:sp>
        <p:nvSpPr>
          <p:cNvPr id="1566" name="Google Shape;1566;p210"/>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Hello World</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Design Goals of C#</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Types</a:t>
            </a:r>
            <a:endParaRPr/>
          </a:p>
          <a:p>
            <a:pPr indent="-342900" lvl="0" marL="342900" marR="0" rtl="0" algn="l">
              <a:lnSpc>
                <a:spcPct val="100000"/>
              </a:lnSpc>
              <a:spcBef>
                <a:spcPts val="560"/>
              </a:spcBef>
              <a:spcAft>
                <a:spcPts val="0"/>
              </a:spcAft>
              <a:buClr>
                <a:schemeClr val="folHlink"/>
              </a:buClr>
              <a:buSzPts val="2800"/>
              <a:buFont typeface="Noto Sans Symbols"/>
              <a:buChar char="⬥"/>
            </a:pPr>
            <a:r>
              <a:rPr b="1" i="0" lang="en" sz="2800" u="none">
                <a:solidFill>
                  <a:schemeClr val="folHlink"/>
                </a:solidFill>
                <a:latin typeface="Arial"/>
                <a:ea typeface="Arial"/>
                <a:cs typeface="Arial"/>
                <a:sym typeface="Arial"/>
              </a:rPr>
              <a:t>Program Structure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Statements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Operators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Using Visual Studio.NET</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Using the .NET Framework SDK </a:t>
            </a:r>
            <a:endParaRPr/>
          </a:p>
        </p:txBody>
      </p:sp>
    </p:spTree>
  </p:cSld>
  <p:clrMapOvr>
    <a:masterClrMapping/>
  </p:clrMapOvr>
  <p:transition spd="med">
    <p:fade thruBlk="1"/>
  </p:transition>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0" name="Shape 1570"/>
        <p:cNvGrpSpPr/>
        <p:nvPr/>
      </p:nvGrpSpPr>
      <p:grpSpPr>
        <a:xfrm>
          <a:off x="0" y="0"/>
          <a:ext cx="0" cy="0"/>
          <a:chOff x="0" y="0"/>
          <a:chExt cx="0" cy="0"/>
        </a:xfrm>
      </p:grpSpPr>
      <p:sp>
        <p:nvSpPr>
          <p:cNvPr id="1571" name="Google Shape;1571;p211"/>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Program Structure</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Overview</a:t>
            </a:r>
            <a:endParaRPr/>
          </a:p>
        </p:txBody>
      </p:sp>
      <p:sp>
        <p:nvSpPr>
          <p:cNvPr id="1572" name="Google Shape;1572;p211"/>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Organizing Types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Namespaces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References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Main Method</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Syntax</a:t>
            </a:r>
            <a:endParaRPr/>
          </a:p>
        </p:txBody>
      </p:sp>
    </p:spTree>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118650"/>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Lecture Notes</a:t>
            </a:r>
            <a:endParaRPr/>
          </a:p>
        </p:txBody>
      </p:sp>
      <p:sp>
        <p:nvSpPr>
          <p:cNvPr id="69" name="Google Shape;69;p14"/>
          <p:cNvSpPr txBox="1"/>
          <p:nvPr>
            <p:ph idx="1" type="body"/>
          </p:nvPr>
        </p:nvSpPr>
        <p:spPr>
          <a:xfrm>
            <a:off x="311700" y="760825"/>
            <a:ext cx="8669700" cy="4004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b="1" lang="en" sz="1792"/>
              <a:t>GitHub </a:t>
            </a:r>
            <a:endParaRPr b="1" sz="1792"/>
          </a:p>
          <a:p>
            <a:pPr indent="0" lvl="0" marL="0" rtl="0" algn="l">
              <a:lnSpc>
                <a:spcPct val="95000"/>
              </a:lnSpc>
              <a:spcBef>
                <a:spcPts val="1200"/>
              </a:spcBef>
              <a:spcAft>
                <a:spcPts val="0"/>
              </a:spcAft>
              <a:buSzPts val="688"/>
              <a:buNone/>
            </a:pPr>
            <a:r>
              <a:rPr lang="en" sz="1525" u="sng">
                <a:solidFill>
                  <a:schemeClr val="hlink"/>
                </a:solidFill>
                <a:hlinkClick r:id="rId3"/>
              </a:rPr>
              <a:t>https://github.com/PacktPublishing/Mastering-C-Sharp-and-.NET-Framework</a:t>
            </a:r>
            <a:endParaRPr sz="1525"/>
          </a:p>
          <a:p>
            <a:pPr indent="0" lvl="0" marL="0" rtl="0" algn="l">
              <a:lnSpc>
                <a:spcPct val="95000"/>
              </a:lnSpc>
              <a:spcBef>
                <a:spcPts val="1200"/>
              </a:spcBef>
              <a:spcAft>
                <a:spcPts val="0"/>
              </a:spcAft>
              <a:buSzPts val="688"/>
              <a:buNone/>
            </a:pPr>
            <a:r>
              <a:rPr lang="en" sz="1525" u="sng">
                <a:solidFill>
                  <a:schemeClr val="hlink"/>
                </a:solidFill>
                <a:hlinkClick r:id="rId4"/>
              </a:rPr>
              <a:t>https://github.com/akhilmittal/FreeBooks</a:t>
            </a:r>
            <a:r>
              <a:rPr lang="en" sz="1525"/>
              <a:t> </a:t>
            </a:r>
            <a:endParaRPr sz="1525"/>
          </a:p>
          <a:p>
            <a:pPr indent="0" lvl="0" marL="0" rtl="0" algn="l">
              <a:lnSpc>
                <a:spcPct val="105000"/>
              </a:lnSpc>
              <a:spcBef>
                <a:spcPts val="1800"/>
              </a:spcBef>
              <a:spcAft>
                <a:spcPts val="0"/>
              </a:spcAft>
              <a:buSzPts val="688"/>
              <a:buNone/>
            </a:pPr>
            <a:r>
              <a:rPr b="1" lang="en" sz="1431">
                <a:solidFill>
                  <a:srgbClr val="1F2328"/>
                </a:solidFill>
                <a:highlight>
                  <a:srgbClr val="FFFFFF"/>
                </a:highlight>
              </a:rPr>
              <a:t>ASP.NET</a:t>
            </a:r>
            <a:endParaRPr b="1" sz="1431">
              <a:solidFill>
                <a:srgbClr val="1F2328"/>
              </a:solidFill>
              <a:highlight>
                <a:srgbClr val="FFFFFF"/>
              </a:highlight>
            </a:endParaRPr>
          </a:p>
          <a:p>
            <a:pPr indent="-301625" lvl="0" marL="457200" rtl="0" algn="l">
              <a:lnSpc>
                <a:spcPct val="95000"/>
              </a:lnSpc>
              <a:spcBef>
                <a:spcPts val="1200"/>
              </a:spcBef>
              <a:spcAft>
                <a:spcPts val="0"/>
              </a:spcAft>
              <a:buClr>
                <a:srgbClr val="1F2328"/>
              </a:buClr>
              <a:buSzPts val="1150"/>
              <a:buChar char="●"/>
            </a:pPr>
            <a:r>
              <a:rPr lang="en" sz="1150">
                <a:solidFill>
                  <a:schemeClr val="hlink"/>
                </a:solidFill>
                <a:highlight>
                  <a:srgbClr val="FFFFFF"/>
                </a:highlight>
                <a:uFill>
                  <a:noFill/>
                </a:uFill>
                <a:hlinkClick r:id="rId5"/>
              </a:rPr>
              <a:t>Architecting Modern Web Applications with ASP.NET Core and Microsoft Azure (2020)</a:t>
            </a:r>
            <a:r>
              <a:rPr lang="en" sz="1150">
                <a:solidFill>
                  <a:srgbClr val="1F2328"/>
                </a:solidFill>
                <a:highlight>
                  <a:srgbClr val="FFFFFF"/>
                </a:highlight>
              </a:rPr>
              <a:t> - Steve "ardalis" Smith (PDF) </a:t>
            </a:r>
            <a:endParaRPr sz="1150">
              <a:solidFill>
                <a:srgbClr val="1F2328"/>
              </a:solidFill>
              <a:highlight>
                <a:srgbClr val="FFFFFF"/>
              </a:highlight>
            </a:endParaRPr>
          </a:p>
          <a:p>
            <a:pPr indent="-301625" lvl="0" marL="457200" rtl="0" algn="l">
              <a:lnSpc>
                <a:spcPct val="95000"/>
              </a:lnSpc>
              <a:spcBef>
                <a:spcPts val="0"/>
              </a:spcBef>
              <a:spcAft>
                <a:spcPts val="0"/>
              </a:spcAft>
              <a:buClr>
                <a:srgbClr val="1F2328"/>
              </a:buClr>
              <a:buSzPts val="1150"/>
              <a:buChar char="●"/>
            </a:pPr>
            <a:r>
              <a:rPr lang="en" sz="1150">
                <a:solidFill>
                  <a:schemeClr val="hlink"/>
                </a:solidFill>
                <a:highlight>
                  <a:srgbClr val="FFFFFF"/>
                </a:highlight>
                <a:uFill>
                  <a:noFill/>
                </a:uFill>
                <a:hlinkClick r:id="rId6"/>
              </a:rPr>
              <a:t>ASP.NET MVC Music Store</a:t>
            </a:r>
            <a:endParaRPr sz="1150">
              <a:solidFill>
                <a:schemeClr val="hlink"/>
              </a:solidFill>
              <a:highlight>
                <a:srgbClr val="FFFFFF"/>
              </a:highlight>
            </a:endParaRPr>
          </a:p>
          <a:p>
            <a:pPr indent="-301625" lvl="0" marL="457200" rtl="0" algn="l">
              <a:lnSpc>
                <a:spcPct val="95000"/>
              </a:lnSpc>
              <a:spcBef>
                <a:spcPts val="0"/>
              </a:spcBef>
              <a:spcAft>
                <a:spcPts val="0"/>
              </a:spcAft>
              <a:buClr>
                <a:srgbClr val="1F2328"/>
              </a:buClr>
              <a:buSzPts val="1150"/>
              <a:buChar char="●"/>
            </a:pPr>
            <a:r>
              <a:rPr lang="en" sz="1150">
                <a:solidFill>
                  <a:schemeClr val="hlink"/>
                </a:solidFill>
                <a:highlight>
                  <a:srgbClr val="FFFFFF"/>
                </a:highlight>
                <a:uFill>
                  <a:noFill/>
                </a:uFill>
                <a:hlinkClick r:id="rId7"/>
              </a:rPr>
              <a:t>ASP.NET WebHooks Succinctly</a:t>
            </a:r>
            <a:r>
              <a:rPr lang="en" sz="1150">
                <a:solidFill>
                  <a:srgbClr val="1F2328"/>
                </a:solidFill>
                <a:highlight>
                  <a:srgbClr val="FFFFFF"/>
                </a:highlight>
              </a:rPr>
              <a:t> - Gaurav Arora</a:t>
            </a:r>
            <a:endParaRPr sz="1150">
              <a:solidFill>
                <a:srgbClr val="1F2328"/>
              </a:solidFill>
              <a:highlight>
                <a:srgbClr val="FFFFFF"/>
              </a:highlight>
            </a:endParaRPr>
          </a:p>
          <a:p>
            <a:pPr indent="-301625" lvl="0" marL="457200" rtl="0" algn="l">
              <a:lnSpc>
                <a:spcPct val="95000"/>
              </a:lnSpc>
              <a:spcBef>
                <a:spcPts val="0"/>
              </a:spcBef>
              <a:spcAft>
                <a:spcPts val="0"/>
              </a:spcAft>
              <a:buClr>
                <a:srgbClr val="1F2328"/>
              </a:buClr>
              <a:buSzPts val="1150"/>
              <a:buChar char="●"/>
            </a:pPr>
            <a:r>
              <a:rPr lang="en" sz="1150">
                <a:solidFill>
                  <a:schemeClr val="hlink"/>
                </a:solidFill>
                <a:highlight>
                  <a:srgbClr val="FFFFFF"/>
                </a:highlight>
                <a:uFill>
                  <a:noFill/>
                </a:uFill>
                <a:hlinkClick r:id="rId8"/>
              </a:rPr>
              <a:t>ASP.NET with C# (2008)</a:t>
            </a:r>
            <a:r>
              <a:rPr lang="en" sz="1150">
                <a:solidFill>
                  <a:srgbClr val="1F2328"/>
                </a:solidFill>
                <a:highlight>
                  <a:srgbClr val="FFFFFF"/>
                </a:highlight>
              </a:rPr>
              <a:t> - Vijay Mukhi, Sonal Mukhi, Neha Kotecha</a:t>
            </a:r>
            <a:endParaRPr sz="1150">
              <a:solidFill>
                <a:srgbClr val="1F2328"/>
              </a:solidFill>
              <a:highlight>
                <a:srgbClr val="FFFFFF"/>
              </a:highlight>
            </a:endParaRPr>
          </a:p>
          <a:p>
            <a:pPr indent="-301625" lvl="0" marL="457200" rtl="0" algn="l">
              <a:lnSpc>
                <a:spcPct val="95000"/>
              </a:lnSpc>
              <a:spcBef>
                <a:spcPts val="0"/>
              </a:spcBef>
              <a:spcAft>
                <a:spcPts val="0"/>
              </a:spcAft>
              <a:buClr>
                <a:srgbClr val="1F2328"/>
              </a:buClr>
              <a:buSzPts val="1150"/>
              <a:buChar char="●"/>
            </a:pPr>
            <a:r>
              <a:rPr lang="en" sz="1150">
                <a:solidFill>
                  <a:schemeClr val="hlink"/>
                </a:solidFill>
                <a:highlight>
                  <a:srgbClr val="FFFFFF"/>
                </a:highlight>
                <a:uFill>
                  <a:noFill/>
                </a:uFill>
                <a:hlinkClick r:id="rId9"/>
              </a:rPr>
              <a:t>Diving into ASP.NET WebAPI (2016)</a:t>
            </a:r>
            <a:r>
              <a:rPr lang="en" sz="1150">
                <a:solidFill>
                  <a:srgbClr val="1F2328"/>
                </a:solidFill>
                <a:highlight>
                  <a:srgbClr val="FFFFFF"/>
                </a:highlight>
              </a:rPr>
              <a:t> - Akhil Mittal (PDF)</a:t>
            </a:r>
            <a:endParaRPr sz="1150">
              <a:solidFill>
                <a:srgbClr val="1F2328"/>
              </a:solidFill>
              <a:highlight>
                <a:srgbClr val="FFFFFF"/>
              </a:highlight>
            </a:endParaRPr>
          </a:p>
          <a:p>
            <a:pPr indent="-301625" lvl="0" marL="457200" rtl="0" algn="l">
              <a:lnSpc>
                <a:spcPct val="95000"/>
              </a:lnSpc>
              <a:spcBef>
                <a:spcPts val="0"/>
              </a:spcBef>
              <a:spcAft>
                <a:spcPts val="0"/>
              </a:spcAft>
              <a:buClr>
                <a:srgbClr val="1F2328"/>
              </a:buClr>
              <a:buSzPts val="1150"/>
              <a:buChar char="●"/>
            </a:pPr>
            <a:r>
              <a:rPr lang="en" sz="1150">
                <a:solidFill>
                  <a:schemeClr val="hlink"/>
                </a:solidFill>
                <a:highlight>
                  <a:srgbClr val="FFFFFF"/>
                </a:highlight>
                <a:uFill>
                  <a:noFill/>
                </a:uFill>
                <a:hlinkClick r:id="rId10"/>
              </a:rPr>
              <a:t>Intro to ASPNET MVC 4 with Visual Studio 2011 Beta (2012)</a:t>
            </a:r>
            <a:r>
              <a:rPr lang="en" sz="1150">
                <a:solidFill>
                  <a:srgbClr val="1F2328"/>
                </a:solidFill>
                <a:highlight>
                  <a:srgbClr val="FFFFFF"/>
                </a:highlight>
              </a:rPr>
              <a:t> - Rick Anderson, Scott Hanselman (PDF)</a:t>
            </a:r>
            <a:endParaRPr sz="1150">
              <a:solidFill>
                <a:srgbClr val="1F2328"/>
              </a:solidFill>
              <a:highlight>
                <a:srgbClr val="FFFFFF"/>
              </a:highlight>
            </a:endParaRPr>
          </a:p>
          <a:p>
            <a:pPr indent="-301625" lvl="0" marL="457200" rtl="0" algn="l">
              <a:lnSpc>
                <a:spcPct val="95000"/>
              </a:lnSpc>
              <a:spcBef>
                <a:spcPts val="0"/>
              </a:spcBef>
              <a:spcAft>
                <a:spcPts val="0"/>
              </a:spcAft>
              <a:buClr>
                <a:srgbClr val="1F2328"/>
              </a:buClr>
              <a:buSzPts val="1150"/>
              <a:buChar char="●"/>
            </a:pPr>
            <a:r>
              <a:rPr lang="en" sz="1150">
                <a:solidFill>
                  <a:schemeClr val="hlink"/>
                </a:solidFill>
                <a:highlight>
                  <a:srgbClr val="FFFFFF"/>
                </a:highlight>
                <a:uFill>
                  <a:noFill/>
                </a:uFill>
                <a:hlinkClick r:id="rId11"/>
              </a:rPr>
              <a:t>Introducing ASP.NET Web Pages 2 (2012)</a:t>
            </a:r>
            <a:r>
              <a:rPr lang="en" sz="1150">
                <a:solidFill>
                  <a:srgbClr val="1F2328"/>
                </a:solidFill>
                <a:highlight>
                  <a:srgbClr val="FFFFFF"/>
                </a:highlight>
              </a:rPr>
              <a:t> - Mike Pope (PDF)</a:t>
            </a:r>
            <a:endParaRPr sz="1150">
              <a:solidFill>
                <a:srgbClr val="1F2328"/>
              </a:solidFill>
              <a:highlight>
                <a:srgbClr val="FFFFFF"/>
              </a:highlight>
            </a:endParaRPr>
          </a:p>
          <a:p>
            <a:pPr indent="-301625" lvl="0" marL="457200" rtl="0" algn="l">
              <a:lnSpc>
                <a:spcPct val="95000"/>
              </a:lnSpc>
              <a:spcBef>
                <a:spcPts val="0"/>
              </a:spcBef>
              <a:spcAft>
                <a:spcPts val="0"/>
              </a:spcAft>
              <a:buClr>
                <a:srgbClr val="1F2328"/>
              </a:buClr>
              <a:buSzPts val="1150"/>
              <a:buChar char="●"/>
            </a:pPr>
            <a:r>
              <a:rPr lang="en" sz="1150">
                <a:solidFill>
                  <a:schemeClr val="hlink"/>
                </a:solidFill>
                <a:highlight>
                  <a:srgbClr val="FFFFFF"/>
                </a:highlight>
                <a:uFill>
                  <a:noFill/>
                </a:uFill>
                <a:hlinkClick r:id="rId12"/>
              </a:rPr>
              <a:t>.NET Framework Notes for Professionals</a:t>
            </a:r>
            <a:r>
              <a:rPr lang="en" sz="1150">
                <a:solidFill>
                  <a:srgbClr val="1F2328"/>
                </a:solidFill>
                <a:highlight>
                  <a:srgbClr val="FFFFFF"/>
                </a:highlight>
              </a:rPr>
              <a:t> - Compiled from StackOverflow Documentation (PDF)</a:t>
            </a:r>
            <a:endParaRPr sz="1150">
              <a:solidFill>
                <a:srgbClr val="1F2328"/>
              </a:solidFill>
              <a:highlight>
                <a:srgbClr val="FFFFFF"/>
              </a:highlight>
            </a:endParaRPr>
          </a:p>
          <a:p>
            <a:pPr indent="0" lvl="0" marL="0" marR="38100" rtl="0" algn="l">
              <a:lnSpc>
                <a:spcPct val="80000"/>
              </a:lnSpc>
              <a:spcBef>
                <a:spcPts val="1800"/>
              </a:spcBef>
              <a:spcAft>
                <a:spcPts val="0"/>
              </a:spcAft>
              <a:buSzPts val="688"/>
              <a:buNone/>
            </a:pPr>
            <a:r>
              <a:rPr b="1" lang="en" sz="1431">
                <a:solidFill>
                  <a:srgbClr val="1F2328"/>
                </a:solidFill>
                <a:highlight>
                  <a:srgbClr val="FFFFFF"/>
                </a:highlight>
              </a:rPr>
              <a:t>ASP.NET Core</a:t>
            </a:r>
            <a:endParaRPr b="1" sz="1431">
              <a:solidFill>
                <a:srgbClr val="1F2328"/>
              </a:solidFill>
              <a:highlight>
                <a:srgbClr val="FFFFFF"/>
              </a:highlight>
            </a:endParaRPr>
          </a:p>
          <a:p>
            <a:pPr indent="-301625" lvl="0" marL="457200" rtl="0" algn="l">
              <a:lnSpc>
                <a:spcPct val="95000"/>
              </a:lnSpc>
              <a:spcBef>
                <a:spcPts val="1200"/>
              </a:spcBef>
              <a:spcAft>
                <a:spcPts val="0"/>
              </a:spcAft>
              <a:buClr>
                <a:srgbClr val="1F2328"/>
              </a:buClr>
              <a:buSzPts val="1150"/>
              <a:buChar char="●"/>
            </a:pPr>
            <a:r>
              <a:rPr lang="en" sz="1150">
                <a:solidFill>
                  <a:schemeClr val="hlink"/>
                </a:solidFill>
                <a:highlight>
                  <a:srgbClr val="FFFFFF"/>
                </a:highlight>
                <a:uFill>
                  <a:noFill/>
                </a:uFill>
                <a:hlinkClick r:id="rId13"/>
              </a:rPr>
              <a:t>ASP.NET Core 3.1 Succinctly</a:t>
            </a:r>
            <a:r>
              <a:rPr lang="en" sz="1150">
                <a:solidFill>
                  <a:srgbClr val="1F2328"/>
                </a:solidFill>
                <a:highlight>
                  <a:srgbClr val="FFFFFF"/>
                </a:highlight>
              </a:rPr>
              <a:t> - Simone Chiaretta, Ugo Lattanzi</a:t>
            </a:r>
            <a:endParaRPr sz="1150">
              <a:solidFill>
                <a:srgbClr val="1F2328"/>
              </a:solidFill>
              <a:highlight>
                <a:srgbClr val="FFFFFF"/>
              </a:highlight>
            </a:endParaRPr>
          </a:p>
          <a:p>
            <a:pPr indent="-301625" lvl="0" marL="457200" rtl="0" algn="l">
              <a:lnSpc>
                <a:spcPct val="95000"/>
              </a:lnSpc>
              <a:spcBef>
                <a:spcPts val="0"/>
              </a:spcBef>
              <a:spcAft>
                <a:spcPts val="0"/>
              </a:spcAft>
              <a:buClr>
                <a:srgbClr val="1F2328"/>
              </a:buClr>
              <a:buSzPts val="1150"/>
              <a:buChar char="●"/>
            </a:pPr>
            <a:r>
              <a:rPr lang="en" sz="1150">
                <a:solidFill>
                  <a:schemeClr val="hlink"/>
                </a:solidFill>
                <a:highlight>
                  <a:srgbClr val="FFFFFF"/>
                </a:highlight>
                <a:uFill>
                  <a:noFill/>
                </a:uFill>
                <a:hlinkClick r:id="rId14"/>
              </a:rPr>
              <a:t>ASP.NET Core Documentation - Microsoft Docs</a:t>
            </a:r>
            <a:endParaRPr sz="1150">
              <a:solidFill>
                <a:schemeClr val="hlink"/>
              </a:solidFill>
              <a:highlight>
                <a:srgbClr val="FFFFFF"/>
              </a:highlight>
            </a:endParaRPr>
          </a:p>
          <a:p>
            <a:pPr indent="-301625" lvl="0" marL="457200" rtl="0" algn="l">
              <a:lnSpc>
                <a:spcPct val="95000"/>
              </a:lnSpc>
              <a:spcBef>
                <a:spcPts val="0"/>
              </a:spcBef>
              <a:spcAft>
                <a:spcPts val="0"/>
              </a:spcAft>
              <a:buClr>
                <a:srgbClr val="1F2328"/>
              </a:buClr>
              <a:buSzPts val="1150"/>
              <a:buChar char="●"/>
            </a:pPr>
            <a:r>
              <a:rPr lang="en" sz="1150">
                <a:solidFill>
                  <a:schemeClr val="hlink"/>
                </a:solidFill>
                <a:highlight>
                  <a:srgbClr val="FFFFFF"/>
                </a:highlight>
                <a:uFill>
                  <a:noFill/>
                </a:uFill>
                <a:hlinkClick r:id="rId15"/>
              </a:rPr>
              <a:t>The Little ASP.NET Core Book (2018)</a:t>
            </a:r>
            <a:r>
              <a:rPr lang="en" sz="1150">
                <a:solidFill>
                  <a:srgbClr val="1F2328"/>
                </a:solidFill>
                <a:highlight>
                  <a:srgbClr val="FFFFFF"/>
                </a:highlight>
              </a:rPr>
              <a:t> - Nate Barbettini (PDF)</a:t>
            </a:r>
            <a:endParaRPr sz="1150">
              <a:solidFill>
                <a:srgbClr val="1F2328"/>
              </a:solidFill>
              <a:highlight>
                <a:srgbClr val="FFFFFF"/>
              </a:highlight>
            </a:endParaRPr>
          </a:p>
          <a:p>
            <a:pPr indent="0" lvl="0" marL="0" rtl="0" algn="l">
              <a:lnSpc>
                <a:spcPct val="95000"/>
              </a:lnSpc>
              <a:spcBef>
                <a:spcPts val="1200"/>
              </a:spcBef>
              <a:spcAft>
                <a:spcPts val="1200"/>
              </a:spcAft>
              <a:buSzPts val="688"/>
              <a:buNone/>
            </a:pPr>
            <a:r>
              <a:t/>
            </a:r>
            <a:endParaRPr sz="1125"/>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idx="12" type="sldNum"/>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
        <p:nvSpPr>
          <p:cNvPr id="190" name="Google Shape;190;p32"/>
          <p:cNvSpPr/>
          <p:nvPr/>
        </p:nvSpPr>
        <p:spPr>
          <a:xfrm>
            <a:off x="685800" y="2857500"/>
            <a:ext cx="3733800" cy="8572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1" name="Google Shape;191;p32"/>
          <p:cNvSpPr txBox="1"/>
          <p:nvPr>
            <p:ph type="title"/>
          </p:nvPr>
        </p:nvSpPr>
        <p:spPr>
          <a:xfrm>
            <a:off x="871537" y="646509"/>
            <a:ext cx="8163000" cy="5715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 sz="4400" u="none">
                <a:latin typeface="Verdana"/>
                <a:ea typeface="Verdana"/>
                <a:cs typeface="Verdana"/>
                <a:sym typeface="Verdana"/>
              </a:rPr>
              <a:t>Namespace</a:t>
            </a:r>
            <a:endParaRPr/>
          </a:p>
        </p:txBody>
      </p:sp>
      <p:sp>
        <p:nvSpPr>
          <p:cNvPr id="192" name="Google Shape;192;p32"/>
          <p:cNvSpPr txBox="1"/>
          <p:nvPr/>
        </p:nvSpPr>
        <p:spPr>
          <a:xfrm>
            <a:off x="762000" y="1543050"/>
            <a:ext cx="7772400" cy="27432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90000"/>
              </a:lnSpc>
              <a:spcBef>
                <a:spcPts val="0"/>
              </a:spcBef>
              <a:spcAft>
                <a:spcPts val="0"/>
              </a:spcAft>
              <a:buClr>
                <a:schemeClr val="dk2"/>
              </a:buClr>
              <a:buSzPts val="2800"/>
              <a:buFont typeface="Arial"/>
              <a:buNone/>
            </a:pPr>
            <a:r>
              <a:rPr b="0" i="0" lang="en" sz="2800" u="none">
                <a:solidFill>
                  <a:schemeClr val="dk2"/>
                </a:solidFill>
                <a:latin typeface="Arial"/>
                <a:ea typeface="Arial"/>
                <a:cs typeface="Arial"/>
                <a:sym typeface="Arial"/>
              </a:rPr>
              <a:t>   </a:t>
            </a:r>
            <a:r>
              <a:rPr b="0" i="0" lang="en" sz="2800" u="none">
                <a:solidFill>
                  <a:schemeClr val="dk1"/>
                </a:solidFill>
                <a:latin typeface="Arial"/>
                <a:ea typeface="Arial"/>
                <a:cs typeface="Arial"/>
                <a:sym typeface="Arial"/>
              </a:rPr>
              <a:t>To use a namespace, you just simply import by using the keyword</a:t>
            </a:r>
            <a:r>
              <a:rPr b="1" i="0" lang="en" sz="2800" u="none">
                <a:solidFill>
                  <a:schemeClr val="dk1"/>
                </a:solidFill>
                <a:latin typeface="Arial"/>
                <a:ea typeface="Arial"/>
                <a:cs typeface="Arial"/>
                <a:sym typeface="Arial"/>
              </a:rPr>
              <a:t> </a:t>
            </a:r>
            <a:r>
              <a:rPr b="1" i="1" lang="en" sz="2800" u="none">
                <a:solidFill>
                  <a:schemeClr val="dk1"/>
                </a:solidFill>
                <a:latin typeface="Garamond"/>
                <a:ea typeface="Garamond"/>
                <a:cs typeface="Garamond"/>
                <a:sym typeface="Garamond"/>
              </a:rPr>
              <a:t>using</a:t>
            </a:r>
            <a:r>
              <a:rPr b="1" i="0" lang="en" sz="2800" u="none">
                <a:solidFill>
                  <a:schemeClr val="dk1"/>
                </a:solidFill>
                <a:latin typeface="Arial"/>
                <a:ea typeface="Arial"/>
                <a:cs typeface="Arial"/>
                <a:sym typeface="Arial"/>
              </a:rPr>
              <a:t>.</a:t>
            </a:r>
            <a:endParaRPr>
              <a:solidFill>
                <a:schemeClr val="dk1"/>
              </a:solidFill>
            </a:endParaRPr>
          </a:p>
          <a:p>
            <a:pPr indent="-342900" lvl="0" marL="342900" marR="0" rtl="0" algn="ctr">
              <a:lnSpc>
                <a:spcPct val="90000"/>
              </a:lnSpc>
              <a:spcBef>
                <a:spcPts val="560"/>
              </a:spcBef>
              <a:spcAft>
                <a:spcPts val="0"/>
              </a:spcAft>
              <a:buClr>
                <a:schemeClr val="dk1"/>
              </a:buClr>
              <a:buSzPts val="2800"/>
              <a:buFont typeface="Times New Roman"/>
              <a:buNone/>
            </a:pPr>
            <a:r>
              <a:t/>
            </a:r>
            <a:endParaRPr b="1" i="0" sz="2800" u="none">
              <a:solidFill>
                <a:schemeClr val="dk1"/>
              </a:solidFill>
              <a:latin typeface="Arial"/>
              <a:ea typeface="Arial"/>
              <a:cs typeface="Arial"/>
              <a:sym typeface="Arial"/>
            </a:endParaRPr>
          </a:p>
          <a:p>
            <a:pPr indent="-342900" lvl="0" marL="342900" marR="0" rtl="0" algn="l">
              <a:lnSpc>
                <a:spcPct val="90000"/>
              </a:lnSpc>
              <a:spcBef>
                <a:spcPts val="560"/>
              </a:spcBef>
              <a:spcAft>
                <a:spcPts val="0"/>
              </a:spcAft>
              <a:buClr>
                <a:schemeClr val="dk2"/>
              </a:buClr>
              <a:buSzPts val="2800"/>
              <a:buFont typeface="Arial"/>
              <a:buNone/>
            </a:pPr>
            <a:r>
              <a:rPr b="1" i="0" lang="en" sz="2800" u="none">
                <a:solidFill>
                  <a:schemeClr val="dk1"/>
                </a:solidFill>
                <a:latin typeface="Arial"/>
                <a:ea typeface="Arial"/>
                <a:cs typeface="Arial"/>
                <a:sym typeface="Arial"/>
              </a:rPr>
              <a:t>Example:</a:t>
            </a:r>
            <a:endParaRPr>
              <a:solidFill>
                <a:schemeClr val="dk1"/>
              </a:solidFill>
            </a:endParaRPr>
          </a:p>
          <a:p>
            <a:pPr indent="-342900" lvl="0" marL="342900" marR="0" rtl="0" algn="l">
              <a:lnSpc>
                <a:spcPct val="90000"/>
              </a:lnSpc>
              <a:spcBef>
                <a:spcPts val="560"/>
              </a:spcBef>
              <a:spcAft>
                <a:spcPts val="0"/>
              </a:spcAft>
              <a:buClr>
                <a:schemeClr val="dk2"/>
              </a:buClr>
              <a:buSzPts val="2800"/>
              <a:buFont typeface="Garamond"/>
              <a:buNone/>
            </a:pPr>
            <a:r>
              <a:rPr b="1" i="1" lang="en" sz="2800" u="none">
                <a:solidFill>
                  <a:schemeClr val="dk1"/>
                </a:solidFill>
                <a:latin typeface="Garamond"/>
                <a:ea typeface="Garamond"/>
                <a:cs typeface="Garamond"/>
                <a:sym typeface="Garamond"/>
              </a:rPr>
              <a:t>using system;</a:t>
            </a:r>
            <a:endParaRPr>
              <a:solidFill>
                <a:schemeClr val="dk1"/>
              </a:solidFill>
            </a:endParaRPr>
          </a:p>
          <a:p>
            <a:pPr indent="-342900" lvl="0" marL="342900" marR="0" rtl="0" algn="l">
              <a:lnSpc>
                <a:spcPct val="90000"/>
              </a:lnSpc>
              <a:spcBef>
                <a:spcPts val="560"/>
              </a:spcBef>
              <a:spcAft>
                <a:spcPts val="0"/>
              </a:spcAft>
              <a:buClr>
                <a:schemeClr val="dk2"/>
              </a:buClr>
              <a:buSzPts val="2800"/>
              <a:buFont typeface="Garamond"/>
              <a:buNone/>
            </a:pPr>
            <a:r>
              <a:rPr b="1" i="1" lang="en" sz="2800" u="none">
                <a:solidFill>
                  <a:schemeClr val="dk1"/>
                </a:solidFill>
                <a:latin typeface="Garamond"/>
                <a:ea typeface="Garamond"/>
                <a:cs typeface="Garamond"/>
                <a:sym typeface="Garamond"/>
              </a:rPr>
              <a:t>public class P1{}</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2">
                                            <p:txEl>
                                              <p:pRg end="0" st="0"/>
                                            </p:txEl>
                                          </p:spTgt>
                                        </p:tgtEl>
                                        <p:attrNameLst>
                                          <p:attrName>style.visibility</p:attrName>
                                        </p:attrNameLst>
                                      </p:cBhvr>
                                      <p:to>
                                        <p:strVal val="visible"/>
                                      </p:to>
                                    </p:set>
                                    <p:anim calcmode="lin" valueType="num">
                                      <p:cBhvr additive="base">
                                        <p:cTn dur="500"/>
                                        <p:tgtEl>
                                          <p:spTgt spid="19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2">
                                            <p:txEl>
                                              <p:pRg end="1" st="1"/>
                                            </p:txEl>
                                          </p:spTgt>
                                        </p:tgtEl>
                                        <p:attrNameLst>
                                          <p:attrName>style.visibility</p:attrName>
                                        </p:attrNameLst>
                                      </p:cBhvr>
                                      <p:to>
                                        <p:strVal val="visible"/>
                                      </p:to>
                                    </p:set>
                                    <p:anim calcmode="lin" valueType="num">
                                      <p:cBhvr additive="base">
                                        <p:cTn dur="500"/>
                                        <p:tgtEl>
                                          <p:spTgt spid="19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2">
                                            <p:txEl>
                                              <p:pRg end="2" st="2"/>
                                            </p:txEl>
                                          </p:spTgt>
                                        </p:tgtEl>
                                        <p:attrNameLst>
                                          <p:attrName>style.visibility</p:attrName>
                                        </p:attrNameLst>
                                      </p:cBhvr>
                                      <p:to>
                                        <p:strVal val="visible"/>
                                      </p:to>
                                    </p:set>
                                    <p:anim calcmode="lin" valueType="num">
                                      <p:cBhvr additive="base">
                                        <p:cTn dur="500"/>
                                        <p:tgtEl>
                                          <p:spTgt spid="192">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2">
                                            <p:txEl>
                                              <p:pRg end="3" st="3"/>
                                            </p:txEl>
                                          </p:spTgt>
                                        </p:tgtEl>
                                        <p:attrNameLst>
                                          <p:attrName>style.visibility</p:attrName>
                                        </p:attrNameLst>
                                      </p:cBhvr>
                                      <p:to>
                                        <p:strVal val="visible"/>
                                      </p:to>
                                    </p:set>
                                    <p:anim calcmode="lin" valueType="num">
                                      <p:cBhvr additive="base">
                                        <p:cTn dur="500"/>
                                        <p:tgtEl>
                                          <p:spTgt spid="192">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2">
                                            <p:txEl>
                                              <p:pRg end="4" st="4"/>
                                            </p:txEl>
                                          </p:spTgt>
                                        </p:tgtEl>
                                        <p:attrNameLst>
                                          <p:attrName>style.visibility</p:attrName>
                                        </p:attrNameLst>
                                      </p:cBhvr>
                                      <p:to>
                                        <p:strVal val="visible"/>
                                      </p:to>
                                    </p:set>
                                    <p:anim calcmode="lin" valueType="num">
                                      <p:cBhvr additive="base">
                                        <p:cTn dur="500"/>
                                        <p:tgtEl>
                                          <p:spTgt spid="192">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6" name="Shape 1576"/>
        <p:cNvGrpSpPr/>
        <p:nvPr/>
      </p:nvGrpSpPr>
      <p:grpSpPr>
        <a:xfrm>
          <a:off x="0" y="0"/>
          <a:ext cx="0" cy="0"/>
          <a:chOff x="0" y="0"/>
          <a:chExt cx="0" cy="0"/>
        </a:xfrm>
      </p:grpSpPr>
      <p:sp>
        <p:nvSpPr>
          <p:cNvPr id="1577" name="Google Shape;1577;p212"/>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Program Structure</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Organizing Types</a:t>
            </a:r>
            <a:endParaRPr/>
          </a:p>
        </p:txBody>
      </p:sp>
      <p:sp>
        <p:nvSpPr>
          <p:cNvPr id="1578" name="Google Shape;1578;p212"/>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Physical organization</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Types are defined in files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Files are compiled into </a:t>
            </a:r>
            <a:br>
              <a:rPr b="0" i="0" lang="en" sz="2400" u="none" cap="none" strike="noStrike">
                <a:solidFill>
                  <a:schemeClr val="dk1"/>
                </a:solidFill>
                <a:latin typeface="Arial"/>
                <a:ea typeface="Arial"/>
                <a:cs typeface="Arial"/>
                <a:sym typeface="Arial"/>
              </a:rPr>
            </a:br>
            <a:r>
              <a:rPr b="0" i="0" lang="en" sz="2400" u="none" cap="none" strike="noStrike">
                <a:solidFill>
                  <a:schemeClr val="dk1"/>
                </a:solidFill>
                <a:latin typeface="Arial"/>
                <a:ea typeface="Arial"/>
                <a:cs typeface="Arial"/>
                <a:sym typeface="Arial"/>
              </a:rPr>
              <a:t>modules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Modules are grouped </a:t>
            </a:r>
            <a:br>
              <a:rPr b="0" i="0" lang="en" sz="2400" u="none" cap="none" strike="noStrike">
                <a:solidFill>
                  <a:schemeClr val="dk1"/>
                </a:solidFill>
                <a:latin typeface="Arial"/>
                <a:ea typeface="Arial"/>
                <a:cs typeface="Arial"/>
                <a:sym typeface="Arial"/>
              </a:rPr>
            </a:br>
            <a:r>
              <a:rPr b="0" i="0" lang="en" sz="2400" u="none" cap="none" strike="noStrike">
                <a:solidFill>
                  <a:schemeClr val="dk1"/>
                </a:solidFill>
                <a:latin typeface="Arial"/>
                <a:ea typeface="Arial"/>
                <a:cs typeface="Arial"/>
                <a:sym typeface="Arial"/>
              </a:rPr>
              <a:t>into assemblies</a:t>
            </a:r>
            <a:endParaRPr/>
          </a:p>
        </p:txBody>
      </p:sp>
      <p:grpSp>
        <p:nvGrpSpPr>
          <p:cNvPr id="1579" name="Google Shape;1579;p212"/>
          <p:cNvGrpSpPr/>
          <p:nvPr/>
        </p:nvGrpSpPr>
        <p:grpSpPr>
          <a:xfrm>
            <a:off x="4800600" y="2457450"/>
            <a:ext cx="3810000" cy="2228850"/>
            <a:chOff x="3024" y="1584"/>
            <a:chExt cx="2400" cy="1872"/>
          </a:xfrm>
        </p:grpSpPr>
        <p:sp>
          <p:nvSpPr>
            <p:cNvPr id="1580" name="Google Shape;1580;p212"/>
            <p:cNvSpPr txBox="1"/>
            <p:nvPr/>
          </p:nvSpPr>
          <p:spPr>
            <a:xfrm>
              <a:off x="3024" y="1584"/>
              <a:ext cx="2400" cy="1872"/>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1" anchor="t" bIns="45800" lIns="91625" spcFirstLastPara="1" rIns="91625" wrap="square" tIns="45800">
              <a:noAutofit/>
            </a:bodyPr>
            <a:lstStyle/>
            <a:p>
              <a:pPr indent="0" lvl="0" marL="0" marR="0" rtl="0" algn="ctr">
                <a:lnSpc>
                  <a:spcPct val="100000"/>
                </a:lnSpc>
                <a:spcBef>
                  <a:spcPts val="0"/>
                </a:spcBef>
                <a:spcAft>
                  <a:spcPts val="0"/>
                </a:spcAft>
                <a:buClr>
                  <a:schemeClr val="lt1"/>
                </a:buClr>
                <a:buSzPts val="2800"/>
                <a:buFont typeface="Arial"/>
                <a:buNone/>
              </a:pPr>
              <a:r>
                <a:rPr b="0" i="0" lang="en" sz="2800" u="none">
                  <a:solidFill>
                    <a:schemeClr val="lt1"/>
                  </a:solidFill>
                  <a:latin typeface="Arial"/>
                  <a:ea typeface="Arial"/>
                  <a:cs typeface="Arial"/>
                  <a:sym typeface="Arial"/>
                </a:rPr>
                <a:t>Assembly</a:t>
              </a:r>
              <a:endParaRPr/>
            </a:p>
          </p:txBody>
        </p:sp>
        <p:sp>
          <p:nvSpPr>
            <p:cNvPr id="1581" name="Google Shape;1581;p212"/>
            <p:cNvSpPr txBox="1"/>
            <p:nvPr/>
          </p:nvSpPr>
          <p:spPr>
            <a:xfrm>
              <a:off x="3216" y="1889"/>
              <a:ext cx="2016" cy="1349"/>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1" anchor="t" bIns="45800" lIns="91625" spcFirstLastPara="1" rIns="91625" wrap="square" tIns="45800">
              <a:noAutofit/>
            </a:bodyPr>
            <a:lstStyle/>
            <a:p>
              <a:pPr indent="0" lvl="0" marL="0" marR="0" rtl="0" algn="ctr">
                <a:lnSpc>
                  <a:spcPct val="100000"/>
                </a:lnSpc>
                <a:spcBef>
                  <a:spcPts val="0"/>
                </a:spcBef>
                <a:spcAft>
                  <a:spcPts val="0"/>
                </a:spcAft>
                <a:buClr>
                  <a:schemeClr val="dk1"/>
                </a:buClr>
                <a:buSzPts val="2800"/>
                <a:buFont typeface="Arial"/>
                <a:buNone/>
              </a:pPr>
              <a:r>
                <a:rPr b="0" i="0" lang="en" sz="2800" u="none">
                  <a:solidFill>
                    <a:schemeClr val="dk1"/>
                  </a:solidFill>
                  <a:latin typeface="Arial"/>
                  <a:ea typeface="Arial"/>
                  <a:cs typeface="Arial"/>
                  <a:sym typeface="Arial"/>
                </a:rPr>
                <a:t>Module</a:t>
              </a:r>
              <a:endParaRPr/>
            </a:p>
          </p:txBody>
        </p:sp>
        <p:sp>
          <p:nvSpPr>
            <p:cNvPr id="1582" name="Google Shape;1582;p212"/>
            <p:cNvSpPr txBox="1"/>
            <p:nvPr/>
          </p:nvSpPr>
          <p:spPr>
            <a:xfrm>
              <a:off x="3456" y="2193"/>
              <a:ext cx="1536" cy="871"/>
            </a:xfrm>
            <a:prstGeom prst="rect">
              <a:avLst/>
            </a:prstGeom>
            <a:solidFill>
              <a:schemeClr val="lt2"/>
            </a:solidFill>
            <a:ln cap="flat" cmpd="sng" w="9525">
              <a:solidFill>
                <a:schemeClr val="dk1"/>
              </a:solidFill>
              <a:prstDash val="solid"/>
              <a:miter lim="800000"/>
              <a:headEnd len="sm" w="sm" type="none"/>
              <a:tailEnd len="sm" w="sm" type="none"/>
            </a:ln>
          </p:spPr>
          <p:txBody>
            <a:bodyPr anchorCtr="1" anchor="t" bIns="45800" lIns="91625" spcFirstLastPara="1" rIns="91625" wrap="square" tIns="45800">
              <a:noAutofit/>
            </a:bodyPr>
            <a:lstStyle/>
            <a:p>
              <a:pPr indent="0" lvl="0" marL="0" marR="0" rtl="0" algn="ctr">
                <a:lnSpc>
                  <a:spcPct val="100000"/>
                </a:lnSpc>
                <a:spcBef>
                  <a:spcPts val="0"/>
                </a:spcBef>
                <a:spcAft>
                  <a:spcPts val="0"/>
                </a:spcAft>
                <a:buClr>
                  <a:schemeClr val="dk1"/>
                </a:buClr>
                <a:buSzPts val="2800"/>
                <a:buFont typeface="Arial"/>
                <a:buNone/>
              </a:pPr>
              <a:r>
                <a:rPr b="0" i="0" lang="en" sz="2800" u="none">
                  <a:solidFill>
                    <a:schemeClr val="dk1"/>
                  </a:solidFill>
                  <a:latin typeface="Arial"/>
                  <a:ea typeface="Arial"/>
                  <a:cs typeface="Arial"/>
                  <a:sym typeface="Arial"/>
                </a:rPr>
                <a:t>File</a:t>
              </a:r>
              <a:endParaRPr/>
            </a:p>
          </p:txBody>
        </p:sp>
        <p:sp>
          <p:nvSpPr>
            <p:cNvPr id="1583" name="Google Shape;1583;p212"/>
            <p:cNvSpPr txBox="1"/>
            <p:nvPr/>
          </p:nvSpPr>
          <p:spPr>
            <a:xfrm>
              <a:off x="3672" y="2498"/>
              <a:ext cx="1104" cy="39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800" lIns="91625" spcFirstLastPara="1" rIns="91625" wrap="square" tIns="45800">
              <a:noAutofit/>
            </a:bodyPr>
            <a:lstStyle/>
            <a:p>
              <a:pPr indent="0" lvl="0" marL="0" marR="0" rtl="0" algn="ctr">
                <a:lnSpc>
                  <a:spcPct val="100000"/>
                </a:lnSpc>
                <a:spcBef>
                  <a:spcPts val="0"/>
                </a:spcBef>
                <a:spcAft>
                  <a:spcPts val="0"/>
                </a:spcAft>
                <a:buClr>
                  <a:schemeClr val="dk1"/>
                </a:buClr>
                <a:buSzPts val="2800"/>
                <a:buFont typeface="Arial"/>
                <a:buNone/>
              </a:pPr>
              <a:r>
                <a:rPr b="0" i="0" lang="en" sz="2800" u="none">
                  <a:solidFill>
                    <a:schemeClr val="dk1"/>
                  </a:solidFill>
                  <a:latin typeface="Arial"/>
                  <a:ea typeface="Arial"/>
                  <a:cs typeface="Arial"/>
                  <a:sym typeface="Arial"/>
                </a:rPr>
                <a:t>Type</a:t>
              </a:r>
              <a:endParaRPr/>
            </a:p>
          </p:txBody>
        </p:sp>
      </p:grpSp>
    </p:spTree>
  </p:cSld>
  <p:clrMapOvr>
    <a:masterClrMapping/>
  </p:clrMapOvr>
  <p:transition spd="med">
    <p:fade thruBlk="1"/>
  </p:transition>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7" name="Shape 1587"/>
        <p:cNvGrpSpPr/>
        <p:nvPr/>
      </p:nvGrpSpPr>
      <p:grpSpPr>
        <a:xfrm>
          <a:off x="0" y="0"/>
          <a:ext cx="0" cy="0"/>
          <a:chOff x="0" y="0"/>
          <a:chExt cx="0" cy="0"/>
        </a:xfrm>
      </p:grpSpPr>
      <p:sp>
        <p:nvSpPr>
          <p:cNvPr id="1588" name="Google Shape;1588;p213"/>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Program Structure</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Organizing Types</a:t>
            </a:r>
            <a:endParaRPr/>
          </a:p>
        </p:txBody>
      </p:sp>
      <p:sp>
        <p:nvSpPr>
          <p:cNvPr id="1589" name="Google Shape;1589;p213"/>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Types are defined in files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A file can contain multiple types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Each type is defined in a single file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Files are compiled into modules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Module is a DLL or EXE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A module can contain multiple files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Modules are grouped into assemblies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Assembly can contain multiple modules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Assemblies and modules are often 1:1</a:t>
            </a:r>
            <a:endParaRPr/>
          </a:p>
        </p:txBody>
      </p:sp>
    </p:spTree>
  </p:cSld>
  <p:clrMapOvr>
    <a:masterClrMapping/>
  </p:clrMapOvr>
  <p:transition spd="med">
    <p:fade thruBlk="1"/>
  </p:transition>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4" name="Shape 1594"/>
        <p:cNvGrpSpPr/>
        <p:nvPr/>
      </p:nvGrpSpPr>
      <p:grpSpPr>
        <a:xfrm>
          <a:off x="0" y="0"/>
          <a:ext cx="0" cy="0"/>
          <a:chOff x="0" y="0"/>
          <a:chExt cx="0" cy="0"/>
        </a:xfrm>
      </p:grpSpPr>
      <p:sp>
        <p:nvSpPr>
          <p:cNvPr id="1595" name="Google Shape;1595;p214"/>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Program Structure</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Organizing Types</a:t>
            </a:r>
            <a:endParaRPr/>
          </a:p>
        </p:txBody>
      </p:sp>
      <p:sp>
        <p:nvSpPr>
          <p:cNvPr id="1596" name="Google Shape;1596;p214"/>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Types are defined in ONE place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“One-stop programming”</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No header and source files to synchronize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Code is written “in-line”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Declaration and definition are one and </a:t>
            </a:r>
            <a:br>
              <a:rPr b="0" i="0" lang="en" sz="2400" u="none" cap="none" strike="noStrike">
                <a:solidFill>
                  <a:schemeClr val="dk1"/>
                </a:solidFill>
                <a:latin typeface="Arial"/>
                <a:ea typeface="Arial"/>
                <a:cs typeface="Arial"/>
                <a:sym typeface="Arial"/>
              </a:rPr>
            </a:br>
            <a:r>
              <a:rPr b="0" i="0" lang="en" sz="2400" u="none" cap="none" strike="noStrike">
                <a:solidFill>
                  <a:schemeClr val="dk1"/>
                </a:solidFill>
                <a:latin typeface="Arial"/>
                <a:ea typeface="Arial"/>
                <a:cs typeface="Arial"/>
                <a:sym typeface="Arial"/>
              </a:rPr>
              <a:t>the same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A type must be fully defined in one file</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0" i="0" lang="en" sz="2000" u="none" cap="none" strike="noStrike">
                <a:solidFill>
                  <a:schemeClr val="dk1"/>
                </a:solidFill>
                <a:latin typeface="Arial"/>
                <a:ea typeface="Arial"/>
                <a:cs typeface="Arial"/>
                <a:sym typeface="Arial"/>
              </a:rPr>
              <a:t>Can’t put individual methods in different files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No declaration order dependence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No forward references required</a:t>
            </a:r>
            <a:endParaRPr/>
          </a:p>
        </p:txBody>
      </p:sp>
    </p:spTree>
  </p:cSld>
  <p:clrMapOvr>
    <a:masterClrMapping/>
  </p:clrMapOvr>
  <p:transition spd="med">
    <p:fade thruBlk="1"/>
  </p:transition>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0" name="Shape 1600"/>
        <p:cNvGrpSpPr/>
        <p:nvPr/>
      </p:nvGrpSpPr>
      <p:grpSpPr>
        <a:xfrm>
          <a:off x="0" y="0"/>
          <a:ext cx="0" cy="0"/>
          <a:chOff x="0" y="0"/>
          <a:chExt cx="0" cy="0"/>
        </a:xfrm>
      </p:grpSpPr>
      <p:sp>
        <p:nvSpPr>
          <p:cNvPr id="1601" name="Google Shape;1601;p215"/>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Program Structure</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Namespaces</a:t>
            </a:r>
            <a:endParaRPr/>
          </a:p>
        </p:txBody>
      </p:sp>
      <p:sp>
        <p:nvSpPr>
          <p:cNvPr id="1602" name="Google Shape;1602;p215"/>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Namespaces provide a way to </a:t>
            </a:r>
            <a:br>
              <a:rPr b="0" i="0" lang="en" sz="2800" u="none">
                <a:solidFill>
                  <a:schemeClr val="dk1"/>
                </a:solidFill>
                <a:latin typeface="Arial"/>
                <a:ea typeface="Arial"/>
                <a:cs typeface="Arial"/>
                <a:sym typeface="Arial"/>
              </a:rPr>
            </a:br>
            <a:r>
              <a:rPr b="0" i="0" lang="en" sz="2800" u="none">
                <a:solidFill>
                  <a:schemeClr val="dk1"/>
                </a:solidFill>
                <a:latin typeface="Arial"/>
                <a:ea typeface="Arial"/>
                <a:cs typeface="Arial"/>
                <a:sym typeface="Arial"/>
              </a:rPr>
              <a:t>uniquely identify a type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Provides logical organization of types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Namespaces can span assemblies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Can nest namespaces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There is no relationship between namespaces and file structure (unlike Java)</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The fully qualified name of a type includes all namespaces</a:t>
            </a:r>
            <a:endParaRPr/>
          </a:p>
        </p:txBody>
      </p:sp>
    </p:spTree>
  </p:cSld>
  <p:clrMapOvr>
    <a:masterClrMapping/>
  </p:clrMapOvr>
  <p:transition spd="med">
    <p:fade thruBlk="1"/>
  </p:transition>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7" name="Shape 1607"/>
        <p:cNvGrpSpPr/>
        <p:nvPr/>
      </p:nvGrpSpPr>
      <p:grpSpPr>
        <a:xfrm>
          <a:off x="0" y="0"/>
          <a:ext cx="0" cy="0"/>
          <a:chOff x="0" y="0"/>
          <a:chExt cx="0" cy="0"/>
        </a:xfrm>
      </p:grpSpPr>
      <p:sp>
        <p:nvSpPr>
          <p:cNvPr id="1608" name="Google Shape;1608;p216"/>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Program Structure</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Namespaces</a:t>
            </a:r>
            <a:endParaRPr/>
          </a:p>
        </p:txBody>
      </p:sp>
      <p:sp>
        <p:nvSpPr>
          <p:cNvPr id="1609" name="Google Shape;1609;p216"/>
          <p:cNvSpPr txBox="1"/>
          <p:nvPr/>
        </p:nvSpPr>
        <p:spPr>
          <a:xfrm>
            <a:off x="990600" y="2016919"/>
            <a:ext cx="7162800" cy="2155031"/>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namespace N1 {	   	// N1</a:t>
            </a:r>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class C1 {  		// N1.C1</a:t>
            </a:r>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class C2 {  		// N1.C1.C2</a:t>
            </a:r>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    </a:t>
            </a:r>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    </a:t>
            </a:r>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namespace N2 {   	// N1.N2</a:t>
            </a:r>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class C2 {		// N1.N2.C2    </a:t>
            </a:r>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    </a:t>
            </a:r>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 </a:t>
            </a:r>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p:txBody>
      </p:sp>
    </p:spTree>
  </p:cSld>
  <p:clrMapOvr>
    <a:masterClrMapping/>
  </p:clrMapOvr>
  <p:transition spd="med">
    <p:fade thruBlk="1"/>
  </p:transition>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4" name="Shape 1614"/>
        <p:cNvGrpSpPr/>
        <p:nvPr/>
      </p:nvGrpSpPr>
      <p:grpSpPr>
        <a:xfrm>
          <a:off x="0" y="0"/>
          <a:ext cx="0" cy="0"/>
          <a:chOff x="0" y="0"/>
          <a:chExt cx="0" cy="0"/>
        </a:xfrm>
      </p:grpSpPr>
      <p:sp>
        <p:nvSpPr>
          <p:cNvPr id="1615" name="Google Shape;1615;p217"/>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Program Structure</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Namespaces</a:t>
            </a:r>
            <a:endParaRPr/>
          </a:p>
        </p:txBody>
      </p:sp>
      <p:sp>
        <p:nvSpPr>
          <p:cNvPr id="1616" name="Google Shape;1616;p217"/>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The using statement lets you use types without typing the fully qualified name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Can always use a fully qualified name</a:t>
            </a:r>
            <a:endParaRPr/>
          </a:p>
        </p:txBody>
      </p:sp>
      <p:sp>
        <p:nvSpPr>
          <p:cNvPr id="1617" name="Google Shape;1617;p217"/>
          <p:cNvSpPr txBox="1"/>
          <p:nvPr/>
        </p:nvSpPr>
        <p:spPr>
          <a:xfrm>
            <a:off x="685800" y="2805113"/>
            <a:ext cx="7848600" cy="1766888"/>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using N1;</a:t>
            </a:r>
            <a:endParaRPr/>
          </a:p>
          <a:p>
            <a:pPr indent="0" lvl="0" marL="0" marR="0" rtl="0" algn="l">
              <a:lnSpc>
                <a:spcPct val="85000"/>
              </a:lnSpc>
              <a:spcBef>
                <a:spcPts val="0"/>
              </a:spcBef>
              <a:spcAft>
                <a:spcPts val="0"/>
              </a:spcAft>
              <a:buClr>
                <a:schemeClr val="dk1"/>
              </a:buClr>
              <a:buSzPts val="2000"/>
              <a:buFont typeface="Times New Roman"/>
              <a:buNone/>
            </a:pPr>
            <a:r>
              <a:t/>
            </a:r>
            <a:endParaRPr b="1" i="0" sz="2000" u="none">
              <a:solidFill>
                <a:schemeClr val="dk1"/>
              </a:solidFill>
              <a:latin typeface="Droid Sans Mono"/>
              <a:ea typeface="Droid Sans Mono"/>
              <a:cs typeface="Droid Sans Mono"/>
              <a:sym typeface="Droid Sans Mono"/>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C1 a;			// The N1. is implicit</a:t>
            </a:r>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N1.C1 b;		// Fully qualified name</a:t>
            </a:r>
            <a:endParaRPr/>
          </a:p>
          <a:p>
            <a:pPr indent="0" lvl="0" marL="0" marR="0" rtl="0" algn="l">
              <a:lnSpc>
                <a:spcPct val="85000"/>
              </a:lnSpc>
              <a:spcBef>
                <a:spcPts val="0"/>
              </a:spcBef>
              <a:spcAft>
                <a:spcPts val="0"/>
              </a:spcAft>
              <a:buClr>
                <a:schemeClr val="dk1"/>
              </a:buClr>
              <a:buSzPts val="2000"/>
              <a:buFont typeface="Times New Roman"/>
              <a:buNone/>
            </a:pPr>
            <a:r>
              <a:t/>
            </a:r>
            <a:endParaRPr b="1" i="0" sz="2000" u="none">
              <a:solidFill>
                <a:schemeClr val="dk1"/>
              </a:solidFill>
              <a:latin typeface="Droid Sans Mono"/>
              <a:ea typeface="Droid Sans Mono"/>
              <a:cs typeface="Droid Sans Mono"/>
              <a:sym typeface="Droid Sans Mono"/>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C2 c;			// Error! C2 is undefined</a:t>
            </a:r>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N1.N2.C2 d;		// One of the C2 classes</a:t>
            </a:r>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C1.C2 e;		// The other one</a:t>
            </a:r>
            <a:endParaRPr/>
          </a:p>
        </p:txBody>
      </p:sp>
    </p:spTree>
  </p:cSld>
  <p:clrMapOvr>
    <a:masterClrMapping/>
  </p:clrMapOvr>
  <p:transition spd="med">
    <p:fade thruBlk="1"/>
  </p:transition>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1" name="Shape 1621"/>
        <p:cNvGrpSpPr/>
        <p:nvPr/>
      </p:nvGrpSpPr>
      <p:grpSpPr>
        <a:xfrm>
          <a:off x="0" y="0"/>
          <a:ext cx="0" cy="0"/>
          <a:chOff x="0" y="0"/>
          <a:chExt cx="0" cy="0"/>
        </a:xfrm>
      </p:grpSpPr>
      <p:sp>
        <p:nvSpPr>
          <p:cNvPr id="1622" name="Google Shape;1622;p218"/>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Program Structure</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Namespaces</a:t>
            </a:r>
            <a:endParaRPr/>
          </a:p>
        </p:txBody>
      </p:sp>
      <p:sp>
        <p:nvSpPr>
          <p:cNvPr id="1623" name="Google Shape;1623;p218"/>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The </a:t>
            </a:r>
            <a:r>
              <a:rPr b="0" i="0" lang="en" sz="2800" u="none">
                <a:solidFill>
                  <a:schemeClr val="dk1"/>
                </a:solidFill>
                <a:latin typeface="Droid Sans Mono"/>
                <a:ea typeface="Droid Sans Mono"/>
                <a:cs typeface="Droid Sans Mono"/>
                <a:sym typeface="Droid Sans Mono"/>
              </a:rPr>
              <a:t>using</a:t>
            </a:r>
            <a:r>
              <a:rPr b="0" i="0" lang="en" sz="2800" u="none">
                <a:solidFill>
                  <a:schemeClr val="dk1"/>
                </a:solidFill>
                <a:latin typeface="Arial"/>
                <a:ea typeface="Arial"/>
                <a:cs typeface="Arial"/>
                <a:sym typeface="Arial"/>
              </a:rPr>
              <a:t> statement also lets you create aliases </a:t>
            </a:r>
            <a:endParaRPr/>
          </a:p>
          <a:p>
            <a:pPr indent="-165100" lvl="0" marL="342900" marR="0" rtl="0" algn="l">
              <a:lnSpc>
                <a:spcPct val="100000"/>
              </a:lnSpc>
              <a:spcBef>
                <a:spcPts val="560"/>
              </a:spcBef>
              <a:spcAft>
                <a:spcPts val="0"/>
              </a:spcAft>
              <a:buClr>
                <a:schemeClr val="accent2"/>
              </a:buClr>
              <a:buSzPts val="2800"/>
              <a:buFont typeface="Noto Sans Symbols"/>
              <a:buNone/>
            </a:pPr>
            <a:r>
              <a:t/>
            </a:r>
            <a:endParaRPr b="0" i="0" sz="2800" u="none">
              <a:solidFill>
                <a:schemeClr val="dk1"/>
              </a:solidFill>
              <a:latin typeface="Arial"/>
              <a:ea typeface="Arial"/>
              <a:cs typeface="Arial"/>
              <a:sym typeface="Arial"/>
            </a:endParaRPr>
          </a:p>
        </p:txBody>
      </p:sp>
      <p:sp>
        <p:nvSpPr>
          <p:cNvPr id="1624" name="Google Shape;1624;p218"/>
          <p:cNvSpPr txBox="1"/>
          <p:nvPr/>
        </p:nvSpPr>
        <p:spPr>
          <a:xfrm>
            <a:off x="990600" y="2358628"/>
            <a:ext cx="7086600" cy="118467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using C1 = N1.N2.C1;</a:t>
            </a:r>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using N2 = N1.N2;</a:t>
            </a:r>
            <a:endParaRPr/>
          </a:p>
          <a:p>
            <a:pPr indent="0" lvl="0" marL="0" marR="0" rtl="0" algn="l">
              <a:lnSpc>
                <a:spcPct val="85000"/>
              </a:lnSpc>
              <a:spcBef>
                <a:spcPts val="0"/>
              </a:spcBef>
              <a:spcAft>
                <a:spcPts val="0"/>
              </a:spcAft>
              <a:buClr>
                <a:schemeClr val="dk1"/>
              </a:buClr>
              <a:buSzPts val="2000"/>
              <a:buFont typeface="Times New Roman"/>
              <a:buNone/>
            </a:pPr>
            <a:r>
              <a:t/>
            </a:r>
            <a:endParaRPr b="1" i="0" sz="2000" u="none">
              <a:solidFill>
                <a:schemeClr val="dk1"/>
              </a:solidFill>
              <a:latin typeface="Droid Sans Mono"/>
              <a:ea typeface="Droid Sans Mono"/>
              <a:cs typeface="Droid Sans Mono"/>
              <a:sym typeface="Droid Sans Mono"/>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C1 a;			// Refers to N1.N2.C1</a:t>
            </a:r>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N2.C1 b;		// Refers to N1.N2.C1</a:t>
            </a:r>
            <a:endParaRPr/>
          </a:p>
        </p:txBody>
      </p:sp>
    </p:spTree>
  </p:cSld>
  <p:clrMapOvr>
    <a:masterClrMapping/>
  </p:clrMapOvr>
  <p:transition spd="med">
    <p:fade thruBlk="1"/>
  </p:transition>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8" name="Shape 1628"/>
        <p:cNvGrpSpPr/>
        <p:nvPr/>
      </p:nvGrpSpPr>
      <p:grpSpPr>
        <a:xfrm>
          <a:off x="0" y="0"/>
          <a:ext cx="0" cy="0"/>
          <a:chOff x="0" y="0"/>
          <a:chExt cx="0" cy="0"/>
        </a:xfrm>
      </p:grpSpPr>
      <p:sp>
        <p:nvSpPr>
          <p:cNvPr id="1629" name="Google Shape;1629;p219"/>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Program Structure</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Namespaces</a:t>
            </a:r>
            <a:endParaRPr/>
          </a:p>
        </p:txBody>
      </p:sp>
      <p:sp>
        <p:nvSpPr>
          <p:cNvPr id="1630" name="Google Shape;1630;p219"/>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Best practice: Put all of your types in a unique namespace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Have a namespace for your company, project, product, etc.</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Look at how the .NET Framework classes are organized</a:t>
            </a:r>
            <a:endParaRPr/>
          </a:p>
          <a:p>
            <a:pPr indent="-165100" lvl="0" marL="342900" marR="0" rtl="0" algn="l">
              <a:lnSpc>
                <a:spcPct val="100000"/>
              </a:lnSpc>
              <a:spcBef>
                <a:spcPts val="560"/>
              </a:spcBef>
              <a:spcAft>
                <a:spcPts val="0"/>
              </a:spcAft>
              <a:buClr>
                <a:schemeClr val="accent2"/>
              </a:buClr>
              <a:buSzPts val="2800"/>
              <a:buFont typeface="Noto Sans Symbols"/>
              <a:buNone/>
            </a:pPr>
            <a:r>
              <a:t/>
            </a:r>
            <a:endParaRPr b="0" i="0" sz="2800" u="none">
              <a:solidFill>
                <a:schemeClr val="dk1"/>
              </a:solidFill>
              <a:latin typeface="Arial"/>
              <a:ea typeface="Arial"/>
              <a:cs typeface="Arial"/>
              <a:sym typeface="Arial"/>
            </a:endParaRPr>
          </a:p>
          <a:p>
            <a:pPr indent="-165100" lvl="0" marL="342900" marR="0" rtl="0" algn="l">
              <a:lnSpc>
                <a:spcPct val="100000"/>
              </a:lnSpc>
              <a:spcBef>
                <a:spcPts val="560"/>
              </a:spcBef>
              <a:spcAft>
                <a:spcPts val="0"/>
              </a:spcAft>
              <a:buClr>
                <a:schemeClr val="accent2"/>
              </a:buClr>
              <a:buSzPts val="2800"/>
              <a:buFont typeface="Noto Sans Symbols"/>
              <a:buNone/>
            </a:pPr>
            <a:r>
              <a:t/>
            </a:r>
            <a:endParaRPr b="0" i="0" sz="2800" u="none">
              <a:solidFill>
                <a:schemeClr val="dk1"/>
              </a:solidFill>
              <a:latin typeface="Arial"/>
              <a:ea typeface="Arial"/>
              <a:cs typeface="Arial"/>
              <a:sym typeface="Arial"/>
            </a:endParaRPr>
          </a:p>
        </p:txBody>
      </p:sp>
    </p:spTree>
  </p:cSld>
  <p:clrMapOvr>
    <a:masterClrMapping/>
  </p:clrMapOvr>
  <p:transition spd="med">
    <p:fade thruBlk="1"/>
  </p:transition>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4" name="Shape 1634"/>
        <p:cNvGrpSpPr/>
        <p:nvPr/>
      </p:nvGrpSpPr>
      <p:grpSpPr>
        <a:xfrm>
          <a:off x="0" y="0"/>
          <a:ext cx="0" cy="0"/>
          <a:chOff x="0" y="0"/>
          <a:chExt cx="0" cy="0"/>
        </a:xfrm>
      </p:grpSpPr>
      <p:sp>
        <p:nvSpPr>
          <p:cNvPr id="1635" name="Google Shape;1635;p220"/>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Program Structure</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References</a:t>
            </a:r>
            <a:endParaRPr/>
          </a:p>
        </p:txBody>
      </p:sp>
      <p:sp>
        <p:nvSpPr>
          <p:cNvPr id="1636" name="Google Shape;1636;p220"/>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In Visual Studio you specify references </a:t>
            </a:r>
            <a:br>
              <a:rPr b="0" i="0" lang="en" sz="2800" u="none">
                <a:solidFill>
                  <a:schemeClr val="dk1"/>
                </a:solidFill>
                <a:latin typeface="Arial"/>
                <a:ea typeface="Arial"/>
                <a:cs typeface="Arial"/>
                <a:sym typeface="Arial"/>
              </a:rPr>
            </a:br>
            <a:r>
              <a:rPr b="0" i="0" lang="en" sz="2800" u="none">
                <a:solidFill>
                  <a:schemeClr val="dk1"/>
                </a:solidFill>
                <a:latin typeface="Arial"/>
                <a:ea typeface="Arial"/>
                <a:cs typeface="Arial"/>
                <a:sym typeface="Arial"/>
              </a:rPr>
              <a:t>for a project</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Each reference identifies a specific assembly</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Passed as reference (</a:t>
            </a:r>
            <a:r>
              <a:rPr b="0" i="0" lang="en" sz="2800" u="none">
                <a:solidFill>
                  <a:schemeClr val="dk1"/>
                </a:solidFill>
                <a:latin typeface="Droid Sans Mono"/>
                <a:ea typeface="Droid Sans Mono"/>
                <a:cs typeface="Droid Sans Mono"/>
                <a:sym typeface="Droid Sans Mono"/>
              </a:rPr>
              <a:t>/r</a:t>
            </a:r>
            <a:r>
              <a:rPr b="0" i="0" lang="en" sz="2800" u="none">
                <a:solidFill>
                  <a:schemeClr val="dk1"/>
                </a:solidFill>
                <a:latin typeface="Arial"/>
                <a:ea typeface="Arial"/>
                <a:cs typeface="Arial"/>
                <a:sym typeface="Arial"/>
              </a:rPr>
              <a:t> or </a:t>
            </a:r>
            <a:r>
              <a:rPr b="0" i="0" lang="en" sz="2800" u="none">
                <a:solidFill>
                  <a:schemeClr val="dk1"/>
                </a:solidFill>
                <a:latin typeface="Droid Sans Mono"/>
                <a:ea typeface="Droid Sans Mono"/>
                <a:cs typeface="Droid Sans Mono"/>
                <a:sym typeface="Droid Sans Mono"/>
              </a:rPr>
              <a:t>/reference</a:t>
            </a:r>
            <a:r>
              <a:rPr b="0" i="0" lang="en" sz="2800" u="none">
                <a:solidFill>
                  <a:schemeClr val="dk1"/>
                </a:solidFill>
                <a:latin typeface="Arial"/>
                <a:ea typeface="Arial"/>
                <a:cs typeface="Arial"/>
                <a:sym typeface="Arial"/>
              </a:rPr>
              <a:t>) </a:t>
            </a:r>
            <a:br>
              <a:rPr b="0" i="0" lang="en" sz="2800" u="none">
                <a:solidFill>
                  <a:schemeClr val="dk1"/>
                </a:solidFill>
                <a:latin typeface="Arial"/>
                <a:ea typeface="Arial"/>
                <a:cs typeface="Arial"/>
                <a:sym typeface="Arial"/>
              </a:rPr>
            </a:br>
            <a:r>
              <a:rPr b="0" i="0" lang="en" sz="2800" u="none">
                <a:solidFill>
                  <a:schemeClr val="dk1"/>
                </a:solidFill>
                <a:latin typeface="Arial"/>
                <a:ea typeface="Arial"/>
                <a:cs typeface="Arial"/>
                <a:sym typeface="Arial"/>
              </a:rPr>
              <a:t>to the C# compiler</a:t>
            </a:r>
            <a:endParaRPr/>
          </a:p>
        </p:txBody>
      </p:sp>
      <p:sp>
        <p:nvSpPr>
          <p:cNvPr id="1637" name="Google Shape;1637;p220"/>
          <p:cNvSpPr txBox="1"/>
          <p:nvPr/>
        </p:nvSpPr>
        <p:spPr>
          <a:xfrm>
            <a:off x="685800" y="3486150"/>
            <a:ext cx="7696200" cy="408384"/>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csc HelloWorld.cs /reference:System.WinForms.dll</a:t>
            </a:r>
            <a:endParaRPr/>
          </a:p>
        </p:txBody>
      </p:sp>
    </p:spTree>
  </p:cSld>
  <p:clrMapOvr>
    <a:masterClrMapping/>
  </p:clrMapOvr>
  <p:transition spd="med">
    <p:fade thruBlk="1"/>
  </p:transition>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1" name="Shape 1641"/>
        <p:cNvGrpSpPr/>
        <p:nvPr/>
      </p:nvGrpSpPr>
      <p:grpSpPr>
        <a:xfrm>
          <a:off x="0" y="0"/>
          <a:ext cx="0" cy="0"/>
          <a:chOff x="0" y="0"/>
          <a:chExt cx="0" cy="0"/>
        </a:xfrm>
      </p:grpSpPr>
      <p:sp>
        <p:nvSpPr>
          <p:cNvPr id="1642" name="Google Shape;1642;p221"/>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Program Structure</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Namespaces vs. References</a:t>
            </a:r>
            <a:endParaRPr/>
          </a:p>
        </p:txBody>
      </p:sp>
      <p:sp>
        <p:nvSpPr>
          <p:cNvPr id="1643" name="Google Shape;1643;p221"/>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Namespaces provide language-level naming shortcuts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Don’t have to type a long fully qualified name over and over</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References specify which assembly to use</a:t>
            </a:r>
            <a:endParaRPr/>
          </a:p>
        </p:txBody>
      </p:sp>
    </p:spTree>
  </p:cSld>
  <p:clrMapOvr>
    <a:masterClrMapping/>
  </p:clrMapOvr>
  <p:transition spd="med">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11700" y="333769"/>
            <a:ext cx="8520600" cy="4296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3200" u="none">
                <a:solidFill>
                  <a:srgbClr val="434343"/>
                </a:solidFill>
                <a:latin typeface="Arial"/>
                <a:ea typeface="Arial"/>
                <a:cs typeface="Arial"/>
                <a:sym typeface="Arial"/>
              </a:rPr>
              <a:t>Prerequisites</a:t>
            </a:r>
            <a:endParaRPr sz="3000">
              <a:solidFill>
                <a:srgbClr val="434343"/>
              </a:solidFill>
            </a:endParaRPr>
          </a:p>
        </p:txBody>
      </p:sp>
      <p:sp>
        <p:nvSpPr>
          <p:cNvPr id="199" name="Google Shape;199;p33"/>
          <p:cNvSpPr txBox="1"/>
          <p:nvPr>
            <p:ph idx="1" type="body"/>
          </p:nvPr>
        </p:nvSpPr>
        <p:spPr>
          <a:xfrm>
            <a:off x="311700" y="1392381"/>
            <a:ext cx="8520600" cy="2562300"/>
          </a:xfrm>
          <a:prstGeom prst="rect">
            <a:avLst/>
          </a:prstGeom>
          <a:noFill/>
          <a:ln>
            <a:noFill/>
          </a:ln>
        </p:spPr>
        <p:txBody>
          <a:bodyPr anchorCtr="0" anchor="t" bIns="45700" lIns="91425" spcFirstLastPara="1" rIns="91425" wrap="square" tIns="45700">
            <a:noAutofit/>
          </a:bodyPr>
          <a:lstStyle/>
          <a:p>
            <a:pPr indent="-304800" lvl="0" marL="342900" marR="0" rtl="0" algn="l">
              <a:lnSpc>
                <a:spcPct val="100000"/>
              </a:lnSpc>
              <a:spcBef>
                <a:spcPts val="0"/>
              </a:spcBef>
              <a:spcAft>
                <a:spcPts val="0"/>
              </a:spcAft>
              <a:buClr>
                <a:schemeClr val="accent2"/>
              </a:buClr>
              <a:buSzPts val="2200"/>
              <a:buFont typeface="Noto Sans Symbols"/>
              <a:buChar char="⬥"/>
            </a:pPr>
            <a:r>
              <a:rPr b="0" i="0" lang="en" sz="2200" u="none" cap="none" strike="noStrike">
                <a:solidFill>
                  <a:schemeClr val="dk1"/>
                </a:solidFill>
                <a:latin typeface="Arial"/>
                <a:ea typeface="Arial"/>
                <a:cs typeface="Arial"/>
                <a:sym typeface="Arial"/>
              </a:rPr>
              <a:t>This module assumes that you understand the fundamentals of</a:t>
            </a:r>
            <a:endParaRPr sz="2200"/>
          </a:p>
          <a:p>
            <a:pPr indent="-341630" lvl="1" marL="742950" marR="0" rtl="0" algn="l">
              <a:lnSpc>
                <a:spcPct val="100000"/>
              </a:lnSpc>
              <a:spcBef>
                <a:spcPts val="480"/>
              </a:spcBef>
              <a:spcAft>
                <a:spcPts val="0"/>
              </a:spcAft>
              <a:buClr>
                <a:schemeClr val="accent2"/>
              </a:buClr>
              <a:buSzPts val="2200"/>
              <a:buFont typeface="Noto Sans Symbols"/>
              <a:buChar char="■"/>
            </a:pPr>
            <a:r>
              <a:rPr b="0" i="0" lang="en" sz="2200" u="none" cap="none" strike="noStrike">
                <a:solidFill>
                  <a:schemeClr val="dk1"/>
                </a:solidFill>
                <a:latin typeface="Arial"/>
                <a:ea typeface="Arial"/>
                <a:cs typeface="Arial"/>
                <a:sym typeface="Arial"/>
              </a:rPr>
              <a:t>Programming</a:t>
            </a:r>
            <a:endParaRPr sz="2200"/>
          </a:p>
          <a:p>
            <a:pPr indent="-285750" lvl="2" marL="1085850" marR="0" rtl="0" algn="l">
              <a:lnSpc>
                <a:spcPct val="100000"/>
              </a:lnSpc>
              <a:spcBef>
                <a:spcPts val="400"/>
              </a:spcBef>
              <a:spcAft>
                <a:spcPts val="0"/>
              </a:spcAft>
              <a:buClr>
                <a:schemeClr val="accent2"/>
              </a:buClr>
              <a:buSzPts val="2200"/>
              <a:buFont typeface="Noto Sans Symbols"/>
              <a:buChar char="●"/>
            </a:pPr>
            <a:r>
              <a:rPr b="0" i="0" lang="en" sz="2200" u="none" cap="none" strike="noStrike">
                <a:solidFill>
                  <a:schemeClr val="dk1"/>
                </a:solidFill>
                <a:latin typeface="Arial"/>
                <a:ea typeface="Arial"/>
                <a:cs typeface="Arial"/>
                <a:sym typeface="Arial"/>
              </a:rPr>
              <a:t>Variables, statements, functions, loops, etc.</a:t>
            </a:r>
            <a:endParaRPr sz="2200"/>
          </a:p>
          <a:p>
            <a:pPr indent="-341630" lvl="1" marL="742950" marR="0" rtl="0" algn="l">
              <a:lnSpc>
                <a:spcPct val="100000"/>
              </a:lnSpc>
              <a:spcBef>
                <a:spcPts val="480"/>
              </a:spcBef>
              <a:spcAft>
                <a:spcPts val="0"/>
              </a:spcAft>
              <a:buClr>
                <a:schemeClr val="accent2"/>
              </a:buClr>
              <a:buSzPts val="2200"/>
              <a:buFont typeface="Noto Sans Symbols"/>
              <a:buChar char="■"/>
            </a:pPr>
            <a:r>
              <a:rPr b="0" i="0" lang="en" sz="2200" u="none" cap="none" strike="noStrike">
                <a:solidFill>
                  <a:schemeClr val="dk1"/>
                </a:solidFill>
                <a:latin typeface="Arial"/>
                <a:ea typeface="Arial"/>
                <a:cs typeface="Arial"/>
                <a:sym typeface="Arial"/>
              </a:rPr>
              <a:t>Object-oriented programming </a:t>
            </a:r>
            <a:endParaRPr sz="2200"/>
          </a:p>
          <a:p>
            <a:pPr indent="-285750" lvl="2" marL="1085850" marR="0" rtl="0" algn="l">
              <a:lnSpc>
                <a:spcPct val="100000"/>
              </a:lnSpc>
              <a:spcBef>
                <a:spcPts val="400"/>
              </a:spcBef>
              <a:spcAft>
                <a:spcPts val="0"/>
              </a:spcAft>
              <a:buClr>
                <a:schemeClr val="accent2"/>
              </a:buClr>
              <a:buSzPts val="2200"/>
              <a:buFont typeface="Noto Sans Symbols"/>
              <a:buChar char="●"/>
            </a:pPr>
            <a:r>
              <a:rPr b="0" i="0" lang="en" sz="2200" u="none" cap="none" strike="noStrike">
                <a:solidFill>
                  <a:schemeClr val="dk1"/>
                </a:solidFill>
                <a:latin typeface="Arial"/>
                <a:ea typeface="Arial"/>
                <a:cs typeface="Arial"/>
                <a:sym typeface="Arial"/>
              </a:rPr>
              <a:t>Classes, inheritance, polymorphism, </a:t>
            </a:r>
            <a:br>
              <a:rPr b="0" i="0" lang="en" sz="2200" u="none" cap="none" strike="noStrike">
                <a:solidFill>
                  <a:schemeClr val="dk1"/>
                </a:solidFill>
                <a:latin typeface="Arial"/>
                <a:ea typeface="Arial"/>
                <a:cs typeface="Arial"/>
                <a:sym typeface="Arial"/>
              </a:rPr>
            </a:br>
            <a:r>
              <a:rPr b="0" i="0" lang="en" sz="2200" u="none" cap="none" strike="noStrike">
                <a:solidFill>
                  <a:schemeClr val="dk1"/>
                </a:solidFill>
                <a:latin typeface="Arial"/>
                <a:ea typeface="Arial"/>
                <a:cs typeface="Arial"/>
                <a:sym typeface="Arial"/>
              </a:rPr>
              <a:t>members, etc.</a:t>
            </a:r>
            <a:endParaRPr sz="2200"/>
          </a:p>
          <a:p>
            <a:pPr indent="-285750" lvl="2" marL="1085850" marR="0" rtl="0" algn="l">
              <a:lnSpc>
                <a:spcPct val="100000"/>
              </a:lnSpc>
              <a:spcBef>
                <a:spcPts val="400"/>
              </a:spcBef>
              <a:spcAft>
                <a:spcPts val="0"/>
              </a:spcAft>
              <a:buClr>
                <a:schemeClr val="accent2"/>
              </a:buClr>
              <a:buSzPts val="2200"/>
              <a:buFont typeface="Noto Sans Symbols"/>
              <a:buChar char="●"/>
            </a:pPr>
            <a:r>
              <a:rPr b="0" i="0" lang="en" sz="2200" u="none" cap="none" strike="noStrike">
                <a:solidFill>
                  <a:schemeClr val="dk1"/>
                </a:solidFill>
                <a:latin typeface="Arial"/>
                <a:ea typeface="Arial"/>
                <a:cs typeface="Arial"/>
                <a:sym typeface="Arial"/>
              </a:rPr>
              <a:t>C++ or Java</a:t>
            </a:r>
            <a:endParaRPr sz="2200"/>
          </a:p>
        </p:txBody>
      </p:sp>
    </p:spTree>
  </p:cSld>
  <p:clrMapOvr>
    <a:masterClrMapping/>
  </p:clrMapOvr>
  <p:transition spd="slow">
    <p:fade thruBlk="1"/>
  </p:transition>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7" name="Shape 1647"/>
        <p:cNvGrpSpPr/>
        <p:nvPr/>
      </p:nvGrpSpPr>
      <p:grpSpPr>
        <a:xfrm>
          <a:off x="0" y="0"/>
          <a:ext cx="0" cy="0"/>
          <a:chOff x="0" y="0"/>
          <a:chExt cx="0" cy="0"/>
        </a:xfrm>
      </p:grpSpPr>
      <p:sp>
        <p:nvSpPr>
          <p:cNvPr id="1648" name="Google Shape;1648;p222"/>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Program Structure</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Main Method</a:t>
            </a:r>
            <a:endParaRPr/>
          </a:p>
        </p:txBody>
      </p:sp>
      <p:sp>
        <p:nvSpPr>
          <p:cNvPr id="1649" name="Google Shape;1649;p222"/>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Execution begins at the static </a:t>
            </a:r>
            <a:r>
              <a:rPr b="0" i="0" lang="en" sz="2800" u="none">
                <a:solidFill>
                  <a:schemeClr val="dk1"/>
                </a:solidFill>
                <a:latin typeface="Droid Sans Mono"/>
                <a:ea typeface="Droid Sans Mono"/>
                <a:cs typeface="Droid Sans Mono"/>
                <a:sym typeface="Droid Sans Mono"/>
              </a:rPr>
              <a:t>Main()</a:t>
            </a:r>
            <a:r>
              <a:rPr b="0" i="0" lang="en" sz="2800" u="none">
                <a:solidFill>
                  <a:schemeClr val="dk1"/>
                </a:solidFill>
                <a:latin typeface="Arial"/>
                <a:ea typeface="Arial"/>
                <a:cs typeface="Arial"/>
                <a:sym typeface="Arial"/>
              </a:rPr>
              <a:t> method</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Can have only one method with one of </a:t>
            </a:r>
            <a:br>
              <a:rPr b="0" i="0" lang="en" sz="2800" u="none">
                <a:solidFill>
                  <a:schemeClr val="dk1"/>
                </a:solidFill>
                <a:latin typeface="Arial"/>
                <a:ea typeface="Arial"/>
                <a:cs typeface="Arial"/>
                <a:sym typeface="Arial"/>
              </a:rPr>
            </a:br>
            <a:r>
              <a:rPr b="0" i="0" lang="en" sz="2800" u="none">
                <a:solidFill>
                  <a:schemeClr val="dk1"/>
                </a:solidFill>
                <a:latin typeface="Arial"/>
                <a:ea typeface="Arial"/>
                <a:cs typeface="Arial"/>
                <a:sym typeface="Arial"/>
              </a:rPr>
              <a:t>the following signatures in an assembly</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Droid Sans Mono"/>
                <a:ea typeface="Droid Sans Mono"/>
                <a:cs typeface="Droid Sans Mono"/>
                <a:sym typeface="Droid Sans Mono"/>
              </a:rPr>
              <a:t>static void Main()</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Droid Sans Mono"/>
                <a:ea typeface="Droid Sans Mono"/>
                <a:cs typeface="Droid Sans Mono"/>
                <a:sym typeface="Droid Sans Mono"/>
              </a:rPr>
              <a:t>static int Main()</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Droid Sans Mono"/>
                <a:ea typeface="Droid Sans Mono"/>
                <a:cs typeface="Droid Sans Mono"/>
                <a:sym typeface="Droid Sans Mono"/>
              </a:rPr>
              <a:t>static void Main(string[] args)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Droid Sans Mono"/>
                <a:ea typeface="Droid Sans Mono"/>
                <a:cs typeface="Droid Sans Mono"/>
                <a:sym typeface="Droid Sans Mono"/>
              </a:rPr>
              <a:t>static int Main(string[] args)</a:t>
            </a:r>
            <a:endParaRPr/>
          </a:p>
        </p:txBody>
      </p:sp>
    </p:spTree>
  </p:cSld>
  <p:clrMapOvr>
    <a:masterClrMapping/>
  </p:clrMapOvr>
  <p:transition spd="med">
    <p:fade thruBlk="1"/>
  </p:transition>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3" name="Shape 1653"/>
        <p:cNvGrpSpPr/>
        <p:nvPr/>
      </p:nvGrpSpPr>
      <p:grpSpPr>
        <a:xfrm>
          <a:off x="0" y="0"/>
          <a:ext cx="0" cy="0"/>
          <a:chOff x="0" y="0"/>
          <a:chExt cx="0" cy="0"/>
        </a:xfrm>
      </p:grpSpPr>
      <p:sp>
        <p:nvSpPr>
          <p:cNvPr id="1654" name="Google Shape;1654;p223"/>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Program Structure</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Syntax</a:t>
            </a:r>
            <a:endParaRPr/>
          </a:p>
        </p:txBody>
      </p:sp>
      <p:sp>
        <p:nvSpPr>
          <p:cNvPr id="1655" name="Google Shape;1655;p223"/>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Identifiers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Names for types, methods, fields, etc.</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Must be whole word – no white space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Unicode characters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Begins with letter or underscore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Case sensitive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Must not clash with keyword</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0" i="0" lang="en" sz="2000" u="none" cap="none" strike="noStrike">
                <a:solidFill>
                  <a:schemeClr val="dk1"/>
                </a:solidFill>
                <a:latin typeface="Arial"/>
                <a:ea typeface="Arial"/>
                <a:cs typeface="Arial"/>
                <a:sym typeface="Arial"/>
              </a:rPr>
              <a:t>Unless prefixed with @</a:t>
            </a:r>
            <a:endParaRPr/>
          </a:p>
        </p:txBody>
      </p:sp>
    </p:spTree>
  </p:cSld>
  <p:clrMapOvr>
    <a:masterClrMapping/>
  </p:clrMapOvr>
  <p:transition spd="med">
    <p:fade thruBlk="1"/>
  </p:transition>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9" name="Shape 1659"/>
        <p:cNvGrpSpPr/>
        <p:nvPr/>
      </p:nvGrpSpPr>
      <p:grpSpPr>
        <a:xfrm>
          <a:off x="0" y="0"/>
          <a:ext cx="0" cy="0"/>
          <a:chOff x="0" y="0"/>
          <a:chExt cx="0" cy="0"/>
        </a:xfrm>
      </p:grpSpPr>
      <p:sp>
        <p:nvSpPr>
          <p:cNvPr id="1660" name="Google Shape;1660;p224"/>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Agenda</a:t>
            </a:r>
            <a:endParaRPr/>
          </a:p>
        </p:txBody>
      </p:sp>
      <p:sp>
        <p:nvSpPr>
          <p:cNvPr id="1661" name="Google Shape;1661;p224"/>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Hello World</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Design Goals of C#</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Types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Program Structure</a:t>
            </a:r>
            <a:endParaRPr/>
          </a:p>
          <a:p>
            <a:pPr indent="-342900" lvl="0" marL="342900" marR="0" rtl="0" algn="l">
              <a:lnSpc>
                <a:spcPct val="100000"/>
              </a:lnSpc>
              <a:spcBef>
                <a:spcPts val="560"/>
              </a:spcBef>
              <a:spcAft>
                <a:spcPts val="0"/>
              </a:spcAft>
              <a:buClr>
                <a:schemeClr val="folHlink"/>
              </a:buClr>
              <a:buSzPts val="2800"/>
              <a:buFont typeface="Noto Sans Symbols"/>
              <a:buChar char="⬥"/>
            </a:pPr>
            <a:r>
              <a:rPr b="1" i="0" lang="en" sz="2800" u="none">
                <a:solidFill>
                  <a:schemeClr val="folHlink"/>
                </a:solidFill>
                <a:latin typeface="Arial"/>
                <a:ea typeface="Arial"/>
                <a:cs typeface="Arial"/>
                <a:sym typeface="Arial"/>
              </a:rPr>
              <a:t>Statements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Operators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Using Visual Studio.NET</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Using the .NET Framework SDK </a:t>
            </a:r>
            <a:endParaRPr/>
          </a:p>
        </p:txBody>
      </p:sp>
    </p:spTree>
  </p:cSld>
  <p:clrMapOvr>
    <a:masterClrMapping/>
  </p:clrMapOvr>
  <p:transition spd="med">
    <p:fade thruBlk="1"/>
  </p:transition>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6" name="Shape 1666"/>
        <p:cNvGrpSpPr/>
        <p:nvPr/>
      </p:nvGrpSpPr>
      <p:grpSpPr>
        <a:xfrm>
          <a:off x="0" y="0"/>
          <a:ext cx="0" cy="0"/>
          <a:chOff x="0" y="0"/>
          <a:chExt cx="0" cy="0"/>
        </a:xfrm>
      </p:grpSpPr>
      <p:sp>
        <p:nvSpPr>
          <p:cNvPr id="1667" name="Google Shape;1667;p225"/>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Overview</a:t>
            </a:r>
            <a:endParaRPr/>
          </a:p>
        </p:txBody>
      </p:sp>
      <p:sp>
        <p:nvSpPr>
          <p:cNvPr id="1668" name="Google Shape;1668;p225"/>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High C++ fidelity</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Droid Sans Mono"/>
                <a:ea typeface="Droid Sans Mono"/>
                <a:cs typeface="Droid Sans Mono"/>
                <a:sym typeface="Droid Sans Mono"/>
              </a:rPr>
              <a:t>if</a:t>
            </a:r>
            <a:r>
              <a:rPr b="0" i="0" lang="en" sz="2800" u="none">
                <a:solidFill>
                  <a:schemeClr val="dk1"/>
                </a:solidFill>
                <a:latin typeface="Arial"/>
                <a:ea typeface="Arial"/>
                <a:cs typeface="Arial"/>
                <a:sym typeface="Arial"/>
              </a:rPr>
              <a:t>, </a:t>
            </a:r>
            <a:r>
              <a:rPr b="0" i="0" lang="en" sz="2800" u="none">
                <a:solidFill>
                  <a:schemeClr val="dk1"/>
                </a:solidFill>
                <a:latin typeface="Droid Sans Mono"/>
                <a:ea typeface="Droid Sans Mono"/>
                <a:cs typeface="Droid Sans Mono"/>
                <a:sym typeface="Droid Sans Mono"/>
              </a:rPr>
              <a:t>while</a:t>
            </a:r>
            <a:r>
              <a:rPr b="0" i="0" lang="en" sz="2800" u="none">
                <a:solidFill>
                  <a:schemeClr val="dk1"/>
                </a:solidFill>
                <a:latin typeface="Arial"/>
                <a:ea typeface="Arial"/>
                <a:cs typeface="Arial"/>
                <a:sym typeface="Arial"/>
              </a:rPr>
              <a:t>, </a:t>
            </a:r>
            <a:r>
              <a:rPr b="0" i="0" lang="en" sz="2800" u="none">
                <a:solidFill>
                  <a:schemeClr val="dk1"/>
                </a:solidFill>
                <a:latin typeface="Droid Sans Mono"/>
                <a:ea typeface="Droid Sans Mono"/>
                <a:cs typeface="Droid Sans Mono"/>
                <a:sym typeface="Droid Sans Mono"/>
              </a:rPr>
              <a:t>do</a:t>
            </a:r>
            <a:r>
              <a:rPr b="0" i="0" lang="en" sz="2800" u="none">
                <a:solidFill>
                  <a:schemeClr val="dk1"/>
                </a:solidFill>
                <a:latin typeface="Arial"/>
                <a:ea typeface="Arial"/>
                <a:cs typeface="Arial"/>
                <a:sym typeface="Arial"/>
              </a:rPr>
              <a:t> require </a:t>
            </a:r>
            <a:r>
              <a:rPr b="0" i="0" lang="en" sz="2800" u="none">
                <a:solidFill>
                  <a:schemeClr val="dk1"/>
                </a:solidFill>
                <a:latin typeface="Droid Sans Mono"/>
                <a:ea typeface="Droid Sans Mono"/>
                <a:cs typeface="Droid Sans Mono"/>
                <a:sym typeface="Droid Sans Mono"/>
              </a:rPr>
              <a:t>bool</a:t>
            </a:r>
            <a:r>
              <a:rPr b="0" i="0" lang="en" sz="2800" u="none">
                <a:solidFill>
                  <a:schemeClr val="dk1"/>
                </a:solidFill>
                <a:latin typeface="Arial"/>
                <a:ea typeface="Arial"/>
                <a:cs typeface="Arial"/>
                <a:sym typeface="Arial"/>
              </a:rPr>
              <a:t> condition</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Droid Sans Mono"/>
                <a:ea typeface="Droid Sans Mono"/>
                <a:cs typeface="Droid Sans Mono"/>
                <a:sym typeface="Droid Sans Mono"/>
              </a:rPr>
              <a:t>goto</a:t>
            </a:r>
            <a:r>
              <a:rPr b="0" i="0" lang="en" sz="2800" u="none">
                <a:solidFill>
                  <a:schemeClr val="dk1"/>
                </a:solidFill>
                <a:latin typeface="Arial"/>
                <a:ea typeface="Arial"/>
                <a:cs typeface="Arial"/>
                <a:sym typeface="Arial"/>
              </a:rPr>
              <a:t> can’t jump into blocks</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Droid Sans Mono"/>
                <a:ea typeface="Droid Sans Mono"/>
                <a:cs typeface="Droid Sans Mono"/>
                <a:sym typeface="Droid Sans Mono"/>
              </a:rPr>
              <a:t>switch</a:t>
            </a:r>
            <a:r>
              <a:rPr b="0" i="0" lang="en" sz="2800" u="none">
                <a:solidFill>
                  <a:schemeClr val="dk1"/>
                </a:solidFill>
                <a:latin typeface="Arial"/>
                <a:ea typeface="Arial"/>
                <a:cs typeface="Arial"/>
                <a:sym typeface="Arial"/>
              </a:rPr>
              <a:t> statement</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No fall-through</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Droid Sans Mono"/>
                <a:ea typeface="Droid Sans Mono"/>
                <a:cs typeface="Droid Sans Mono"/>
                <a:sym typeface="Droid Sans Mono"/>
              </a:rPr>
              <a:t>foreach</a:t>
            </a:r>
            <a:r>
              <a:rPr b="0" i="0" lang="en" sz="2800" u="none">
                <a:solidFill>
                  <a:schemeClr val="dk1"/>
                </a:solidFill>
                <a:latin typeface="Arial"/>
                <a:ea typeface="Arial"/>
                <a:cs typeface="Arial"/>
                <a:sym typeface="Arial"/>
              </a:rPr>
              <a:t> statement</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Droid Sans Mono"/>
                <a:ea typeface="Droid Sans Mono"/>
                <a:cs typeface="Droid Sans Mono"/>
                <a:sym typeface="Droid Sans Mono"/>
              </a:rPr>
              <a:t>checked</a:t>
            </a:r>
            <a:r>
              <a:rPr b="0" i="0" lang="en" sz="2800" u="none">
                <a:solidFill>
                  <a:schemeClr val="dk1"/>
                </a:solidFill>
                <a:latin typeface="Arial"/>
                <a:ea typeface="Arial"/>
                <a:cs typeface="Arial"/>
                <a:sym typeface="Arial"/>
              </a:rPr>
              <a:t> and </a:t>
            </a:r>
            <a:r>
              <a:rPr b="0" i="0" lang="en" sz="2800" u="none">
                <a:solidFill>
                  <a:schemeClr val="dk1"/>
                </a:solidFill>
                <a:latin typeface="Droid Sans Mono"/>
                <a:ea typeface="Droid Sans Mono"/>
                <a:cs typeface="Droid Sans Mono"/>
                <a:sym typeface="Droid Sans Mono"/>
              </a:rPr>
              <a:t>unchecked</a:t>
            </a:r>
            <a:r>
              <a:rPr b="0" i="0" lang="en" sz="2800" u="none">
                <a:solidFill>
                  <a:schemeClr val="dk1"/>
                </a:solidFill>
                <a:latin typeface="Arial"/>
                <a:ea typeface="Arial"/>
                <a:cs typeface="Arial"/>
                <a:sym typeface="Arial"/>
              </a:rPr>
              <a:t> statements</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Expression </a:t>
            </a:r>
            <a:br>
              <a:rPr b="0" i="0" lang="en" sz="2800" u="none">
                <a:solidFill>
                  <a:schemeClr val="dk1"/>
                </a:solidFill>
                <a:latin typeface="Arial"/>
                <a:ea typeface="Arial"/>
                <a:cs typeface="Arial"/>
                <a:sym typeface="Arial"/>
              </a:rPr>
            </a:br>
            <a:r>
              <a:rPr b="0" i="0" lang="en" sz="2800" u="none">
                <a:solidFill>
                  <a:schemeClr val="dk1"/>
                </a:solidFill>
                <a:latin typeface="Arial"/>
                <a:ea typeface="Arial"/>
                <a:cs typeface="Arial"/>
                <a:sym typeface="Arial"/>
              </a:rPr>
              <a:t>statements </a:t>
            </a:r>
            <a:br>
              <a:rPr b="0" i="0" lang="en" sz="2800" u="none">
                <a:solidFill>
                  <a:schemeClr val="dk1"/>
                </a:solidFill>
                <a:latin typeface="Arial"/>
                <a:ea typeface="Arial"/>
                <a:cs typeface="Arial"/>
                <a:sym typeface="Arial"/>
              </a:rPr>
            </a:br>
            <a:r>
              <a:rPr b="0" i="0" lang="en" sz="2800" u="none">
                <a:solidFill>
                  <a:schemeClr val="dk1"/>
                </a:solidFill>
                <a:latin typeface="Arial"/>
                <a:ea typeface="Arial"/>
                <a:cs typeface="Arial"/>
                <a:sym typeface="Arial"/>
              </a:rPr>
              <a:t>must do work</a:t>
            </a:r>
            <a:endParaRPr/>
          </a:p>
        </p:txBody>
      </p:sp>
      <p:sp>
        <p:nvSpPr>
          <p:cNvPr id="1669" name="Google Shape;1669;p225"/>
          <p:cNvSpPr txBox="1"/>
          <p:nvPr/>
        </p:nvSpPr>
        <p:spPr>
          <a:xfrm>
            <a:off x="5181600" y="3925490"/>
            <a:ext cx="3549650" cy="787003"/>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void Foo() {</a:t>
            </a:r>
            <a:endParaRPr/>
          </a:p>
          <a:p>
            <a:pPr indent="0" lvl="0" marL="0" marR="0" rtl="0" algn="l">
              <a:lnSpc>
                <a:spcPct val="90000"/>
              </a:lnSpc>
              <a:spcBef>
                <a:spcPts val="40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i == 1;    // error</a:t>
            </a:r>
            <a:endParaRPr/>
          </a:p>
          <a:p>
            <a:pPr indent="0" lvl="0" marL="0" marR="0" rtl="0" algn="l">
              <a:lnSpc>
                <a:spcPct val="90000"/>
              </a:lnSpc>
              <a:spcBef>
                <a:spcPts val="40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p:txBody>
      </p:sp>
    </p:spTree>
  </p:cSld>
  <p:clrMapOvr>
    <a:masterClrMapping/>
  </p:clrMapOvr>
  <p:transition spd="slow">
    <p:fade thruBlk="1"/>
  </p:transition>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4" name="Shape 1674"/>
        <p:cNvGrpSpPr/>
        <p:nvPr/>
      </p:nvGrpSpPr>
      <p:grpSpPr>
        <a:xfrm>
          <a:off x="0" y="0"/>
          <a:ext cx="0" cy="0"/>
          <a:chOff x="0" y="0"/>
          <a:chExt cx="0" cy="0"/>
        </a:xfrm>
      </p:grpSpPr>
      <p:sp>
        <p:nvSpPr>
          <p:cNvPr id="1675" name="Google Shape;1675;p226"/>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Overview</a:t>
            </a:r>
            <a:endParaRPr/>
          </a:p>
        </p:txBody>
      </p:sp>
      <p:sp>
        <p:nvSpPr>
          <p:cNvPr id="1676" name="Google Shape;1676;p226"/>
          <p:cNvSpPr txBox="1"/>
          <p:nvPr>
            <p:ph idx="1" type="body"/>
          </p:nvPr>
        </p:nvSpPr>
        <p:spPr>
          <a:xfrm>
            <a:off x="609600" y="1485900"/>
            <a:ext cx="3962400" cy="33147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2000"/>
              <a:buFont typeface="Noto Sans Symbols"/>
              <a:buChar char="⬥"/>
            </a:pPr>
            <a:r>
              <a:rPr b="0" i="0" lang="en" sz="2000" u="none">
                <a:solidFill>
                  <a:schemeClr val="dk1"/>
                </a:solidFill>
                <a:latin typeface="Arial"/>
                <a:ea typeface="Arial"/>
                <a:cs typeface="Arial"/>
                <a:sym typeface="Arial"/>
              </a:rPr>
              <a:t>Statement lists</a:t>
            </a:r>
            <a:endParaRPr/>
          </a:p>
          <a:p>
            <a:pPr indent="-342900" lvl="0" marL="342900" marR="0" rtl="0" algn="l">
              <a:lnSpc>
                <a:spcPct val="90000"/>
              </a:lnSpc>
              <a:spcBef>
                <a:spcPts val="400"/>
              </a:spcBef>
              <a:spcAft>
                <a:spcPts val="0"/>
              </a:spcAft>
              <a:buClr>
                <a:schemeClr val="accent2"/>
              </a:buClr>
              <a:buSzPts val="2000"/>
              <a:buFont typeface="Noto Sans Symbols"/>
              <a:buChar char="⬥"/>
            </a:pPr>
            <a:r>
              <a:rPr b="0" i="0" lang="en" sz="2000" u="none">
                <a:solidFill>
                  <a:schemeClr val="dk1"/>
                </a:solidFill>
                <a:latin typeface="Arial"/>
                <a:ea typeface="Arial"/>
                <a:cs typeface="Arial"/>
                <a:sym typeface="Arial"/>
              </a:rPr>
              <a:t>Block statements</a:t>
            </a:r>
            <a:endParaRPr/>
          </a:p>
          <a:p>
            <a:pPr indent="-342900" lvl="0" marL="342900" marR="0" rtl="0" algn="l">
              <a:lnSpc>
                <a:spcPct val="90000"/>
              </a:lnSpc>
              <a:spcBef>
                <a:spcPts val="400"/>
              </a:spcBef>
              <a:spcAft>
                <a:spcPts val="0"/>
              </a:spcAft>
              <a:buClr>
                <a:schemeClr val="accent2"/>
              </a:buClr>
              <a:buSzPts val="2000"/>
              <a:buFont typeface="Noto Sans Symbols"/>
              <a:buChar char="⬥"/>
            </a:pPr>
            <a:r>
              <a:rPr b="0" i="0" lang="en" sz="2000" u="none">
                <a:solidFill>
                  <a:schemeClr val="dk1"/>
                </a:solidFill>
                <a:latin typeface="Arial"/>
                <a:ea typeface="Arial"/>
                <a:cs typeface="Arial"/>
                <a:sym typeface="Arial"/>
              </a:rPr>
              <a:t>Labeled statements</a:t>
            </a:r>
            <a:endParaRPr/>
          </a:p>
          <a:p>
            <a:pPr indent="-342900" lvl="0" marL="342900" marR="0" rtl="0" algn="l">
              <a:lnSpc>
                <a:spcPct val="90000"/>
              </a:lnSpc>
              <a:spcBef>
                <a:spcPts val="400"/>
              </a:spcBef>
              <a:spcAft>
                <a:spcPts val="0"/>
              </a:spcAft>
              <a:buClr>
                <a:schemeClr val="accent2"/>
              </a:buClr>
              <a:buSzPts val="2000"/>
              <a:buFont typeface="Noto Sans Symbols"/>
              <a:buChar char="⬥"/>
            </a:pPr>
            <a:r>
              <a:rPr b="0" i="0" lang="en" sz="2000" u="none">
                <a:solidFill>
                  <a:schemeClr val="dk1"/>
                </a:solidFill>
                <a:latin typeface="Arial"/>
                <a:ea typeface="Arial"/>
                <a:cs typeface="Arial"/>
                <a:sym typeface="Arial"/>
              </a:rPr>
              <a:t>Declarations</a:t>
            </a:r>
            <a:endParaRPr/>
          </a:p>
          <a:p>
            <a:pPr indent="-285750" lvl="1" marL="742950" marR="0" rtl="0" algn="l">
              <a:lnSpc>
                <a:spcPct val="90000"/>
              </a:lnSpc>
              <a:spcBef>
                <a:spcPts val="360"/>
              </a:spcBef>
              <a:spcAft>
                <a:spcPts val="0"/>
              </a:spcAft>
              <a:buClr>
                <a:schemeClr val="accent2"/>
              </a:buClr>
              <a:buSzPts val="990"/>
              <a:buFont typeface="Noto Sans Symbols"/>
              <a:buChar char="■"/>
            </a:pPr>
            <a:r>
              <a:rPr b="0" i="0" lang="en" sz="1800" u="none" cap="none" strike="noStrike">
                <a:solidFill>
                  <a:schemeClr val="dk1"/>
                </a:solidFill>
                <a:latin typeface="Arial"/>
                <a:ea typeface="Arial"/>
                <a:cs typeface="Arial"/>
                <a:sym typeface="Arial"/>
              </a:rPr>
              <a:t>Constants</a:t>
            </a:r>
            <a:endParaRPr/>
          </a:p>
          <a:p>
            <a:pPr indent="-285750" lvl="1" marL="742950" marR="0" rtl="0" algn="l">
              <a:lnSpc>
                <a:spcPct val="90000"/>
              </a:lnSpc>
              <a:spcBef>
                <a:spcPts val="360"/>
              </a:spcBef>
              <a:spcAft>
                <a:spcPts val="0"/>
              </a:spcAft>
              <a:buClr>
                <a:schemeClr val="accent2"/>
              </a:buClr>
              <a:buSzPts val="990"/>
              <a:buFont typeface="Noto Sans Symbols"/>
              <a:buChar char="■"/>
            </a:pPr>
            <a:r>
              <a:rPr b="0" i="0" lang="en" sz="1800" u="none" cap="none" strike="noStrike">
                <a:solidFill>
                  <a:schemeClr val="dk1"/>
                </a:solidFill>
                <a:latin typeface="Arial"/>
                <a:ea typeface="Arial"/>
                <a:cs typeface="Arial"/>
                <a:sym typeface="Arial"/>
              </a:rPr>
              <a:t>Variables</a:t>
            </a:r>
            <a:endParaRPr/>
          </a:p>
          <a:p>
            <a:pPr indent="-342900" lvl="0" marL="342900" marR="0" rtl="0" algn="l">
              <a:lnSpc>
                <a:spcPct val="90000"/>
              </a:lnSpc>
              <a:spcBef>
                <a:spcPts val="400"/>
              </a:spcBef>
              <a:spcAft>
                <a:spcPts val="0"/>
              </a:spcAft>
              <a:buClr>
                <a:schemeClr val="accent2"/>
              </a:buClr>
              <a:buSzPts val="2000"/>
              <a:buFont typeface="Noto Sans Symbols"/>
              <a:buChar char="⬥"/>
            </a:pPr>
            <a:r>
              <a:rPr b="0" i="0" lang="en" sz="2000" u="none">
                <a:solidFill>
                  <a:schemeClr val="dk1"/>
                </a:solidFill>
                <a:latin typeface="Arial"/>
                <a:ea typeface="Arial"/>
                <a:cs typeface="Arial"/>
                <a:sym typeface="Arial"/>
              </a:rPr>
              <a:t>Expression statements</a:t>
            </a:r>
            <a:endParaRPr/>
          </a:p>
          <a:p>
            <a:pPr indent="-285750" lvl="1" marL="742950" marR="0" rtl="0" algn="l">
              <a:lnSpc>
                <a:spcPct val="90000"/>
              </a:lnSpc>
              <a:spcBef>
                <a:spcPts val="360"/>
              </a:spcBef>
              <a:spcAft>
                <a:spcPts val="0"/>
              </a:spcAft>
              <a:buClr>
                <a:schemeClr val="accent2"/>
              </a:buClr>
              <a:buSzPts val="990"/>
              <a:buFont typeface="Noto Sans Symbols"/>
              <a:buChar char="■"/>
            </a:pPr>
            <a:r>
              <a:rPr b="0" i="0" lang="en" sz="1800" u="none" cap="none" strike="noStrike">
                <a:solidFill>
                  <a:schemeClr val="dk1"/>
                </a:solidFill>
                <a:latin typeface="Droid Sans Mono"/>
                <a:ea typeface="Droid Sans Mono"/>
                <a:cs typeface="Droid Sans Mono"/>
                <a:sym typeface="Droid Sans Mono"/>
              </a:rPr>
              <a:t>checked, unchecked</a:t>
            </a:r>
            <a:endParaRPr/>
          </a:p>
          <a:p>
            <a:pPr indent="-285750" lvl="1" marL="742950" marR="0" rtl="0" algn="l">
              <a:lnSpc>
                <a:spcPct val="90000"/>
              </a:lnSpc>
              <a:spcBef>
                <a:spcPts val="360"/>
              </a:spcBef>
              <a:spcAft>
                <a:spcPts val="0"/>
              </a:spcAft>
              <a:buClr>
                <a:schemeClr val="accent2"/>
              </a:buClr>
              <a:buSzPts val="990"/>
              <a:buFont typeface="Noto Sans Symbols"/>
              <a:buChar char="■"/>
            </a:pPr>
            <a:r>
              <a:rPr b="0" i="0" lang="en" sz="1800" u="none" cap="none" strike="noStrike">
                <a:solidFill>
                  <a:schemeClr val="dk1"/>
                </a:solidFill>
                <a:latin typeface="Droid Sans Mono"/>
                <a:ea typeface="Droid Sans Mono"/>
                <a:cs typeface="Droid Sans Mono"/>
                <a:sym typeface="Droid Sans Mono"/>
              </a:rPr>
              <a:t>lock</a:t>
            </a:r>
            <a:endParaRPr/>
          </a:p>
          <a:p>
            <a:pPr indent="-285750" lvl="1" marL="742950" marR="0" rtl="0" algn="l">
              <a:lnSpc>
                <a:spcPct val="90000"/>
              </a:lnSpc>
              <a:spcBef>
                <a:spcPts val="360"/>
              </a:spcBef>
              <a:spcAft>
                <a:spcPts val="0"/>
              </a:spcAft>
              <a:buClr>
                <a:schemeClr val="accent2"/>
              </a:buClr>
              <a:buSzPts val="990"/>
              <a:buFont typeface="Noto Sans Symbols"/>
              <a:buChar char="■"/>
            </a:pPr>
            <a:r>
              <a:rPr b="0" i="0" lang="en" sz="1800" u="none" cap="none" strike="noStrike">
                <a:solidFill>
                  <a:schemeClr val="dk1"/>
                </a:solidFill>
                <a:latin typeface="Droid Sans Mono"/>
                <a:ea typeface="Droid Sans Mono"/>
                <a:cs typeface="Droid Sans Mono"/>
                <a:sym typeface="Droid Sans Mono"/>
              </a:rPr>
              <a:t>using</a:t>
            </a:r>
            <a:endParaRPr/>
          </a:p>
          <a:p>
            <a:pPr indent="-342900" lvl="0" marL="342900" marR="0" rtl="0" algn="l">
              <a:lnSpc>
                <a:spcPct val="90000"/>
              </a:lnSpc>
              <a:spcBef>
                <a:spcPts val="400"/>
              </a:spcBef>
              <a:spcAft>
                <a:spcPts val="0"/>
              </a:spcAft>
              <a:buClr>
                <a:schemeClr val="accent2"/>
              </a:buClr>
              <a:buSzPts val="2000"/>
              <a:buFont typeface="Noto Sans Symbols"/>
              <a:buChar char="⬥"/>
            </a:pPr>
            <a:r>
              <a:rPr b="0" i="0" lang="en" sz="2000" u="none">
                <a:solidFill>
                  <a:schemeClr val="dk1"/>
                </a:solidFill>
                <a:latin typeface="Arial"/>
                <a:ea typeface="Arial"/>
                <a:cs typeface="Arial"/>
                <a:sym typeface="Arial"/>
              </a:rPr>
              <a:t>Conditionals</a:t>
            </a:r>
            <a:endParaRPr/>
          </a:p>
          <a:p>
            <a:pPr indent="-285750" lvl="1" marL="742950" marR="0" rtl="0" algn="l">
              <a:lnSpc>
                <a:spcPct val="90000"/>
              </a:lnSpc>
              <a:spcBef>
                <a:spcPts val="360"/>
              </a:spcBef>
              <a:spcAft>
                <a:spcPts val="0"/>
              </a:spcAft>
              <a:buClr>
                <a:schemeClr val="accent2"/>
              </a:buClr>
              <a:buSzPts val="990"/>
              <a:buFont typeface="Noto Sans Symbols"/>
              <a:buChar char="■"/>
            </a:pPr>
            <a:r>
              <a:rPr b="0" i="0" lang="en" sz="1800" u="none" cap="none" strike="noStrike">
                <a:solidFill>
                  <a:schemeClr val="dk1"/>
                </a:solidFill>
                <a:latin typeface="Droid Sans Mono"/>
                <a:ea typeface="Droid Sans Mono"/>
                <a:cs typeface="Droid Sans Mono"/>
                <a:sym typeface="Droid Sans Mono"/>
              </a:rPr>
              <a:t>if</a:t>
            </a:r>
            <a:endParaRPr/>
          </a:p>
          <a:p>
            <a:pPr indent="-285750" lvl="1" marL="742950" marR="0" rtl="0" algn="l">
              <a:lnSpc>
                <a:spcPct val="90000"/>
              </a:lnSpc>
              <a:spcBef>
                <a:spcPts val="360"/>
              </a:spcBef>
              <a:spcAft>
                <a:spcPts val="0"/>
              </a:spcAft>
              <a:buClr>
                <a:schemeClr val="accent2"/>
              </a:buClr>
              <a:buSzPts val="990"/>
              <a:buFont typeface="Noto Sans Symbols"/>
              <a:buChar char="■"/>
            </a:pPr>
            <a:r>
              <a:rPr b="0" i="0" lang="en" sz="1800" u="none" cap="none" strike="noStrike">
                <a:solidFill>
                  <a:schemeClr val="dk1"/>
                </a:solidFill>
                <a:latin typeface="Droid Sans Mono"/>
                <a:ea typeface="Droid Sans Mono"/>
                <a:cs typeface="Droid Sans Mono"/>
                <a:sym typeface="Droid Sans Mono"/>
              </a:rPr>
              <a:t>switch</a:t>
            </a:r>
            <a:endParaRPr/>
          </a:p>
        </p:txBody>
      </p:sp>
      <p:sp>
        <p:nvSpPr>
          <p:cNvPr id="1677" name="Google Shape;1677;p226"/>
          <p:cNvSpPr txBox="1"/>
          <p:nvPr/>
        </p:nvSpPr>
        <p:spPr>
          <a:xfrm>
            <a:off x="4648200" y="1428750"/>
            <a:ext cx="4191000" cy="33718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2000"/>
              <a:buFont typeface="Noto Sans Symbols"/>
              <a:buChar char="⬥"/>
            </a:pPr>
            <a:r>
              <a:rPr b="0" i="0" lang="en" sz="2000" u="none">
                <a:solidFill>
                  <a:schemeClr val="dk1"/>
                </a:solidFill>
                <a:latin typeface="Arial"/>
                <a:ea typeface="Arial"/>
                <a:cs typeface="Arial"/>
                <a:sym typeface="Arial"/>
              </a:rPr>
              <a:t>Loop Statements</a:t>
            </a:r>
            <a:endParaRPr/>
          </a:p>
          <a:p>
            <a:pPr indent="-285750" lvl="1" marL="742950" marR="0" rtl="0" algn="l">
              <a:lnSpc>
                <a:spcPct val="90000"/>
              </a:lnSpc>
              <a:spcBef>
                <a:spcPts val="360"/>
              </a:spcBef>
              <a:spcAft>
                <a:spcPts val="0"/>
              </a:spcAft>
              <a:buClr>
                <a:schemeClr val="accent2"/>
              </a:buClr>
              <a:buSzPts val="990"/>
              <a:buFont typeface="Noto Sans Symbols"/>
              <a:buChar char="■"/>
            </a:pPr>
            <a:r>
              <a:rPr b="0" i="0" lang="en" sz="1800" u="none" cap="none" strike="noStrike">
                <a:solidFill>
                  <a:schemeClr val="dk1"/>
                </a:solidFill>
                <a:latin typeface="Droid Sans Mono"/>
                <a:ea typeface="Droid Sans Mono"/>
                <a:cs typeface="Droid Sans Mono"/>
                <a:sym typeface="Droid Sans Mono"/>
              </a:rPr>
              <a:t>while</a:t>
            </a:r>
            <a:endParaRPr/>
          </a:p>
          <a:p>
            <a:pPr indent="-285750" lvl="1" marL="742950" marR="0" rtl="0" algn="l">
              <a:lnSpc>
                <a:spcPct val="90000"/>
              </a:lnSpc>
              <a:spcBef>
                <a:spcPts val="360"/>
              </a:spcBef>
              <a:spcAft>
                <a:spcPts val="0"/>
              </a:spcAft>
              <a:buClr>
                <a:schemeClr val="accent2"/>
              </a:buClr>
              <a:buSzPts val="990"/>
              <a:buFont typeface="Noto Sans Symbols"/>
              <a:buChar char="■"/>
            </a:pPr>
            <a:r>
              <a:rPr b="0" i="0" lang="en" sz="1800" u="none" cap="none" strike="noStrike">
                <a:solidFill>
                  <a:schemeClr val="dk1"/>
                </a:solidFill>
                <a:latin typeface="Droid Sans Mono"/>
                <a:ea typeface="Droid Sans Mono"/>
                <a:cs typeface="Droid Sans Mono"/>
                <a:sym typeface="Droid Sans Mono"/>
              </a:rPr>
              <a:t>do</a:t>
            </a:r>
            <a:endParaRPr/>
          </a:p>
          <a:p>
            <a:pPr indent="-285750" lvl="1" marL="742950" marR="0" rtl="0" algn="l">
              <a:lnSpc>
                <a:spcPct val="90000"/>
              </a:lnSpc>
              <a:spcBef>
                <a:spcPts val="360"/>
              </a:spcBef>
              <a:spcAft>
                <a:spcPts val="0"/>
              </a:spcAft>
              <a:buClr>
                <a:schemeClr val="accent2"/>
              </a:buClr>
              <a:buSzPts val="990"/>
              <a:buFont typeface="Noto Sans Symbols"/>
              <a:buChar char="■"/>
            </a:pPr>
            <a:r>
              <a:rPr b="0" i="0" lang="en" sz="1800" u="none" cap="none" strike="noStrike">
                <a:solidFill>
                  <a:schemeClr val="dk1"/>
                </a:solidFill>
                <a:latin typeface="Droid Sans Mono"/>
                <a:ea typeface="Droid Sans Mono"/>
                <a:cs typeface="Droid Sans Mono"/>
                <a:sym typeface="Droid Sans Mono"/>
              </a:rPr>
              <a:t>for</a:t>
            </a:r>
            <a:endParaRPr/>
          </a:p>
          <a:p>
            <a:pPr indent="-285750" lvl="1" marL="742950" marR="0" rtl="0" algn="l">
              <a:lnSpc>
                <a:spcPct val="90000"/>
              </a:lnSpc>
              <a:spcBef>
                <a:spcPts val="360"/>
              </a:spcBef>
              <a:spcAft>
                <a:spcPts val="0"/>
              </a:spcAft>
              <a:buClr>
                <a:schemeClr val="accent2"/>
              </a:buClr>
              <a:buSzPts val="990"/>
              <a:buFont typeface="Noto Sans Symbols"/>
              <a:buChar char="■"/>
            </a:pPr>
            <a:r>
              <a:rPr b="0" i="0" lang="en" sz="1800" u="none" cap="none" strike="noStrike">
                <a:solidFill>
                  <a:schemeClr val="dk1"/>
                </a:solidFill>
                <a:latin typeface="Droid Sans Mono"/>
                <a:ea typeface="Droid Sans Mono"/>
                <a:cs typeface="Droid Sans Mono"/>
                <a:sym typeface="Droid Sans Mono"/>
              </a:rPr>
              <a:t>foreach</a:t>
            </a:r>
            <a:endParaRPr/>
          </a:p>
          <a:p>
            <a:pPr indent="-342900" lvl="0" marL="342900" marR="0" rtl="0" algn="l">
              <a:lnSpc>
                <a:spcPct val="90000"/>
              </a:lnSpc>
              <a:spcBef>
                <a:spcPts val="400"/>
              </a:spcBef>
              <a:spcAft>
                <a:spcPts val="0"/>
              </a:spcAft>
              <a:buClr>
                <a:schemeClr val="accent2"/>
              </a:buClr>
              <a:buSzPts val="2000"/>
              <a:buFont typeface="Noto Sans Symbols"/>
              <a:buChar char="⬥"/>
            </a:pPr>
            <a:r>
              <a:rPr b="0" i="0" lang="en" sz="2000" u="none">
                <a:solidFill>
                  <a:schemeClr val="dk1"/>
                </a:solidFill>
                <a:latin typeface="Arial"/>
                <a:ea typeface="Arial"/>
                <a:cs typeface="Arial"/>
                <a:sym typeface="Arial"/>
              </a:rPr>
              <a:t>Jump Statements</a:t>
            </a:r>
            <a:endParaRPr/>
          </a:p>
          <a:p>
            <a:pPr indent="-285750" lvl="1" marL="742950" marR="0" rtl="0" algn="l">
              <a:lnSpc>
                <a:spcPct val="90000"/>
              </a:lnSpc>
              <a:spcBef>
                <a:spcPts val="360"/>
              </a:spcBef>
              <a:spcAft>
                <a:spcPts val="0"/>
              </a:spcAft>
              <a:buClr>
                <a:schemeClr val="accent2"/>
              </a:buClr>
              <a:buSzPts val="990"/>
              <a:buFont typeface="Noto Sans Symbols"/>
              <a:buChar char="■"/>
            </a:pPr>
            <a:r>
              <a:rPr b="0" i="0" lang="en" sz="1800" u="none" cap="none" strike="noStrike">
                <a:solidFill>
                  <a:schemeClr val="dk1"/>
                </a:solidFill>
                <a:latin typeface="Droid Sans Mono"/>
                <a:ea typeface="Droid Sans Mono"/>
                <a:cs typeface="Droid Sans Mono"/>
                <a:sym typeface="Droid Sans Mono"/>
              </a:rPr>
              <a:t>break</a:t>
            </a:r>
            <a:endParaRPr/>
          </a:p>
          <a:p>
            <a:pPr indent="-285750" lvl="1" marL="742950" marR="0" rtl="0" algn="l">
              <a:lnSpc>
                <a:spcPct val="90000"/>
              </a:lnSpc>
              <a:spcBef>
                <a:spcPts val="360"/>
              </a:spcBef>
              <a:spcAft>
                <a:spcPts val="0"/>
              </a:spcAft>
              <a:buClr>
                <a:schemeClr val="accent2"/>
              </a:buClr>
              <a:buSzPts val="990"/>
              <a:buFont typeface="Noto Sans Symbols"/>
              <a:buChar char="■"/>
            </a:pPr>
            <a:r>
              <a:rPr b="0" i="0" lang="en" sz="1800" u="none" cap="none" strike="noStrike">
                <a:solidFill>
                  <a:schemeClr val="dk1"/>
                </a:solidFill>
                <a:latin typeface="Droid Sans Mono"/>
                <a:ea typeface="Droid Sans Mono"/>
                <a:cs typeface="Droid Sans Mono"/>
                <a:sym typeface="Droid Sans Mono"/>
              </a:rPr>
              <a:t>continue</a:t>
            </a:r>
            <a:endParaRPr/>
          </a:p>
          <a:p>
            <a:pPr indent="-285750" lvl="1" marL="742950" marR="0" rtl="0" algn="l">
              <a:lnSpc>
                <a:spcPct val="90000"/>
              </a:lnSpc>
              <a:spcBef>
                <a:spcPts val="360"/>
              </a:spcBef>
              <a:spcAft>
                <a:spcPts val="0"/>
              </a:spcAft>
              <a:buClr>
                <a:schemeClr val="accent2"/>
              </a:buClr>
              <a:buSzPts val="990"/>
              <a:buFont typeface="Noto Sans Symbols"/>
              <a:buChar char="■"/>
            </a:pPr>
            <a:r>
              <a:rPr b="0" i="0" lang="en" sz="1800" u="none" cap="none" strike="noStrike">
                <a:solidFill>
                  <a:schemeClr val="dk1"/>
                </a:solidFill>
                <a:latin typeface="Droid Sans Mono"/>
                <a:ea typeface="Droid Sans Mono"/>
                <a:cs typeface="Droid Sans Mono"/>
                <a:sym typeface="Droid Sans Mono"/>
              </a:rPr>
              <a:t>goto</a:t>
            </a:r>
            <a:endParaRPr/>
          </a:p>
          <a:p>
            <a:pPr indent="-285750" lvl="1" marL="742950" marR="0" rtl="0" algn="l">
              <a:lnSpc>
                <a:spcPct val="90000"/>
              </a:lnSpc>
              <a:spcBef>
                <a:spcPts val="360"/>
              </a:spcBef>
              <a:spcAft>
                <a:spcPts val="0"/>
              </a:spcAft>
              <a:buClr>
                <a:schemeClr val="accent2"/>
              </a:buClr>
              <a:buSzPts val="990"/>
              <a:buFont typeface="Noto Sans Symbols"/>
              <a:buChar char="■"/>
            </a:pPr>
            <a:r>
              <a:rPr b="0" i="0" lang="en" sz="1800" u="none" cap="none" strike="noStrike">
                <a:solidFill>
                  <a:schemeClr val="dk1"/>
                </a:solidFill>
                <a:latin typeface="Droid Sans Mono"/>
                <a:ea typeface="Droid Sans Mono"/>
                <a:cs typeface="Droid Sans Mono"/>
                <a:sym typeface="Droid Sans Mono"/>
              </a:rPr>
              <a:t>return</a:t>
            </a:r>
            <a:endParaRPr/>
          </a:p>
          <a:p>
            <a:pPr indent="-285750" lvl="1" marL="742950" marR="0" rtl="0" algn="l">
              <a:lnSpc>
                <a:spcPct val="90000"/>
              </a:lnSpc>
              <a:spcBef>
                <a:spcPts val="360"/>
              </a:spcBef>
              <a:spcAft>
                <a:spcPts val="0"/>
              </a:spcAft>
              <a:buClr>
                <a:schemeClr val="accent2"/>
              </a:buClr>
              <a:buSzPts val="990"/>
              <a:buFont typeface="Noto Sans Symbols"/>
              <a:buChar char="■"/>
            </a:pPr>
            <a:r>
              <a:rPr b="0" i="0" lang="en" sz="1800" u="none" cap="none" strike="noStrike">
                <a:solidFill>
                  <a:schemeClr val="dk1"/>
                </a:solidFill>
                <a:latin typeface="Droid Sans Mono"/>
                <a:ea typeface="Droid Sans Mono"/>
                <a:cs typeface="Droid Sans Mono"/>
                <a:sym typeface="Droid Sans Mono"/>
              </a:rPr>
              <a:t>throw</a:t>
            </a:r>
            <a:endParaRPr/>
          </a:p>
          <a:p>
            <a:pPr indent="-342900" lvl="0" marL="342900" marR="0" rtl="0" algn="l">
              <a:lnSpc>
                <a:spcPct val="90000"/>
              </a:lnSpc>
              <a:spcBef>
                <a:spcPts val="400"/>
              </a:spcBef>
              <a:spcAft>
                <a:spcPts val="0"/>
              </a:spcAft>
              <a:buClr>
                <a:schemeClr val="accent2"/>
              </a:buClr>
              <a:buSzPts val="2000"/>
              <a:buFont typeface="Noto Sans Symbols"/>
              <a:buChar char="⬥"/>
            </a:pPr>
            <a:r>
              <a:rPr b="0" i="0" lang="en" sz="2000" u="none">
                <a:solidFill>
                  <a:schemeClr val="dk1"/>
                </a:solidFill>
                <a:latin typeface="Arial"/>
                <a:ea typeface="Arial"/>
                <a:cs typeface="Arial"/>
                <a:sym typeface="Arial"/>
              </a:rPr>
              <a:t>Exception handling</a:t>
            </a:r>
            <a:endParaRPr/>
          </a:p>
          <a:p>
            <a:pPr indent="-285750" lvl="1" marL="742950" marR="0" rtl="0" algn="l">
              <a:lnSpc>
                <a:spcPct val="90000"/>
              </a:lnSpc>
              <a:spcBef>
                <a:spcPts val="360"/>
              </a:spcBef>
              <a:spcAft>
                <a:spcPts val="0"/>
              </a:spcAft>
              <a:buClr>
                <a:schemeClr val="accent2"/>
              </a:buClr>
              <a:buSzPts val="990"/>
              <a:buFont typeface="Noto Sans Symbols"/>
              <a:buChar char="■"/>
            </a:pPr>
            <a:r>
              <a:rPr b="0" i="0" lang="en" sz="1800" u="none" cap="none" strike="noStrike">
                <a:solidFill>
                  <a:schemeClr val="dk1"/>
                </a:solidFill>
                <a:latin typeface="Droid Sans Mono"/>
                <a:ea typeface="Droid Sans Mono"/>
                <a:cs typeface="Droid Sans Mono"/>
                <a:sym typeface="Droid Sans Mono"/>
              </a:rPr>
              <a:t>try</a:t>
            </a:r>
            <a:endParaRPr/>
          </a:p>
          <a:p>
            <a:pPr indent="-285750" lvl="1" marL="742950" marR="0" rtl="0" algn="l">
              <a:lnSpc>
                <a:spcPct val="90000"/>
              </a:lnSpc>
              <a:spcBef>
                <a:spcPts val="360"/>
              </a:spcBef>
              <a:spcAft>
                <a:spcPts val="0"/>
              </a:spcAft>
              <a:buClr>
                <a:schemeClr val="accent2"/>
              </a:buClr>
              <a:buSzPts val="990"/>
              <a:buFont typeface="Noto Sans Symbols"/>
              <a:buChar char="■"/>
            </a:pPr>
            <a:r>
              <a:rPr b="0" i="0" lang="en" sz="1800" u="none" cap="none" strike="noStrike">
                <a:solidFill>
                  <a:schemeClr val="dk1"/>
                </a:solidFill>
                <a:latin typeface="Droid Sans Mono"/>
                <a:ea typeface="Droid Sans Mono"/>
                <a:cs typeface="Droid Sans Mono"/>
                <a:sym typeface="Droid Sans Mono"/>
              </a:rPr>
              <a:t>throw</a:t>
            </a:r>
            <a:endParaRPr/>
          </a:p>
        </p:txBody>
      </p:sp>
    </p:spTree>
  </p:cSld>
  <p:clrMapOvr>
    <a:masterClrMapping/>
  </p:clrMapOvr>
  <p:transition spd="med">
    <p:fade thruBlk="1"/>
  </p:transition>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1" name="Shape 1681"/>
        <p:cNvGrpSpPr/>
        <p:nvPr/>
      </p:nvGrpSpPr>
      <p:grpSpPr>
        <a:xfrm>
          <a:off x="0" y="0"/>
          <a:ext cx="0" cy="0"/>
          <a:chOff x="0" y="0"/>
          <a:chExt cx="0" cy="0"/>
        </a:xfrm>
      </p:grpSpPr>
      <p:sp>
        <p:nvSpPr>
          <p:cNvPr id="1682" name="Google Shape;1682;p227"/>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Syntax</a:t>
            </a:r>
            <a:endParaRPr/>
          </a:p>
        </p:txBody>
      </p:sp>
      <p:sp>
        <p:nvSpPr>
          <p:cNvPr id="1683" name="Google Shape;1683;p227"/>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Statements are terminated with a </a:t>
            </a:r>
            <a:br>
              <a:rPr b="0" i="0" lang="en" sz="2800" u="none">
                <a:solidFill>
                  <a:schemeClr val="dk1"/>
                </a:solidFill>
                <a:latin typeface="Arial"/>
                <a:ea typeface="Arial"/>
                <a:cs typeface="Arial"/>
                <a:sym typeface="Arial"/>
              </a:rPr>
            </a:br>
            <a:r>
              <a:rPr b="0" i="0" lang="en" sz="2800" u="none">
                <a:solidFill>
                  <a:schemeClr val="dk1"/>
                </a:solidFill>
                <a:latin typeface="Arial"/>
                <a:ea typeface="Arial"/>
                <a:cs typeface="Arial"/>
                <a:sym typeface="Arial"/>
              </a:rPr>
              <a:t>semicolon (</a:t>
            </a:r>
            <a:r>
              <a:rPr b="0" i="0" lang="en" sz="2800" u="none">
                <a:solidFill>
                  <a:schemeClr val="dk1"/>
                </a:solidFill>
                <a:latin typeface="Droid Sans Mono"/>
                <a:ea typeface="Droid Sans Mono"/>
                <a:cs typeface="Droid Sans Mono"/>
                <a:sym typeface="Droid Sans Mono"/>
              </a:rPr>
              <a:t>;</a:t>
            </a:r>
            <a:r>
              <a:rPr b="0" i="0" lang="en" sz="2800" u="none">
                <a:solidFill>
                  <a:schemeClr val="dk1"/>
                </a:solidFill>
                <a:latin typeface="Arial"/>
                <a:ea typeface="Arial"/>
                <a:cs typeface="Arial"/>
                <a:sym typeface="Arial"/>
              </a:rPr>
              <a:t>)</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Just like C, C++ and Java</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Block statements { ... } don’t need a semicolon</a:t>
            </a:r>
            <a:endParaRPr/>
          </a:p>
        </p:txBody>
      </p:sp>
    </p:spTree>
  </p:cSld>
  <p:clrMapOvr>
    <a:masterClrMapping/>
  </p:clrMapOvr>
  <p:transition spd="med">
    <p:fade thruBlk="1"/>
  </p:transition>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7" name="Shape 1687"/>
        <p:cNvGrpSpPr/>
        <p:nvPr/>
      </p:nvGrpSpPr>
      <p:grpSpPr>
        <a:xfrm>
          <a:off x="0" y="0"/>
          <a:ext cx="0" cy="0"/>
          <a:chOff x="0" y="0"/>
          <a:chExt cx="0" cy="0"/>
        </a:xfrm>
      </p:grpSpPr>
      <p:sp>
        <p:nvSpPr>
          <p:cNvPr id="1688" name="Google Shape;1688;p228"/>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Syntax</a:t>
            </a:r>
            <a:endParaRPr/>
          </a:p>
        </p:txBody>
      </p:sp>
      <p:sp>
        <p:nvSpPr>
          <p:cNvPr id="1689" name="Google Shape;1689;p228"/>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Comments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Droid Sans Mono"/>
                <a:ea typeface="Droid Sans Mono"/>
                <a:cs typeface="Droid Sans Mono"/>
                <a:sym typeface="Droid Sans Mono"/>
              </a:rPr>
              <a:t>// Comment a single line, C++ style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Droid Sans Mono"/>
                <a:ea typeface="Droid Sans Mono"/>
                <a:cs typeface="Droid Sans Mono"/>
                <a:sym typeface="Droid Sans Mono"/>
              </a:rPr>
              <a:t>/* Comment multiple </a:t>
            </a:r>
            <a:br>
              <a:rPr b="0" i="0" lang="en" sz="2400" u="none" cap="none" strike="noStrike">
                <a:solidFill>
                  <a:schemeClr val="dk1"/>
                </a:solidFill>
                <a:latin typeface="Droid Sans Mono"/>
                <a:ea typeface="Droid Sans Mono"/>
                <a:cs typeface="Droid Sans Mono"/>
                <a:sym typeface="Droid Sans Mono"/>
              </a:rPr>
            </a:br>
            <a:r>
              <a:rPr b="0" i="0" lang="en" sz="2400" u="none" cap="none" strike="noStrike">
                <a:solidFill>
                  <a:schemeClr val="dk1"/>
                </a:solidFill>
                <a:latin typeface="Droid Sans Mono"/>
                <a:ea typeface="Droid Sans Mono"/>
                <a:cs typeface="Droid Sans Mono"/>
                <a:sym typeface="Droid Sans Mono"/>
              </a:rPr>
              <a:t>                    lines,</a:t>
            </a:r>
            <a:br>
              <a:rPr b="0" i="0" lang="en" sz="2400" u="none" cap="none" strike="noStrike">
                <a:solidFill>
                  <a:schemeClr val="dk1"/>
                </a:solidFill>
                <a:latin typeface="Droid Sans Mono"/>
                <a:ea typeface="Droid Sans Mono"/>
                <a:cs typeface="Droid Sans Mono"/>
                <a:sym typeface="Droid Sans Mono"/>
              </a:rPr>
            </a:br>
            <a:r>
              <a:rPr b="0" i="0" lang="en" sz="2400" u="none" cap="none" strike="noStrike">
                <a:solidFill>
                  <a:schemeClr val="dk1"/>
                </a:solidFill>
                <a:latin typeface="Droid Sans Mono"/>
                <a:ea typeface="Droid Sans Mono"/>
                <a:cs typeface="Droid Sans Mono"/>
                <a:sym typeface="Droid Sans Mono"/>
              </a:rPr>
              <a:t>      C style</a:t>
            </a:r>
            <a:br>
              <a:rPr b="0" i="0" lang="en" sz="2400" u="none" cap="none" strike="noStrike">
                <a:solidFill>
                  <a:schemeClr val="dk1"/>
                </a:solidFill>
                <a:latin typeface="Droid Sans Mono"/>
                <a:ea typeface="Droid Sans Mono"/>
                <a:cs typeface="Droid Sans Mono"/>
                <a:sym typeface="Droid Sans Mono"/>
              </a:rPr>
            </a:br>
            <a:r>
              <a:rPr b="0" i="0" lang="en" sz="2400" u="none" cap="none" strike="noStrike">
                <a:solidFill>
                  <a:schemeClr val="dk1"/>
                </a:solidFill>
                <a:latin typeface="Droid Sans Mono"/>
                <a:ea typeface="Droid Sans Mono"/>
                <a:cs typeface="Droid Sans Mono"/>
                <a:sym typeface="Droid Sans Mono"/>
              </a:rPr>
              <a:t>*/</a:t>
            </a:r>
            <a:endParaRPr/>
          </a:p>
          <a:p>
            <a:pPr indent="-190500" lvl="0" marL="342900" marR="0" rtl="0" algn="l">
              <a:lnSpc>
                <a:spcPct val="100000"/>
              </a:lnSpc>
              <a:spcBef>
                <a:spcPts val="480"/>
              </a:spcBef>
              <a:spcAft>
                <a:spcPts val="0"/>
              </a:spcAft>
              <a:buClr>
                <a:schemeClr val="accent2"/>
              </a:buClr>
              <a:buSzPts val="2400"/>
              <a:buFont typeface="Noto Sans Symbols"/>
              <a:buNone/>
            </a:pPr>
            <a:r>
              <a:t/>
            </a:r>
            <a:endParaRPr b="0" i="0" sz="2400" u="none" cap="none" strike="noStrike">
              <a:solidFill>
                <a:schemeClr val="dk1"/>
              </a:solidFill>
              <a:latin typeface="Droid Sans Mono"/>
              <a:ea typeface="Droid Sans Mono"/>
              <a:cs typeface="Droid Sans Mono"/>
              <a:sym typeface="Droid Sans Mono"/>
            </a:endParaRPr>
          </a:p>
        </p:txBody>
      </p:sp>
    </p:spTree>
  </p:cSld>
  <p:clrMapOvr>
    <a:masterClrMapping/>
  </p:clrMapOvr>
  <p:transition spd="med">
    <p:fade thruBlk="1"/>
  </p:transition>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3" name="Shape 1693"/>
        <p:cNvGrpSpPr/>
        <p:nvPr/>
      </p:nvGrpSpPr>
      <p:grpSpPr>
        <a:xfrm>
          <a:off x="0" y="0"/>
          <a:ext cx="0" cy="0"/>
          <a:chOff x="0" y="0"/>
          <a:chExt cx="0" cy="0"/>
        </a:xfrm>
      </p:grpSpPr>
      <p:sp>
        <p:nvSpPr>
          <p:cNvPr id="1694" name="Google Shape;1694;p229"/>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Statement Lists &amp; Block Statements</a:t>
            </a:r>
            <a:endParaRPr/>
          </a:p>
        </p:txBody>
      </p:sp>
      <p:sp>
        <p:nvSpPr>
          <p:cNvPr id="1695" name="Google Shape;1695;p229"/>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Statement list: one or more statements in sequence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Block statement: a statement list delimited by braces </a:t>
            </a:r>
            <a:r>
              <a:rPr b="0" i="0" lang="en" sz="2800" u="none">
                <a:solidFill>
                  <a:schemeClr val="dk1"/>
                </a:solidFill>
                <a:latin typeface="Droid Sans Mono"/>
                <a:ea typeface="Droid Sans Mono"/>
                <a:cs typeface="Droid Sans Mono"/>
                <a:sym typeface="Droid Sans Mono"/>
              </a:rPr>
              <a:t>{ ... }</a:t>
            </a:r>
            <a:endParaRPr/>
          </a:p>
        </p:txBody>
      </p:sp>
      <p:sp>
        <p:nvSpPr>
          <p:cNvPr id="1696" name="Google Shape;1696;p229"/>
          <p:cNvSpPr txBox="1"/>
          <p:nvPr/>
        </p:nvSpPr>
        <p:spPr>
          <a:xfrm>
            <a:off x="3962400" y="2618184"/>
            <a:ext cx="4876800" cy="2068115"/>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static void Main() { </a:t>
            </a:r>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F();</a:t>
            </a:r>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G();</a:t>
            </a:r>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        // Start block</a:t>
            </a:r>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H();</a:t>
            </a:r>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      // Empty statement</a:t>
            </a:r>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I();</a:t>
            </a:r>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        // End block</a:t>
            </a:r>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p:txBody>
      </p:sp>
    </p:spTree>
  </p:cSld>
  <p:clrMapOvr>
    <a:masterClrMapping/>
  </p:clrMapOvr>
  <p:transition spd="med">
    <p:fade thruBlk="1"/>
  </p:transition>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0" name="Shape 1700"/>
        <p:cNvGrpSpPr/>
        <p:nvPr/>
      </p:nvGrpSpPr>
      <p:grpSpPr>
        <a:xfrm>
          <a:off x="0" y="0"/>
          <a:ext cx="0" cy="0"/>
          <a:chOff x="0" y="0"/>
          <a:chExt cx="0" cy="0"/>
        </a:xfrm>
      </p:grpSpPr>
      <p:sp>
        <p:nvSpPr>
          <p:cNvPr id="1701" name="Google Shape;1701;p230"/>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Variables and Constants</a:t>
            </a:r>
            <a:endParaRPr/>
          </a:p>
        </p:txBody>
      </p:sp>
      <p:sp>
        <p:nvSpPr>
          <p:cNvPr id="1702" name="Google Shape;1702;p230"/>
          <p:cNvSpPr txBox="1"/>
          <p:nvPr/>
        </p:nvSpPr>
        <p:spPr>
          <a:xfrm>
            <a:off x="1066800" y="1843088"/>
            <a:ext cx="7086600" cy="2500313"/>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static void Main()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const float pi = 3.14f;</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const int r = 123;</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Console.WriteLine(pi * r * r);</a:t>
            </a:r>
            <a:endParaRPr/>
          </a:p>
          <a:p>
            <a:pPr indent="0" lvl="0" marL="0" marR="0" rtl="0" algn="l">
              <a:lnSpc>
                <a:spcPct val="100000"/>
              </a:lnSpc>
              <a:spcBef>
                <a:spcPts val="0"/>
              </a:spcBef>
              <a:spcAft>
                <a:spcPts val="0"/>
              </a:spcAft>
              <a:buClr>
                <a:schemeClr val="dk1"/>
              </a:buClr>
              <a:buSzPts val="2000"/>
              <a:buFont typeface="Times New Roman"/>
              <a:buNone/>
            </a:pPr>
            <a:r>
              <a:t/>
            </a:r>
            <a:endParaRPr b="1" i="0" sz="2000" u="none">
              <a:solidFill>
                <a:schemeClr val="dk1"/>
              </a:solidFill>
              <a:latin typeface="Droid Sans Mono"/>
              <a:ea typeface="Droid Sans Mono"/>
              <a:cs typeface="Droid Sans Mono"/>
              <a:sym typeface="Droid Sans Mono"/>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int a;</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int b = 2, c = 3;</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a = 1;</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Console.WriteLine(a + b + c);</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p:txBody>
      </p:sp>
    </p:spTree>
  </p:cSld>
  <p:clrMapOvr>
    <a:masterClrMapping/>
  </p:clrMapOvr>
  <p:transition spd="med">
    <p:fade thruBlk="1"/>
  </p:transition>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6" name="Shape 1706"/>
        <p:cNvGrpSpPr/>
        <p:nvPr/>
      </p:nvGrpSpPr>
      <p:grpSpPr>
        <a:xfrm>
          <a:off x="0" y="0"/>
          <a:ext cx="0" cy="0"/>
          <a:chOff x="0" y="0"/>
          <a:chExt cx="0" cy="0"/>
        </a:xfrm>
      </p:grpSpPr>
      <p:sp>
        <p:nvSpPr>
          <p:cNvPr id="1707" name="Google Shape;1707;p231"/>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Variables and Constants</a:t>
            </a:r>
            <a:endParaRPr/>
          </a:p>
        </p:txBody>
      </p:sp>
      <p:sp>
        <p:nvSpPr>
          <p:cNvPr id="1708" name="Google Shape;1708;p231"/>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The scope of a variable or constant runs</a:t>
            </a:r>
            <a:br>
              <a:rPr b="0" i="0" lang="en" sz="2800" u="none">
                <a:solidFill>
                  <a:schemeClr val="dk1"/>
                </a:solidFill>
                <a:latin typeface="Arial"/>
                <a:ea typeface="Arial"/>
                <a:cs typeface="Arial"/>
                <a:sym typeface="Arial"/>
              </a:rPr>
            </a:br>
            <a:r>
              <a:rPr b="0" i="0" lang="en" sz="2800" u="none">
                <a:solidFill>
                  <a:schemeClr val="dk1"/>
                </a:solidFill>
                <a:latin typeface="Arial"/>
                <a:ea typeface="Arial"/>
                <a:cs typeface="Arial"/>
                <a:sym typeface="Arial"/>
              </a:rPr>
              <a:t>from the point of declaration to the end of </a:t>
            </a:r>
            <a:br>
              <a:rPr b="0" i="0" lang="en" sz="2800" u="none">
                <a:solidFill>
                  <a:schemeClr val="dk1"/>
                </a:solidFill>
                <a:latin typeface="Arial"/>
                <a:ea typeface="Arial"/>
                <a:cs typeface="Arial"/>
                <a:sym typeface="Arial"/>
              </a:rPr>
            </a:br>
            <a:r>
              <a:rPr b="0" i="0" lang="en" sz="2800" u="none">
                <a:solidFill>
                  <a:schemeClr val="dk1"/>
                </a:solidFill>
                <a:latin typeface="Arial"/>
                <a:ea typeface="Arial"/>
                <a:cs typeface="Arial"/>
                <a:sym typeface="Arial"/>
              </a:rPr>
              <a:t>the enclosing block</a:t>
            </a:r>
            <a:endParaRPr/>
          </a:p>
        </p:txBody>
      </p:sp>
    </p:spTree>
  </p:cSld>
  <p:clrMapOvr>
    <a:masterClrMapping/>
  </p:clrMapOvr>
  <p:transition spd="med">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3200" u="none">
                <a:latin typeface="Arial"/>
                <a:ea typeface="Arial"/>
                <a:cs typeface="Arial"/>
                <a:sym typeface="Arial"/>
              </a:rPr>
              <a:t>Learning Objectives</a:t>
            </a:r>
            <a:endParaRPr sz="3200"/>
          </a:p>
        </p:txBody>
      </p:sp>
      <p:sp>
        <p:nvSpPr>
          <p:cNvPr id="206" name="Google Shape;206;p34"/>
          <p:cNvSpPr txBox="1"/>
          <p:nvPr>
            <p:ph idx="1" type="body"/>
          </p:nvPr>
        </p:nvSpPr>
        <p:spPr>
          <a:xfrm>
            <a:off x="438800" y="1343506"/>
            <a:ext cx="8520600" cy="2562300"/>
          </a:xfrm>
          <a:prstGeom prst="rect">
            <a:avLst/>
          </a:prstGeom>
          <a:noFill/>
          <a:ln>
            <a:noFill/>
          </a:ln>
        </p:spPr>
        <p:txBody>
          <a:bodyPr anchorCtr="0" anchor="t" bIns="45700" lIns="91425" spcFirstLastPara="1" rIns="91425" wrap="square" tIns="45700">
            <a:noAutofit/>
          </a:bodyPr>
          <a:lstStyle/>
          <a:p>
            <a:pPr indent="-304800" lvl="0" marL="342900" marR="0" rtl="0" algn="l">
              <a:lnSpc>
                <a:spcPct val="100000"/>
              </a:lnSpc>
              <a:spcBef>
                <a:spcPts val="0"/>
              </a:spcBef>
              <a:spcAft>
                <a:spcPts val="0"/>
              </a:spcAft>
              <a:buClr>
                <a:schemeClr val="accent2"/>
              </a:buClr>
              <a:buSzPts val="2200"/>
              <a:buFont typeface="Noto Sans Symbols"/>
              <a:buChar char="⬥"/>
            </a:pPr>
            <a:r>
              <a:rPr b="0" i="0" lang="en" sz="2200" u="none" cap="none" strike="noStrike">
                <a:solidFill>
                  <a:schemeClr val="dk1"/>
                </a:solidFill>
                <a:latin typeface="Arial"/>
                <a:ea typeface="Arial"/>
                <a:cs typeface="Arial"/>
                <a:sym typeface="Arial"/>
              </a:rPr>
              <a:t>C# design goals</a:t>
            </a:r>
            <a:endParaRPr sz="2200"/>
          </a:p>
          <a:p>
            <a:pPr indent="-304800" lvl="0" marL="342900" marR="0" rtl="0" algn="l">
              <a:lnSpc>
                <a:spcPct val="100000"/>
              </a:lnSpc>
              <a:spcBef>
                <a:spcPts val="560"/>
              </a:spcBef>
              <a:spcAft>
                <a:spcPts val="0"/>
              </a:spcAft>
              <a:buClr>
                <a:schemeClr val="accent2"/>
              </a:buClr>
              <a:buSzPts val="2200"/>
              <a:buFont typeface="Noto Sans Symbols"/>
              <a:buChar char="⬥"/>
            </a:pPr>
            <a:r>
              <a:rPr b="0" i="0" lang="en" sz="2200" u="none" cap="none" strike="noStrike">
                <a:solidFill>
                  <a:schemeClr val="dk1"/>
                </a:solidFill>
                <a:latin typeface="Arial"/>
                <a:ea typeface="Arial"/>
                <a:cs typeface="Arial"/>
                <a:sym typeface="Arial"/>
              </a:rPr>
              <a:t>Fundamentals of the C# language</a:t>
            </a:r>
            <a:endParaRPr sz="2200"/>
          </a:p>
          <a:p>
            <a:pPr indent="-341630" lvl="1" marL="742950" marR="0" rtl="0" algn="l">
              <a:lnSpc>
                <a:spcPct val="100000"/>
              </a:lnSpc>
              <a:spcBef>
                <a:spcPts val="480"/>
              </a:spcBef>
              <a:spcAft>
                <a:spcPts val="0"/>
              </a:spcAft>
              <a:buClr>
                <a:schemeClr val="accent2"/>
              </a:buClr>
              <a:buSzPts val="2200"/>
              <a:buFont typeface="Noto Sans Symbols"/>
              <a:buChar char="■"/>
            </a:pPr>
            <a:r>
              <a:rPr b="0" i="0" lang="en" sz="2200" u="none" cap="none" strike="noStrike">
                <a:solidFill>
                  <a:schemeClr val="dk1"/>
                </a:solidFill>
                <a:latin typeface="Arial"/>
                <a:ea typeface="Arial"/>
                <a:cs typeface="Arial"/>
                <a:sym typeface="Arial"/>
              </a:rPr>
              <a:t>Types, program structure, statements, operators</a:t>
            </a:r>
            <a:endParaRPr sz="2200"/>
          </a:p>
          <a:p>
            <a:pPr indent="-304800" lvl="0" marL="342900" marR="0" rtl="0" algn="l">
              <a:lnSpc>
                <a:spcPct val="100000"/>
              </a:lnSpc>
              <a:spcBef>
                <a:spcPts val="560"/>
              </a:spcBef>
              <a:spcAft>
                <a:spcPts val="0"/>
              </a:spcAft>
              <a:buClr>
                <a:schemeClr val="accent2"/>
              </a:buClr>
              <a:buSzPts val="2200"/>
              <a:buFont typeface="Noto Sans Symbols"/>
              <a:buChar char="⬥"/>
            </a:pPr>
            <a:r>
              <a:rPr b="0" i="0" lang="en" sz="2200" u="none" cap="none" strike="noStrike">
                <a:solidFill>
                  <a:schemeClr val="dk1"/>
                </a:solidFill>
                <a:latin typeface="Arial"/>
                <a:ea typeface="Arial"/>
                <a:cs typeface="Arial"/>
                <a:sym typeface="Arial"/>
              </a:rPr>
              <a:t>Be able to begin writing and debugging C# programs</a:t>
            </a:r>
            <a:endParaRPr sz="2200"/>
          </a:p>
          <a:p>
            <a:pPr indent="-341630" lvl="1" marL="742950" marR="0" rtl="0" algn="l">
              <a:lnSpc>
                <a:spcPct val="100000"/>
              </a:lnSpc>
              <a:spcBef>
                <a:spcPts val="480"/>
              </a:spcBef>
              <a:spcAft>
                <a:spcPts val="0"/>
              </a:spcAft>
              <a:buClr>
                <a:schemeClr val="accent2"/>
              </a:buClr>
              <a:buSzPts val="2200"/>
              <a:buFont typeface="Noto Sans Symbols"/>
              <a:buChar char="■"/>
            </a:pPr>
            <a:r>
              <a:rPr b="0" i="0" lang="en" sz="2200" u="none" cap="none" strike="noStrike">
                <a:solidFill>
                  <a:schemeClr val="dk1"/>
                </a:solidFill>
                <a:latin typeface="Arial"/>
                <a:ea typeface="Arial"/>
                <a:cs typeface="Arial"/>
                <a:sym typeface="Arial"/>
              </a:rPr>
              <a:t>Using the .NET Framework SDK</a:t>
            </a:r>
            <a:endParaRPr sz="2200"/>
          </a:p>
          <a:p>
            <a:pPr indent="-341630" lvl="1" marL="742950" marR="0" rtl="0" algn="l">
              <a:lnSpc>
                <a:spcPct val="100000"/>
              </a:lnSpc>
              <a:spcBef>
                <a:spcPts val="480"/>
              </a:spcBef>
              <a:spcAft>
                <a:spcPts val="0"/>
              </a:spcAft>
              <a:buClr>
                <a:schemeClr val="accent2"/>
              </a:buClr>
              <a:buSzPts val="2200"/>
              <a:buFont typeface="Noto Sans Symbols"/>
              <a:buChar char="■"/>
            </a:pPr>
            <a:r>
              <a:rPr b="0" i="0" lang="en" sz="2200" u="none" cap="none" strike="noStrike">
                <a:solidFill>
                  <a:schemeClr val="dk1"/>
                </a:solidFill>
                <a:latin typeface="Arial"/>
                <a:ea typeface="Arial"/>
                <a:cs typeface="Arial"/>
                <a:sym typeface="Arial"/>
              </a:rPr>
              <a:t>Using Visual Studio.NET</a:t>
            </a:r>
            <a:endParaRPr sz="2200"/>
          </a:p>
          <a:p>
            <a:pPr indent="-304800" lvl="0" marL="342900" marR="0" rtl="0" algn="l">
              <a:lnSpc>
                <a:spcPct val="100000"/>
              </a:lnSpc>
              <a:spcBef>
                <a:spcPts val="560"/>
              </a:spcBef>
              <a:spcAft>
                <a:spcPts val="0"/>
              </a:spcAft>
              <a:buClr>
                <a:schemeClr val="accent2"/>
              </a:buClr>
              <a:buSzPts val="2200"/>
              <a:buFont typeface="Noto Sans Symbols"/>
              <a:buChar char="⬥"/>
            </a:pPr>
            <a:r>
              <a:rPr b="0" i="0" lang="en" sz="2200" u="none" cap="none" strike="noStrike">
                <a:solidFill>
                  <a:schemeClr val="dk1"/>
                </a:solidFill>
                <a:latin typeface="Arial"/>
                <a:ea typeface="Arial"/>
                <a:cs typeface="Arial"/>
                <a:sym typeface="Arial"/>
              </a:rPr>
              <a:t>Be able to write individual C# methods</a:t>
            </a:r>
            <a:endParaRPr sz="2200"/>
          </a:p>
          <a:p>
            <a:pPr indent="-165100" lvl="0" marL="342900" marR="0" rtl="0" algn="l">
              <a:lnSpc>
                <a:spcPct val="100000"/>
              </a:lnSpc>
              <a:spcBef>
                <a:spcPts val="560"/>
              </a:spcBef>
              <a:spcAft>
                <a:spcPts val="0"/>
              </a:spcAft>
              <a:buClr>
                <a:schemeClr val="accent2"/>
              </a:buClr>
              <a:buSzPts val="2800"/>
              <a:buFont typeface="Noto Sans Symbols"/>
              <a:buNone/>
            </a:pPr>
            <a:r>
              <a:t/>
            </a:r>
            <a:endParaRPr b="0" i="0" sz="2200" u="none">
              <a:solidFill>
                <a:schemeClr val="dk1"/>
              </a:solidFill>
              <a:latin typeface="Arial"/>
              <a:ea typeface="Arial"/>
              <a:cs typeface="Arial"/>
              <a:sym typeface="Arial"/>
            </a:endParaRPr>
          </a:p>
        </p:txBody>
      </p:sp>
    </p:spTree>
  </p:cSld>
  <p:clrMapOvr>
    <a:masterClrMapping/>
  </p:clrMapOvr>
  <p:transition spd="slow">
    <p:fade thruBlk="1"/>
  </p:transition>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2" name="Shape 1712"/>
        <p:cNvGrpSpPr/>
        <p:nvPr/>
      </p:nvGrpSpPr>
      <p:grpSpPr>
        <a:xfrm>
          <a:off x="0" y="0"/>
          <a:ext cx="0" cy="0"/>
          <a:chOff x="0" y="0"/>
          <a:chExt cx="0" cy="0"/>
        </a:xfrm>
      </p:grpSpPr>
      <p:sp>
        <p:nvSpPr>
          <p:cNvPr id="1713" name="Google Shape;1713;p232"/>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Variables and Constants</a:t>
            </a:r>
            <a:endParaRPr/>
          </a:p>
        </p:txBody>
      </p:sp>
      <p:sp>
        <p:nvSpPr>
          <p:cNvPr id="1714" name="Google Shape;1714;p232"/>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Within the scope of a variable or constant it is an error to declare another variable or constant with the same name</a:t>
            </a:r>
            <a:endParaRPr/>
          </a:p>
          <a:p>
            <a:pPr indent="-165100" lvl="0" marL="342900" marR="0" rtl="0" algn="l">
              <a:lnSpc>
                <a:spcPct val="100000"/>
              </a:lnSpc>
              <a:spcBef>
                <a:spcPts val="560"/>
              </a:spcBef>
              <a:spcAft>
                <a:spcPts val="0"/>
              </a:spcAft>
              <a:buClr>
                <a:schemeClr val="accent2"/>
              </a:buClr>
              <a:buSzPts val="2800"/>
              <a:buFont typeface="Noto Sans Symbols"/>
              <a:buNone/>
            </a:pPr>
            <a:r>
              <a:t/>
            </a:r>
            <a:endParaRPr b="0" i="0" sz="2800" u="none">
              <a:solidFill>
                <a:schemeClr val="dk1"/>
              </a:solidFill>
              <a:latin typeface="Arial"/>
              <a:ea typeface="Arial"/>
              <a:cs typeface="Arial"/>
              <a:sym typeface="Arial"/>
            </a:endParaRPr>
          </a:p>
        </p:txBody>
      </p:sp>
      <p:sp>
        <p:nvSpPr>
          <p:cNvPr id="1715" name="Google Shape;1715;p232"/>
          <p:cNvSpPr txBox="1"/>
          <p:nvPr/>
        </p:nvSpPr>
        <p:spPr>
          <a:xfrm>
            <a:off x="990600" y="2914650"/>
            <a:ext cx="7086600" cy="1585913"/>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int x;</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int x;	// Error: can’t hide variable x</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p:txBody>
      </p:sp>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9" name="Shape 1719"/>
        <p:cNvGrpSpPr/>
        <p:nvPr/>
      </p:nvGrpSpPr>
      <p:grpSpPr>
        <a:xfrm>
          <a:off x="0" y="0"/>
          <a:ext cx="0" cy="0"/>
          <a:chOff x="0" y="0"/>
          <a:chExt cx="0" cy="0"/>
        </a:xfrm>
      </p:grpSpPr>
      <p:sp>
        <p:nvSpPr>
          <p:cNvPr id="1720" name="Google Shape;1720;p233"/>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Variables</a:t>
            </a:r>
            <a:endParaRPr/>
          </a:p>
        </p:txBody>
      </p:sp>
      <p:sp>
        <p:nvSpPr>
          <p:cNvPr id="1721" name="Google Shape;1721;p233"/>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Variables must be assigned a value before they can be used</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Explicitly or automatically</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Called definite assignment</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Automatic assignment occurs for static fields, class instance fields and array elements</a:t>
            </a:r>
            <a:endParaRPr/>
          </a:p>
        </p:txBody>
      </p:sp>
      <p:sp>
        <p:nvSpPr>
          <p:cNvPr id="1722" name="Google Shape;1722;p233"/>
          <p:cNvSpPr txBox="1"/>
          <p:nvPr/>
        </p:nvSpPr>
        <p:spPr>
          <a:xfrm>
            <a:off x="2514600" y="3714750"/>
            <a:ext cx="6248400" cy="1038225"/>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void Foo() {</a:t>
            </a:r>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string s;</a:t>
            </a:r>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Console.WriteLine(s);      // Error</a:t>
            </a:r>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p:txBody>
      </p:sp>
    </p:spTree>
  </p:cSld>
  <p:clrMapOvr>
    <a:masterClrMapping/>
  </p:clrMapOvr>
  <p:transition spd="med">
    <p:fade thruBlk="1"/>
  </p:transition>
</p:sld>
</file>

<file path=ppt/slides/slide2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7" name="Shape 1727"/>
        <p:cNvGrpSpPr/>
        <p:nvPr/>
      </p:nvGrpSpPr>
      <p:grpSpPr>
        <a:xfrm>
          <a:off x="0" y="0"/>
          <a:ext cx="0" cy="0"/>
          <a:chOff x="0" y="0"/>
          <a:chExt cx="0" cy="0"/>
        </a:xfrm>
      </p:grpSpPr>
      <p:sp>
        <p:nvSpPr>
          <p:cNvPr id="1728" name="Google Shape;1728;p234"/>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Labeled Statements &amp; </a:t>
            </a:r>
            <a:r>
              <a:rPr b="1" i="0" lang="en" sz="3200" u="none">
                <a:solidFill>
                  <a:schemeClr val="dk2"/>
                </a:solidFill>
                <a:latin typeface="Droid Sans Mono"/>
                <a:ea typeface="Droid Sans Mono"/>
                <a:cs typeface="Droid Sans Mono"/>
                <a:sym typeface="Droid Sans Mono"/>
              </a:rPr>
              <a:t>goto</a:t>
            </a:r>
            <a:endParaRPr/>
          </a:p>
        </p:txBody>
      </p:sp>
      <p:sp>
        <p:nvSpPr>
          <p:cNvPr id="1729" name="Google Shape;1729;p234"/>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Droid Sans Mono"/>
                <a:ea typeface="Droid Sans Mono"/>
                <a:cs typeface="Droid Sans Mono"/>
                <a:sym typeface="Droid Sans Mono"/>
              </a:rPr>
              <a:t>goto</a:t>
            </a:r>
            <a:r>
              <a:rPr b="0" i="0" lang="en" sz="2800" u="none">
                <a:solidFill>
                  <a:schemeClr val="dk1"/>
                </a:solidFill>
                <a:latin typeface="Arial"/>
                <a:ea typeface="Arial"/>
                <a:cs typeface="Arial"/>
                <a:sym typeface="Arial"/>
              </a:rPr>
              <a:t> can be used to transfer control within or out of a block, but not into a nested block</a:t>
            </a:r>
            <a:endParaRPr/>
          </a:p>
        </p:txBody>
      </p:sp>
      <p:sp>
        <p:nvSpPr>
          <p:cNvPr id="1730" name="Google Shape;1730;p234"/>
          <p:cNvSpPr txBox="1"/>
          <p:nvPr/>
        </p:nvSpPr>
        <p:spPr>
          <a:xfrm>
            <a:off x="304800" y="2243138"/>
            <a:ext cx="8610600" cy="2500313"/>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static void Find(int value, int[,] values,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out int row, out int col)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int i, j;</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for (i = 0; i &lt; values.GetLength(0); i++)</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for (j = 0; j &lt; values.GetLength(1); j++)</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if (values[i, j] == value) goto found;</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throw new InvalidOperationException(“Not found");</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found:</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row = i; col = j;</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p:txBody>
      </p:sp>
    </p:spTree>
  </p:cSld>
  <p:clrMapOvr>
    <a:masterClrMapping/>
  </p:clrMapOvr>
  <p:transition spd="med">
    <p:fade thruBlk="1"/>
  </p:transition>
</p:sld>
</file>

<file path=ppt/slides/slide2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5" name="Shape 1735"/>
        <p:cNvGrpSpPr/>
        <p:nvPr/>
      </p:nvGrpSpPr>
      <p:grpSpPr>
        <a:xfrm>
          <a:off x="0" y="0"/>
          <a:ext cx="0" cy="0"/>
          <a:chOff x="0" y="0"/>
          <a:chExt cx="0" cy="0"/>
        </a:xfrm>
      </p:grpSpPr>
      <p:sp>
        <p:nvSpPr>
          <p:cNvPr id="1736" name="Google Shape;1736;p235"/>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Expression Statements</a:t>
            </a:r>
            <a:endParaRPr/>
          </a:p>
        </p:txBody>
      </p:sp>
      <p:sp>
        <p:nvSpPr>
          <p:cNvPr id="1737" name="Google Shape;1737;p235"/>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Statements must do work</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Assignment, method call, </a:t>
            </a:r>
            <a:r>
              <a:rPr b="0" i="0" lang="en" sz="2400" u="none" cap="none" strike="noStrike">
                <a:solidFill>
                  <a:schemeClr val="dk1"/>
                </a:solidFill>
                <a:latin typeface="Droid Sans Mono"/>
                <a:ea typeface="Droid Sans Mono"/>
                <a:cs typeface="Droid Sans Mono"/>
                <a:sym typeface="Droid Sans Mono"/>
              </a:rPr>
              <a:t>++</a:t>
            </a:r>
            <a:r>
              <a:rPr b="0" i="0" lang="en" sz="2400" u="none" cap="none" strike="noStrike">
                <a:solidFill>
                  <a:schemeClr val="dk1"/>
                </a:solidFill>
                <a:latin typeface="Arial"/>
                <a:ea typeface="Arial"/>
                <a:cs typeface="Arial"/>
                <a:sym typeface="Arial"/>
              </a:rPr>
              <a:t>, </a:t>
            </a:r>
            <a:r>
              <a:rPr b="0" i="0" lang="en" sz="2400" u="none" cap="none" strike="noStrike">
                <a:solidFill>
                  <a:schemeClr val="dk1"/>
                </a:solidFill>
                <a:latin typeface="Droid Sans Mono"/>
                <a:ea typeface="Droid Sans Mono"/>
                <a:cs typeface="Droid Sans Mono"/>
                <a:sym typeface="Droid Sans Mono"/>
              </a:rPr>
              <a:t>--</a:t>
            </a:r>
            <a:r>
              <a:rPr b="0" i="0" lang="en" sz="2400" u="none" cap="none" strike="noStrike">
                <a:solidFill>
                  <a:schemeClr val="dk1"/>
                </a:solidFill>
                <a:latin typeface="Arial"/>
                <a:ea typeface="Arial"/>
                <a:cs typeface="Arial"/>
                <a:sym typeface="Arial"/>
              </a:rPr>
              <a:t>, </a:t>
            </a:r>
            <a:r>
              <a:rPr b="0" i="0" lang="en" sz="2400" u="none" cap="none" strike="noStrike">
                <a:solidFill>
                  <a:schemeClr val="dk1"/>
                </a:solidFill>
                <a:latin typeface="Droid Sans Mono"/>
                <a:ea typeface="Droid Sans Mono"/>
                <a:cs typeface="Droid Sans Mono"/>
                <a:sym typeface="Droid Sans Mono"/>
              </a:rPr>
              <a:t>new</a:t>
            </a:r>
            <a:endParaRPr/>
          </a:p>
        </p:txBody>
      </p:sp>
      <p:sp>
        <p:nvSpPr>
          <p:cNvPr id="1738" name="Google Shape;1738;p235"/>
          <p:cNvSpPr txBox="1"/>
          <p:nvPr/>
        </p:nvSpPr>
        <p:spPr>
          <a:xfrm>
            <a:off x="990600" y="2471738"/>
            <a:ext cx="7086600" cy="2043113"/>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static void Main()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int a, b = 2, c = 3;</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a = b + c;</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a++;</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MyClass.Foo(a,b,c);</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Console.WriteLine(a + b + c);</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a == 2;		  		 // ERROR!</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p:txBody>
      </p:sp>
    </p:spTree>
  </p:cSld>
  <p:clrMapOvr>
    <a:masterClrMapping/>
  </p:clrMapOvr>
  <p:transition spd="med">
    <p:fade thruBlk="1"/>
  </p:transition>
</p:sld>
</file>

<file path=ppt/slides/slide2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3" name="Shape 1743"/>
        <p:cNvGrpSpPr/>
        <p:nvPr/>
      </p:nvGrpSpPr>
      <p:grpSpPr>
        <a:xfrm>
          <a:off x="0" y="0"/>
          <a:ext cx="0" cy="0"/>
          <a:chOff x="0" y="0"/>
          <a:chExt cx="0" cy="0"/>
        </a:xfrm>
      </p:grpSpPr>
      <p:sp>
        <p:nvSpPr>
          <p:cNvPr id="1744" name="Google Shape;1744;p236"/>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Droid Sans Mono"/>
                <a:ea typeface="Droid Sans Mono"/>
                <a:cs typeface="Droid Sans Mono"/>
                <a:sym typeface="Droid Sans Mono"/>
              </a:rPr>
              <a:t>if</a:t>
            </a:r>
            <a:r>
              <a:rPr b="1" i="0" lang="en" sz="3200" u="none">
                <a:solidFill>
                  <a:schemeClr val="dk2"/>
                </a:solidFill>
                <a:latin typeface="Arial"/>
                <a:ea typeface="Arial"/>
                <a:cs typeface="Arial"/>
                <a:sym typeface="Arial"/>
              </a:rPr>
              <a:t> Statement</a:t>
            </a:r>
            <a:endParaRPr/>
          </a:p>
        </p:txBody>
      </p:sp>
      <p:sp>
        <p:nvSpPr>
          <p:cNvPr id="1745" name="Google Shape;1745;p236"/>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Requires </a:t>
            </a:r>
            <a:r>
              <a:rPr b="0" i="0" lang="en" sz="2800" u="none">
                <a:solidFill>
                  <a:schemeClr val="dk1"/>
                </a:solidFill>
                <a:latin typeface="Droid Sans Mono"/>
                <a:ea typeface="Droid Sans Mono"/>
                <a:cs typeface="Droid Sans Mono"/>
                <a:sym typeface="Droid Sans Mono"/>
              </a:rPr>
              <a:t>bool</a:t>
            </a:r>
            <a:r>
              <a:rPr b="0" i="0" lang="en" sz="2800" u="none">
                <a:solidFill>
                  <a:schemeClr val="dk1"/>
                </a:solidFill>
                <a:latin typeface="Arial"/>
                <a:ea typeface="Arial"/>
                <a:cs typeface="Arial"/>
                <a:sym typeface="Arial"/>
              </a:rPr>
              <a:t> expression</a:t>
            </a:r>
            <a:endParaRPr/>
          </a:p>
        </p:txBody>
      </p:sp>
      <p:sp>
        <p:nvSpPr>
          <p:cNvPr id="1746" name="Google Shape;1746;p236"/>
          <p:cNvSpPr txBox="1"/>
          <p:nvPr/>
        </p:nvSpPr>
        <p:spPr>
          <a:xfrm>
            <a:off x="1905000" y="2185988"/>
            <a:ext cx="5334000" cy="2043113"/>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int Test(int a, int b)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if (a &gt; b)</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return 1;</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else if (a &lt; b)</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return -1;</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else</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return 0;</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p:txBody>
      </p:sp>
    </p:spTree>
  </p:cSld>
  <p:clrMapOvr>
    <a:masterClrMapping/>
  </p:clrMapOvr>
  <p:transition spd="med">
    <p:fade thruBlk="1"/>
  </p:transition>
</p:sld>
</file>

<file path=ppt/slides/slide2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0" name="Shape 1750"/>
        <p:cNvGrpSpPr/>
        <p:nvPr/>
      </p:nvGrpSpPr>
      <p:grpSpPr>
        <a:xfrm>
          <a:off x="0" y="0"/>
          <a:ext cx="0" cy="0"/>
          <a:chOff x="0" y="0"/>
          <a:chExt cx="0" cy="0"/>
        </a:xfrm>
      </p:grpSpPr>
      <p:sp>
        <p:nvSpPr>
          <p:cNvPr id="1751" name="Google Shape;1751;p237"/>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Droid Sans Mono"/>
                <a:ea typeface="Droid Sans Mono"/>
                <a:cs typeface="Droid Sans Mono"/>
                <a:sym typeface="Droid Sans Mono"/>
              </a:rPr>
              <a:t>switch</a:t>
            </a:r>
            <a:r>
              <a:rPr b="1" i="0" lang="en" sz="3200" u="none">
                <a:solidFill>
                  <a:schemeClr val="dk2"/>
                </a:solidFill>
                <a:latin typeface="Arial"/>
                <a:ea typeface="Arial"/>
                <a:cs typeface="Arial"/>
                <a:sym typeface="Arial"/>
              </a:rPr>
              <a:t> Statement</a:t>
            </a:r>
            <a:endParaRPr/>
          </a:p>
        </p:txBody>
      </p:sp>
      <p:sp>
        <p:nvSpPr>
          <p:cNvPr id="1752" name="Google Shape;1752;p237"/>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Can branch on any predefined type </a:t>
            </a:r>
            <a:br>
              <a:rPr b="0" i="0" lang="en" sz="2800" u="none">
                <a:solidFill>
                  <a:schemeClr val="dk1"/>
                </a:solidFill>
                <a:latin typeface="Arial"/>
                <a:ea typeface="Arial"/>
                <a:cs typeface="Arial"/>
                <a:sym typeface="Arial"/>
              </a:rPr>
            </a:br>
            <a:r>
              <a:rPr b="0" i="0" lang="en" sz="2800" u="none">
                <a:solidFill>
                  <a:schemeClr val="dk1"/>
                </a:solidFill>
                <a:latin typeface="Arial"/>
                <a:ea typeface="Arial"/>
                <a:cs typeface="Arial"/>
                <a:sym typeface="Arial"/>
              </a:rPr>
              <a:t>(including </a:t>
            </a:r>
            <a:r>
              <a:rPr b="0" i="0" lang="en" sz="2800" u="none">
                <a:solidFill>
                  <a:schemeClr val="dk1"/>
                </a:solidFill>
                <a:latin typeface="Droid Sans Mono"/>
                <a:ea typeface="Droid Sans Mono"/>
                <a:cs typeface="Droid Sans Mono"/>
                <a:sym typeface="Droid Sans Mono"/>
              </a:rPr>
              <a:t>string</a:t>
            </a:r>
            <a:r>
              <a:rPr b="0" i="0" lang="en" sz="2800" u="none">
                <a:solidFill>
                  <a:schemeClr val="dk1"/>
                </a:solidFill>
                <a:latin typeface="Arial"/>
                <a:ea typeface="Arial"/>
                <a:cs typeface="Arial"/>
                <a:sym typeface="Arial"/>
              </a:rPr>
              <a:t>) or </a:t>
            </a:r>
            <a:r>
              <a:rPr b="0" i="0" lang="en" sz="2800" u="none">
                <a:solidFill>
                  <a:schemeClr val="dk1"/>
                </a:solidFill>
                <a:latin typeface="Droid Sans Mono"/>
                <a:ea typeface="Droid Sans Mono"/>
                <a:cs typeface="Droid Sans Mono"/>
                <a:sym typeface="Droid Sans Mono"/>
              </a:rPr>
              <a:t>enum</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User-defined types can provide implicit conversion </a:t>
            </a:r>
            <a:br>
              <a:rPr b="0" i="0" lang="en" sz="2400" u="none" cap="none" strike="noStrike">
                <a:solidFill>
                  <a:schemeClr val="dk1"/>
                </a:solidFill>
                <a:latin typeface="Arial"/>
                <a:ea typeface="Arial"/>
                <a:cs typeface="Arial"/>
                <a:sym typeface="Arial"/>
              </a:rPr>
            </a:br>
            <a:r>
              <a:rPr b="0" i="0" lang="en" sz="2400" u="none" cap="none" strike="noStrike">
                <a:solidFill>
                  <a:schemeClr val="dk1"/>
                </a:solidFill>
                <a:latin typeface="Arial"/>
                <a:ea typeface="Arial"/>
                <a:cs typeface="Arial"/>
                <a:sym typeface="Arial"/>
              </a:rPr>
              <a:t>to these types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Must explicitly state how to end case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With </a:t>
            </a:r>
            <a:r>
              <a:rPr b="0" i="0" lang="en" sz="2400" u="none" cap="none" strike="noStrike">
                <a:solidFill>
                  <a:schemeClr val="dk1"/>
                </a:solidFill>
                <a:latin typeface="Droid Sans Mono"/>
                <a:ea typeface="Droid Sans Mono"/>
                <a:cs typeface="Droid Sans Mono"/>
                <a:sym typeface="Droid Sans Mono"/>
              </a:rPr>
              <a:t>break</a:t>
            </a:r>
            <a:r>
              <a:rPr b="0" i="0" lang="en" sz="2400" u="none" cap="none" strike="noStrike">
                <a:solidFill>
                  <a:schemeClr val="dk1"/>
                </a:solidFill>
                <a:latin typeface="Arial"/>
                <a:ea typeface="Arial"/>
                <a:cs typeface="Arial"/>
                <a:sym typeface="Arial"/>
              </a:rPr>
              <a:t>, </a:t>
            </a:r>
            <a:r>
              <a:rPr b="0" i="0" lang="en" sz="2400" u="none" cap="none" strike="noStrike">
                <a:solidFill>
                  <a:schemeClr val="dk1"/>
                </a:solidFill>
                <a:latin typeface="Droid Sans Mono"/>
                <a:ea typeface="Droid Sans Mono"/>
                <a:cs typeface="Droid Sans Mono"/>
                <a:sym typeface="Droid Sans Mono"/>
              </a:rPr>
              <a:t>goto case</a:t>
            </a:r>
            <a:r>
              <a:rPr b="0" i="0" lang="en" sz="2400" u="none" cap="none" strike="noStrike">
                <a:solidFill>
                  <a:schemeClr val="dk1"/>
                </a:solidFill>
                <a:latin typeface="Arial"/>
                <a:ea typeface="Arial"/>
                <a:cs typeface="Arial"/>
                <a:sym typeface="Arial"/>
              </a:rPr>
              <a:t>, </a:t>
            </a:r>
            <a:r>
              <a:rPr b="0" i="0" lang="en" sz="2400" u="none" cap="none" strike="noStrike">
                <a:solidFill>
                  <a:schemeClr val="dk1"/>
                </a:solidFill>
                <a:latin typeface="Droid Sans Mono"/>
                <a:ea typeface="Droid Sans Mono"/>
                <a:cs typeface="Droid Sans Mono"/>
                <a:sym typeface="Droid Sans Mono"/>
              </a:rPr>
              <a:t>goto label</a:t>
            </a:r>
            <a:r>
              <a:rPr b="0" i="0" lang="en" sz="2400" u="none" cap="none" strike="noStrike">
                <a:solidFill>
                  <a:schemeClr val="dk1"/>
                </a:solidFill>
                <a:latin typeface="Arial"/>
                <a:ea typeface="Arial"/>
                <a:cs typeface="Arial"/>
                <a:sym typeface="Arial"/>
              </a:rPr>
              <a:t>, </a:t>
            </a:r>
            <a:r>
              <a:rPr b="0" i="0" lang="en" sz="2400" u="none" cap="none" strike="noStrike">
                <a:solidFill>
                  <a:schemeClr val="dk1"/>
                </a:solidFill>
                <a:latin typeface="Droid Sans Mono"/>
                <a:ea typeface="Droid Sans Mono"/>
                <a:cs typeface="Droid Sans Mono"/>
                <a:sym typeface="Droid Sans Mono"/>
              </a:rPr>
              <a:t>return</a:t>
            </a:r>
            <a:r>
              <a:rPr b="0" i="0" lang="en" sz="2400" u="none" cap="none" strike="noStrike">
                <a:solidFill>
                  <a:schemeClr val="dk1"/>
                </a:solidFill>
                <a:latin typeface="Arial"/>
                <a:ea typeface="Arial"/>
                <a:cs typeface="Arial"/>
                <a:sym typeface="Arial"/>
              </a:rPr>
              <a:t>, </a:t>
            </a:r>
            <a:r>
              <a:rPr b="0" i="0" lang="en" sz="2400" u="none" cap="none" strike="noStrike">
                <a:solidFill>
                  <a:schemeClr val="dk1"/>
                </a:solidFill>
                <a:latin typeface="Droid Sans Mono"/>
                <a:ea typeface="Droid Sans Mono"/>
                <a:cs typeface="Droid Sans Mono"/>
                <a:sym typeface="Droid Sans Mono"/>
              </a:rPr>
              <a:t>throw</a:t>
            </a:r>
            <a:r>
              <a:rPr b="0" i="0" lang="en" sz="2400" u="none" cap="none" strike="noStrike">
                <a:solidFill>
                  <a:schemeClr val="dk1"/>
                </a:solidFill>
                <a:latin typeface="Arial"/>
                <a:ea typeface="Arial"/>
                <a:cs typeface="Arial"/>
                <a:sym typeface="Arial"/>
              </a:rPr>
              <a:t> or </a:t>
            </a:r>
            <a:r>
              <a:rPr b="0" i="0" lang="en" sz="2400" u="none" cap="none" strike="noStrike">
                <a:solidFill>
                  <a:schemeClr val="dk1"/>
                </a:solidFill>
                <a:latin typeface="Droid Sans Mono"/>
                <a:ea typeface="Droid Sans Mono"/>
                <a:cs typeface="Droid Sans Mono"/>
                <a:sym typeface="Droid Sans Mono"/>
              </a:rPr>
              <a:t>continue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Eliminates fall-through bugs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Not needed if no code supplied after the label</a:t>
            </a:r>
            <a:endParaRPr/>
          </a:p>
        </p:txBody>
      </p:sp>
    </p:spTree>
  </p:cSld>
  <p:clrMapOvr>
    <a:masterClrMapping/>
  </p:clrMapOvr>
  <p:transition spd="med">
    <p:fade thruBlk="1"/>
  </p:transition>
</p:sld>
</file>

<file path=ppt/slides/slide2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6" name="Shape 1756"/>
        <p:cNvGrpSpPr/>
        <p:nvPr/>
      </p:nvGrpSpPr>
      <p:grpSpPr>
        <a:xfrm>
          <a:off x="0" y="0"/>
          <a:ext cx="0" cy="0"/>
          <a:chOff x="0" y="0"/>
          <a:chExt cx="0" cy="0"/>
        </a:xfrm>
      </p:grpSpPr>
      <p:sp>
        <p:nvSpPr>
          <p:cNvPr id="1757" name="Google Shape;1757;p238"/>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Droid Sans Mono"/>
                <a:ea typeface="Droid Sans Mono"/>
                <a:cs typeface="Droid Sans Mono"/>
                <a:sym typeface="Droid Sans Mono"/>
              </a:rPr>
              <a:t>switch</a:t>
            </a:r>
            <a:r>
              <a:rPr b="1" i="0" lang="en" sz="3200" u="none">
                <a:solidFill>
                  <a:schemeClr val="dk2"/>
                </a:solidFill>
                <a:latin typeface="Arial"/>
                <a:ea typeface="Arial"/>
                <a:cs typeface="Arial"/>
                <a:sym typeface="Arial"/>
              </a:rPr>
              <a:t> Statement</a:t>
            </a:r>
            <a:endParaRPr/>
          </a:p>
        </p:txBody>
      </p:sp>
      <p:sp>
        <p:nvSpPr>
          <p:cNvPr id="1758" name="Google Shape;1758;p238"/>
          <p:cNvSpPr txBox="1"/>
          <p:nvPr/>
        </p:nvSpPr>
        <p:spPr>
          <a:xfrm>
            <a:off x="1752600" y="1371600"/>
            <a:ext cx="5638800" cy="3643313"/>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int Test(string label)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int result;</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switch(label)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case null:</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goto case “runner-up”;</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case “fastest”:</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case “winner”:</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result = 1; break;</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case “runner-up”:</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result = 2; break;</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default:</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result = 0;</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return result;</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p:txBody>
      </p:sp>
    </p:spTree>
  </p:cSld>
  <p:clrMapOvr>
    <a:masterClrMapping/>
  </p:clrMapOvr>
  <p:transition spd="med">
    <p:fade thruBlk="1"/>
  </p:transition>
</p:sld>
</file>

<file path=ppt/slides/slide2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2" name="Shape 1762"/>
        <p:cNvGrpSpPr/>
        <p:nvPr/>
      </p:nvGrpSpPr>
      <p:grpSpPr>
        <a:xfrm>
          <a:off x="0" y="0"/>
          <a:ext cx="0" cy="0"/>
          <a:chOff x="0" y="0"/>
          <a:chExt cx="0" cy="0"/>
        </a:xfrm>
      </p:grpSpPr>
      <p:sp>
        <p:nvSpPr>
          <p:cNvPr id="1763" name="Google Shape;1763;p239"/>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Droid Sans Mono"/>
                <a:ea typeface="Droid Sans Mono"/>
                <a:cs typeface="Droid Sans Mono"/>
                <a:sym typeface="Droid Sans Mono"/>
              </a:rPr>
              <a:t>while</a:t>
            </a:r>
            <a:r>
              <a:rPr b="1" i="0" lang="en" sz="3200" u="none">
                <a:solidFill>
                  <a:schemeClr val="dk2"/>
                </a:solidFill>
                <a:latin typeface="Arial"/>
                <a:ea typeface="Arial"/>
                <a:cs typeface="Arial"/>
                <a:sym typeface="Arial"/>
              </a:rPr>
              <a:t> Statement</a:t>
            </a:r>
            <a:endParaRPr/>
          </a:p>
        </p:txBody>
      </p:sp>
      <p:sp>
        <p:nvSpPr>
          <p:cNvPr id="1764" name="Google Shape;1764;p239"/>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Requires bool expression</a:t>
            </a:r>
            <a:endParaRPr/>
          </a:p>
        </p:txBody>
      </p:sp>
      <p:sp>
        <p:nvSpPr>
          <p:cNvPr id="1765" name="Google Shape;1765;p239"/>
          <p:cNvSpPr txBox="1"/>
          <p:nvPr/>
        </p:nvSpPr>
        <p:spPr>
          <a:xfrm>
            <a:off x="457200" y="1978819"/>
            <a:ext cx="3276600" cy="1585913"/>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int i = 0;</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while (i &lt; 5)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i++;</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a:p>
            <a:pPr indent="0" lvl="0" marL="0" marR="0" rtl="0" algn="l">
              <a:lnSpc>
                <a:spcPct val="100000"/>
              </a:lnSpc>
              <a:spcBef>
                <a:spcPts val="0"/>
              </a:spcBef>
              <a:spcAft>
                <a:spcPts val="0"/>
              </a:spcAft>
              <a:buNone/>
            </a:pPr>
            <a:r>
              <a:t/>
            </a:r>
            <a:endParaRPr b="1" i="0" sz="2000" u="none">
              <a:solidFill>
                <a:schemeClr val="dk1"/>
              </a:solidFill>
              <a:latin typeface="Droid Sans Mono"/>
              <a:ea typeface="Droid Sans Mono"/>
              <a:cs typeface="Droid Sans Mono"/>
              <a:sym typeface="Droid Sans Mono"/>
            </a:endParaRPr>
          </a:p>
        </p:txBody>
      </p:sp>
      <p:sp>
        <p:nvSpPr>
          <p:cNvPr id="1766" name="Google Shape;1766;p239"/>
          <p:cNvSpPr txBox="1"/>
          <p:nvPr/>
        </p:nvSpPr>
        <p:spPr>
          <a:xfrm>
            <a:off x="2895600" y="2778919"/>
            <a:ext cx="3276600" cy="1585913"/>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int i = 0;</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do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i++;</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while (i &lt; 5);</a:t>
            </a:r>
            <a:endParaRPr/>
          </a:p>
        </p:txBody>
      </p:sp>
      <p:sp>
        <p:nvSpPr>
          <p:cNvPr id="1767" name="Google Shape;1767;p239"/>
          <p:cNvSpPr txBox="1"/>
          <p:nvPr/>
        </p:nvSpPr>
        <p:spPr>
          <a:xfrm>
            <a:off x="5562600" y="3911203"/>
            <a:ext cx="2971800" cy="900113"/>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while (true)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p:txBody>
      </p:sp>
    </p:spTree>
  </p:cSld>
  <p:clrMapOvr>
    <a:masterClrMapping/>
  </p:clrMapOvr>
  <p:transition spd="med">
    <p:fade thruBlk="1"/>
  </p:transition>
</p:sld>
</file>

<file path=ppt/slides/slide2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2" name="Shape 1772"/>
        <p:cNvGrpSpPr/>
        <p:nvPr/>
      </p:nvGrpSpPr>
      <p:grpSpPr>
        <a:xfrm>
          <a:off x="0" y="0"/>
          <a:ext cx="0" cy="0"/>
          <a:chOff x="0" y="0"/>
          <a:chExt cx="0" cy="0"/>
        </a:xfrm>
      </p:grpSpPr>
      <p:sp>
        <p:nvSpPr>
          <p:cNvPr id="1773" name="Google Shape;1773;p240"/>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Droid Sans Mono"/>
                <a:ea typeface="Droid Sans Mono"/>
                <a:cs typeface="Droid Sans Mono"/>
                <a:sym typeface="Droid Sans Mono"/>
              </a:rPr>
              <a:t>for</a:t>
            </a:r>
            <a:r>
              <a:rPr b="1" i="0" lang="en" sz="3200" u="none">
                <a:solidFill>
                  <a:schemeClr val="dk2"/>
                </a:solidFill>
                <a:latin typeface="Arial"/>
                <a:ea typeface="Arial"/>
                <a:cs typeface="Arial"/>
                <a:sym typeface="Arial"/>
              </a:rPr>
              <a:t> Statement</a:t>
            </a:r>
            <a:endParaRPr/>
          </a:p>
        </p:txBody>
      </p:sp>
      <p:sp>
        <p:nvSpPr>
          <p:cNvPr id="1774" name="Google Shape;1774;p240"/>
          <p:cNvSpPr txBox="1"/>
          <p:nvPr/>
        </p:nvSpPr>
        <p:spPr>
          <a:xfrm>
            <a:off x="457200" y="1828800"/>
            <a:ext cx="5638800" cy="900113"/>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for (int i=0; i &lt; 5; i++)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p:txBody>
      </p:sp>
      <p:sp>
        <p:nvSpPr>
          <p:cNvPr id="1775" name="Google Shape;1775;p240"/>
          <p:cNvSpPr txBox="1"/>
          <p:nvPr/>
        </p:nvSpPr>
        <p:spPr>
          <a:xfrm>
            <a:off x="4648200" y="2564606"/>
            <a:ext cx="2514600" cy="900113"/>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for (;;)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p:txBody>
      </p:sp>
    </p:spTree>
  </p:cSld>
  <p:clrMapOvr>
    <a:masterClrMapping/>
  </p:clrMapOvr>
  <p:transition spd="med">
    <p:fade thruBlk="1"/>
  </p:transition>
</p:sld>
</file>

<file path=ppt/slides/slide2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0" name="Shape 1780"/>
        <p:cNvGrpSpPr/>
        <p:nvPr/>
      </p:nvGrpSpPr>
      <p:grpSpPr>
        <a:xfrm>
          <a:off x="0" y="0"/>
          <a:ext cx="0" cy="0"/>
          <a:chOff x="0" y="0"/>
          <a:chExt cx="0" cy="0"/>
        </a:xfrm>
      </p:grpSpPr>
      <p:sp>
        <p:nvSpPr>
          <p:cNvPr id="1781" name="Google Shape;1781;p241"/>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 </a:t>
            </a:r>
            <a:br>
              <a:rPr b="1" i="0" lang="en" sz="4400" u="none">
                <a:solidFill>
                  <a:schemeClr val="dk2"/>
                </a:solidFill>
                <a:latin typeface="Arial"/>
                <a:ea typeface="Arial"/>
                <a:cs typeface="Arial"/>
                <a:sym typeface="Arial"/>
              </a:rPr>
            </a:br>
            <a:r>
              <a:rPr b="1" i="0" lang="en" sz="3200" u="none">
                <a:solidFill>
                  <a:schemeClr val="dk2"/>
                </a:solidFill>
                <a:latin typeface="Droid Sans Mono"/>
                <a:ea typeface="Droid Sans Mono"/>
                <a:cs typeface="Droid Sans Mono"/>
                <a:sym typeface="Droid Sans Mono"/>
              </a:rPr>
              <a:t>foreach</a:t>
            </a:r>
            <a:r>
              <a:rPr b="1" i="0" lang="en" sz="3200" u="none">
                <a:solidFill>
                  <a:schemeClr val="dk2"/>
                </a:solidFill>
                <a:latin typeface="Arial"/>
                <a:ea typeface="Arial"/>
                <a:cs typeface="Arial"/>
                <a:sym typeface="Arial"/>
              </a:rPr>
              <a:t> Statement</a:t>
            </a:r>
            <a:endParaRPr/>
          </a:p>
        </p:txBody>
      </p:sp>
      <p:sp>
        <p:nvSpPr>
          <p:cNvPr id="1782" name="Google Shape;1782;p241"/>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Iteration of arrays</a:t>
            </a:r>
            <a:br>
              <a:rPr b="0" i="0" lang="en" sz="2800" u="none">
                <a:solidFill>
                  <a:schemeClr val="dk1"/>
                </a:solidFill>
                <a:latin typeface="Arial"/>
                <a:ea typeface="Arial"/>
                <a:cs typeface="Arial"/>
                <a:sym typeface="Arial"/>
              </a:rPr>
            </a:br>
            <a:br>
              <a:rPr b="0" i="0" lang="en" sz="2800" u="none">
                <a:solidFill>
                  <a:schemeClr val="dk1"/>
                </a:solidFill>
                <a:latin typeface="Arial"/>
                <a:ea typeface="Arial"/>
                <a:cs typeface="Arial"/>
                <a:sym typeface="Arial"/>
              </a:rPr>
            </a:br>
            <a:br>
              <a:rPr b="0" i="0" lang="en" sz="2800" u="none">
                <a:solidFill>
                  <a:schemeClr val="dk1"/>
                </a:solidFill>
                <a:latin typeface="Arial"/>
                <a:ea typeface="Arial"/>
                <a:cs typeface="Arial"/>
                <a:sym typeface="Arial"/>
              </a:rPr>
            </a:br>
            <a:endParaRPr/>
          </a:p>
          <a:p>
            <a:pPr indent="-165100" lvl="0" marL="342900" marR="0" rtl="0" algn="l">
              <a:lnSpc>
                <a:spcPct val="100000"/>
              </a:lnSpc>
              <a:spcBef>
                <a:spcPts val="560"/>
              </a:spcBef>
              <a:spcAft>
                <a:spcPts val="0"/>
              </a:spcAft>
              <a:buClr>
                <a:schemeClr val="accent2"/>
              </a:buClr>
              <a:buSzPts val="2800"/>
              <a:buFont typeface="Noto Sans Symbols"/>
              <a:buNone/>
            </a:pPr>
            <a:r>
              <a:t/>
            </a:r>
            <a:endParaRPr b="0" i="0" sz="2800" u="none">
              <a:solidFill>
                <a:schemeClr val="dk1"/>
              </a:solidFill>
              <a:latin typeface="Arial"/>
              <a:ea typeface="Arial"/>
              <a:cs typeface="Arial"/>
              <a:sym typeface="Arial"/>
            </a:endParaRPr>
          </a:p>
        </p:txBody>
      </p:sp>
      <p:sp>
        <p:nvSpPr>
          <p:cNvPr id="1783" name="Google Shape;1783;p241"/>
          <p:cNvSpPr txBox="1"/>
          <p:nvPr/>
        </p:nvSpPr>
        <p:spPr>
          <a:xfrm>
            <a:off x="457200" y="2571750"/>
            <a:ext cx="8191500" cy="1128713"/>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public static void Main(string[] args)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foreach (string s in args)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Console.WriteLine(s);</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p:txBody>
      </p:sp>
    </p:spTree>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3000" u="none">
                <a:latin typeface="Arial"/>
                <a:ea typeface="Arial"/>
                <a:cs typeface="Arial"/>
                <a:sym typeface="Arial"/>
              </a:rPr>
              <a:t>Agenda</a:t>
            </a:r>
            <a:endParaRPr sz="3000"/>
          </a:p>
        </p:txBody>
      </p:sp>
      <p:sp>
        <p:nvSpPr>
          <p:cNvPr id="213" name="Google Shape;213;p35"/>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04800" lvl="0" marL="342900" marR="0" rtl="0" algn="l">
              <a:lnSpc>
                <a:spcPct val="100000"/>
              </a:lnSpc>
              <a:spcBef>
                <a:spcPts val="0"/>
              </a:spcBef>
              <a:spcAft>
                <a:spcPts val="0"/>
              </a:spcAft>
              <a:buClr>
                <a:schemeClr val="folHlink"/>
              </a:buClr>
              <a:buSzPts val="2200"/>
              <a:buFont typeface="Noto Sans Symbols"/>
              <a:buChar char="⬥"/>
            </a:pPr>
            <a:r>
              <a:rPr b="1" i="0" lang="en" sz="2200" u="none">
                <a:solidFill>
                  <a:schemeClr val="folHlink"/>
                </a:solidFill>
                <a:latin typeface="Arial"/>
                <a:ea typeface="Arial"/>
                <a:cs typeface="Arial"/>
                <a:sym typeface="Arial"/>
              </a:rPr>
              <a:t>Hello World</a:t>
            </a:r>
            <a:endParaRPr sz="2200"/>
          </a:p>
          <a:p>
            <a:pPr indent="-304800" lvl="0" marL="342900" marR="0" rtl="0" algn="l">
              <a:lnSpc>
                <a:spcPct val="100000"/>
              </a:lnSpc>
              <a:spcBef>
                <a:spcPts val="560"/>
              </a:spcBef>
              <a:spcAft>
                <a:spcPts val="0"/>
              </a:spcAft>
              <a:buClr>
                <a:schemeClr val="accent2"/>
              </a:buClr>
              <a:buSzPts val="2200"/>
              <a:buFont typeface="Noto Sans Symbols"/>
              <a:buChar char="⬥"/>
            </a:pPr>
            <a:r>
              <a:rPr b="0" i="0" lang="en" sz="2200" u="none">
                <a:solidFill>
                  <a:schemeClr val="dk1"/>
                </a:solidFill>
                <a:latin typeface="Arial"/>
                <a:ea typeface="Arial"/>
                <a:cs typeface="Arial"/>
                <a:sym typeface="Arial"/>
              </a:rPr>
              <a:t>Design Goals of C#</a:t>
            </a:r>
            <a:endParaRPr sz="2200"/>
          </a:p>
          <a:p>
            <a:pPr indent="-304800" lvl="0" marL="342900" marR="0" rtl="0" algn="l">
              <a:lnSpc>
                <a:spcPct val="100000"/>
              </a:lnSpc>
              <a:spcBef>
                <a:spcPts val="560"/>
              </a:spcBef>
              <a:spcAft>
                <a:spcPts val="0"/>
              </a:spcAft>
              <a:buClr>
                <a:schemeClr val="accent2"/>
              </a:buClr>
              <a:buSzPts val="2200"/>
              <a:buFont typeface="Noto Sans Symbols"/>
              <a:buChar char="⬥"/>
            </a:pPr>
            <a:r>
              <a:rPr b="0" i="0" lang="en" sz="2200" u="none">
                <a:solidFill>
                  <a:schemeClr val="dk1"/>
                </a:solidFill>
                <a:latin typeface="Arial"/>
                <a:ea typeface="Arial"/>
                <a:cs typeface="Arial"/>
                <a:sym typeface="Arial"/>
              </a:rPr>
              <a:t>Types</a:t>
            </a:r>
            <a:endParaRPr sz="2200"/>
          </a:p>
          <a:p>
            <a:pPr indent="-304800" lvl="0" marL="342900" marR="0" rtl="0" algn="l">
              <a:lnSpc>
                <a:spcPct val="100000"/>
              </a:lnSpc>
              <a:spcBef>
                <a:spcPts val="560"/>
              </a:spcBef>
              <a:spcAft>
                <a:spcPts val="0"/>
              </a:spcAft>
              <a:buClr>
                <a:schemeClr val="accent2"/>
              </a:buClr>
              <a:buSzPts val="2200"/>
              <a:buFont typeface="Noto Sans Symbols"/>
              <a:buChar char="⬥"/>
            </a:pPr>
            <a:r>
              <a:rPr b="0" i="0" lang="en" sz="2200" u="none">
                <a:solidFill>
                  <a:schemeClr val="dk1"/>
                </a:solidFill>
                <a:latin typeface="Arial"/>
                <a:ea typeface="Arial"/>
                <a:cs typeface="Arial"/>
                <a:sym typeface="Arial"/>
              </a:rPr>
              <a:t>Program Structure</a:t>
            </a:r>
            <a:endParaRPr sz="2200"/>
          </a:p>
          <a:p>
            <a:pPr indent="-304800" lvl="0" marL="342900" marR="0" rtl="0" algn="l">
              <a:lnSpc>
                <a:spcPct val="100000"/>
              </a:lnSpc>
              <a:spcBef>
                <a:spcPts val="560"/>
              </a:spcBef>
              <a:spcAft>
                <a:spcPts val="0"/>
              </a:spcAft>
              <a:buClr>
                <a:schemeClr val="accent2"/>
              </a:buClr>
              <a:buSzPts val="2200"/>
              <a:buFont typeface="Noto Sans Symbols"/>
              <a:buChar char="⬥"/>
            </a:pPr>
            <a:r>
              <a:rPr b="0" i="0" lang="en" sz="2200" u="none">
                <a:solidFill>
                  <a:schemeClr val="dk1"/>
                </a:solidFill>
                <a:latin typeface="Arial"/>
                <a:ea typeface="Arial"/>
                <a:cs typeface="Arial"/>
                <a:sym typeface="Arial"/>
              </a:rPr>
              <a:t>Statements</a:t>
            </a:r>
            <a:endParaRPr sz="2200"/>
          </a:p>
          <a:p>
            <a:pPr indent="-304800" lvl="0" marL="342900" marR="0" rtl="0" algn="l">
              <a:lnSpc>
                <a:spcPct val="100000"/>
              </a:lnSpc>
              <a:spcBef>
                <a:spcPts val="560"/>
              </a:spcBef>
              <a:spcAft>
                <a:spcPts val="0"/>
              </a:spcAft>
              <a:buClr>
                <a:schemeClr val="accent2"/>
              </a:buClr>
              <a:buSzPts val="2200"/>
              <a:buFont typeface="Noto Sans Symbols"/>
              <a:buChar char="⬥"/>
            </a:pPr>
            <a:r>
              <a:rPr b="0" i="0" lang="en" sz="2200" u="none">
                <a:solidFill>
                  <a:schemeClr val="dk1"/>
                </a:solidFill>
                <a:latin typeface="Arial"/>
                <a:ea typeface="Arial"/>
                <a:cs typeface="Arial"/>
                <a:sym typeface="Arial"/>
              </a:rPr>
              <a:t>Operators</a:t>
            </a:r>
            <a:endParaRPr sz="2200"/>
          </a:p>
          <a:p>
            <a:pPr indent="-304800" lvl="0" marL="342900" marR="0" rtl="0" algn="l">
              <a:lnSpc>
                <a:spcPct val="100000"/>
              </a:lnSpc>
              <a:spcBef>
                <a:spcPts val="560"/>
              </a:spcBef>
              <a:spcAft>
                <a:spcPts val="0"/>
              </a:spcAft>
              <a:buClr>
                <a:schemeClr val="accent2"/>
              </a:buClr>
              <a:buSzPts val="2200"/>
              <a:buFont typeface="Noto Sans Symbols"/>
              <a:buChar char="⬥"/>
            </a:pPr>
            <a:r>
              <a:rPr b="0" i="0" lang="en" sz="2200" u="none">
                <a:solidFill>
                  <a:schemeClr val="dk1"/>
                </a:solidFill>
                <a:latin typeface="Arial"/>
                <a:ea typeface="Arial"/>
                <a:cs typeface="Arial"/>
                <a:sym typeface="Arial"/>
              </a:rPr>
              <a:t>Using Visual Studio.NET</a:t>
            </a:r>
            <a:endParaRPr sz="2200"/>
          </a:p>
          <a:p>
            <a:pPr indent="-304800" lvl="0" marL="342900" marR="0" rtl="0" algn="l">
              <a:lnSpc>
                <a:spcPct val="100000"/>
              </a:lnSpc>
              <a:spcBef>
                <a:spcPts val="560"/>
              </a:spcBef>
              <a:spcAft>
                <a:spcPts val="0"/>
              </a:spcAft>
              <a:buClr>
                <a:schemeClr val="accent2"/>
              </a:buClr>
              <a:buSzPts val="2200"/>
              <a:buFont typeface="Noto Sans Symbols"/>
              <a:buChar char="⬥"/>
            </a:pPr>
            <a:r>
              <a:rPr b="0" i="0" lang="en" sz="2200" u="none">
                <a:solidFill>
                  <a:schemeClr val="dk1"/>
                </a:solidFill>
                <a:latin typeface="Arial"/>
                <a:ea typeface="Arial"/>
                <a:cs typeface="Arial"/>
                <a:sym typeface="Arial"/>
              </a:rPr>
              <a:t>Using the .NET Framework SDK </a:t>
            </a:r>
            <a:endParaRPr sz="2200"/>
          </a:p>
        </p:txBody>
      </p:sp>
    </p:spTree>
  </p:cSld>
  <p:clrMapOvr>
    <a:masterClrMapping/>
  </p:clrMapOvr>
  <p:transition spd="slow">
    <p:fade thruBlk="1"/>
  </p:transition>
</p:sld>
</file>

<file path=ppt/slides/slide2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7" name="Shape 1787"/>
        <p:cNvGrpSpPr/>
        <p:nvPr/>
      </p:nvGrpSpPr>
      <p:grpSpPr>
        <a:xfrm>
          <a:off x="0" y="0"/>
          <a:ext cx="0" cy="0"/>
          <a:chOff x="0" y="0"/>
          <a:chExt cx="0" cy="0"/>
        </a:xfrm>
      </p:grpSpPr>
      <p:sp>
        <p:nvSpPr>
          <p:cNvPr id="1788" name="Google Shape;1788;p242"/>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 </a:t>
            </a:r>
            <a:br>
              <a:rPr b="1" i="0" lang="en" sz="4400" u="none">
                <a:solidFill>
                  <a:schemeClr val="dk2"/>
                </a:solidFill>
                <a:latin typeface="Arial"/>
                <a:ea typeface="Arial"/>
                <a:cs typeface="Arial"/>
                <a:sym typeface="Arial"/>
              </a:rPr>
            </a:br>
            <a:r>
              <a:rPr b="1" i="0" lang="en" sz="3200" u="none">
                <a:solidFill>
                  <a:schemeClr val="dk2"/>
                </a:solidFill>
                <a:latin typeface="Droid Sans Mono"/>
                <a:ea typeface="Droid Sans Mono"/>
                <a:cs typeface="Droid Sans Mono"/>
                <a:sym typeface="Droid Sans Mono"/>
              </a:rPr>
              <a:t>foreach</a:t>
            </a:r>
            <a:r>
              <a:rPr b="1" i="0" lang="en" sz="3200" u="none">
                <a:solidFill>
                  <a:schemeClr val="dk2"/>
                </a:solidFill>
                <a:latin typeface="Arial"/>
                <a:ea typeface="Arial"/>
                <a:cs typeface="Arial"/>
                <a:sym typeface="Arial"/>
              </a:rPr>
              <a:t> Statement</a:t>
            </a:r>
            <a:endParaRPr/>
          </a:p>
        </p:txBody>
      </p:sp>
      <p:sp>
        <p:nvSpPr>
          <p:cNvPr id="1789" name="Google Shape;1789;p242"/>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Iteration of user-defined collections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Created by implementing </a:t>
            </a:r>
            <a:r>
              <a:rPr b="0" i="0" lang="en" sz="2800" u="none">
                <a:solidFill>
                  <a:schemeClr val="dk1"/>
                </a:solidFill>
                <a:latin typeface="Droid Sans Mono"/>
                <a:ea typeface="Droid Sans Mono"/>
                <a:cs typeface="Droid Sans Mono"/>
                <a:sym typeface="Droid Sans Mono"/>
              </a:rPr>
              <a:t>IEnumerable</a:t>
            </a:r>
            <a:endParaRPr b="0" i="0" sz="2800" u="none">
              <a:solidFill>
                <a:schemeClr val="dk1"/>
              </a:solidFill>
              <a:latin typeface="Arial"/>
              <a:ea typeface="Arial"/>
              <a:cs typeface="Arial"/>
              <a:sym typeface="Arial"/>
            </a:endParaRPr>
          </a:p>
          <a:p>
            <a:pPr indent="-165100" lvl="0" marL="342900" marR="0" rtl="0" algn="l">
              <a:lnSpc>
                <a:spcPct val="100000"/>
              </a:lnSpc>
              <a:spcBef>
                <a:spcPts val="560"/>
              </a:spcBef>
              <a:spcAft>
                <a:spcPts val="0"/>
              </a:spcAft>
              <a:buClr>
                <a:schemeClr val="accent2"/>
              </a:buClr>
              <a:buSzPts val="2800"/>
              <a:buFont typeface="Noto Sans Symbols"/>
              <a:buNone/>
            </a:pPr>
            <a:r>
              <a:t/>
            </a:r>
            <a:endParaRPr b="0" i="0" sz="2800" u="none">
              <a:solidFill>
                <a:schemeClr val="dk1"/>
              </a:solidFill>
              <a:latin typeface="Arial"/>
              <a:ea typeface="Arial"/>
              <a:cs typeface="Arial"/>
              <a:sym typeface="Arial"/>
            </a:endParaRPr>
          </a:p>
        </p:txBody>
      </p:sp>
      <p:sp>
        <p:nvSpPr>
          <p:cNvPr id="1790" name="Google Shape;1790;p242"/>
          <p:cNvSpPr txBox="1"/>
          <p:nvPr/>
        </p:nvSpPr>
        <p:spPr>
          <a:xfrm>
            <a:off x="457200" y="2514600"/>
            <a:ext cx="8267700" cy="1357313"/>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foreach (Customer c in customers.OrderBy("name"))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if (c.Orders.Count != 0)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p:txBody>
      </p:sp>
    </p:spTree>
  </p:cSld>
  <p:clrMapOvr>
    <a:masterClrMapping/>
  </p:clrMapOvr>
</p:sld>
</file>

<file path=ppt/slides/slide2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5" name="Shape 1795"/>
        <p:cNvGrpSpPr/>
        <p:nvPr/>
      </p:nvGrpSpPr>
      <p:grpSpPr>
        <a:xfrm>
          <a:off x="0" y="0"/>
          <a:ext cx="0" cy="0"/>
          <a:chOff x="0" y="0"/>
          <a:chExt cx="0" cy="0"/>
        </a:xfrm>
      </p:grpSpPr>
      <p:sp>
        <p:nvSpPr>
          <p:cNvPr id="1796" name="Google Shape;1796;p243"/>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Jump Statements</a:t>
            </a:r>
            <a:endParaRPr/>
          </a:p>
        </p:txBody>
      </p:sp>
      <p:sp>
        <p:nvSpPr>
          <p:cNvPr id="1797" name="Google Shape;1797;p243"/>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2800"/>
              <a:buFont typeface="Noto Sans Symbols"/>
              <a:buChar char="⬥"/>
            </a:pPr>
            <a:r>
              <a:rPr b="0" i="0" lang="en" sz="2800" u="none">
                <a:solidFill>
                  <a:schemeClr val="dk1"/>
                </a:solidFill>
                <a:latin typeface="Droid Sans Mono"/>
                <a:ea typeface="Droid Sans Mono"/>
                <a:cs typeface="Droid Sans Mono"/>
                <a:sym typeface="Droid Sans Mono"/>
              </a:rPr>
              <a:t>break</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Exit inner-most loop</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Droid Sans Mono"/>
                <a:ea typeface="Droid Sans Mono"/>
                <a:cs typeface="Droid Sans Mono"/>
                <a:sym typeface="Droid Sans Mono"/>
              </a:rPr>
              <a:t>continue</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End iteration of inner-most loop</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Droid Sans Mono"/>
                <a:ea typeface="Droid Sans Mono"/>
                <a:cs typeface="Droid Sans Mono"/>
                <a:sym typeface="Droid Sans Mono"/>
              </a:rPr>
              <a:t>goto &lt;label&gt;</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Transfer execution to label statement</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Droid Sans Mono"/>
                <a:ea typeface="Droid Sans Mono"/>
                <a:cs typeface="Droid Sans Mono"/>
                <a:sym typeface="Droid Sans Mono"/>
              </a:rPr>
              <a:t>return [&lt;expression&gt;]</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Exit a method</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Droid Sans Mono"/>
                <a:ea typeface="Droid Sans Mono"/>
                <a:cs typeface="Droid Sans Mono"/>
                <a:sym typeface="Droid Sans Mono"/>
              </a:rPr>
              <a:t>throw</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See exception handling</a:t>
            </a:r>
            <a:endParaRPr/>
          </a:p>
        </p:txBody>
      </p:sp>
    </p:spTree>
  </p:cSld>
  <p:clrMapOvr>
    <a:masterClrMapping/>
  </p:clrMapOvr>
  <p:transition spd="med">
    <p:fade thruBlk="1"/>
  </p:transition>
</p:sld>
</file>

<file path=ppt/slides/slide2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1" name="Shape 1801"/>
        <p:cNvGrpSpPr/>
        <p:nvPr/>
      </p:nvGrpSpPr>
      <p:grpSpPr>
        <a:xfrm>
          <a:off x="0" y="0"/>
          <a:ext cx="0" cy="0"/>
          <a:chOff x="0" y="0"/>
          <a:chExt cx="0" cy="0"/>
        </a:xfrm>
      </p:grpSpPr>
      <p:sp>
        <p:nvSpPr>
          <p:cNvPr id="1802" name="Google Shape;1802;p244"/>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Exception Handling</a:t>
            </a:r>
            <a:endParaRPr/>
          </a:p>
        </p:txBody>
      </p:sp>
      <p:sp>
        <p:nvSpPr>
          <p:cNvPr id="1803" name="Google Shape;1803;p244"/>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Exceptions are the C# mechanism for handling unexpected error conditions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Superior to returning status values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Can’t be ignored</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Don’t have to handled at the point they occur</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Can be used even where values are not returned (e.g. accessing a property)</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Standard exceptions are provided</a:t>
            </a:r>
            <a:endParaRPr/>
          </a:p>
        </p:txBody>
      </p:sp>
    </p:spTree>
  </p:cSld>
  <p:clrMapOvr>
    <a:masterClrMapping/>
  </p:clrMapOvr>
  <p:transition spd="med">
    <p:fade thruBlk="1"/>
  </p:transition>
</p:sld>
</file>

<file path=ppt/slides/slide2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7" name="Shape 1807"/>
        <p:cNvGrpSpPr/>
        <p:nvPr/>
      </p:nvGrpSpPr>
      <p:grpSpPr>
        <a:xfrm>
          <a:off x="0" y="0"/>
          <a:ext cx="0" cy="0"/>
          <a:chOff x="0" y="0"/>
          <a:chExt cx="0" cy="0"/>
        </a:xfrm>
      </p:grpSpPr>
      <p:sp>
        <p:nvSpPr>
          <p:cNvPr id="1808" name="Google Shape;1808;p245"/>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Exception Handling</a:t>
            </a:r>
            <a:endParaRPr/>
          </a:p>
        </p:txBody>
      </p:sp>
      <p:sp>
        <p:nvSpPr>
          <p:cNvPr id="1809" name="Google Shape;1809;p245"/>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2800"/>
              <a:buFont typeface="Noto Sans Symbols"/>
              <a:buChar char="⬥"/>
            </a:pPr>
            <a:r>
              <a:rPr b="0" i="0" lang="en" sz="2800" u="none">
                <a:solidFill>
                  <a:schemeClr val="dk1"/>
                </a:solidFill>
                <a:latin typeface="Droid Sans Mono"/>
                <a:ea typeface="Droid Sans Mono"/>
                <a:cs typeface="Droid Sans Mono"/>
                <a:sym typeface="Droid Sans Mono"/>
              </a:rPr>
              <a:t>try...catch...finally</a:t>
            </a:r>
            <a:r>
              <a:rPr b="0" i="0" lang="en" sz="2800" u="none">
                <a:solidFill>
                  <a:schemeClr val="dk1"/>
                </a:solidFill>
                <a:latin typeface="Arial"/>
                <a:ea typeface="Arial"/>
                <a:cs typeface="Arial"/>
                <a:sym typeface="Arial"/>
              </a:rPr>
              <a:t> statement</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Droid Sans Mono"/>
                <a:ea typeface="Droid Sans Mono"/>
                <a:cs typeface="Droid Sans Mono"/>
                <a:sym typeface="Droid Sans Mono"/>
              </a:rPr>
              <a:t>try</a:t>
            </a:r>
            <a:r>
              <a:rPr b="0" i="0" lang="en" sz="2800" u="none">
                <a:solidFill>
                  <a:schemeClr val="dk1"/>
                </a:solidFill>
                <a:latin typeface="Arial"/>
                <a:ea typeface="Arial"/>
                <a:cs typeface="Arial"/>
                <a:sym typeface="Arial"/>
              </a:rPr>
              <a:t> block contains code that could throw an exception</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Droid Sans Mono"/>
                <a:ea typeface="Droid Sans Mono"/>
                <a:cs typeface="Droid Sans Mono"/>
                <a:sym typeface="Droid Sans Mono"/>
              </a:rPr>
              <a:t>catch</a:t>
            </a:r>
            <a:r>
              <a:rPr b="0" i="0" lang="en" sz="2800" u="none">
                <a:solidFill>
                  <a:schemeClr val="dk1"/>
                </a:solidFill>
                <a:latin typeface="Arial"/>
                <a:ea typeface="Arial"/>
                <a:cs typeface="Arial"/>
                <a:sym typeface="Arial"/>
              </a:rPr>
              <a:t> block handles exceptions</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Can have multiple catch blocks to handle different kinds of exceptions</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Droid Sans Mono"/>
                <a:ea typeface="Droid Sans Mono"/>
                <a:cs typeface="Droid Sans Mono"/>
                <a:sym typeface="Droid Sans Mono"/>
              </a:rPr>
              <a:t>finally</a:t>
            </a:r>
            <a:r>
              <a:rPr b="0" i="0" lang="en" sz="2800" u="none">
                <a:solidFill>
                  <a:schemeClr val="dk1"/>
                </a:solidFill>
                <a:latin typeface="Arial"/>
                <a:ea typeface="Arial"/>
                <a:cs typeface="Arial"/>
                <a:sym typeface="Arial"/>
              </a:rPr>
              <a:t> block contains code that will always be executed</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Cannot use jump statements (e.g. </a:t>
            </a:r>
            <a:r>
              <a:rPr b="0" i="0" lang="en" sz="2400" u="none" cap="none" strike="noStrike">
                <a:solidFill>
                  <a:schemeClr val="dk1"/>
                </a:solidFill>
                <a:latin typeface="Droid Sans Mono"/>
                <a:ea typeface="Droid Sans Mono"/>
                <a:cs typeface="Droid Sans Mono"/>
                <a:sym typeface="Droid Sans Mono"/>
              </a:rPr>
              <a:t>goto</a:t>
            </a:r>
            <a:r>
              <a:rPr b="0" i="0" lang="en" sz="2400" u="none" cap="none" strike="noStrike">
                <a:solidFill>
                  <a:schemeClr val="dk1"/>
                </a:solidFill>
                <a:latin typeface="Arial"/>
                <a:ea typeface="Arial"/>
                <a:cs typeface="Arial"/>
                <a:sym typeface="Arial"/>
              </a:rPr>
              <a:t>) </a:t>
            </a:r>
            <a:br>
              <a:rPr b="0" i="0" lang="en" sz="2400" u="none" cap="none" strike="noStrike">
                <a:solidFill>
                  <a:schemeClr val="dk1"/>
                </a:solidFill>
                <a:latin typeface="Arial"/>
                <a:ea typeface="Arial"/>
                <a:cs typeface="Arial"/>
                <a:sym typeface="Arial"/>
              </a:rPr>
            </a:br>
            <a:r>
              <a:rPr b="0" i="0" lang="en" sz="2400" u="none" cap="none" strike="noStrike">
                <a:solidFill>
                  <a:schemeClr val="dk1"/>
                </a:solidFill>
                <a:latin typeface="Arial"/>
                <a:ea typeface="Arial"/>
                <a:cs typeface="Arial"/>
                <a:sym typeface="Arial"/>
              </a:rPr>
              <a:t>to exit a finally block</a:t>
            </a:r>
            <a:endParaRPr/>
          </a:p>
        </p:txBody>
      </p:sp>
    </p:spTree>
  </p:cSld>
  <p:clrMapOvr>
    <a:masterClrMapping/>
  </p:clrMapOvr>
  <p:transition spd="med">
    <p:fade thruBlk="1"/>
  </p:transition>
</p:sld>
</file>

<file path=ppt/slides/slide2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4" name="Shape 1814"/>
        <p:cNvGrpSpPr/>
        <p:nvPr/>
      </p:nvGrpSpPr>
      <p:grpSpPr>
        <a:xfrm>
          <a:off x="0" y="0"/>
          <a:ext cx="0" cy="0"/>
          <a:chOff x="0" y="0"/>
          <a:chExt cx="0" cy="0"/>
        </a:xfrm>
      </p:grpSpPr>
      <p:sp>
        <p:nvSpPr>
          <p:cNvPr id="1815" name="Google Shape;1815;p246"/>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Exception Handling</a:t>
            </a:r>
            <a:endParaRPr/>
          </a:p>
        </p:txBody>
      </p:sp>
      <p:sp>
        <p:nvSpPr>
          <p:cNvPr id="1816" name="Google Shape;1816;p246"/>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Droid Sans Mono"/>
                <a:ea typeface="Droid Sans Mono"/>
                <a:cs typeface="Droid Sans Mono"/>
                <a:sym typeface="Droid Sans Mono"/>
              </a:rPr>
              <a:t>throw</a:t>
            </a:r>
            <a:r>
              <a:rPr b="0" i="0" lang="en" sz="2800" u="none">
                <a:solidFill>
                  <a:schemeClr val="dk1"/>
                </a:solidFill>
                <a:latin typeface="Arial"/>
                <a:ea typeface="Arial"/>
                <a:cs typeface="Arial"/>
                <a:sym typeface="Arial"/>
              </a:rPr>
              <a:t> statement raises an exception</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An exception is represented as an instance of </a:t>
            </a:r>
            <a:r>
              <a:rPr b="0" i="0" lang="en" sz="2800" u="none">
                <a:solidFill>
                  <a:schemeClr val="dk1"/>
                </a:solidFill>
                <a:latin typeface="Droid Sans Mono"/>
                <a:ea typeface="Droid Sans Mono"/>
                <a:cs typeface="Droid Sans Mono"/>
                <a:sym typeface="Droid Sans Mono"/>
              </a:rPr>
              <a:t>System.Exception</a:t>
            </a:r>
            <a:r>
              <a:rPr b="0" i="0" lang="en" sz="2800" u="none">
                <a:solidFill>
                  <a:schemeClr val="dk1"/>
                </a:solidFill>
                <a:latin typeface="Arial"/>
                <a:ea typeface="Arial"/>
                <a:cs typeface="Arial"/>
                <a:sym typeface="Arial"/>
              </a:rPr>
              <a:t> or derived class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Contains information about the exception</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Properties</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1" i="0" lang="en" sz="2000" u="none" cap="none" strike="noStrike">
                <a:solidFill>
                  <a:schemeClr val="dk1"/>
                </a:solidFill>
                <a:latin typeface="Droid Sans Mono"/>
                <a:ea typeface="Droid Sans Mono"/>
                <a:cs typeface="Droid Sans Mono"/>
                <a:sym typeface="Droid Sans Mono"/>
              </a:rPr>
              <a:t>Message</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1" i="0" lang="en" sz="2000" u="none" cap="none" strike="noStrike">
                <a:solidFill>
                  <a:schemeClr val="dk1"/>
                </a:solidFill>
                <a:latin typeface="Droid Sans Mono"/>
                <a:ea typeface="Droid Sans Mono"/>
                <a:cs typeface="Droid Sans Mono"/>
                <a:sym typeface="Droid Sans Mono"/>
              </a:rPr>
              <a:t>StackTrace</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1" i="0" lang="en" sz="2000" u="none" cap="none" strike="noStrike">
                <a:solidFill>
                  <a:schemeClr val="dk1"/>
                </a:solidFill>
                <a:latin typeface="Droid Sans Mono"/>
                <a:ea typeface="Droid Sans Mono"/>
                <a:cs typeface="Droid Sans Mono"/>
                <a:sym typeface="Droid Sans Mono"/>
              </a:rPr>
              <a:t>InnerException</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You can rethrow an exception, or catch </a:t>
            </a:r>
            <a:br>
              <a:rPr b="0" i="0" lang="en" sz="2800" u="none">
                <a:solidFill>
                  <a:schemeClr val="dk1"/>
                </a:solidFill>
                <a:latin typeface="Arial"/>
                <a:ea typeface="Arial"/>
                <a:cs typeface="Arial"/>
                <a:sym typeface="Arial"/>
              </a:rPr>
            </a:br>
            <a:r>
              <a:rPr b="0" i="0" lang="en" sz="2800" u="none">
                <a:solidFill>
                  <a:schemeClr val="dk1"/>
                </a:solidFill>
                <a:latin typeface="Arial"/>
                <a:ea typeface="Arial"/>
                <a:cs typeface="Arial"/>
                <a:sym typeface="Arial"/>
              </a:rPr>
              <a:t>one exception and throw another</a:t>
            </a:r>
            <a:endParaRPr/>
          </a:p>
        </p:txBody>
      </p:sp>
    </p:spTree>
  </p:cSld>
  <p:clrMapOvr>
    <a:masterClrMapping/>
  </p:clrMapOvr>
  <p:transition spd="med">
    <p:fade thruBlk="1"/>
  </p:transition>
</p:sld>
</file>

<file path=ppt/slides/slide2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1" name="Shape 1821"/>
        <p:cNvGrpSpPr/>
        <p:nvPr/>
      </p:nvGrpSpPr>
      <p:grpSpPr>
        <a:xfrm>
          <a:off x="0" y="0"/>
          <a:ext cx="0" cy="0"/>
          <a:chOff x="0" y="0"/>
          <a:chExt cx="0" cy="0"/>
        </a:xfrm>
      </p:grpSpPr>
      <p:sp>
        <p:nvSpPr>
          <p:cNvPr id="1822" name="Google Shape;1822;p247"/>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Exception Handling</a:t>
            </a:r>
            <a:endParaRPr/>
          </a:p>
        </p:txBody>
      </p:sp>
      <p:sp>
        <p:nvSpPr>
          <p:cNvPr id="1823" name="Google Shape;1823;p247"/>
          <p:cNvSpPr txBox="1"/>
          <p:nvPr/>
        </p:nvSpPr>
        <p:spPr>
          <a:xfrm>
            <a:off x="838200" y="1500188"/>
            <a:ext cx="7467600" cy="3186113"/>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try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Console.WriteLine("try");</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throw new Exception(“message”);</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catch (ArgumentNullException e)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Console.WriteLine(“caught null argument");</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catch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Console.WriteLine("catch");</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finally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Console.WriteLine("finally");</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p:txBody>
      </p:sp>
    </p:spTree>
  </p:cSld>
  <p:clrMapOvr>
    <a:masterClrMapping/>
  </p:clrMapOvr>
  <p:transition spd="med">
    <p:fade thruBlk="1"/>
  </p:transition>
</p:sld>
</file>

<file path=ppt/slides/slide2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8" name="Shape 1828"/>
        <p:cNvGrpSpPr/>
        <p:nvPr/>
      </p:nvGrpSpPr>
      <p:grpSpPr>
        <a:xfrm>
          <a:off x="0" y="0"/>
          <a:ext cx="0" cy="0"/>
          <a:chOff x="0" y="0"/>
          <a:chExt cx="0" cy="0"/>
        </a:xfrm>
      </p:grpSpPr>
      <p:sp>
        <p:nvSpPr>
          <p:cNvPr id="1829" name="Google Shape;1829;p248"/>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Synchronization</a:t>
            </a:r>
            <a:endParaRPr/>
          </a:p>
        </p:txBody>
      </p:sp>
      <p:sp>
        <p:nvSpPr>
          <p:cNvPr id="1830" name="Google Shape;1830;p248"/>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Multi-threaded applications have to protect against concurrent access to data</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Must prevent data corruption</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The </a:t>
            </a:r>
            <a:r>
              <a:rPr b="0" i="0" lang="en" sz="2800" u="none">
                <a:solidFill>
                  <a:schemeClr val="dk1"/>
                </a:solidFill>
                <a:latin typeface="Droid Sans Mono"/>
                <a:ea typeface="Droid Sans Mono"/>
                <a:cs typeface="Droid Sans Mono"/>
                <a:sym typeface="Droid Sans Mono"/>
              </a:rPr>
              <a:t>lock</a:t>
            </a:r>
            <a:r>
              <a:rPr b="0" i="0" lang="en" sz="2800" u="none">
                <a:solidFill>
                  <a:schemeClr val="dk1"/>
                </a:solidFill>
                <a:latin typeface="Arial"/>
                <a:ea typeface="Arial"/>
                <a:cs typeface="Arial"/>
                <a:sym typeface="Arial"/>
              </a:rPr>
              <a:t> statement uses an instance to provide mutual exclusion</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Only one </a:t>
            </a:r>
            <a:r>
              <a:rPr b="0" i="0" lang="en" sz="2400" u="none" cap="none" strike="noStrike">
                <a:solidFill>
                  <a:schemeClr val="dk1"/>
                </a:solidFill>
                <a:latin typeface="Droid Sans Mono"/>
                <a:ea typeface="Droid Sans Mono"/>
                <a:cs typeface="Droid Sans Mono"/>
                <a:sym typeface="Droid Sans Mono"/>
              </a:rPr>
              <a:t>lock</a:t>
            </a:r>
            <a:r>
              <a:rPr b="0" i="0" lang="en" sz="2400" u="none" cap="none" strike="noStrike">
                <a:solidFill>
                  <a:schemeClr val="dk1"/>
                </a:solidFill>
                <a:latin typeface="Arial"/>
                <a:ea typeface="Arial"/>
                <a:cs typeface="Arial"/>
                <a:sym typeface="Arial"/>
              </a:rPr>
              <a:t> statement can have access to the same instance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Actually uses the .NET Framework </a:t>
            </a:r>
            <a:r>
              <a:rPr b="0" i="0" lang="en" sz="2400" u="none" cap="none" strike="noStrike">
                <a:solidFill>
                  <a:schemeClr val="dk1"/>
                </a:solidFill>
                <a:latin typeface="Droid Sans Mono"/>
                <a:ea typeface="Droid Sans Mono"/>
                <a:cs typeface="Droid Sans Mono"/>
                <a:sym typeface="Droid Sans Mono"/>
              </a:rPr>
              <a:t>System.Threading.Monitor</a:t>
            </a:r>
            <a:r>
              <a:rPr b="0" i="0" lang="en" sz="2400" u="none" cap="none" strike="noStrike">
                <a:solidFill>
                  <a:schemeClr val="dk1"/>
                </a:solidFill>
                <a:latin typeface="Arial"/>
                <a:ea typeface="Arial"/>
                <a:cs typeface="Arial"/>
                <a:sym typeface="Arial"/>
              </a:rPr>
              <a:t> class to </a:t>
            </a:r>
            <a:br>
              <a:rPr b="0" i="0" lang="en" sz="2400" u="none" cap="none" strike="noStrike">
                <a:solidFill>
                  <a:schemeClr val="dk1"/>
                </a:solidFill>
                <a:latin typeface="Arial"/>
                <a:ea typeface="Arial"/>
                <a:cs typeface="Arial"/>
                <a:sym typeface="Arial"/>
              </a:rPr>
            </a:br>
            <a:r>
              <a:rPr b="0" i="0" lang="en" sz="2400" u="none" cap="none" strike="noStrike">
                <a:solidFill>
                  <a:schemeClr val="dk1"/>
                </a:solidFill>
                <a:latin typeface="Arial"/>
                <a:ea typeface="Arial"/>
                <a:cs typeface="Arial"/>
                <a:sym typeface="Arial"/>
              </a:rPr>
              <a:t>provide mutual exclusion</a:t>
            </a:r>
            <a:endParaRPr/>
          </a:p>
        </p:txBody>
      </p:sp>
    </p:spTree>
  </p:cSld>
  <p:clrMapOvr>
    <a:masterClrMapping/>
  </p:clrMapOvr>
  <p:transition spd="med">
    <p:fade thruBlk="1"/>
  </p:transition>
</p:sld>
</file>

<file path=ppt/slides/slide2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5" name="Shape 1835"/>
        <p:cNvGrpSpPr/>
        <p:nvPr/>
      </p:nvGrpSpPr>
      <p:grpSpPr>
        <a:xfrm>
          <a:off x="0" y="0"/>
          <a:ext cx="0" cy="0"/>
          <a:chOff x="0" y="0"/>
          <a:chExt cx="0" cy="0"/>
        </a:xfrm>
      </p:grpSpPr>
      <p:sp>
        <p:nvSpPr>
          <p:cNvPr id="1836" name="Google Shape;1836;p249"/>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Synchronization</a:t>
            </a:r>
            <a:endParaRPr/>
          </a:p>
        </p:txBody>
      </p:sp>
      <p:sp>
        <p:nvSpPr>
          <p:cNvPr id="1837" name="Google Shape;1837;p249"/>
          <p:cNvSpPr txBox="1"/>
          <p:nvPr/>
        </p:nvSpPr>
        <p:spPr>
          <a:xfrm>
            <a:off x="838200" y="1543050"/>
            <a:ext cx="7467600" cy="3186113"/>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public class CheckingAccount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decimal balance;</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public void Deposit(decimal amount)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lock (this)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balance += amount;</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public void Withdraw(decimal amount)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lock (this)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balance -= amount;</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p:txBody>
      </p:sp>
    </p:spTree>
  </p:cSld>
  <p:clrMapOvr>
    <a:masterClrMapping/>
  </p:clrMapOvr>
  <p:transition spd="med">
    <p:fade thruBlk="1"/>
  </p:transition>
</p:sld>
</file>

<file path=ppt/slides/slide2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1" name="Shape 1841"/>
        <p:cNvGrpSpPr/>
        <p:nvPr/>
      </p:nvGrpSpPr>
      <p:grpSpPr>
        <a:xfrm>
          <a:off x="0" y="0"/>
          <a:ext cx="0" cy="0"/>
          <a:chOff x="0" y="0"/>
          <a:chExt cx="0" cy="0"/>
        </a:xfrm>
      </p:grpSpPr>
      <p:sp>
        <p:nvSpPr>
          <p:cNvPr id="1842" name="Google Shape;1842;p250"/>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Droid Sans Mono"/>
                <a:ea typeface="Droid Sans Mono"/>
                <a:cs typeface="Droid Sans Mono"/>
                <a:sym typeface="Droid Sans Mono"/>
              </a:rPr>
              <a:t>using</a:t>
            </a:r>
            <a:r>
              <a:rPr b="1" i="0" lang="en" sz="3200" u="none">
                <a:solidFill>
                  <a:schemeClr val="dk2"/>
                </a:solidFill>
                <a:latin typeface="Arial"/>
                <a:ea typeface="Arial"/>
                <a:cs typeface="Arial"/>
                <a:sym typeface="Arial"/>
              </a:rPr>
              <a:t> Statement</a:t>
            </a:r>
            <a:endParaRPr/>
          </a:p>
        </p:txBody>
      </p:sp>
      <p:sp>
        <p:nvSpPr>
          <p:cNvPr id="1843" name="Google Shape;1843;p250"/>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C# uses automatic memory management (garbage collection)</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Eliminates most memory management problems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However, it results in non-deterministic finalization</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No guarantee as to when and if object destructors </a:t>
            </a:r>
            <a:br>
              <a:rPr b="0" i="0" lang="en" sz="2400" u="none" cap="none" strike="noStrike">
                <a:solidFill>
                  <a:schemeClr val="dk1"/>
                </a:solidFill>
                <a:latin typeface="Arial"/>
                <a:ea typeface="Arial"/>
                <a:cs typeface="Arial"/>
                <a:sym typeface="Arial"/>
              </a:rPr>
            </a:br>
            <a:r>
              <a:rPr b="0" i="0" lang="en" sz="2400" u="none" cap="none" strike="noStrike">
                <a:solidFill>
                  <a:schemeClr val="dk1"/>
                </a:solidFill>
                <a:latin typeface="Arial"/>
                <a:ea typeface="Arial"/>
                <a:cs typeface="Arial"/>
                <a:sym typeface="Arial"/>
              </a:rPr>
              <a:t>are called</a:t>
            </a:r>
            <a:endParaRPr/>
          </a:p>
        </p:txBody>
      </p:sp>
    </p:spTree>
  </p:cSld>
  <p:clrMapOvr>
    <a:masterClrMapping/>
  </p:clrMapOvr>
  <p:transition spd="med">
    <p:fade thruBlk="1"/>
  </p:transition>
</p:sld>
</file>

<file path=ppt/slides/slide2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8" name="Shape 1848"/>
        <p:cNvGrpSpPr/>
        <p:nvPr/>
      </p:nvGrpSpPr>
      <p:grpSpPr>
        <a:xfrm>
          <a:off x="0" y="0"/>
          <a:ext cx="0" cy="0"/>
          <a:chOff x="0" y="0"/>
          <a:chExt cx="0" cy="0"/>
        </a:xfrm>
      </p:grpSpPr>
      <p:sp>
        <p:nvSpPr>
          <p:cNvPr id="1849" name="Google Shape;1849;p251"/>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Droid Sans Mono"/>
                <a:ea typeface="Droid Sans Mono"/>
                <a:cs typeface="Droid Sans Mono"/>
                <a:sym typeface="Droid Sans Mono"/>
              </a:rPr>
              <a:t>using</a:t>
            </a:r>
            <a:r>
              <a:rPr b="1" i="0" lang="en" sz="3200" u="none">
                <a:solidFill>
                  <a:schemeClr val="dk2"/>
                </a:solidFill>
                <a:latin typeface="Arial"/>
                <a:ea typeface="Arial"/>
                <a:cs typeface="Arial"/>
                <a:sym typeface="Arial"/>
              </a:rPr>
              <a:t> Statement</a:t>
            </a:r>
            <a:endParaRPr/>
          </a:p>
        </p:txBody>
      </p:sp>
      <p:sp>
        <p:nvSpPr>
          <p:cNvPr id="1850" name="Google Shape;1850;p251"/>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Objects that need to be cleaned up after use should implement the </a:t>
            </a:r>
            <a:r>
              <a:rPr b="0" i="0" lang="en" sz="2800" u="none">
                <a:solidFill>
                  <a:schemeClr val="dk1"/>
                </a:solidFill>
                <a:latin typeface="Droid Sans Mono"/>
                <a:ea typeface="Droid Sans Mono"/>
                <a:cs typeface="Droid Sans Mono"/>
                <a:sym typeface="Droid Sans Mono"/>
              </a:rPr>
              <a:t>System.IDisposable</a:t>
            </a:r>
            <a:r>
              <a:rPr b="0" i="0" lang="en" sz="2800" u="none">
                <a:solidFill>
                  <a:schemeClr val="dk1"/>
                </a:solidFill>
                <a:latin typeface="Arial"/>
                <a:ea typeface="Arial"/>
                <a:cs typeface="Arial"/>
                <a:sym typeface="Arial"/>
              </a:rPr>
              <a:t> interface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One method: </a:t>
            </a:r>
            <a:r>
              <a:rPr b="0" i="0" lang="en" sz="2400" u="none" cap="none" strike="noStrike">
                <a:solidFill>
                  <a:schemeClr val="dk1"/>
                </a:solidFill>
                <a:latin typeface="Droid Sans Mono"/>
                <a:ea typeface="Droid Sans Mono"/>
                <a:cs typeface="Droid Sans Mono"/>
                <a:sym typeface="Droid Sans Mono"/>
              </a:rPr>
              <a:t>Dispose()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The </a:t>
            </a:r>
            <a:r>
              <a:rPr b="0" i="0" lang="en" sz="2800" u="none">
                <a:solidFill>
                  <a:schemeClr val="dk1"/>
                </a:solidFill>
                <a:latin typeface="Droid Sans Mono"/>
                <a:ea typeface="Droid Sans Mono"/>
                <a:cs typeface="Droid Sans Mono"/>
                <a:sym typeface="Droid Sans Mono"/>
              </a:rPr>
              <a:t>using</a:t>
            </a:r>
            <a:r>
              <a:rPr b="0" i="0" lang="en" sz="2800" u="none">
                <a:solidFill>
                  <a:schemeClr val="dk1"/>
                </a:solidFill>
                <a:latin typeface="Arial"/>
                <a:ea typeface="Arial"/>
                <a:cs typeface="Arial"/>
                <a:sym typeface="Arial"/>
              </a:rPr>
              <a:t> statement allows you to create an instance, use it, and then ensure that </a:t>
            </a:r>
            <a:r>
              <a:rPr b="0" i="0" lang="en" sz="2800" u="none">
                <a:solidFill>
                  <a:schemeClr val="dk1"/>
                </a:solidFill>
                <a:latin typeface="Droid Sans Mono"/>
                <a:ea typeface="Droid Sans Mono"/>
                <a:cs typeface="Droid Sans Mono"/>
                <a:sym typeface="Droid Sans Mono"/>
              </a:rPr>
              <a:t>Dispose</a:t>
            </a:r>
            <a:r>
              <a:rPr b="0" i="0" lang="en" sz="2800" u="none">
                <a:solidFill>
                  <a:schemeClr val="dk1"/>
                </a:solidFill>
                <a:latin typeface="Arial"/>
                <a:ea typeface="Arial"/>
                <a:cs typeface="Arial"/>
                <a:sym typeface="Arial"/>
              </a:rPr>
              <a:t> is called when done </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Droid Sans Mono"/>
                <a:ea typeface="Droid Sans Mono"/>
                <a:cs typeface="Droid Sans Mono"/>
                <a:sym typeface="Droid Sans Mono"/>
              </a:rPr>
              <a:t>Dispose</a:t>
            </a:r>
            <a:r>
              <a:rPr b="0" i="0" lang="en" sz="2400" u="none" cap="none" strike="noStrike">
                <a:solidFill>
                  <a:schemeClr val="dk1"/>
                </a:solidFill>
                <a:latin typeface="Arial"/>
                <a:ea typeface="Arial"/>
                <a:cs typeface="Arial"/>
                <a:sym typeface="Arial"/>
              </a:rPr>
              <a:t> is guaranteed to be called, as if it were in a </a:t>
            </a:r>
            <a:r>
              <a:rPr b="0" i="0" lang="en" sz="2400" u="none" cap="none" strike="noStrike">
                <a:solidFill>
                  <a:schemeClr val="dk1"/>
                </a:solidFill>
                <a:latin typeface="Droid Sans Mono"/>
                <a:ea typeface="Droid Sans Mono"/>
                <a:cs typeface="Droid Sans Mono"/>
                <a:sym typeface="Droid Sans Mono"/>
              </a:rPr>
              <a:t>finally</a:t>
            </a:r>
            <a:r>
              <a:rPr b="0" i="0" lang="en" sz="2400" u="none" cap="none" strike="noStrike">
                <a:solidFill>
                  <a:schemeClr val="dk1"/>
                </a:solidFill>
                <a:latin typeface="Arial"/>
                <a:ea typeface="Arial"/>
                <a:cs typeface="Arial"/>
                <a:sym typeface="Arial"/>
              </a:rPr>
              <a:t> block</a:t>
            </a:r>
            <a:endParaRPr/>
          </a:p>
        </p:txBody>
      </p:sp>
    </p:spTree>
  </p:cSld>
  <p:clrMapOvr>
    <a:masterClrMapping/>
  </p:clrMapOvr>
  <p:transition spd="med">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Hello World</a:t>
            </a:r>
            <a:endParaRPr/>
          </a:p>
        </p:txBody>
      </p:sp>
      <p:sp>
        <p:nvSpPr>
          <p:cNvPr id="220" name="Google Shape;220;p36"/>
          <p:cNvSpPr txBox="1"/>
          <p:nvPr/>
        </p:nvSpPr>
        <p:spPr>
          <a:xfrm>
            <a:off x="685800" y="1841897"/>
            <a:ext cx="7848600" cy="1862137"/>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using System;</a:t>
            </a:r>
            <a:endParaRPr/>
          </a:p>
          <a:p>
            <a:pPr indent="0" lvl="0" marL="0" marR="0" rtl="0" algn="l">
              <a:lnSpc>
                <a:spcPct val="90000"/>
              </a:lnSpc>
              <a:spcBef>
                <a:spcPts val="0"/>
              </a:spcBef>
              <a:spcAft>
                <a:spcPts val="0"/>
              </a:spcAft>
              <a:buClr>
                <a:schemeClr val="dk1"/>
              </a:buClr>
              <a:buSzPts val="2000"/>
              <a:buFont typeface="Times New Roman"/>
              <a:buNone/>
            </a:pPr>
            <a:r>
              <a:t/>
            </a:r>
            <a:endParaRPr b="1" i="0" sz="2000" u="none">
              <a:solidFill>
                <a:schemeClr val="dk1"/>
              </a:solidFill>
              <a:latin typeface="Droid Sans Mono"/>
              <a:ea typeface="Droid Sans Mono"/>
              <a:cs typeface="Droid Sans Mono"/>
              <a:sym typeface="Droid Sans Mono"/>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class Hello {</a:t>
            </a:r>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static void Main( ) {</a:t>
            </a:r>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Console.WriteLine("Hello world");</a:t>
            </a:r>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Console.ReadLine();  // Hit enter to finish</a:t>
            </a:r>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a:t>
            </a:r>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p:txBody>
      </p:sp>
    </p:spTree>
  </p:cSld>
  <p:clrMapOvr>
    <a:masterClrMapping/>
  </p:clrMapOvr>
  <p:transition spd="slow">
    <p:fade thruBlk="1"/>
  </p:transition>
</p:sld>
</file>

<file path=ppt/slides/slide2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4" name="Shape 1854"/>
        <p:cNvGrpSpPr/>
        <p:nvPr/>
      </p:nvGrpSpPr>
      <p:grpSpPr>
        <a:xfrm>
          <a:off x="0" y="0"/>
          <a:ext cx="0" cy="0"/>
          <a:chOff x="0" y="0"/>
          <a:chExt cx="0" cy="0"/>
        </a:xfrm>
      </p:grpSpPr>
      <p:sp>
        <p:nvSpPr>
          <p:cNvPr id="1855" name="Google Shape;1855;p252"/>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Droid Sans Mono"/>
                <a:ea typeface="Droid Sans Mono"/>
                <a:cs typeface="Droid Sans Mono"/>
                <a:sym typeface="Droid Sans Mono"/>
              </a:rPr>
              <a:t>using</a:t>
            </a:r>
            <a:r>
              <a:rPr b="1" i="0" lang="en" sz="3200" u="none">
                <a:solidFill>
                  <a:schemeClr val="dk2"/>
                </a:solidFill>
                <a:latin typeface="Arial"/>
                <a:ea typeface="Arial"/>
                <a:cs typeface="Arial"/>
                <a:sym typeface="Arial"/>
              </a:rPr>
              <a:t> Statement</a:t>
            </a:r>
            <a:endParaRPr/>
          </a:p>
        </p:txBody>
      </p:sp>
      <p:sp>
        <p:nvSpPr>
          <p:cNvPr id="1856" name="Google Shape;1856;p252"/>
          <p:cNvSpPr txBox="1"/>
          <p:nvPr/>
        </p:nvSpPr>
        <p:spPr>
          <a:xfrm>
            <a:off x="457200" y="1634728"/>
            <a:ext cx="7467600" cy="272891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public class MyResource : IDisposable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public void MyResource()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 Acquire valuble resource</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public void Dispose()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 Release valuble resource</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public void DoSomething()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p:txBody>
      </p:sp>
      <p:sp>
        <p:nvSpPr>
          <p:cNvPr id="1857" name="Google Shape;1857;p252"/>
          <p:cNvSpPr txBox="1"/>
          <p:nvPr/>
        </p:nvSpPr>
        <p:spPr>
          <a:xfrm>
            <a:off x="1828800" y="3886200"/>
            <a:ext cx="6934200" cy="796528"/>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using (MyResource r = new MyResource()) {</a:t>
            </a:r>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r.DoSomething();</a:t>
            </a:r>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 r.Dispose() is called</a:t>
            </a:r>
            <a:endParaRPr/>
          </a:p>
        </p:txBody>
      </p:sp>
    </p:spTree>
  </p:cSld>
  <p:clrMapOvr>
    <a:masterClrMapping/>
  </p:clrMapOvr>
  <p:transition spd="med">
    <p:fade thruBlk="1"/>
  </p:transition>
</p:sld>
</file>

<file path=ppt/slides/slide2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1" name="Shape 1861"/>
        <p:cNvGrpSpPr/>
        <p:nvPr/>
      </p:nvGrpSpPr>
      <p:grpSpPr>
        <a:xfrm>
          <a:off x="0" y="0"/>
          <a:ext cx="0" cy="0"/>
          <a:chOff x="0" y="0"/>
          <a:chExt cx="0" cy="0"/>
        </a:xfrm>
      </p:grpSpPr>
      <p:sp>
        <p:nvSpPr>
          <p:cNvPr id="1862" name="Google Shape;1862;p253"/>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Droid Sans Mono"/>
                <a:ea typeface="Droid Sans Mono"/>
                <a:cs typeface="Droid Sans Mono"/>
                <a:sym typeface="Droid Sans Mono"/>
              </a:rPr>
              <a:t>checked</a:t>
            </a:r>
            <a:r>
              <a:rPr b="1" i="0" lang="en" sz="3200" u="none">
                <a:solidFill>
                  <a:schemeClr val="dk2"/>
                </a:solidFill>
                <a:latin typeface="Arial"/>
                <a:ea typeface="Arial"/>
                <a:cs typeface="Arial"/>
                <a:sym typeface="Arial"/>
              </a:rPr>
              <a:t> and </a:t>
            </a:r>
            <a:r>
              <a:rPr b="1" i="0" lang="en" sz="3200" u="none">
                <a:solidFill>
                  <a:schemeClr val="dk2"/>
                </a:solidFill>
                <a:latin typeface="Droid Sans Mono"/>
                <a:ea typeface="Droid Sans Mono"/>
                <a:cs typeface="Droid Sans Mono"/>
                <a:sym typeface="Droid Sans Mono"/>
              </a:rPr>
              <a:t>unchecked</a:t>
            </a:r>
            <a:r>
              <a:rPr b="1" i="0" lang="en" sz="3200" u="none">
                <a:solidFill>
                  <a:schemeClr val="dk2"/>
                </a:solidFill>
                <a:latin typeface="Arial"/>
                <a:ea typeface="Arial"/>
                <a:cs typeface="Arial"/>
                <a:sym typeface="Arial"/>
              </a:rPr>
              <a:t> Statements</a:t>
            </a:r>
            <a:endParaRPr/>
          </a:p>
        </p:txBody>
      </p:sp>
      <p:sp>
        <p:nvSpPr>
          <p:cNvPr id="1863" name="Google Shape;1863;p253"/>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The </a:t>
            </a:r>
            <a:r>
              <a:rPr b="0" i="0" lang="en" sz="2800" u="none">
                <a:solidFill>
                  <a:schemeClr val="dk1"/>
                </a:solidFill>
                <a:latin typeface="Droid Sans Mono"/>
                <a:ea typeface="Droid Sans Mono"/>
                <a:cs typeface="Droid Sans Mono"/>
                <a:sym typeface="Droid Sans Mono"/>
              </a:rPr>
              <a:t>checked</a:t>
            </a:r>
            <a:r>
              <a:rPr b="0" i="0" lang="en" sz="2800" u="none">
                <a:solidFill>
                  <a:schemeClr val="dk1"/>
                </a:solidFill>
                <a:latin typeface="Arial"/>
                <a:ea typeface="Arial"/>
                <a:cs typeface="Arial"/>
                <a:sym typeface="Arial"/>
              </a:rPr>
              <a:t> and </a:t>
            </a:r>
            <a:r>
              <a:rPr b="0" i="0" lang="en" sz="2800" u="none">
                <a:solidFill>
                  <a:schemeClr val="dk1"/>
                </a:solidFill>
                <a:latin typeface="Droid Sans Mono"/>
                <a:ea typeface="Droid Sans Mono"/>
                <a:cs typeface="Droid Sans Mono"/>
                <a:sym typeface="Droid Sans Mono"/>
              </a:rPr>
              <a:t>unchecked</a:t>
            </a:r>
            <a:r>
              <a:rPr b="0" i="0" lang="en" sz="2800" u="none">
                <a:solidFill>
                  <a:schemeClr val="dk1"/>
                </a:solidFill>
                <a:latin typeface="Arial"/>
                <a:ea typeface="Arial"/>
                <a:cs typeface="Arial"/>
                <a:sym typeface="Arial"/>
              </a:rPr>
              <a:t> statements allow you to control overflow checking for integral-type arithmetic operations and conversions</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Droid Sans Mono"/>
                <a:ea typeface="Droid Sans Mono"/>
                <a:cs typeface="Droid Sans Mono"/>
                <a:sym typeface="Droid Sans Mono"/>
              </a:rPr>
              <a:t>checked</a:t>
            </a:r>
            <a:r>
              <a:rPr b="0" i="0" lang="en" sz="2800" u="none">
                <a:solidFill>
                  <a:schemeClr val="dk1"/>
                </a:solidFill>
                <a:latin typeface="Arial"/>
                <a:ea typeface="Arial"/>
                <a:cs typeface="Arial"/>
                <a:sym typeface="Arial"/>
              </a:rPr>
              <a:t> forces checking</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Droid Sans Mono"/>
                <a:ea typeface="Droid Sans Mono"/>
                <a:cs typeface="Droid Sans Mono"/>
                <a:sym typeface="Droid Sans Mono"/>
              </a:rPr>
              <a:t>unchecked</a:t>
            </a:r>
            <a:r>
              <a:rPr b="0" i="0" lang="en" sz="2800" u="none">
                <a:solidFill>
                  <a:schemeClr val="dk1"/>
                </a:solidFill>
                <a:latin typeface="Arial"/>
                <a:ea typeface="Arial"/>
                <a:cs typeface="Arial"/>
                <a:sym typeface="Arial"/>
              </a:rPr>
              <a:t> forces no checking</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Can use both as block statements or</a:t>
            </a:r>
            <a:br>
              <a:rPr b="0" i="0" lang="en" sz="2800" u="none">
                <a:solidFill>
                  <a:schemeClr val="dk1"/>
                </a:solidFill>
                <a:latin typeface="Arial"/>
                <a:ea typeface="Arial"/>
                <a:cs typeface="Arial"/>
                <a:sym typeface="Arial"/>
              </a:rPr>
            </a:br>
            <a:r>
              <a:rPr b="0" i="0" lang="en" sz="2800" u="none">
                <a:solidFill>
                  <a:schemeClr val="dk1"/>
                </a:solidFill>
                <a:latin typeface="Arial"/>
                <a:ea typeface="Arial"/>
                <a:cs typeface="Arial"/>
                <a:sym typeface="Arial"/>
              </a:rPr>
              <a:t>as an expression</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Default is </a:t>
            </a:r>
            <a:r>
              <a:rPr b="0" i="0" lang="en" sz="2800" u="none">
                <a:solidFill>
                  <a:schemeClr val="dk1"/>
                </a:solidFill>
                <a:latin typeface="Droid Sans Mono"/>
                <a:ea typeface="Droid Sans Mono"/>
                <a:cs typeface="Droid Sans Mono"/>
                <a:sym typeface="Droid Sans Mono"/>
              </a:rPr>
              <a:t>unchecked</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Use the </a:t>
            </a:r>
            <a:r>
              <a:rPr b="0" i="0" lang="en" sz="2800" u="none">
                <a:solidFill>
                  <a:schemeClr val="dk1"/>
                </a:solidFill>
                <a:latin typeface="Droid Sans Mono"/>
                <a:ea typeface="Droid Sans Mono"/>
                <a:cs typeface="Droid Sans Mono"/>
                <a:sym typeface="Droid Sans Mono"/>
              </a:rPr>
              <a:t>/checked</a:t>
            </a:r>
            <a:r>
              <a:rPr b="0" i="0" lang="en" sz="2800" u="none">
                <a:solidFill>
                  <a:schemeClr val="dk1"/>
                </a:solidFill>
                <a:latin typeface="Arial"/>
                <a:ea typeface="Arial"/>
                <a:cs typeface="Arial"/>
                <a:sym typeface="Arial"/>
              </a:rPr>
              <a:t> compiler option to make </a:t>
            </a:r>
            <a:r>
              <a:rPr b="0" i="0" lang="en" sz="2800" u="none">
                <a:solidFill>
                  <a:schemeClr val="dk1"/>
                </a:solidFill>
                <a:latin typeface="Droid Sans Mono"/>
                <a:ea typeface="Droid Sans Mono"/>
                <a:cs typeface="Droid Sans Mono"/>
                <a:sym typeface="Droid Sans Mono"/>
              </a:rPr>
              <a:t>checked</a:t>
            </a:r>
            <a:r>
              <a:rPr b="0" i="0" lang="en" sz="2800" u="none">
                <a:solidFill>
                  <a:schemeClr val="dk1"/>
                </a:solidFill>
                <a:latin typeface="Arial"/>
                <a:ea typeface="Arial"/>
                <a:cs typeface="Arial"/>
                <a:sym typeface="Arial"/>
              </a:rPr>
              <a:t> the default</a:t>
            </a:r>
            <a:endParaRPr/>
          </a:p>
        </p:txBody>
      </p:sp>
    </p:spTree>
  </p:cSld>
  <p:clrMapOvr>
    <a:masterClrMapping/>
  </p:clrMapOvr>
  <p:transition spd="med">
    <p:fade thruBlk="1"/>
  </p:transition>
</p:sld>
</file>

<file path=ppt/slides/slide2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7" name="Shape 1867"/>
        <p:cNvGrpSpPr/>
        <p:nvPr/>
      </p:nvGrpSpPr>
      <p:grpSpPr>
        <a:xfrm>
          <a:off x="0" y="0"/>
          <a:ext cx="0" cy="0"/>
          <a:chOff x="0" y="0"/>
          <a:chExt cx="0" cy="0"/>
        </a:xfrm>
      </p:grpSpPr>
      <p:sp>
        <p:nvSpPr>
          <p:cNvPr id="1868" name="Google Shape;1868;p254"/>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Basic Input/Output Statements</a:t>
            </a:r>
            <a:endParaRPr/>
          </a:p>
        </p:txBody>
      </p:sp>
      <p:sp>
        <p:nvSpPr>
          <p:cNvPr id="1869" name="Google Shape;1869;p254"/>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Console applications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Droid Sans Mono"/>
                <a:ea typeface="Droid Sans Mono"/>
                <a:cs typeface="Droid Sans Mono"/>
                <a:sym typeface="Droid Sans Mono"/>
              </a:rPr>
              <a:t>System.Console.WriteLine();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Droid Sans Mono"/>
                <a:ea typeface="Droid Sans Mono"/>
                <a:cs typeface="Droid Sans Mono"/>
                <a:sym typeface="Droid Sans Mono"/>
              </a:rPr>
              <a:t>System.Console.ReadLine();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Windows applications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Droid Sans Mono"/>
                <a:ea typeface="Droid Sans Mono"/>
                <a:cs typeface="Droid Sans Mono"/>
                <a:sym typeface="Droid Sans Mono"/>
              </a:rPr>
              <a:t>System.WinForms.MessageBox.Show();</a:t>
            </a:r>
            <a:endParaRPr/>
          </a:p>
        </p:txBody>
      </p:sp>
      <p:sp>
        <p:nvSpPr>
          <p:cNvPr id="1870" name="Google Shape;1870;p254"/>
          <p:cNvSpPr txBox="1"/>
          <p:nvPr/>
        </p:nvSpPr>
        <p:spPr>
          <a:xfrm>
            <a:off x="685800" y="3476625"/>
            <a:ext cx="7772400" cy="1128713"/>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string v1 = “some value”;</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MyObject v2 = new MyObject();</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Console.WriteLine(“First is {0}, second is {1}”,</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v1, v2); </a:t>
            </a:r>
            <a:endParaRPr/>
          </a:p>
        </p:txBody>
      </p:sp>
    </p:spTree>
  </p:cSld>
  <p:clrMapOvr>
    <a:masterClrMapping/>
  </p:clrMapOvr>
  <p:transition spd="med">
    <p:fade thruBlk="1"/>
  </p:transition>
</p:sld>
</file>

<file path=ppt/slides/slide2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4" name="Shape 1874"/>
        <p:cNvGrpSpPr/>
        <p:nvPr/>
      </p:nvGrpSpPr>
      <p:grpSpPr>
        <a:xfrm>
          <a:off x="0" y="0"/>
          <a:ext cx="0" cy="0"/>
          <a:chOff x="0" y="0"/>
          <a:chExt cx="0" cy="0"/>
        </a:xfrm>
      </p:grpSpPr>
      <p:sp>
        <p:nvSpPr>
          <p:cNvPr id="1875" name="Google Shape;1875;p255"/>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Agenda</a:t>
            </a:r>
            <a:endParaRPr/>
          </a:p>
        </p:txBody>
      </p:sp>
      <p:sp>
        <p:nvSpPr>
          <p:cNvPr id="1876" name="Google Shape;1876;p255"/>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Hello World</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Design Goals of C#</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Types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Program Structure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Statements</a:t>
            </a:r>
            <a:endParaRPr/>
          </a:p>
          <a:p>
            <a:pPr indent="-342900" lvl="0" marL="342900" marR="0" rtl="0" algn="l">
              <a:lnSpc>
                <a:spcPct val="100000"/>
              </a:lnSpc>
              <a:spcBef>
                <a:spcPts val="560"/>
              </a:spcBef>
              <a:spcAft>
                <a:spcPts val="0"/>
              </a:spcAft>
              <a:buClr>
                <a:schemeClr val="folHlink"/>
              </a:buClr>
              <a:buSzPts val="2800"/>
              <a:buFont typeface="Noto Sans Symbols"/>
              <a:buChar char="⬥"/>
            </a:pPr>
            <a:r>
              <a:rPr b="1" i="0" lang="en" sz="2800" u="none">
                <a:solidFill>
                  <a:schemeClr val="folHlink"/>
                </a:solidFill>
                <a:latin typeface="Arial"/>
                <a:ea typeface="Arial"/>
                <a:cs typeface="Arial"/>
                <a:sym typeface="Arial"/>
              </a:rPr>
              <a:t>Operators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Using Visual Studio.NET</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Using the .NET Framework SDK </a:t>
            </a:r>
            <a:endParaRPr/>
          </a:p>
        </p:txBody>
      </p:sp>
    </p:spTree>
  </p:cSld>
  <p:clrMapOvr>
    <a:masterClrMapping/>
  </p:clrMapOvr>
  <p:transition spd="med">
    <p:fade thruBlk="1"/>
  </p:transition>
</p:sld>
</file>

<file path=ppt/slides/slide2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1" name="Shape 1881"/>
        <p:cNvGrpSpPr/>
        <p:nvPr/>
      </p:nvGrpSpPr>
      <p:grpSpPr>
        <a:xfrm>
          <a:off x="0" y="0"/>
          <a:ext cx="0" cy="0"/>
          <a:chOff x="0" y="0"/>
          <a:chExt cx="0" cy="0"/>
        </a:xfrm>
      </p:grpSpPr>
      <p:sp>
        <p:nvSpPr>
          <p:cNvPr id="1882" name="Google Shape;1882;p256"/>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Operators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Overview</a:t>
            </a:r>
            <a:endParaRPr/>
          </a:p>
        </p:txBody>
      </p:sp>
      <p:sp>
        <p:nvSpPr>
          <p:cNvPr id="1883" name="Google Shape;1883;p256"/>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C# provides a fixed set of operators, whose meaning is defined for the predefined types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Some operators can be overloaded (e.g. </a:t>
            </a:r>
            <a:r>
              <a:rPr b="0" i="0" lang="en" sz="2800" u="none">
                <a:solidFill>
                  <a:schemeClr val="dk1"/>
                </a:solidFill>
                <a:latin typeface="Droid Sans Mono"/>
                <a:ea typeface="Droid Sans Mono"/>
                <a:cs typeface="Droid Sans Mono"/>
                <a:sym typeface="Droid Sans Mono"/>
              </a:rPr>
              <a:t>+</a:t>
            </a:r>
            <a:r>
              <a:rPr b="0" i="0" lang="en" sz="2800" u="none">
                <a:solidFill>
                  <a:schemeClr val="dk1"/>
                </a:solidFill>
                <a:latin typeface="Arial"/>
                <a:ea typeface="Arial"/>
                <a:cs typeface="Arial"/>
                <a:sym typeface="Arial"/>
              </a:rPr>
              <a:t>)</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The following table summarizes the C# operators by category</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Categories are in order of decreasing precedence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Operators in each category have the same precedence</a:t>
            </a:r>
            <a:endParaRPr/>
          </a:p>
        </p:txBody>
      </p:sp>
    </p:spTree>
  </p:cSld>
  <p:clrMapOvr>
    <a:masterClrMapping/>
  </p:clrMapOvr>
  <p:transition spd="med">
    <p:fade thruBlk="1"/>
  </p:transition>
</p:sld>
</file>

<file path=ppt/slides/slide2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7" name="Shape 1887"/>
        <p:cNvGrpSpPr/>
        <p:nvPr/>
      </p:nvGrpSpPr>
      <p:grpSpPr>
        <a:xfrm>
          <a:off x="0" y="0"/>
          <a:ext cx="0" cy="0"/>
          <a:chOff x="0" y="0"/>
          <a:chExt cx="0" cy="0"/>
        </a:xfrm>
      </p:grpSpPr>
      <p:sp>
        <p:nvSpPr>
          <p:cNvPr id="1888" name="Google Shape;1888;p257"/>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Operators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Precedence</a:t>
            </a:r>
            <a:endParaRPr/>
          </a:p>
        </p:txBody>
      </p:sp>
      <p:grpSp>
        <p:nvGrpSpPr>
          <p:cNvPr id="1889" name="Google Shape;1889;p257"/>
          <p:cNvGrpSpPr/>
          <p:nvPr/>
        </p:nvGrpSpPr>
        <p:grpSpPr>
          <a:xfrm>
            <a:off x="609600" y="1691878"/>
            <a:ext cx="7924800" cy="2765822"/>
            <a:chOff x="384" y="1248"/>
            <a:chExt cx="4992" cy="2323"/>
          </a:xfrm>
        </p:grpSpPr>
        <p:sp>
          <p:nvSpPr>
            <p:cNvPr id="1890" name="Google Shape;1890;p257"/>
            <p:cNvSpPr txBox="1"/>
            <p:nvPr/>
          </p:nvSpPr>
          <p:spPr>
            <a:xfrm>
              <a:off x="2031" y="1542"/>
              <a:ext cx="3345" cy="2029"/>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l">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Grouping: (x)</a:t>
              </a:r>
              <a:endParaRPr/>
            </a:p>
            <a:p>
              <a:pPr indent="0" lvl="0" marL="0" marR="0" rtl="0" algn="l">
                <a:lnSpc>
                  <a:spcPct val="85000"/>
                </a:lnSpc>
                <a:spcBef>
                  <a:spcPts val="40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Member access: x.y</a:t>
              </a:r>
              <a:endParaRPr/>
            </a:p>
            <a:p>
              <a:pPr indent="0" lvl="0" marL="0" marR="0" rtl="0" algn="l">
                <a:lnSpc>
                  <a:spcPct val="85000"/>
                </a:lnSpc>
                <a:spcBef>
                  <a:spcPts val="40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Method call: f(x)</a:t>
              </a:r>
              <a:endParaRPr/>
            </a:p>
            <a:p>
              <a:pPr indent="0" lvl="0" marL="0" marR="0" rtl="0" algn="l">
                <a:lnSpc>
                  <a:spcPct val="85000"/>
                </a:lnSpc>
                <a:spcBef>
                  <a:spcPts val="40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Indexing: a[x]</a:t>
              </a:r>
              <a:endParaRPr/>
            </a:p>
            <a:p>
              <a:pPr indent="0" lvl="0" marL="0" marR="0" rtl="0" algn="l">
                <a:lnSpc>
                  <a:spcPct val="85000"/>
                </a:lnSpc>
                <a:spcBef>
                  <a:spcPts val="40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Post-increment: x++</a:t>
              </a:r>
              <a:endParaRPr/>
            </a:p>
            <a:p>
              <a:pPr indent="0" lvl="0" marL="0" marR="0" rtl="0" algn="l">
                <a:lnSpc>
                  <a:spcPct val="85000"/>
                </a:lnSpc>
                <a:spcBef>
                  <a:spcPts val="40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Post-decrement: x—</a:t>
              </a:r>
              <a:endParaRPr/>
            </a:p>
            <a:p>
              <a:pPr indent="0" lvl="0" marL="0" marR="0" rtl="0" algn="l">
                <a:lnSpc>
                  <a:spcPct val="85000"/>
                </a:lnSpc>
                <a:spcBef>
                  <a:spcPts val="40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Constructor call: new</a:t>
              </a:r>
              <a:endParaRPr/>
            </a:p>
            <a:p>
              <a:pPr indent="0" lvl="0" marL="0" marR="0" rtl="0" algn="l">
                <a:lnSpc>
                  <a:spcPct val="85000"/>
                </a:lnSpc>
                <a:spcBef>
                  <a:spcPts val="40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Type retrieval: typeof</a:t>
              </a:r>
              <a:endParaRPr/>
            </a:p>
            <a:p>
              <a:pPr indent="0" lvl="0" marL="0" marR="0" rtl="0" algn="l">
                <a:lnSpc>
                  <a:spcPct val="85000"/>
                </a:lnSpc>
                <a:spcBef>
                  <a:spcPts val="40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Arithmetic check on: checked</a:t>
              </a:r>
              <a:endParaRPr/>
            </a:p>
            <a:p>
              <a:pPr indent="0" lvl="0" marL="0" marR="0" rtl="0" algn="l">
                <a:lnSpc>
                  <a:spcPct val="85000"/>
                </a:lnSpc>
                <a:spcBef>
                  <a:spcPts val="40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Arithmetic check off: unchecked</a:t>
              </a:r>
              <a:endParaRPr/>
            </a:p>
          </p:txBody>
        </p:sp>
        <p:sp>
          <p:nvSpPr>
            <p:cNvPr id="1891" name="Google Shape;1891;p257"/>
            <p:cNvSpPr txBox="1"/>
            <p:nvPr/>
          </p:nvSpPr>
          <p:spPr>
            <a:xfrm>
              <a:off x="384" y="1542"/>
              <a:ext cx="1647" cy="2029"/>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ctr">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Primary</a:t>
              </a:r>
              <a:endParaRPr/>
            </a:p>
          </p:txBody>
        </p:sp>
        <p:sp>
          <p:nvSpPr>
            <p:cNvPr id="1892" name="Google Shape;1892;p257"/>
            <p:cNvSpPr txBox="1"/>
            <p:nvPr/>
          </p:nvSpPr>
          <p:spPr>
            <a:xfrm>
              <a:off x="2031" y="1248"/>
              <a:ext cx="3345" cy="294"/>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ctr">
                <a:lnSpc>
                  <a:spcPct val="85000"/>
                </a:lnSpc>
                <a:spcBef>
                  <a:spcPts val="0"/>
                </a:spcBef>
                <a:spcAft>
                  <a:spcPts val="0"/>
                </a:spcAft>
                <a:buClr>
                  <a:schemeClr val="dk1"/>
                </a:buClr>
                <a:buSzPts val="2400"/>
                <a:buFont typeface="Arial"/>
                <a:buNone/>
              </a:pPr>
              <a:r>
                <a:rPr b="1" i="0" lang="en" sz="2400" u="none">
                  <a:solidFill>
                    <a:schemeClr val="dk1"/>
                  </a:solidFill>
                  <a:latin typeface="Arial"/>
                  <a:ea typeface="Arial"/>
                  <a:cs typeface="Arial"/>
                  <a:sym typeface="Arial"/>
                </a:rPr>
                <a:t>Operators</a:t>
              </a:r>
              <a:endParaRPr/>
            </a:p>
          </p:txBody>
        </p:sp>
        <p:sp>
          <p:nvSpPr>
            <p:cNvPr id="1893" name="Google Shape;1893;p257"/>
            <p:cNvSpPr txBox="1"/>
            <p:nvPr/>
          </p:nvSpPr>
          <p:spPr>
            <a:xfrm>
              <a:off x="384" y="1248"/>
              <a:ext cx="1647" cy="294"/>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ctr">
                <a:lnSpc>
                  <a:spcPct val="85000"/>
                </a:lnSpc>
                <a:spcBef>
                  <a:spcPts val="0"/>
                </a:spcBef>
                <a:spcAft>
                  <a:spcPts val="0"/>
                </a:spcAft>
                <a:buClr>
                  <a:schemeClr val="dk1"/>
                </a:buClr>
                <a:buSzPts val="2400"/>
                <a:buFont typeface="Arial"/>
                <a:buNone/>
              </a:pPr>
              <a:r>
                <a:rPr b="1" i="0" lang="en" sz="2400" u="none">
                  <a:solidFill>
                    <a:schemeClr val="dk1"/>
                  </a:solidFill>
                  <a:latin typeface="Arial"/>
                  <a:ea typeface="Arial"/>
                  <a:cs typeface="Arial"/>
                  <a:sym typeface="Arial"/>
                </a:rPr>
                <a:t>Category</a:t>
              </a:r>
              <a:endParaRPr/>
            </a:p>
          </p:txBody>
        </p:sp>
        <p:cxnSp>
          <p:nvCxnSpPr>
            <p:cNvPr id="1894" name="Google Shape;1894;p257"/>
            <p:cNvCxnSpPr/>
            <p:nvPr/>
          </p:nvCxnSpPr>
          <p:spPr>
            <a:xfrm>
              <a:off x="384" y="1248"/>
              <a:ext cx="4992" cy="0"/>
            </a:xfrm>
            <a:prstGeom prst="straightConnector1">
              <a:avLst/>
            </a:prstGeom>
            <a:noFill/>
            <a:ln cap="sq" cmpd="sng" w="12700">
              <a:solidFill>
                <a:schemeClr val="dk1"/>
              </a:solidFill>
              <a:prstDash val="solid"/>
              <a:miter lim="800000"/>
              <a:headEnd len="med" w="med" type="none"/>
              <a:tailEnd len="med" w="med" type="none"/>
            </a:ln>
          </p:spPr>
        </p:cxnSp>
        <p:cxnSp>
          <p:nvCxnSpPr>
            <p:cNvPr id="1895" name="Google Shape;1895;p257"/>
            <p:cNvCxnSpPr/>
            <p:nvPr/>
          </p:nvCxnSpPr>
          <p:spPr>
            <a:xfrm>
              <a:off x="384" y="1542"/>
              <a:ext cx="4992" cy="0"/>
            </a:xfrm>
            <a:prstGeom prst="straightConnector1">
              <a:avLst/>
            </a:prstGeom>
            <a:noFill/>
            <a:ln cap="flat" cmpd="sng" w="12700">
              <a:solidFill>
                <a:schemeClr val="dk1"/>
              </a:solidFill>
              <a:prstDash val="solid"/>
              <a:miter lim="800000"/>
              <a:headEnd len="med" w="med" type="none"/>
              <a:tailEnd len="med" w="med" type="none"/>
            </a:ln>
          </p:spPr>
        </p:cxnSp>
        <p:cxnSp>
          <p:nvCxnSpPr>
            <p:cNvPr id="1896" name="Google Shape;1896;p257"/>
            <p:cNvCxnSpPr/>
            <p:nvPr/>
          </p:nvCxnSpPr>
          <p:spPr>
            <a:xfrm>
              <a:off x="384" y="3571"/>
              <a:ext cx="4992" cy="0"/>
            </a:xfrm>
            <a:prstGeom prst="straightConnector1">
              <a:avLst/>
            </a:prstGeom>
            <a:noFill/>
            <a:ln cap="sq" cmpd="sng" w="12700">
              <a:solidFill>
                <a:schemeClr val="dk1"/>
              </a:solidFill>
              <a:prstDash val="solid"/>
              <a:miter lim="800000"/>
              <a:headEnd len="med" w="med" type="none"/>
              <a:tailEnd len="med" w="med" type="none"/>
            </a:ln>
          </p:spPr>
        </p:cxnSp>
        <p:cxnSp>
          <p:nvCxnSpPr>
            <p:cNvPr id="1897" name="Google Shape;1897;p257"/>
            <p:cNvCxnSpPr/>
            <p:nvPr/>
          </p:nvCxnSpPr>
          <p:spPr>
            <a:xfrm>
              <a:off x="2031" y="1248"/>
              <a:ext cx="0" cy="2323"/>
            </a:xfrm>
            <a:prstGeom prst="straightConnector1">
              <a:avLst/>
            </a:prstGeom>
            <a:noFill/>
            <a:ln cap="flat" cmpd="sng" w="12700">
              <a:solidFill>
                <a:schemeClr val="dk1"/>
              </a:solidFill>
              <a:prstDash val="solid"/>
              <a:miter lim="800000"/>
              <a:headEnd len="med" w="med" type="none"/>
              <a:tailEnd len="med" w="med" type="none"/>
            </a:ln>
          </p:spPr>
        </p:cxnSp>
        <p:cxnSp>
          <p:nvCxnSpPr>
            <p:cNvPr id="1898" name="Google Shape;1898;p257"/>
            <p:cNvCxnSpPr/>
            <p:nvPr/>
          </p:nvCxnSpPr>
          <p:spPr>
            <a:xfrm>
              <a:off x="384" y="1248"/>
              <a:ext cx="0" cy="2323"/>
            </a:xfrm>
            <a:prstGeom prst="straightConnector1">
              <a:avLst/>
            </a:prstGeom>
            <a:noFill/>
            <a:ln cap="sq" cmpd="sng" w="12700">
              <a:solidFill>
                <a:schemeClr val="dk1"/>
              </a:solidFill>
              <a:prstDash val="solid"/>
              <a:miter lim="800000"/>
              <a:headEnd len="med" w="med" type="none"/>
              <a:tailEnd len="med" w="med" type="none"/>
            </a:ln>
          </p:spPr>
        </p:cxnSp>
        <p:cxnSp>
          <p:nvCxnSpPr>
            <p:cNvPr id="1899" name="Google Shape;1899;p257"/>
            <p:cNvCxnSpPr/>
            <p:nvPr/>
          </p:nvCxnSpPr>
          <p:spPr>
            <a:xfrm>
              <a:off x="5376" y="1248"/>
              <a:ext cx="0" cy="2323"/>
            </a:xfrm>
            <a:prstGeom prst="straightConnector1">
              <a:avLst/>
            </a:prstGeom>
            <a:noFill/>
            <a:ln cap="sq" cmpd="sng" w="12700">
              <a:solidFill>
                <a:schemeClr val="dk1"/>
              </a:solidFill>
              <a:prstDash val="solid"/>
              <a:miter lim="800000"/>
              <a:headEnd len="med" w="med" type="none"/>
              <a:tailEnd len="med" w="med" type="none"/>
            </a:ln>
          </p:spPr>
        </p:cxnSp>
      </p:grpSp>
    </p:spTree>
  </p:cSld>
  <p:clrMapOvr>
    <a:masterClrMapping/>
  </p:clrMapOvr>
  <p:transition spd="med">
    <p:fade thruBlk="1"/>
  </p:transition>
</p:sld>
</file>

<file path=ppt/slides/slide2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3" name="Shape 1903"/>
        <p:cNvGrpSpPr/>
        <p:nvPr/>
      </p:nvGrpSpPr>
      <p:grpSpPr>
        <a:xfrm>
          <a:off x="0" y="0"/>
          <a:ext cx="0" cy="0"/>
          <a:chOff x="0" y="0"/>
          <a:chExt cx="0" cy="0"/>
        </a:xfrm>
      </p:grpSpPr>
      <p:sp>
        <p:nvSpPr>
          <p:cNvPr id="1904" name="Google Shape;1904;p258"/>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Operators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Precedence</a:t>
            </a:r>
            <a:endParaRPr/>
          </a:p>
        </p:txBody>
      </p:sp>
      <p:grpSp>
        <p:nvGrpSpPr>
          <p:cNvPr id="1905" name="Google Shape;1905;p258"/>
          <p:cNvGrpSpPr/>
          <p:nvPr/>
        </p:nvGrpSpPr>
        <p:grpSpPr>
          <a:xfrm>
            <a:off x="609600" y="1600200"/>
            <a:ext cx="7924800" cy="3028950"/>
            <a:chOff x="384" y="1248"/>
            <a:chExt cx="4992" cy="2612"/>
          </a:xfrm>
        </p:grpSpPr>
        <p:sp>
          <p:nvSpPr>
            <p:cNvPr id="1906" name="Google Shape;1906;p258"/>
            <p:cNvSpPr txBox="1"/>
            <p:nvPr/>
          </p:nvSpPr>
          <p:spPr>
            <a:xfrm>
              <a:off x="2031" y="1580"/>
              <a:ext cx="3345" cy="1492"/>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l">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Positive value of: +</a:t>
              </a:r>
              <a:endParaRPr/>
            </a:p>
            <a:p>
              <a:pPr indent="0" lvl="0" marL="0" marR="0" rtl="0" algn="l">
                <a:lnSpc>
                  <a:spcPct val="85000"/>
                </a:lnSpc>
                <a:spcBef>
                  <a:spcPts val="40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Negative value of: -</a:t>
              </a:r>
              <a:endParaRPr/>
            </a:p>
            <a:p>
              <a:pPr indent="0" lvl="0" marL="0" marR="0" rtl="0" algn="l">
                <a:lnSpc>
                  <a:spcPct val="85000"/>
                </a:lnSpc>
                <a:spcBef>
                  <a:spcPts val="40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Not: !</a:t>
              </a:r>
              <a:endParaRPr/>
            </a:p>
            <a:p>
              <a:pPr indent="0" lvl="0" marL="0" marR="0" rtl="0" algn="l">
                <a:lnSpc>
                  <a:spcPct val="85000"/>
                </a:lnSpc>
                <a:spcBef>
                  <a:spcPts val="40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Bitwise complement: ~</a:t>
              </a:r>
              <a:endParaRPr/>
            </a:p>
            <a:p>
              <a:pPr indent="0" lvl="0" marL="0" marR="0" rtl="0" algn="l">
                <a:lnSpc>
                  <a:spcPct val="85000"/>
                </a:lnSpc>
                <a:spcBef>
                  <a:spcPts val="40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Pre-increment: ++x</a:t>
              </a:r>
              <a:endParaRPr/>
            </a:p>
            <a:p>
              <a:pPr indent="0" lvl="0" marL="0" marR="0" rtl="0" algn="l">
                <a:lnSpc>
                  <a:spcPct val="85000"/>
                </a:lnSpc>
                <a:spcBef>
                  <a:spcPts val="40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Post-decrement: --x</a:t>
              </a:r>
              <a:endParaRPr/>
            </a:p>
            <a:p>
              <a:pPr indent="0" lvl="0" marL="0" marR="0" rtl="0" algn="l">
                <a:lnSpc>
                  <a:spcPct val="85000"/>
                </a:lnSpc>
                <a:spcBef>
                  <a:spcPts val="40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Type cast: (T)x</a:t>
              </a:r>
              <a:endParaRPr/>
            </a:p>
          </p:txBody>
        </p:sp>
        <p:sp>
          <p:nvSpPr>
            <p:cNvPr id="1907" name="Google Shape;1907;p258"/>
            <p:cNvSpPr txBox="1"/>
            <p:nvPr/>
          </p:nvSpPr>
          <p:spPr>
            <a:xfrm>
              <a:off x="384" y="1580"/>
              <a:ext cx="1647" cy="1492"/>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ctr">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Unary</a:t>
              </a:r>
              <a:endParaRPr/>
            </a:p>
          </p:txBody>
        </p:sp>
        <p:sp>
          <p:nvSpPr>
            <p:cNvPr id="1908" name="Google Shape;1908;p258"/>
            <p:cNvSpPr txBox="1"/>
            <p:nvPr/>
          </p:nvSpPr>
          <p:spPr>
            <a:xfrm>
              <a:off x="2031" y="3072"/>
              <a:ext cx="3345" cy="788"/>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l">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Multiply: *</a:t>
              </a:r>
              <a:endParaRPr/>
            </a:p>
            <a:p>
              <a:pPr indent="0" lvl="0" marL="0" marR="0" rtl="0" algn="l">
                <a:lnSpc>
                  <a:spcPct val="85000"/>
                </a:lnSpc>
                <a:spcBef>
                  <a:spcPts val="40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Divide: /</a:t>
              </a:r>
              <a:endParaRPr/>
            </a:p>
            <a:p>
              <a:pPr indent="0" lvl="0" marL="0" marR="0" rtl="0" algn="l">
                <a:lnSpc>
                  <a:spcPct val="85000"/>
                </a:lnSpc>
                <a:spcBef>
                  <a:spcPts val="40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Division remainder: %</a:t>
              </a:r>
              <a:endParaRPr/>
            </a:p>
          </p:txBody>
        </p:sp>
        <p:sp>
          <p:nvSpPr>
            <p:cNvPr id="1909" name="Google Shape;1909;p258"/>
            <p:cNvSpPr txBox="1"/>
            <p:nvPr/>
          </p:nvSpPr>
          <p:spPr>
            <a:xfrm>
              <a:off x="384" y="3072"/>
              <a:ext cx="1647" cy="788"/>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ctr">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Multiplicative</a:t>
              </a:r>
              <a:endParaRPr/>
            </a:p>
          </p:txBody>
        </p:sp>
        <p:sp>
          <p:nvSpPr>
            <p:cNvPr id="1910" name="Google Shape;1910;p258"/>
            <p:cNvSpPr txBox="1"/>
            <p:nvPr/>
          </p:nvSpPr>
          <p:spPr>
            <a:xfrm>
              <a:off x="2031" y="1248"/>
              <a:ext cx="3345" cy="332"/>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ctr">
                <a:lnSpc>
                  <a:spcPct val="85000"/>
                </a:lnSpc>
                <a:spcBef>
                  <a:spcPts val="0"/>
                </a:spcBef>
                <a:spcAft>
                  <a:spcPts val="0"/>
                </a:spcAft>
                <a:buClr>
                  <a:schemeClr val="dk1"/>
                </a:buClr>
                <a:buSzPts val="2400"/>
                <a:buFont typeface="Arial"/>
                <a:buNone/>
              </a:pPr>
              <a:r>
                <a:rPr b="1" i="0" lang="en" sz="2400" u="none">
                  <a:solidFill>
                    <a:schemeClr val="dk1"/>
                  </a:solidFill>
                  <a:latin typeface="Arial"/>
                  <a:ea typeface="Arial"/>
                  <a:cs typeface="Arial"/>
                  <a:sym typeface="Arial"/>
                </a:rPr>
                <a:t>Operators</a:t>
              </a:r>
              <a:endParaRPr/>
            </a:p>
          </p:txBody>
        </p:sp>
        <p:sp>
          <p:nvSpPr>
            <p:cNvPr id="1911" name="Google Shape;1911;p258"/>
            <p:cNvSpPr txBox="1"/>
            <p:nvPr/>
          </p:nvSpPr>
          <p:spPr>
            <a:xfrm>
              <a:off x="384" y="1248"/>
              <a:ext cx="1647" cy="332"/>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ctr">
                <a:lnSpc>
                  <a:spcPct val="85000"/>
                </a:lnSpc>
                <a:spcBef>
                  <a:spcPts val="0"/>
                </a:spcBef>
                <a:spcAft>
                  <a:spcPts val="0"/>
                </a:spcAft>
                <a:buClr>
                  <a:schemeClr val="dk1"/>
                </a:buClr>
                <a:buSzPts val="2400"/>
                <a:buFont typeface="Arial"/>
                <a:buNone/>
              </a:pPr>
              <a:r>
                <a:rPr b="1" i="0" lang="en" sz="2400" u="none">
                  <a:solidFill>
                    <a:schemeClr val="dk1"/>
                  </a:solidFill>
                  <a:latin typeface="Arial"/>
                  <a:ea typeface="Arial"/>
                  <a:cs typeface="Arial"/>
                  <a:sym typeface="Arial"/>
                </a:rPr>
                <a:t>Category</a:t>
              </a:r>
              <a:endParaRPr/>
            </a:p>
          </p:txBody>
        </p:sp>
        <p:cxnSp>
          <p:nvCxnSpPr>
            <p:cNvPr id="1912" name="Google Shape;1912;p258"/>
            <p:cNvCxnSpPr/>
            <p:nvPr/>
          </p:nvCxnSpPr>
          <p:spPr>
            <a:xfrm>
              <a:off x="384" y="1248"/>
              <a:ext cx="4992" cy="0"/>
            </a:xfrm>
            <a:prstGeom prst="straightConnector1">
              <a:avLst/>
            </a:prstGeom>
            <a:noFill/>
            <a:ln cap="sq" cmpd="sng" w="12700">
              <a:solidFill>
                <a:schemeClr val="dk1"/>
              </a:solidFill>
              <a:prstDash val="solid"/>
              <a:miter lim="800000"/>
              <a:headEnd len="med" w="med" type="none"/>
              <a:tailEnd len="med" w="med" type="none"/>
            </a:ln>
          </p:spPr>
        </p:cxnSp>
        <p:cxnSp>
          <p:nvCxnSpPr>
            <p:cNvPr id="1913" name="Google Shape;1913;p258"/>
            <p:cNvCxnSpPr/>
            <p:nvPr/>
          </p:nvCxnSpPr>
          <p:spPr>
            <a:xfrm>
              <a:off x="384" y="1580"/>
              <a:ext cx="4992" cy="0"/>
            </a:xfrm>
            <a:prstGeom prst="straightConnector1">
              <a:avLst/>
            </a:prstGeom>
            <a:noFill/>
            <a:ln cap="rnd" cmpd="sng" w="12700">
              <a:solidFill>
                <a:schemeClr val="dk1"/>
              </a:solidFill>
              <a:prstDash val="solid"/>
              <a:miter lim="800000"/>
              <a:headEnd len="med" w="med" type="none"/>
              <a:tailEnd len="med" w="med" type="none"/>
            </a:ln>
          </p:spPr>
        </p:cxnSp>
        <p:cxnSp>
          <p:nvCxnSpPr>
            <p:cNvPr id="1914" name="Google Shape;1914;p258"/>
            <p:cNvCxnSpPr/>
            <p:nvPr/>
          </p:nvCxnSpPr>
          <p:spPr>
            <a:xfrm>
              <a:off x="384" y="3860"/>
              <a:ext cx="4992" cy="0"/>
            </a:xfrm>
            <a:prstGeom prst="straightConnector1">
              <a:avLst/>
            </a:prstGeom>
            <a:noFill/>
            <a:ln cap="sq" cmpd="sng" w="12700">
              <a:solidFill>
                <a:schemeClr val="dk1"/>
              </a:solidFill>
              <a:prstDash val="solid"/>
              <a:miter lim="800000"/>
              <a:headEnd len="med" w="med" type="none"/>
              <a:tailEnd len="med" w="med" type="none"/>
            </a:ln>
          </p:spPr>
        </p:cxnSp>
        <p:cxnSp>
          <p:nvCxnSpPr>
            <p:cNvPr id="1915" name="Google Shape;1915;p258"/>
            <p:cNvCxnSpPr/>
            <p:nvPr/>
          </p:nvCxnSpPr>
          <p:spPr>
            <a:xfrm>
              <a:off x="2031" y="1248"/>
              <a:ext cx="0" cy="332"/>
            </a:xfrm>
            <a:prstGeom prst="straightConnector1">
              <a:avLst/>
            </a:prstGeom>
            <a:noFill/>
            <a:ln cap="flat" cmpd="sng" w="12700">
              <a:solidFill>
                <a:schemeClr val="dk1"/>
              </a:solidFill>
              <a:prstDash val="solid"/>
              <a:miter lim="800000"/>
              <a:headEnd len="med" w="med" type="none"/>
              <a:tailEnd len="med" w="med" type="none"/>
            </a:ln>
          </p:spPr>
        </p:cxnSp>
        <p:cxnSp>
          <p:nvCxnSpPr>
            <p:cNvPr id="1916" name="Google Shape;1916;p258"/>
            <p:cNvCxnSpPr/>
            <p:nvPr/>
          </p:nvCxnSpPr>
          <p:spPr>
            <a:xfrm>
              <a:off x="384" y="3072"/>
              <a:ext cx="4992" cy="0"/>
            </a:xfrm>
            <a:prstGeom prst="straightConnector1">
              <a:avLst/>
            </a:prstGeom>
            <a:noFill/>
            <a:ln cap="rnd" cmpd="sng" w="12700">
              <a:solidFill>
                <a:schemeClr val="dk1"/>
              </a:solidFill>
              <a:prstDash val="solid"/>
              <a:miter lim="800000"/>
              <a:headEnd len="med" w="med" type="none"/>
              <a:tailEnd len="med" w="med" type="none"/>
            </a:ln>
          </p:spPr>
        </p:cxnSp>
        <p:cxnSp>
          <p:nvCxnSpPr>
            <p:cNvPr id="1917" name="Google Shape;1917;p258"/>
            <p:cNvCxnSpPr/>
            <p:nvPr/>
          </p:nvCxnSpPr>
          <p:spPr>
            <a:xfrm>
              <a:off x="384" y="1580"/>
              <a:ext cx="0" cy="1492"/>
            </a:xfrm>
            <a:prstGeom prst="straightConnector1">
              <a:avLst/>
            </a:prstGeom>
            <a:noFill/>
            <a:ln cap="rnd" cmpd="sng" w="12700">
              <a:solidFill>
                <a:schemeClr val="dk1"/>
              </a:solidFill>
              <a:prstDash val="solid"/>
              <a:miter lim="800000"/>
              <a:headEnd len="med" w="med" type="none"/>
              <a:tailEnd len="med" w="med" type="none"/>
            </a:ln>
          </p:spPr>
        </p:cxnSp>
        <p:cxnSp>
          <p:nvCxnSpPr>
            <p:cNvPr id="1918" name="Google Shape;1918;p258"/>
            <p:cNvCxnSpPr/>
            <p:nvPr/>
          </p:nvCxnSpPr>
          <p:spPr>
            <a:xfrm>
              <a:off x="384" y="1248"/>
              <a:ext cx="0" cy="332"/>
            </a:xfrm>
            <a:prstGeom prst="straightConnector1">
              <a:avLst/>
            </a:prstGeom>
            <a:noFill/>
            <a:ln cap="sq" cmpd="sng" w="12700">
              <a:solidFill>
                <a:schemeClr val="dk1"/>
              </a:solidFill>
              <a:prstDash val="solid"/>
              <a:miter lim="800000"/>
              <a:headEnd len="med" w="med" type="none"/>
              <a:tailEnd len="med" w="med" type="none"/>
            </a:ln>
          </p:spPr>
        </p:cxnSp>
        <p:cxnSp>
          <p:nvCxnSpPr>
            <p:cNvPr id="1919" name="Google Shape;1919;p258"/>
            <p:cNvCxnSpPr/>
            <p:nvPr/>
          </p:nvCxnSpPr>
          <p:spPr>
            <a:xfrm>
              <a:off x="384" y="3072"/>
              <a:ext cx="0" cy="788"/>
            </a:xfrm>
            <a:prstGeom prst="straightConnector1">
              <a:avLst/>
            </a:prstGeom>
            <a:noFill/>
            <a:ln cap="sq" cmpd="sng" w="12700">
              <a:solidFill>
                <a:schemeClr val="dk1"/>
              </a:solidFill>
              <a:prstDash val="solid"/>
              <a:miter lim="800000"/>
              <a:headEnd len="med" w="med" type="none"/>
              <a:tailEnd len="med" w="med" type="none"/>
            </a:ln>
          </p:spPr>
        </p:cxnSp>
        <p:cxnSp>
          <p:nvCxnSpPr>
            <p:cNvPr id="1920" name="Google Shape;1920;p258"/>
            <p:cNvCxnSpPr/>
            <p:nvPr/>
          </p:nvCxnSpPr>
          <p:spPr>
            <a:xfrm>
              <a:off x="2031" y="1580"/>
              <a:ext cx="0" cy="1492"/>
            </a:xfrm>
            <a:prstGeom prst="straightConnector1">
              <a:avLst/>
            </a:prstGeom>
            <a:noFill/>
            <a:ln cap="rnd" cmpd="sng" w="12700">
              <a:solidFill>
                <a:schemeClr val="dk1"/>
              </a:solidFill>
              <a:prstDash val="solid"/>
              <a:miter lim="800000"/>
              <a:headEnd len="med" w="med" type="none"/>
              <a:tailEnd len="med" w="med" type="none"/>
            </a:ln>
          </p:spPr>
        </p:cxnSp>
        <p:cxnSp>
          <p:nvCxnSpPr>
            <p:cNvPr id="1921" name="Google Shape;1921;p258"/>
            <p:cNvCxnSpPr/>
            <p:nvPr/>
          </p:nvCxnSpPr>
          <p:spPr>
            <a:xfrm>
              <a:off x="2031" y="3072"/>
              <a:ext cx="0" cy="788"/>
            </a:xfrm>
            <a:prstGeom prst="straightConnector1">
              <a:avLst/>
            </a:prstGeom>
            <a:noFill/>
            <a:ln cap="flat" cmpd="sng" w="12700">
              <a:solidFill>
                <a:schemeClr val="dk1"/>
              </a:solidFill>
              <a:prstDash val="solid"/>
              <a:miter lim="800000"/>
              <a:headEnd len="med" w="med" type="none"/>
              <a:tailEnd len="med" w="med" type="none"/>
            </a:ln>
          </p:spPr>
        </p:cxnSp>
        <p:cxnSp>
          <p:nvCxnSpPr>
            <p:cNvPr id="1922" name="Google Shape;1922;p258"/>
            <p:cNvCxnSpPr/>
            <p:nvPr/>
          </p:nvCxnSpPr>
          <p:spPr>
            <a:xfrm>
              <a:off x="5376" y="1580"/>
              <a:ext cx="0" cy="1492"/>
            </a:xfrm>
            <a:prstGeom prst="straightConnector1">
              <a:avLst/>
            </a:prstGeom>
            <a:noFill/>
            <a:ln cap="rnd" cmpd="sng" w="12700">
              <a:solidFill>
                <a:schemeClr val="dk1"/>
              </a:solidFill>
              <a:prstDash val="solid"/>
              <a:miter lim="800000"/>
              <a:headEnd len="med" w="med" type="none"/>
              <a:tailEnd len="med" w="med" type="none"/>
            </a:ln>
          </p:spPr>
        </p:cxnSp>
        <p:cxnSp>
          <p:nvCxnSpPr>
            <p:cNvPr id="1923" name="Google Shape;1923;p258"/>
            <p:cNvCxnSpPr/>
            <p:nvPr/>
          </p:nvCxnSpPr>
          <p:spPr>
            <a:xfrm>
              <a:off x="5376" y="1248"/>
              <a:ext cx="0" cy="332"/>
            </a:xfrm>
            <a:prstGeom prst="straightConnector1">
              <a:avLst/>
            </a:prstGeom>
            <a:noFill/>
            <a:ln cap="sq" cmpd="sng" w="12700">
              <a:solidFill>
                <a:schemeClr val="dk1"/>
              </a:solidFill>
              <a:prstDash val="solid"/>
              <a:miter lim="800000"/>
              <a:headEnd len="med" w="med" type="none"/>
              <a:tailEnd len="med" w="med" type="none"/>
            </a:ln>
          </p:spPr>
        </p:cxnSp>
        <p:cxnSp>
          <p:nvCxnSpPr>
            <p:cNvPr id="1924" name="Google Shape;1924;p258"/>
            <p:cNvCxnSpPr/>
            <p:nvPr/>
          </p:nvCxnSpPr>
          <p:spPr>
            <a:xfrm>
              <a:off x="5376" y="3072"/>
              <a:ext cx="0" cy="788"/>
            </a:xfrm>
            <a:prstGeom prst="straightConnector1">
              <a:avLst/>
            </a:prstGeom>
            <a:noFill/>
            <a:ln cap="sq" cmpd="sng" w="12700">
              <a:solidFill>
                <a:schemeClr val="dk1"/>
              </a:solidFill>
              <a:prstDash val="solid"/>
              <a:miter lim="800000"/>
              <a:headEnd len="med" w="med" type="none"/>
              <a:tailEnd len="med" w="med" type="none"/>
            </a:ln>
          </p:spPr>
        </p:cxnSp>
      </p:grpSp>
    </p:spTree>
  </p:cSld>
  <p:clrMapOvr>
    <a:masterClrMapping/>
  </p:clrMapOvr>
  <p:transition spd="med">
    <p:fade thruBlk="1"/>
  </p:transition>
</p:sld>
</file>

<file path=ppt/slides/slide2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8" name="Shape 1928"/>
        <p:cNvGrpSpPr/>
        <p:nvPr/>
      </p:nvGrpSpPr>
      <p:grpSpPr>
        <a:xfrm>
          <a:off x="0" y="0"/>
          <a:ext cx="0" cy="0"/>
          <a:chOff x="0" y="0"/>
          <a:chExt cx="0" cy="0"/>
        </a:xfrm>
      </p:grpSpPr>
      <p:sp>
        <p:nvSpPr>
          <p:cNvPr id="1929" name="Google Shape;1929;p259"/>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Operators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Precedence</a:t>
            </a:r>
            <a:endParaRPr/>
          </a:p>
        </p:txBody>
      </p:sp>
      <p:grpSp>
        <p:nvGrpSpPr>
          <p:cNvPr id="1930" name="Google Shape;1930;p259"/>
          <p:cNvGrpSpPr/>
          <p:nvPr/>
        </p:nvGrpSpPr>
        <p:grpSpPr>
          <a:xfrm>
            <a:off x="609600" y="1543050"/>
            <a:ext cx="7924800" cy="3086100"/>
            <a:chOff x="432" y="1074"/>
            <a:chExt cx="4992" cy="2736"/>
          </a:xfrm>
        </p:grpSpPr>
        <p:sp>
          <p:nvSpPr>
            <p:cNvPr id="1931" name="Google Shape;1931;p259"/>
            <p:cNvSpPr txBox="1"/>
            <p:nvPr/>
          </p:nvSpPr>
          <p:spPr>
            <a:xfrm>
              <a:off x="2079" y="1908"/>
              <a:ext cx="3345" cy="480"/>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l">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Shift bits left: &lt;&lt;</a:t>
              </a:r>
              <a:endParaRPr/>
            </a:p>
            <a:p>
              <a:pPr indent="0" lvl="0" marL="0" marR="0" rtl="0" algn="l">
                <a:lnSpc>
                  <a:spcPct val="85000"/>
                </a:lnSpc>
                <a:spcBef>
                  <a:spcPts val="40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Shift bits right: &gt;&gt;</a:t>
              </a:r>
              <a:endParaRPr/>
            </a:p>
          </p:txBody>
        </p:sp>
        <p:sp>
          <p:nvSpPr>
            <p:cNvPr id="1932" name="Google Shape;1932;p259"/>
            <p:cNvSpPr txBox="1"/>
            <p:nvPr/>
          </p:nvSpPr>
          <p:spPr>
            <a:xfrm>
              <a:off x="432" y="1908"/>
              <a:ext cx="1647" cy="480"/>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ctr">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Shift</a:t>
              </a:r>
              <a:endParaRPr/>
            </a:p>
          </p:txBody>
        </p:sp>
        <p:sp>
          <p:nvSpPr>
            <p:cNvPr id="1933" name="Google Shape;1933;p259"/>
            <p:cNvSpPr txBox="1"/>
            <p:nvPr/>
          </p:nvSpPr>
          <p:spPr>
            <a:xfrm>
              <a:off x="2079" y="2388"/>
              <a:ext cx="3345" cy="1422"/>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l">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Less than: &lt;</a:t>
              </a:r>
              <a:endParaRPr/>
            </a:p>
            <a:p>
              <a:pPr indent="0" lvl="0" marL="0" marR="0" rtl="0" algn="l">
                <a:lnSpc>
                  <a:spcPct val="85000"/>
                </a:lnSpc>
                <a:spcBef>
                  <a:spcPts val="40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Greater than: &gt;</a:t>
              </a:r>
              <a:endParaRPr/>
            </a:p>
            <a:p>
              <a:pPr indent="0" lvl="0" marL="0" marR="0" rtl="0" algn="l">
                <a:lnSpc>
                  <a:spcPct val="85000"/>
                </a:lnSpc>
                <a:spcBef>
                  <a:spcPts val="40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Less than or equal to: &lt;=</a:t>
              </a:r>
              <a:endParaRPr/>
            </a:p>
            <a:p>
              <a:pPr indent="0" lvl="0" marL="0" marR="0" rtl="0" algn="l">
                <a:lnSpc>
                  <a:spcPct val="85000"/>
                </a:lnSpc>
                <a:spcBef>
                  <a:spcPts val="40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Greater than or equal to: &gt;=</a:t>
              </a:r>
              <a:endParaRPr/>
            </a:p>
            <a:p>
              <a:pPr indent="0" lvl="0" marL="0" marR="0" rtl="0" algn="l">
                <a:lnSpc>
                  <a:spcPct val="85000"/>
                </a:lnSpc>
                <a:spcBef>
                  <a:spcPts val="40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Type equality/compatibility: is</a:t>
              </a:r>
              <a:endParaRPr/>
            </a:p>
            <a:p>
              <a:pPr indent="0" lvl="0" marL="0" marR="0" rtl="0" algn="l">
                <a:lnSpc>
                  <a:spcPct val="85000"/>
                </a:lnSpc>
                <a:spcBef>
                  <a:spcPts val="40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Type conversion: as</a:t>
              </a:r>
              <a:endParaRPr/>
            </a:p>
          </p:txBody>
        </p:sp>
        <p:sp>
          <p:nvSpPr>
            <p:cNvPr id="1934" name="Google Shape;1934;p259"/>
            <p:cNvSpPr txBox="1"/>
            <p:nvPr/>
          </p:nvSpPr>
          <p:spPr>
            <a:xfrm>
              <a:off x="432" y="2388"/>
              <a:ext cx="1647" cy="1422"/>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ctr">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Relational</a:t>
              </a:r>
              <a:endParaRPr/>
            </a:p>
          </p:txBody>
        </p:sp>
        <p:sp>
          <p:nvSpPr>
            <p:cNvPr id="1935" name="Google Shape;1935;p259"/>
            <p:cNvSpPr txBox="1"/>
            <p:nvPr/>
          </p:nvSpPr>
          <p:spPr>
            <a:xfrm>
              <a:off x="2079" y="1418"/>
              <a:ext cx="3345" cy="490"/>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l">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Add: +</a:t>
              </a:r>
              <a:endParaRPr/>
            </a:p>
            <a:p>
              <a:pPr indent="0" lvl="0" marL="0" marR="0" rtl="0" algn="l">
                <a:lnSpc>
                  <a:spcPct val="85000"/>
                </a:lnSpc>
                <a:spcBef>
                  <a:spcPts val="40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Subtract: -</a:t>
              </a:r>
              <a:endParaRPr/>
            </a:p>
          </p:txBody>
        </p:sp>
        <p:sp>
          <p:nvSpPr>
            <p:cNvPr id="1936" name="Google Shape;1936;p259"/>
            <p:cNvSpPr txBox="1"/>
            <p:nvPr/>
          </p:nvSpPr>
          <p:spPr>
            <a:xfrm>
              <a:off x="432" y="1418"/>
              <a:ext cx="1647" cy="490"/>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ctr">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Additive</a:t>
              </a:r>
              <a:endParaRPr/>
            </a:p>
          </p:txBody>
        </p:sp>
        <p:sp>
          <p:nvSpPr>
            <p:cNvPr id="1937" name="Google Shape;1937;p259"/>
            <p:cNvSpPr txBox="1"/>
            <p:nvPr/>
          </p:nvSpPr>
          <p:spPr>
            <a:xfrm>
              <a:off x="2079" y="1074"/>
              <a:ext cx="3345" cy="344"/>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ctr">
                <a:lnSpc>
                  <a:spcPct val="85000"/>
                </a:lnSpc>
                <a:spcBef>
                  <a:spcPts val="0"/>
                </a:spcBef>
                <a:spcAft>
                  <a:spcPts val="0"/>
                </a:spcAft>
                <a:buClr>
                  <a:schemeClr val="dk1"/>
                </a:buClr>
                <a:buSzPts val="2400"/>
                <a:buFont typeface="Arial"/>
                <a:buNone/>
              </a:pPr>
              <a:r>
                <a:rPr b="1" i="0" lang="en" sz="2400" u="none">
                  <a:solidFill>
                    <a:schemeClr val="dk1"/>
                  </a:solidFill>
                  <a:latin typeface="Arial"/>
                  <a:ea typeface="Arial"/>
                  <a:cs typeface="Arial"/>
                  <a:sym typeface="Arial"/>
                </a:rPr>
                <a:t>Operators</a:t>
              </a:r>
              <a:endParaRPr/>
            </a:p>
          </p:txBody>
        </p:sp>
        <p:sp>
          <p:nvSpPr>
            <p:cNvPr id="1938" name="Google Shape;1938;p259"/>
            <p:cNvSpPr txBox="1"/>
            <p:nvPr/>
          </p:nvSpPr>
          <p:spPr>
            <a:xfrm>
              <a:off x="432" y="1074"/>
              <a:ext cx="1647" cy="344"/>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ctr">
                <a:lnSpc>
                  <a:spcPct val="85000"/>
                </a:lnSpc>
                <a:spcBef>
                  <a:spcPts val="0"/>
                </a:spcBef>
                <a:spcAft>
                  <a:spcPts val="0"/>
                </a:spcAft>
                <a:buClr>
                  <a:schemeClr val="dk1"/>
                </a:buClr>
                <a:buSzPts val="2400"/>
                <a:buFont typeface="Arial"/>
                <a:buNone/>
              </a:pPr>
              <a:r>
                <a:rPr b="1" i="0" lang="en" sz="2400" u="none">
                  <a:solidFill>
                    <a:schemeClr val="dk1"/>
                  </a:solidFill>
                  <a:latin typeface="Arial"/>
                  <a:ea typeface="Arial"/>
                  <a:cs typeface="Arial"/>
                  <a:sym typeface="Arial"/>
                </a:rPr>
                <a:t>Category</a:t>
              </a:r>
              <a:endParaRPr/>
            </a:p>
          </p:txBody>
        </p:sp>
        <p:cxnSp>
          <p:nvCxnSpPr>
            <p:cNvPr id="1939" name="Google Shape;1939;p259"/>
            <p:cNvCxnSpPr/>
            <p:nvPr/>
          </p:nvCxnSpPr>
          <p:spPr>
            <a:xfrm>
              <a:off x="432" y="1074"/>
              <a:ext cx="4992" cy="0"/>
            </a:xfrm>
            <a:prstGeom prst="straightConnector1">
              <a:avLst/>
            </a:prstGeom>
            <a:noFill/>
            <a:ln cap="sq" cmpd="sng" w="12700">
              <a:solidFill>
                <a:schemeClr val="dk1"/>
              </a:solidFill>
              <a:prstDash val="solid"/>
              <a:miter lim="800000"/>
              <a:headEnd len="med" w="med" type="none"/>
              <a:tailEnd len="med" w="med" type="none"/>
            </a:ln>
          </p:spPr>
        </p:cxnSp>
        <p:cxnSp>
          <p:nvCxnSpPr>
            <p:cNvPr id="1940" name="Google Shape;1940;p259"/>
            <p:cNvCxnSpPr/>
            <p:nvPr/>
          </p:nvCxnSpPr>
          <p:spPr>
            <a:xfrm>
              <a:off x="432" y="1418"/>
              <a:ext cx="4992" cy="0"/>
            </a:xfrm>
            <a:prstGeom prst="straightConnector1">
              <a:avLst/>
            </a:prstGeom>
            <a:noFill/>
            <a:ln cap="rnd" cmpd="sng" w="12700">
              <a:solidFill>
                <a:schemeClr val="dk1"/>
              </a:solidFill>
              <a:prstDash val="solid"/>
              <a:miter lim="800000"/>
              <a:headEnd len="med" w="med" type="none"/>
              <a:tailEnd len="med" w="med" type="none"/>
            </a:ln>
          </p:spPr>
        </p:cxnSp>
        <p:cxnSp>
          <p:nvCxnSpPr>
            <p:cNvPr id="1941" name="Google Shape;1941;p259"/>
            <p:cNvCxnSpPr/>
            <p:nvPr/>
          </p:nvCxnSpPr>
          <p:spPr>
            <a:xfrm>
              <a:off x="432" y="3810"/>
              <a:ext cx="4992" cy="0"/>
            </a:xfrm>
            <a:prstGeom prst="straightConnector1">
              <a:avLst/>
            </a:prstGeom>
            <a:noFill/>
            <a:ln cap="sq" cmpd="sng" w="12700">
              <a:solidFill>
                <a:schemeClr val="dk1"/>
              </a:solidFill>
              <a:prstDash val="solid"/>
              <a:miter lim="800000"/>
              <a:headEnd len="med" w="med" type="none"/>
              <a:tailEnd len="med" w="med" type="none"/>
            </a:ln>
          </p:spPr>
        </p:cxnSp>
        <p:cxnSp>
          <p:nvCxnSpPr>
            <p:cNvPr id="1942" name="Google Shape;1942;p259"/>
            <p:cNvCxnSpPr/>
            <p:nvPr/>
          </p:nvCxnSpPr>
          <p:spPr>
            <a:xfrm>
              <a:off x="2079" y="1074"/>
              <a:ext cx="0" cy="344"/>
            </a:xfrm>
            <a:prstGeom prst="straightConnector1">
              <a:avLst/>
            </a:prstGeom>
            <a:noFill/>
            <a:ln cap="flat" cmpd="sng" w="12700">
              <a:solidFill>
                <a:schemeClr val="dk1"/>
              </a:solidFill>
              <a:prstDash val="solid"/>
              <a:miter lim="800000"/>
              <a:headEnd len="med" w="med" type="none"/>
              <a:tailEnd len="med" w="med" type="none"/>
            </a:ln>
          </p:spPr>
        </p:cxnSp>
        <p:cxnSp>
          <p:nvCxnSpPr>
            <p:cNvPr id="1943" name="Google Shape;1943;p259"/>
            <p:cNvCxnSpPr/>
            <p:nvPr/>
          </p:nvCxnSpPr>
          <p:spPr>
            <a:xfrm>
              <a:off x="432" y="1908"/>
              <a:ext cx="4992" cy="0"/>
            </a:xfrm>
            <a:prstGeom prst="straightConnector1">
              <a:avLst/>
            </a:prstGeom>
            <a:noFill/>
            <a:ln cap="rnd" cmpd="sng" w="12700">
              <a:solidFill>
                <a:schemeClr val="dk1"/>
              </a:solidFill>
              <a:prstDash val="solid"/>
              <a:miter lim="800000"/>
              <a:headEnd len="med" w="med" type="none"/>
              <a:tailEnd len="med" w="med" type="none"/>
            </a:ln>
          </p:spPr>
        </p:cxnSp>
        <p:cxnSp>
          <p:nvCxnSpPr>
            <p:cNvPr id="1944" name="Google Shape;1944;p259"/>
            <p:cNvCxnSpPr/>
            <p:nvPr/>
          </p:nvCxnSpPr>
          <p:spPr>
            <a:xfrm>
              <a:off x="432" y="1418"/>
              <a:ext cx="0" cy="490"/>
            </a:xfrm>
            <a:prstGeom prst="straightConnector1">
              <a:avLst/>
            </a:prstGeom>
            <a:noFill/>
            <a:ln cap="rnd" cmpd="sng" w="12700">
              <a:solidFill>
                <a:schemeClr val="dk1"/>
              </a:solidFill>
              <a:prstDash val="solid"/>
              <a:miter lim="800000"/>
              <a:headEnd len="med" w="med" type="none"/>
              <a:tailEnd len="med" w="med" type="none"/>
            </a:ln>
          </p:spPr>
        </p:cxnSp>
        <p:cxnSp>
          <p:nvCxnSpPr>
            <p:cNvPr id="1945" name="Google Shape;1945;p259"/>
            <p:cNvCxnSpPr/>
            <p:nvPr/>
          </p:nvCxnSpPr>
          <p:spPr>
            <a:xfrm>
              <a:off x="432" y="1074"/>
              <a:ext cx="0" cy="344"/>
            </a:xfrm>
            <a:prstGeom prst="straightConnector1">
              <a:avLst/>
            </a:prstGeom>
            <a:noFill/>
            <a:ln cap="sq" cmpd="sng" w="12700">
              <a:solidFill>
                <a:schemeClr val="dk1"/>
              </a:solidFill>
              <a:prstDash val="solid"/>
              <a:miter lim="800000"/>
              <a:headEnd len="med" w="med" type="none"/>
              <a:tailEnd len="med" w="med" type="none"/>
            </a:ln>
          </p:spPr>
        </p:cxnSp>
        <p:cxnSp>
          <p:nvCxnSpPr>
            <p:cNvPr id="1946" name="Google Shape;1946;p259"/>
            <p:cNvCxnSpPr/>
            <p:nvPr/>
          </p:nvCxnSpPr>
          <p:spPr>
            <a:xfrm>
              <a:off x="432" y="1908"/>
              <a:ext cx="0" cy="1902"/>
            </a:xfrm>
            <a:prstGeom prst="straightConnector1">
              <a:avLst/>
            </a:prstGeom>
            <a:noFill/>
            <a:ln cap="sq" cmpd="sng" w="12700">
              <a:solidFill>
                <a:schemeClr val="dk1"/>
              </a:solidFill>
              <a:prstDash val="solid"/>
              <a:miter lim="800000"/>
              <a:headEnd len="med" w="med" type="none"/>
              <a:tailEnd len="med" w="med" type="none"/>
            </a:ln>
          </p:spPr>
        </p:cxnSp>
        <p:cxnSp>
          <p:nvCxnSpPr>
            <p:cNvPr id="1947" name="Google Shape;1947;p259"/>
            <p:cNvCxnSpPr/>
            <p:nvPr/>
          </p:nvCxnSpPr>
          <p:spPr>
            <a:xfrm>
              <a:off x="2079" y="1418"/>
              <a:ext cx="0" cy="490"/>
            </a:xfrm>
            <a:prstGeom prst="straightConnector1">
              <a:avLst/>
            </a:prstGeom>
            <a:noFill/>
            <a:ln cap="rnd" cmpd="sng" w="12700">
              <a:solidFill>
                <a:schemeClr val="dk1"/>
              </a:solidFill>
              <a:prstDash val="solid"/>
              <a:miter lim="800000"/>
              <a:headEnd len="med" w="med" type="none"/>
              <a:tailEnd len="med" w="med" type="none"/>
            </a:ln>
          </p:spPr>
        </p:cxnSp>
        <p:cxnSp>
          <p:nvCxnSpPr>
            <p:cNvPr id="1948" name="Google Shape;1948;p259"/>
            <p:cNvCxnSpPr/>
            <p:nvPr/>
          </p:nvCxnSpPr>
          <p:spPr>
            <a:xfrm>
              <a:off x="2079" y="1908"/>
              <a:ext cx="0" cy="1902"/>
            </a:xfrm>
            <a:prstGeom prst="straightConnector1">
              <a:avLst/>
            </a:prstGeom>
            <a:noFill/>
            <a:ln cap="flat" cmpd="sng" w="12700">
              <a:solidFill>
                <a:schemeClr val="dk1"/>
              </a:solidFill>
              <a:prstDash val="solid"/>
              <a:miter lim="800000"/>
              <a:headEnd len="med" w="med" type="none"/>
              <a:tailEnd len="med" w="med" type="none"/>
            </a:ln>
          </p:spPr>
        </p:cxnSp>
        <p:cxnSp>
          <p:nvCxnSpPr>
            <p:cNvPr id="1949" name="Google Shape;1949;p259"/>
            <p:cNvCxnSpPr/>
            <p:nvPr/>
          </p:nvCxnSpPr>
          <p:spPr>
            <a:xfrm>
              <a:off x="5424" y="1418"/>
              <a:ext cx="0" cy="490"/>
            </a:xfrm>
            <a:prstGeom prst="straightConnector1">
              <a:avLst/>
            </a:prstGeom>
            <a:noFill/>
            <a:ln cap="rnd" cmpd="sng" w="12700">
              <a:solidFill>
                <a:schemeClr val="dk1"/>
              </a:solidFill>
              <a:prstDash val="solid"/>
              <a:miter lim="800000"/>
              <a:headEnd len="med" w="med" type="none"/>
              <a:tailEnd len="med" w="med" type="none"/>
            </a:ln>
          </p:spPr>
        </p:cxnSp>
        <p:cxnSp>
          <p:nvCxnSpPr>
            <p:cNvPr id="1950" name="Google Shape;1950;p259"/>
            <p:cNvCxnSpPr/>
            <p:nvPr/>
          </p:nvCxnSpPr>
          <p:spPr>
            <a:xfrm>
              <a:off x="5424" y="1074"/>
              <a:ext cx="0" cy="344"/>
            </a:xfrm>
            <a:prstGeom prst="straightConnector1">
              <a:avLst/>
            </a:prstGeom>
            <a:noFill/>
            <a:ln cap="sq" cmpd="sng" w="12700">
              <a:solidFill>
                <a:schemeClr val="dk1"/>
              </a:solidFill>
              <a:prstDash val="solid"/>
              <a:miter lim="800000"/>
              <a:headEnd len="med" w="med" type="none"/>
              <a:tailEnd len="med" w="med" type="none"/>
            </a:ln>
          </p:spPr>
        </p:cxnSp>
        <p:cxnSp>
          <p:nvCxnSpPr>
            <p:cNvPr id="1951" name="Google Shape;1951;p259"/>
            <p:cNvCxnSpPr/>
            <p:nvPr/>
          </p:nvCxnSpPr>
          <p:spPr>
            <a:xfrm>
              <a:off x="5424" y="1908"/>
              <a:ext cx="0" cy="1902"/>
            </a:xfrm>
            <a:prstGeom prst="straightConnector1">
              <a:avLst/>
            </a:prstGeom>
            <a:noFill/>
            <a:ln cap="sq" cmpd="sng" w="12700">
              <a:solidFill>
                <a:schemeClr val="dk1"/>
              </a:solidFill>
              <a:prstDash val="solid"/>
              <a:miter lim="800000"/>
              <a:headEnd len="med" w="med" type="none"/>
              <a:tailEnd len="med" w="med" type="none"/>
            </a:ln>
          </p:spPr>
        </p:cxnSp>
        <p:cxnSp>
          <p:nvCxnSpPr>
            <p:cNvPr id="1952" name="Google Shape;1952;p259"/>
            <p:cNvCxnSpPr/>
            <p:nvPr/>
          </p:nvCxnSpPr>
          <p:spPr>
            <a:xfrm>
              <a:off x="432" y="2388"/>
              <a:ext cx="4992" cy="0"/>
            </a:xfrm>
            <a:prstGeom prst="straightConnector1">
              <a:avLst/>
            </a:prstGeom>
            <a:noFill/>
            <a:ln cap="flat" cmpd="sng" w="12700">
              <a:solidFill>
                <a:schemeClr val="dk1"/>
              </a:solidFill>
              <a:prstDash val="solid"/>
              <a:miter lim="800000"/>
              <a:headEnd len="med" w="med" type="none"/>
              <a:tailEnd len="med" w="med" type="none"/>
            </a:ln>
          </p:spPr>
        </p:cxnSp>
      </p:grpSp>
    </p:spTree>
  </p:cSld>
  <p:clrMapOvr>
    <a:masterClrMapping/>
  </p:clrMapOvr>
  <p:transition spd="med">
    <p:fade thruBlk="1"/>
  </p:transition>
</p:sld>
</file>

<file path=ppt/slides/slide2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6" name="Shape 1956"/>
        <p:cNvGrpSpPr/>
        <p:nvPr/>
      </p:nvGrpSpPr>
      <p:grpSpPr>
        <a:xfrm>
          <a:off x="0" y="0"/>
          <a:ext cx="0" cy="0"/>
          <a:chOff x="0" y="0"/>
          <a:chExt cx="0" cy="0"/>
        </a:xfrm>
      </p:grpSpPr>
      <p:sp>
        <p:nvSpPr>
          <p:cNvPr id="1957" name="Google Shape;1957;p260"/>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Operators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Precedence</a:t>
            </a:r>
            <a:endParaRPr/>
          </a:p>
        </p:txBody>
      </p:sp>
      <p:grpSp>
        <p:nvGrpSpPr>
          <p:cNvPr id="1958" name="Google Shape;1958;p260"/>
          <p:cNvGrpSpPr/>
          <p:nvPr/>
        </p:nvGrpSpPr>
        <p:grpSpPr>
          <a:xfrm>
            <a:off x="609600" y="1543050"/>
            <a:ext cx="8001000" cy="3087290"/>
            <a:chOff x="384" y="1271"/>
            <a:chExt cx="5040" cy="2593"/>
          </a:xfrm>
        </p:grpSpPr>
        <p:sp>
          <p:nvSpPr>
            <p:cNvPr id="1959" name="Google Shape;1959;p260"/>
            <p:cNvSpPr txBox="1"/>
            <p:nvPr/>
          </p:nvSpPr>
          <p:spPr>
            <a:xfrm>
              <a:off x="2047" y="1566"/>
              <a:ext cx="3377" cy="421"/>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l">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Equals: ==</a:t>
              </a:r>
              <a:endParaRPr/>
            </a:p>
            <a:p>
              <a:pPr indent="0" lvl="0" marL="0" marR="0" rtl="0" algn="l">
                <a:lnSpc>
                  <a:spcPct val="85000"/>
                </a:lnSpc>
                <a:spcBef>
                  <a:spcPts val="40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Not equals: !=</a:t>
              </a:r>
              <a:endParaRPr/>
            </a:p>
          </p:txBody>
        </p:sp>
        <p:sp>
          <p:nvSpPr>
            <p:cNvPr id="1960" name="Google Shape;1960;p260"/>
            <p:cNvSpPr txBox="1"/>
            <p:nvPr/>
          </p:nvSpPr>
          <p:spPr>
            <a:xfrm>
              <a:off x="384" y="1566"/>
              <a:ext cx="1663" cy="421"/>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ctr">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Equality</a:t>
              </a:r>
              <a:endParaRPr/>
            </a:p>
          </p:txBody>
        </p:sp>
        <p:sp>
          <p:nvSpPr>
            <p:cNvPr id="1961" name="Google Shape;1961;p260"/>
            <p:cNvSpPr txBox="1"/>
            <p:nvPr/>
          </p:nvSpPr>
          <p:spPr>
            <a:xfrm>
              <a:off x="2047" y="3491"/>
              <a:ext cx="3377" cy="373"/>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l">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a:t>
              </a:r>
              <a:endParaRPr/>
            </a:p>
          </p:txBody>
        </p:sp>
        <p:sp>
          <p:nvSpPr>
            <p:cNvPr id="1962" name="Google Shape;1962;p260"/>
            <p:cNvSpPr txBox="1"/>
            <p:nvPr/>
          </p:nvSpPr>
          <p:spPr>
            <a:xfrm>
              <a:off x="384" y="3491"/>
              <a:ext cx="1663" cy="373"/>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ctr">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Logical OR</a:t>
              </a:r>
              <a:endParaRPr/>
            </a:p>
          </p:txBody>
        </p:sp>
        <p:sp>
          <p:nvSpPr>
            <p:cNvPr id="1963" name="Google Shape;1963;p260"/>
            <p:cNvSpPr txBox="1"/>
            <p:nvPr/>
          </p:nvSpPr>
          <p:spPr>
            <a:xfrm>
              <a:off x="2047" y="2360"/>
              <a:ext cx="3377" cy="374"/>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l">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a:t>
              </a:r>
              <a:endParaRPr/>
            </a:p>
          </p:txBody>
        </p:sp>
        <p:sp>
          <p:nvSpPr>
            <p:cNvPr id="1964" name="Google Shape;1964;p260"/>
            <p:cNvSpPr txBox="1"/>
            <p:nvPr/>
          </p:nvSpPr>
          <p:spPr>
            <a:xfrm>
              <a:off x="384" y="2360"/>
              <a:ext cx="1663" cy="374"/>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ctr">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Bitwise XOR</a:t>
              </a:r>
              <a:endParaRPr/>
            </a:p>
          </p:txBody>
        </p:sp>
        <p:sp>
          <p:nvSpPr>
            <p:cNvPr id="1965" name="Google Shape;1965;p260"/>
            <p:cNvSpPr txBox="1"/>
            <p:nvPr/>
          </p:nvSpPr>
          <p:spPr>
            <a:xfrm>
              <a:off x="2047" y="2734"/>
              <a:ext cx="3377" cy="372"/>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l">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a:t>
              </a:r>
              <a:endParaRPr/>
            </a:p>
          </p:txBody>
        </p:sp>
        <p:sp>
          <p:nvSpPr>
            <p:cNvPr id="1966" name="Google Shape;1966;p260"/>
            <p:cNvSpPr txBox="1"/>
            <p:nvPr/>
          </p:nvSpPr>
          <p:spPr>
            <a:xfrm>
              <a:off x="384" y="2734"/>
              <a:ext cx="1663" cy="372"/>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ctr">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Bitwise OR</a:t>
              </a:r>
              <a:endParaRPr/>
            </a:p>
          </p:txBody>
        </p:sp>
        <p:sp>
          <p:nvSpPr>
            <p:cNvPr id="1967" name="Google Shape;1967;p260"/>
            <p:cNvSpPr txBox="1"/>
            <p:nvPr/>
          </p:nvSpPr>
          <p:spPr>
            <a:xfrm>
              <a:off x="2047" y="3106"/>
              <a:ext cx="3377" cy="385"/>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l">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&amp;&amp;</a:t>
              </a:r>
              <a:endParaRPr/>
            </a:p>
          </p:txBody>
        </p:sp>
        <p:sp>
          <p:nvSpPr>
            <p:cNvPr id="1968" name="Google Shape;1968;p260"/>
            <p:cNvSpPr txBox="1"/>
            <p:nvPr/>
          </p:nvSpPr>
          <p:spPr>
            <a:xfrm>
              <a:off x="384" y="3106"/>
              <a:ext cx="1663" cy="385"/>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ctr">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Logical AND</a:t>
              </a:r>
              <a:endParaRPr/>
            </a:p>
          </p:txBody>
        </p:sp>
        <p:sp>
          <p:nvSpPr>
            <p:cNvPr id="1969" name="Google Shape;1969;p260"/>
            <p:cNvSpPr txBox="1"/>
            <p:nvPr/>
          </p:nvSpPr>
          <p:spPr>
            <a:xfrm>
              <a:off x="2047" y="1987"/>
              <a:ext cx="3377" cy="373"/>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l">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&amp;</a:t>
              </a:r>
              <a:endParaRPr/>
            </a:p>
          </p:txBody>
        </p:sp>
        <p:sp>
          <p:nvSpPr>
            <p:cNvPr id="1970" name="Google Shape;1970;p260"/>
            <p:cNvSpPr txBox="1"/>
            <p:nvPr/>
          </p:nvSpPr>
          <p:spPr>
            <a:xfrm>
              <a:off x="384" y="1987"/>
              <a:ext cx="1663" cy="373"/>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ctr">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Bitwise AND</a:t>
              </a:r>
              <a:endParaRPr/>
            </a:p>
          </p:txBody>
        </p:sp>
        <p:sp>
          <p:nvSpPr>
            <p:cNvPr id="1971" name="Google Shape;1971;p260"/>
            <p:cNvSpPr txBox="1"/>
            <p:nvPr/>
          </p:nvSpPr>
          <p:spPr>
            <a:xfrm>
              <a:off x="2047" y="1271"/>
              <a:ext cx="3377" cy="295"/>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ctr">
                <a:lnSpc>
                  <a:spcPct val="85000"/>
                </a:lnSpc>
                <a:spcBef>
                  <a:spcPts val="0"/>
                </a:spcBef>
                <a:spcAft>
                  <a:spcPts val="0"/>
                </a:spcAft>
                <a:buClr>
                  <a:schemeClr val="dk1"/>
                </a:buClr>
                <a:buSzPts val="2400"/>
                <a:buFont typeface="Arial"/>
                <a:buNone/>
              </a:pPr>
              <a:r>
                <a:rPr b="1" i="0" lang="en" sz="2400" u="none">
                  <a:solidFill>
                    <a:schemeClr val="dk1"/>
                  </a:solidFill>
                  <a:latin typeface="Arial"/>
                  <a:ea typeface="Arial"/>
                  <a:cs typeface="Arial"/>
                  <a:sym typeface="Arial"/>
                </a:rPr>
                <a:t>Operators</a:t>
              </a:r>
              <a:endParaRPr/>
            </a:p>
          </p:txBody>
        </p:sp>
        <p:sp>
          <p:nvSpPr>
            <p:cNvPr id="1972" name="Google Shape;1972;p260"/>
            <p:cNvSpPr txBox="1"/>
            <p:nvPr/>
          </p:nvSpPr>
          <p:spPr>
            <a:xfrm>
              <a:off x="384" y="1271"/>
              <a:ext cx="1663" cy="295"/>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ctr">
                <a:lnSpc>
                  <a:spcPct val="85000"/>
                </a:lnSpc>
                <a:spcBef>
                  <a:spcPts val="0"/>
                </a:spcBef>
                <a:spcAft>
                  <a:spcPts val="0"/>
                </a:spcAft>
                <a:buClr>
                  <a:schemeClr val="dk1"/>
                </a:buClr>
                <a:buSzPts val="2400"/>
                <a:buFont typeface="Arial"/>
                <a:buNone/>
              </a:pPr>
              <a:r>
                <a:rPr b="1" i="0" lang="en" sz="2400" u="none">
                  <a:solidFill>
                    <a:schemeClr val="dk1"/>
                  </a:solidFill>
                  <a:latin typeface="Arial"/>
                  <a:ea typeface="Arial"/>
                  <a:cs typeface="Arial"/>
                  <a:sym typeface="Arial"/>
                </a:rPr>
                <a:t>Category</a:t>
              </a:r>
              <a:endParaRPr/>
            </a:p>
          </p:txBody>
        </p:sp>
        <p:cxnSp>
          <p:nvCxnSpPr>
            <p:cNvPr id="1973" name="Google Shape;1973;p260"/>
            <p:cNvCxnSpPr/>
            <p:nvPr/>
          </p:nvCxnSpPr>
          <p:spPr>
            <a:xfrm>
              <a:off x="384" y="1271"/>
              <a:ext cx="5040" cy="0"/>
            </a:xfrm>
            <a:prstGeom prst="straightConnector1">
              <a:avLst/>
            </a:prstGeom>
            <a:noFill/>
            <a:ln cap="sq" cmpd="sng" w="12700">
              <a:solidFill>
                <a:schemeClr val="dk1"/>
              </a:solidFill>
              <a:prstDash val="solid"/>
              <a:miter lim="800000"/>
              <a:headEnd len="med" w="med" type="none"/>
              <a:tailEnd len="med" w="med" type="none"/>
            </a:ln>
          </p:spPr>
        </p:cxnSp>
        <p:cxnSp>
          <p:nvCxnSpPr>
            <p:cNvPr id="1974" name="Google Shape;1974;p260"/>
            <p:cNvCxnSpPr/>
            <p:nvPr/>
          </p:nvCxnSpPr>
          <p:spPr>
            <a:xfrm>
              <a:off x="384" y="1566"/>
              <a:ext cx="5040" cy="0"/>
            </a:xfrm>
            <a:prstGeom prst="straightConnector1">
              <a:avLst/>
            </a:prstGeom>
            <a:noFill/>
            <a:ln cap="rnd" cmpd="sng" w="12700">
              <a:solidFill>
                <a:schemeClr val="dk1"/>
              </a:solidFill>
              <a:prstDash val="solid"/>
              <a:miter lim="800000"/>
              <a:headEnd len="med" w="med" type="none"/>
              <a:tailEnd len="med" w="med" type="none"/>
            </a:ln>
          </p:spPr>
        </p:cxnSp>
        <p:cxnSp>
          <p:nvCxnSpPr>
            <p:cNvPr id="1975" name="Google Shape;1975;p260"/>
            <p:cNvCxnSpPr/>
            <p:nvPr/>
          </p:nvCxnSpPr>
          <p:spPr>
            <a:xfrm>
              <a:off x="384" y="3864"/>
              <a:ext cx="5040" cy="0"/>
            </a:xfrm>
            <a:prstGeom prst="straightConnector1">
              <a:avLst/>
            </a:prstGeom>
            <a:noFill/>
            <a:ln cap="sq" cmpd="sng" w="12700">
              <a:solidFill>
                <a:schemeClr val="dk1"/>
              </a:solidFill>
              <a:prstDash val="solid"/>
              <a:miter lim="800000"/>
              <a:headEnd len="med" w="med" type="none"/>
              <a:tailEnd len="med" w="med" type="none"/>
            </a:ln>
          </p:spPr>
        </p:cxnSp>
        <p:cxnSp>
          <p:nvCxnSpPr>
            <p:cNvPr id="1976" name="Google Shape;1976;p260"/>
            <p:cNvCxnSpPr/>
            <p:nvPr/>
          </p:nvCxnSpPr>
          <p:spPr>
            <a:xfrm>
              <a:off x="2047" y="1271"/>
              <a:ext cx="0" cy="295"/>
            </a:xfrm>
            <a:prstGeom prst="straightConnector1">
              <a:avLst/>
            </a:prstGeom>
            <a:noFill/>
            <a:ln cap="flat" cmpd="sng" w="12700">
              <a:solidFill>
                <a:schemeClr val="dk1"/>
              </a:solidFill>
              <a:prstDash val="solid"/>
              <a:miter lim="800000"/>
              <a:headEnd len="med" w="med" type="none"/>
              <a:tailEnd len="med" w="med" type="none"/>
            </a:ln>
          </p:spPr>
        </p:cxnSp>
        <p:cxnSp>
          <p:nvCxnSpPr>
            <p:cNvPr id="1977" name="Google Shape;1977;p260"/>
            <p:cNvCxnSpPr/>
            <p:nvPr/>
          </p:nvCxnSpPr>
          <p:spPr>
            <a:xfrm>
              <a:off x="384" y="2360"/>
              <a:ext cx="5040" cy="0"/>
            </a:xfrm>
            <a:prstGeom prst="straightConnector1">
              <a:avLst/>
            </a:prstGeom>
            <a:noFill/>
            <a:ln cap="rnd" cmpd="sng" w="12700">
              <a:solidFill>
                <a:schemeClr val="dk1"/>
              </a:solidFill>
              <a:prstDash val="solid"/>
              <a:miter lim="800000"/>
              <a:headEnd len="med" w="med" type="none"/>
              <a:tailEnd len="med" w="med" type="none"/>
            </a:ln>
          </p:spPr>
        </p:cxnSp>
        <p:cxnSp>
          <p:nvCxnSpPr>
            <p:cNvPr id="1978" name="Google Shape;1978;p260"/>
            <p:cNvCxnSpPr/>
            <p:nvPr/>
          </p:nvCxnSpPr>
          <p:spPr>
            <a:xfrm>
              <a:off x="384" y="1566"/>
              <a:ext cx="0" cy="794"/>
            </a:xfrm>
            <a:prstGeom prst="straightConnector1">
              <a:avLst/>
            </a:prstGeom>
            <a:noFill/>
            <a:ln cap="rnd" cmpd="sng" w="12700">
              <a:solidFill>
                <a:schemeClr val="dk1"/>
              </a:solidFill>
              <a:prstDash val="solid"/>
              <a:miter lim="800000"/>
              <a:headEnd len="med" w="med" type="none"/>
              <a:tailEnd len="med" w="med" type="none"/>
            </a:ln>
          </p:spPr>
        </p:cxnSp>
        <p:cxnSp>
          <p:nvCxnSpPr>
            <p:cNvPr id="1979" name="Google Shape;1979;p260"/>
            <p:cNvCxnSpPr/>
            <p:nvPr/>
          </p:nvCxnSpPr>
          <p:spPr>
            <a:xfrm>
              <a:off x="384" y="1271"/>
              <a:ext cx="0" cy="295"/>
            </a:xfrm>
            <a:prstGeom prst="straightConnector1">
              <a:avLst/>
            </a:prstGeom>
            <a:noFill/>
            <a:ln cap="sq" cmpd="sng" w="12700">
              <a:solidFill>
                <a:schemeClr val="dk1"/>
              </a:solidFill>
              <a:prstDash val="solid"/>
              <a:miter lim="800000"/>
              <a:headEnd len="med" w="med" type="none"/>
              <a:tailEnd len="med" w="med" type="none"/>
            </a:ln>
          </p:spPr>
        </p:cxnSp>
        <p:cxnSp>
          <p:nvCxnSpPr>
            <p:cNvPr id="1980" name="Google Shape;1980;p260"/>
            <p:cNvCxnSpPr/>
            <p:nvPr/>
          </p:nvCxnSpPr>
          <p:spPr>
            <a:xfrm>
              <a:off x="384" y="2360"/>
              <a:ext cx="0" cy="1504"/>
            </a:xfrm>
            <a:prstGeom prst="straightConnector1">
              <a:avLst/>
            </a:prstGeom>
            <a:noFill/>
            <a:ln cap="sq" cmpd="sng" w="12700">
              <a:solidFill>
                <a:schemeClr val="dk1"/>
              </a:solidFill>
              <a:prstDash val="solid"/>
              <a:miter lim="800000"/>
              <a:headEnd len="med" w="med" type="none"/>
              <a:tailEnd len="med" w="med" type="none"/>
            </a:ln>
          </p:spPr>
        </p:cxnSp>
        <p:cxnSp>
          <p:nvCxnSpPr>
            <p:cNvPr id="1981" name="Google Shape;1981;p260"/>
            <p:cNvCxnSpPr/>
            <p:nvPr/>
          </p:nvCxnSpPr>
          <p:spPr>
            <a:xfrm>
              <a:off x="2047" y="1566"/>
              <a:ext cx="0" cy="794"/>
            </a:xfrm>
            <a:prstGeom prst="straightConnector1">
              <a:avLst/>
            </a:prstGeom>
            <a:noFill/>
            <a:ln cap="rnd" cmpd="sng" w="12700">
              <a:solidFill>
                <a:schemeClr val="dk1"/>
              </a:solidFill>
              <a:prstDash val="solid"/>
              <a:miter lim="800000"/>
              <a:headEnd len="med" w="med" type="none"/>
              <a:tailEnd len="med" w="med" type="none"/>
            </a:ln>
          </p:spPr>
        </p:cxnSp>
        <p:cxnSp>
          <p:nvCxnSpPr>
            <p:cNvPr id="1982" name="Google Shape;1982;p260"/>
            <p:cNvCxnSpPr/>
            <p:nvPr/>
          </p:nvCxnSpPr>
          <p:spPr>
            <a:xfrm>
              <a:off x="2047" y="2360"/>
              <a:ext cx="0" cy="1504"/>
            </a:xfrm>
            <a:prstGeom prst="straightConnector1">
              <a:avLst/>
            </a:prstGeom>
            <a:noFill/>
            <a:ln cap="flat" cmpd="sng" w="12700">
              <a:solidFill>
                <a:schemeClr val="dk1"/>
              </a:solidFill>
              <a:prstDash val="solid"/>
              <a:miter lim="800000"/>
              <a:headEnd len="med" w="med" type="none"/>
              <a:tailEnd len="med" w="med" type="none"/>
            </a:ln>
          </p:spPr>
        </p:cxnSp>
        <p:cxnSp>
          <p:nvCxnSpPr>
            <p:cNvPr id="1983" name="Google Shape;1983;p260"/>
            <p:cNvCxnSpPr/>
            <p:nvPr/>
          </p:nvCxnSpPr>
          <p:spPr>
            <a:xfrm>
              <a:off x="5424" y="1566"/>
              <a:ext cx="0" cy="794"/>
            </a:xfrm>
            <a:prstGeom prst="straightConnector1">
              <a:avLst/>
            </a:prstGeom>
            <a:noFill/>
            <a:ln cap="rnd" cmpd="sng" w="12700">
              <a:solidFill>
                <a:schemeClr val="dk1"/>
              </a:solidFill>
              <a:prstDash val="solid"/>
              <a:miter lim="800000"/>
              <a:headEnd len="med" w="med" type="none"/>
              <a:tailEnd len="med" w="med" type="none"/>
            </a:ln>
          </p:spPr>
        </p:cxnSp>
        <p:cxnSp>
          <p:nvCxnSpPr>
            <p:cNvPr id="1984" name="Google Shape;1984;p260"/>
            <p:cNvCxnSpPr/>
            <p:nvPr/>
          </p:nvCxnSpPr>
          <p:spPr>
            <a:xfrm>
              <a:off x="5424" y="1271"/>
              <a:ext cx="0" cy="295"/>
            </a:xfrm>
            <a:prstGeom prst="straightConnector1">
              <a:avLst/>
            </a:prstGeom>
            <a:noFill/>
            <a:ln cap="sq" cmpd="sng" w="12700">
              <a:solidFill>
                <a:schemeClr val="dk1"/>
              </a:solidFill>
              <a:prstDash val="solid"/>
              <a:miter lim="800000"/>
              <a:headEnd len="med" w="med" type="none"/>
              <a:tailEnd len="med" w="med" type="none"/>
            </a:ln>
          </p:spPr>
        </p:cxnSp>
        <p:cxnSp>
          <p:nvCxnSpPr>
            <p:cNvPr id="1985" name="Google Shape;1985;p260"/>
            <p:cNvCxnSpPr/>
            <p:nvPr/>
          </p:nvCxnSpPr>
          <p:spPr>
            <a:xfrm>
              <a:off x="5424" y="2360"/>
              <a:ext cx="0" cy="1504"/>
            </a:xfrm>
            <a:prstGeom prst="straightConnector1">
              <a:avLst/>
            </a:prstGeom>
            <a:noFill/>
            <a:ln cap="sq" cmpd="sng" w="12700">
              <a:solidFill>
                <a:schemeClr val="dk1"/>
              </a:solidFill>
              <a:prstDash val="solid"/>
              <a:miter lim="800000"/>
              <a:headEnd len="med" w="med" type="none"/>
              <a:tailEnd len="med" w="med" type="none"/>
            </a:ln>
          </p:spPr>
        </p:cxnSp>
        <p:cxnSp>
          <p:nvCxnSpPr>
            <p:cNvPr id="1986" name="Google Shape;1986;p260"/>
            <p:cNvCxnSpPr/>
            <p:nvPr/>
          </p:nvCxnSpPr>
          <p:spPr>
            <a:xfrm>
              <a:off x="384" y="3491"/>
              <a:ext cx="5040" cy="0"/>
            </a:xfrm>
            <a:prstGeom prst="straightConnector1">
              <a:avLst/>
            </a:prstGeom>
            <a:noFill/>
            <a:ln cap="flat" cmpd="sng" w="12700">
              <a:solidFill>
                <a:schemeClr val="dk1"/>
              </a:solidFill>
              <a:prstDash val="solid"/>
              <a:miter lim="800000"/>
              <a:headEnd len="med" w="med" type="none"/>
              <a:tailEnd len="med" w="med" type="none"/>
            </a:ln>
          </p:spPr>
        </p:cxnSp>
        <p:cxnSp>
          <p:nvCxnSpPr>
            <p:cNvPr id="1987" name="Google Shape;1987;p260"/>
            <p:cNvCxnSpPr/>
            <p:nvPr/>
          </p:nvCxnSpPr>
          <p:spPr>
            <a:xfrm>
              <a:off x="384" y="3106"/>
              <a:ext cx="5040" cy="0"/>
            </a:xfrm>
            <a:prstGeom prst="straightConnector1">
              <a:avLst/>
            </a:prstGeom>
            <a:noFill/>
            <a:ln cap="flat" cmpd="sng" w="12700">
              <a:solidFill>
                <a:schemeClr val="dk1"/>
              </a:solidFill>
              <a:prstDash val="solid"/>
              <a:miter lim="800000"/>
              <a:headEnd len="med" w="med" type="none"/>
              <a:tailEnd len="med" w="med" type="none"/>
            </a:ln>
          </p:spPr>
        </p:cxnSp>
        <p:cxnSp>
          <p:nvCxnSpPr>
            <p:cNvPr id="1988" name="Google Shape;1988;p260"/>
            <p:cNvCxnSpPr/>
            <p:nvPr/>
          </p:nvCxnSpPr>
          <p:spPr>
            <a:xfrm>
              <a:off x="384" y="2734"/>
              <a:ext cx="5040" cy="0"/>
            </a:xfrm>
            <a:prstGeom prst="straightConnector1">
              <a:avLst/>
            </a:prstGeom>
            <a:noFill/>
            <a:ln cap="flat" cmpd="sng" w="12700">
              <a:solidFill>
                <a:schemeClr val="dk1"/>
              </a:solidFill>
              <a:prstDash val="solid"/>
              <a:miter lim="800000"/>
              <a:headEnd len="med" w="med" type="none"/>
              <a:tailEnd len="med" w="med" type="none"/>
            </a:ln>
          </p:spPr>
        </p:cxnSp>
        <p:cxnSp>
          <p:nvCxnSpPr>
            <p:cNvPr id="1989" name="Google Shape;1989;p260"/>
            <p:cNvCxnSpPr/>
            <p:nvPr/>
          </p:nvCxnSpPr>
          <p:spPr>
            <a:xfrm>
              <a:off x="384" y="1987"/>
              <a:ext cx="5040" cy="0"/>
            </a:xfrm>
            <a:prstGeom prst="straightConnector1">
              <a:avLst/>
            </a:prstGeom>
            <a:noFill/>
            <a:ln cap="flat" cmpd="sng" w="12700">
              <a:solidFill>
                <a:schemeClr val="dk1"/>
              </a:solidFill>
              <a:prstDash val="solid"/>
              <a:miter lim="800000"/>
              <a:headEnd len="med" w="med" type="none"/>
              <a:tailEnd len="med" w="med" type="none"/>
            </a:ln>
          </p:spPr>
        </p:cxnSp>
      </p:grpSp>
    </p:spTree>
  </p:cSld>
  <p:clrMapOvr>
    <a:masterClrMapping/>
  </p:clrMapOvr>
  <p:transition spd="med">
    <p:fade thruBlk="1"/>
  </p:transition>
</p:sld>
</file>

<file path=ppt/slides/slide2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3" name="Shape 1993"/>
        <p:cNvGrpSpPr/>
        <p:nvPr/>
      </p:nvGrpSpPr>
      <p:grpSpPr>
        <a:xfrm>
          <a:off x="0" y="0"/>
          <a:ext cx="0" cy="0"/>
          <a:chOff x="0" y="0"/>
          <a:chExt cx="0" cy="0"/>
        </a:xfrm>
      </p:grpSpPr>
      <p:sp>
        <p:nvSpPr>
          <p:cNvPr id="1994" name="Google Shape;1994;p261"/>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Operators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Precedence</a:t>
            </a:r>
            <a:endParaRPr/>
          </a:p>
        </p:txBody>
      </p:sp>
      <p:grpSp>
        <p:nvGrpSpPr>
          <p:cNvPr id="1995" name="Google Shape;1995;p261"/>
          <p:cNvGrpSpPr/>
          <p:nvPr/>
        </p:nvGrpSpPr>
        <p:grpSpPr>
          <a:xfrm>
            <a:off x="609600" y="2282428"/>
            <a:ext cx="7924800" cy="1375172"/>
            <a:chOff x="432" y="1392"/>
            <a:chExt cx="4992" cy="1299"/>
          </a:xfrm>
        </p:grpSpPr>
        <p:sp>
          <p:nvSpPr>
            <p:cNvPr id="1996" name="Google Shape;1996;p261"/>
            <p:cNvSpPr txBox="1"/>
            <p:nvPr/>
          </p:nvSpPr>
          <p:spPr>
            <a:xfrm>
              <a:off x="2079" y="1736"/>
              <a:ext cx="3345" cy="520"/>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l">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a:t>
              </a:r>
              <a:endParaRPr/>
            </a:p>
          </p:txBody>
        </p:sp>
        <p:sp>
          <p:nvSpPr>
            <p:cNvPr id="1997" name="Google Shape;1997;p261"/>
            <p:cNvSpPr txBox="1"/>
            <p:nvPr/>
          </p:nvSpPr>
          <p:spPr>
            <a:xfrm>
              <a:off x="432" y="1736"/>
              <a:ext cx="1647" cy="520"/>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ctr">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Ternary conditional</a:t>
              </a:r>
              <a:endParaRPr/>
            </a:p>
          </p:txBody>
        </p:sp>
        <p:sp>
          <p:nvSpPr>
            <p:cNvPr id="1998" name="Google Shape;1998;p261"/>
            <p:cNvSpPr txBox="1"/>
            <p:nvPr/>
          </p:nvSpPr>
          <p:spPr>
            <a:xfrm>
              <a:off x="2079" y="2256"/>
              <a:ext cx="3345" cy="435"/>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l">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 *=, /=, %=, +=, -=, &lt;&lt;=, &gt;&gt;=, </a:t>
              </a:r>
              <a:br>
                <a:rPr b="0" i="0" lang="en" sz="2000" u="none">
                  <a:solidFill>
                    <a:schemeClr val="dk1"/>
                  </a:solidFill>
                  <a:latin typeface="Arial"/>
                  <a:ea typeface="Arial"/>
                  <a:cs typeface="Arial"/>
                  <a:sym typeface="Arial"/>
                </a:rPr>
              </a:br>
              <a:r>
                <a:rPr b="0" i="0" lang="en" sz="2000" u="none">
                  <a:solidFill>
                    <a:schemeClr val="dk1"/>
                  </a:solidFill>
                  <a:latin typeface="Arial"/>
                  <a:ea typeface="Arial"/>
                  <a:cs typeface="Arial"/>
                  <a:sym typeface="Arial"/>
                </a:rPr>
                <a:t>&amp;=, ^=, |=</a:t>
              </a:r>
              <a:endParaRPr/>
            </a:p>
          </p:txBody>
        </p:sp>
        <p:sp>
          <p:nvSpPr>
            <p:cNvPr id="1999" name="Google Shape;1999;p261"/>
            <p:cNvSpPr txBox="1"/>
            <p:nvPr/>
          </p:nvSpPr>
          <p:spPr>
            <a:xfrm>
              <a:off x="432" y="2256"/>
              <a:ext cx="1647" cy="435"/>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ctr">
                <a:lnSpc>
                  <a:spcPct val="85000"/>
                </a:lnSpc>
                <a:spcBef>
                  <a:spcPts val="0"/>
                </a:spcBef>
                <a:spcAft>
                  <a:spcPts val="0"/>
                </a:spcAft>
                <a:buClr>
                  <a:schemeClr val="dk1"/>
                </a:buClr>
                <a:buSzPts val="2000"/>
                <a:buFont typeface="Arial"/>
                <a:buNone/>
              </a:pPr>
              <a:r>
                <a:rPr b="0" i="0" lang="en" sz="2000" u="none">
                  <a:solidFill>
                    <a:schemeClr val="dk1"/>
                  </a:solidFill>
                  <a:latin typeface="Arial"/>
                  <a:ea typeface="Arial"/>
                  <a:cs typeface="Arial"/>
                  <a:sym typeface="Arial"/>
                </a:rPr>
                <a:t>Assignment</a:t>
              </a:r>
              <a:endParaRPr/>
            </a:p>
          </p:txBody>
        </p:sp>
        <p:sp>
          <p:nvSpPr>
            <p:cNvPr id="2000" name="Google Shape;2000;p261"/>
            <p:cNvSpPr txBox="1"/>
            <p:nvPr/>
          </p:nvSpPr>
          <p:spPr>
            <a:xfrm>
              <a:off x="2079" y="1392"/>
              <a:ext cx="3345" cy="344"/>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ctr">
                <a:lnSpc>
                  <a:spcPct val="85000"/>
                </a:lnSpc>
                <a:spcBef>
                  <a:spcPts val="0"/>
                </a:spcBef>
                <a:spcAft>
                  <a:spcPts val="0"/>
                </a:spcAft>
                <a:buClr>
                  <a:schemeClr val="dk1"/>
                </a:buClr>
                <a:buSzPts val="2400"/>
                <a:buFont typeface="Arial"/>
                <a:buNone/>
              </a:pPr>
              <a:r>
                <a:rPr b="1" i="0" lang="en" sz="2400" u="none">
                  <a:solidFill>
                    <a:schemeClr val="dk1"/>
                  </a:solidFill>
                  <a:latin typeface="Arial"/>
                  <a:ea typeface="Arial"/>
                  <a:cs typeface="Arial"/>
                  <a:sym typeface="Arial"/>
                </a:rPr>
                <a:t>Operators</a:t>
              </a:r>
              <a:endParaRPr/>
            </a:p>
          </p:txBody>
        </p:sp>
        <p:sp>
          <p:nvSpPr>
            <p:cNvPr id="2001" name="Google Shape;2001;p261"/>
            <p:cNvSpPr txBox="1"/>
            <p:nvPr/>
          </p:nvSpPr>
          <p:spPr>
            <a:xfrm>
              <a:off x="432" y="1392"/>
              <a:ext cx="1647" cy="344"/>
            </a:xfrm>
            <a:prstGeom prst="rect">
              <a:avLst/>
            </a:prstGeom>
            <a:solidFill>
              <a:schemeClr val="accent1"/>
            </a:solidFill>
            <a:ln>
              <a:noFill/>
            </a:ln>
          </p:spPr>
          <p:txBody>
            <a:bodyPr anchorCtr="0" anchor="ctr" bIns="45800" lIns="91625" spcFirstLastPara="1" rIns="91625" wrap="square" tIns="45800">
              <a:noAutofit/>
            </a:bodyPr>
            <a:lstStyle/>
            <a:p>
              <a:pPr indent="0" lvl="0" marL="0" marR="0" rtl="0" algn="ctr">
                <a:lnSpc>
                  <a:spcPct val="85000"/>
                </a:lnSpc>
                <a:spcBef>
                  <a:spcPts val="0"/>
                </a:spcBef>
                <a:spcAft>
                  <a:spcPts val="0"/>
                </a:spcAft>
                <a:buClr>
                  <a:schemeClr val="dk1"/>
                </a:buClr>
                <a:buSzPts val="2400"/>
                <a:buFont typeface="Arial"/>
                <a:buNone/>
              </a:pPr>
              <a:r>
                <a:rPr b="1" i="0" lang="en" sz="2400" u="none">
                  <a:solidFill>
                    <a:schemeClr val="dk1"/>
                  </a:solidFill>
                  <a:latin typeface="Arial"/>
                  <a:ea typeface="Arial"/>
                  <a:cs typeface="Arial"/>
                  <a:sym typeface="Arial"/>
                </a:rPr>
                <a:t>Category</a:t>
              </a:r>
              <a:endParaRPr/>
            </a:p>
          </p:txBody>
        </p:sp>
        <p:cxnSp>
          <p:nvCxnSpPr>
            <p:cNvPr id="2002" name="Google Shape;2002;p261"/>
            <p:cNvCxnSpPr/>
            <p:nvPr/>
          </p:nvCxnSpPr>
          <p:spPr>
            <a:xfrm>
              <a:off x="432" y="1392"/>
              <a:ext cx="4992" cy="0"/>
            </a:xfrm>
            <a:prstGeom prst="straightConnector1">
              <a:avLst/>
            </a:prstGeom>
            <a:noFill/>
            <a:ln cap="sq" cmpd="sng" w="12700">
              <a:solidFill>
                <a:schemeClr val="dk1"/>
              </a:solidFill>
              <a:prstDash val="solid"/>
              <a:miter lim="800000"/>
              <a:headEnd len="med" w="med" type="none"/>
              <a:tailEnd len="med" w="med" type="none"/>
            </a:ln>
          </p:spPr>
        </p:cxnSp>
        <p:cxnSp>
          <p:nvCxnSpPr>
            <p:cNvPr id="2003" name="Google Shape;2003;p261"/>
            <p:cNvCxnSpPr/>
            <p:nvPr/>
          </p:nvCxnSpPr>
          <p:spPr>
            <a:xfrm>
              <a:off x="432" y="1736"/>
              <a:ext cx="4992" cy="0"/>
            </a:xfrm>
            <a:prstGeom prst="straightConnector1">
              <a:avLst/>
            </a:prstGeom>
            <a:noFill/>
            <a:ln cap="rnd" cmpd="sng" w="12700">
              <a:solidFill>
                <a:schemeClr val="dk1"/>
              </a:solidFill>
              <a:prstDash val="solid"/>
              <a:miter lim="800000"/>
              <a:headEnd len="med" w="med" type="none"/>
              <a:tailEnd len="med" w="med" type="none"/>
            </a:ln>
          </p:spPr>
        </p:cxnSp>
        <p:cxnSp>
          <p:nvCxnSpPr>
            <p:cNvPr id="2004" name="Google Shape;2004;p261"/>
            <p:cNvCxnSpPr/>
            <p:nvPr/>
          </p:nvCxnSpPr>
          <p:spPr>
            <a:xfrm>
              <a:off x="432" y="2691"/>
              <a:ext cx="4992" cy="0"/>
            </a:xfrm>
            <a:prstGeom prst="straightConnector1">
              <a:avLst/>
            </a:prstGeom>
            <a:noFill/>
            <a:ln cap="sq" cmpd="sng" w="12700">
              <a:solidFill>
                <a:schemeClr val="dk1"/>
              </a:solidFill>
              <a:prstDash val="solid"/>
              <a:miter lim="800000"/>
              <a:headEnd len="med" w="med" type="none"/>
              <a:tailEnd len="med" w="med" type="none"/>
            </a:ln>
          </p:spPr>
        </p:cxnSp>
        <p:cxnSp>
          <p:nvCxnSpPr>
            <p:cNvPr id="2005" name="Google Shape;2005;p261"/>
            <p:cNvCxnSpPr/>
            <p:nvPr/>
          </p:nvCxnSpPr>
          <p:spPr>
            <a:xfrm>
              <a:off x="2079" y="1392"/>
              <a:ext cx="0" cy="1299"/>
            </a:xfrm>
            <a:prstGeom prst="straightConnector1">
              <a:avLst/>
            </a:prstGeom>
            <a:noFill/>
            <a:ln cap="flat" cmpd="sng" w="12700">
              <a:solidFill>
                <a:schemeClr val="dk1"/>
              </a:solidFill>
              <a:prstDash val="solid"/>
              <a:miter lim="800000"/>
              <a:headEnd len="med" w="med" type="none"/>
              <a:tailEnd len="med" w="med" type="none"/>
            </a:ln>
          </p:spPr>
        </p:cxnSp>
        <p:cxnSp>
          <p:nvCxnSpPr>
            <p:cNvPr id="2006" name="Google Shape;2006;p261"/>
            <p:cNvCxnSpPr/>
            <p:nvPr/>
          </p:nvCxnSpPr>
          <p:spPr>
            <a:xfrm>
              <a:off x="432" y="1392"/>
              <a:ext cx="0" cy="1299"/>
            </a:xfrm>
            <a:prstGeom prst="straightConnector1">
              <a:avLst/>
            </a:prstGeom>
            <a:noFill/>
            <a:ln cap="sq" cmpd="sng" w="12700">
              <a:solidFill>
                <a:schemeClr val="dk1"/>
              </a:solidFill>
              <a:prstDash val="solid"/>
              <a:miter lim="800000"/>
              <a:headEnd len="med" w="med" type="none"/>
              <a:tailEnd len="med" w="med" type="none"/>
            </a:ln>
          </p:spPr>
        </p:cxnSp>
        <p:cxnSp>
          <p:nvCxnSpPr>
            <p:cNvPr id="2007" name="Google Shape;2007;p261"/>
            <p:cNvCxnSpPr/>
            <p:nvPr/>
          </p:nvCxnSpPr>
          <p:spPr>
            <a:xfrm>
              <a:off x="5424" y="1392"/>
              <a:ext cx="0" cy="1299"/>
            </a:xfrm>
            <a:prstGeom prst="straightConnector1">
              <a:avLst/>
            </a:prstGeom>
            <a:noFill/>
            <a:ln cap="sq" cmpd="sng" w="12700">
              <a:solidFill>
                <a:schemeClr val="dk1"/>
              </a:solidFill>
              <a:prstDash val="solid"/>
              <a:miter lim="800000"/>
              <a:headEnd len="med" w="med" type="none"/>
              <a:tailEnd len="med" w="med" type="none"/>
            </a:ln>
          </p:spPr>
        </p:cxnSp>
        <p:cxnSp>
          <p:nvCxnSpPr>
            <p:cNvPr id="2008" name="Google Shape;2008;p261"/>
            <p:cNvCxnSpPr/>
            <p:nvPr/>
          </p:nvCxnSpPr>
          <p:spPr>
            <a:xfrm>
              <a:off x="432" y="2256"/>
              <a:ext cx="4992" cy="0"/>
            </a:xfrm>
            <a:prstGeom prst="straightConnector1">
              <a:avLst/>
            </a:prstGeom>
            <a:noFill/>
            <a:ln cap="flat" cmpd="sng" w="12700">
              <a:solidFill>
                <a:schemeClr val="dk1"/>
              </a:solidFill>
              <a:prstDash val="solid"/>
              <a:miter lim="800000"/>
              <a:headEnd len="med" w="med" type="none"/>
              <a:tailEnd len="med" w="med" type="none"/>
            </a:ln>
          </p:spPr>
        </p:cxnSp>
      </p:grpSp>
    </p:spTree>
  </p:cSld>
  <p:clrMapOvr>
    <a:masterClrMapping/>
  </p:clrMapOvr>
  <p:transition spd="med">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Agenda</a:t>
            </a:r>
            <a:endParaRPr/>
          </a:p>
        </p:txBody>
      </p:sp>
      <p:sp>
        <p:nvSpPr>
          <p:cNvPr id="226" name="Google Shape;226;p37"/>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Hello World</a:t>
            </a:r>
            <a:endParaRPr/>
          </a:p>
          <a:p>
            <a:pPr indent="-342900" lvl="0" marL="342900" marR="0" rtl="0" algn="l">
              <a:lnSpc>
                <a:spcPct val="100000"/>
              </a:lnSpc>
              <a:spcBef>
                <a:spcPts val="560"/>
              </a:spcBef>
              <a:spcAft>
                <a:spcPts val="0"/>
              </a:spcAft>
              <a:buClr>
                <a:schemeClr val="folHlink"/>
              </a:buClr>
              <a:buSzPts val="2800"/>
              <a:buFont typeface="Noto Sans Symbols"/>
              <a:buChar char="⬥"/>
            </a:pPr>
            <a:r>
              <a:rPr b="1" i="0" lang="en" sz="2800" u="none">
                <a:solidFill>
                  <a:schemeClr val="folHlink"/>
                </a:solidFill>
                <a:latin typeface="Arial"/>
                <a:ea typeface="Arial"/>
                <a:cs typeface="Arial"/>
                <a:sym typeface="Arial"/>
              </a:rPr>
              <a:t>Design Goals of C#</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Types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Program Structure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Statements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Operators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Using Visual Studio.NET</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Using the .NET Framework SDK </a:t>
            </a:r>
            <a:endParaRPr/>
          </a:p>
        </p:txBody>
      </p:sp>
    </p:spTree>
  </p:cSld>
  <p:clrMapOvr>
    <a:masterClrMapping/>
  </p:clrMapOvr>
  <p:transition spd="med">
    <p:fade thruBlk="1"/>
  </p:transition>
</p:sld>
</file>

<file path=ppt/slides/slide2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2" name="Shape 2012"/>
        <p:cNvGrpSpPr/>
        <p:nvPr/>
      </p:nvGrpSpPr>
      <p:grpSpPr>
        <a:xfrm>
          <a:off x="0" y="0"/>
          <a:ext cx="0" cy="0"/>
          <a:chOff x="0" y="0"/>
          <a:chExt cx="0" cy="0"/>
        </a:xfrm>
      </p:grpSpPr>
      <p:sp>
        <p:nvSpPr>
          <p:cNvPr id="2013" name="Google Shape;2013;p262"/>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Operators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Associativity</a:t>
            </a:r>
            <a:endParaRPr/>
          </a:p>
        </p:txBody>
      </p:sp>
      <p:sp>
        <p:nvSpPr>
          <p:cNvPr id="2014" name="Google Shape;2014;p262"/>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Assignment and ternary conditional operators are right-associative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Operations performed right to left</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Droid Sans Mono"/>
                <a:ea typeface="Droid Sans Mono"/>
                <a:cs typeface="Droid Sans Mono"/>
                <a:sym typeface="Droid Sans Mono"/>
              </a:rPr>
              <a:t>x = y = z</a:t>
            </a:r>
            <a:r>
              <a:rPr b="0" i="0" lang="en" sz="2400" u="none" cap="none" strike="noStrike">
                <a:solidFill>
                  <a:schemeClr val="dk1"/>
                </a:solidFill>
                <a:latin typeface="Arial"/>
                <a:ea typeface="Arial"/>
                <a:cs typeface="Arial"/>
                <a:sym typeface="Arial"/>
              </a:rPr>
              <a:t>  evaluates as  </a:t>
            </a:r>
            <a:r>
              <a:rPr b="0" i="0" lang="en" sz="2400" u="none" cap="none" strike="noStrike">
                <a:solidFill>
                  <a:schemeClr val="dk1"/>
                </a:solidFill>
                <a:latin typeface="Droid Sans Mono"/>
                <a:ea typeface="Droid Sans Mono"/>
                <a:cs typeface="Droid Sans Mono"/>
                <a:sym typeface="Droid Sans Mono"/>
              </a:rPr>
              <a:t>x = (y = z)</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All other binary operators are left-associative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Operations performed left to right</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Droid Sans Mono"/>
                <a:ea typeface="Droid Sans Mono"/>
                <a:cs typeface="Droid Sans Mono"/>
                <a:sym typeface="Droid Sans Mono"/>
              </a:rPr>
              <a:t>x + y + z</a:t>
            </a:r>
            <a:r>
              <a:rPr b="0" i="0" lang="en" sz="2400" u="none" cap="none" strike="noStrike">
                <a:solidFill>
                  <a:schemeClr val="dk1"/>
                </a:solidFill>
                <a:latin typeface="Arial"/>
                <a:ea typeface="Arial"/>
                <a:cs typeface="Arial"/>
                <a:sym typeface="Arial"/>
              </a:rPr>
              <a:t>  evaluates as  </a:t>
            </a:r>
            <a:r>
              <a:rPr b="0" i="0" lang="en" sz="2400" u="none" cap="none" strike="noStrike">
                <a:solidFill>
                  <a:schemeClr val="dk1"/>
                </a:solidFill>
                <a:latin typeface="Droid Sans Mono"/>
                <a:ea typeface="Droid Sans Mono"/>
                <a:cs typeface="Droid Sans Mono"/>
                <a:sym typeface="Droid Sans Mono"/>
              </a:rPr>
              <a:t>(x + y) + z</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Use parentheses to control order</a:t>
            </a:r>
            <a:endParaRPr/>
          </a:p>
        </p:txBody>
      </p:sp>
    </p:spTree>
  </p:cSld>
  <p:clrMapOvr>
    <a:masterClrMapping/>
  </p:clrMapOvr>
  <p:transition spd="med">
    <p:fade thruBlk="1"/>
  </p:transition>
</p:sld>
</file>

<file path=ppt/slides/slide2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8" name="Shape 2018"/>
        <p:cNvGrpSpPr/>
        <p:nvPr/>
      </p:nvGrpSpPr>
      <p:grpSpPr>
        <a:xfrm>
          <a:off x="0" y="0"/>
          <a:ext cx="0" cy="0"/>
          <a:chOff x="0" y="0"/>
          <a:chExt cx="0" cy="0"/>
        </a:xfrm>
      </p:grpSpPr>
      <p:sp>
        <p:nvSpPr>
          <p:cNvPr id="2019" name="Google Shape;2019;p263"/>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Agenda</a:t>
            </a:r>
            <a:endParaRPr/>
          </a:p>
        </p:txBody>
      </p:sp>
      <p:sp>
        <p:nvSpPr>
          <p:cNvPr id="2020" name="Google Shape;2020;p263"/>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Hello World</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Design Goals of C#</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Types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Program Structure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Statements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Operators</a:t>
            </a:r>
            <a:endParaRPr/>
          </a:p>
          <a:p>
            <a:pPr indent="-342900" lvl="0" marL="342900" marR="0" rtl="0" algn="l">
              <a:lnSpc>
                <a:spcPct val="100000"/>
              </a:lnSpc>
              <a:spcBef>
                <a:spcPts val="560"/>
              </a:spcBef>
              <a:spcAft>
                <a:spcPts val="0"/>
              </a:spcAft>
              <a:buClr>
                <a:schemeClr val="folHlink"/>
              </a:buClr>
              <a:buSzPts val="2800"/>
              <a:buFont typeface="Noto Sans Symbols"/>
              <a:buChar char="⬥"/>
            </a:pPr>
            <a:r>
              <a:rPr b="1" i="0" lang="en" sz="2800" u="none">
                <a:solidFill>
                  <a:schemeClr val="folHlink"/>
                </a:solidFill>
                <a:latin typeface="Arial"/>
                <a:ea typeface="Arial"/>
                <a:cs typeface="Arial"/>
                <a:sym typeface="Arial"/>
              </a:rPr>
              <a:t>Using Visual Studio.NET</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Using the .NET Framework SDK </a:t>
            </a:r>
            <a:endParaRPr/>
          </a:p>
        </p:txBody>
      </p:sp>
    </p:spTree>
  </p:cSld>
  <p:clrMapOvr>
    <a:masterClrMapping/>
  </p:clrMapOvr>
  <p:transition spd="med">
    <p:fade thruBlk="1"/>
  </p:transition>
</p:sld>
</file>

<file path=ppt/slides/slide2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4" name="Shape 2024"/>
        <p:cNvGrpSpPr/>
        <p:nvPr/>
      </p:nvGrpSpPr>
      <p:grpSpPr>
        <a:xfrm>
          <a:off x="0" y="0"/>
          <a:ext cx="0" cy="0"/>
          <a:chOff x="0" y="0"/>
          <a:chExt cx="0" cy="0"/>
        </a:xfrm>
      </p:grpSpPr>
      <p:sp>
        <p:nvSpPr>
          <p:cNvPr id="2025" name="Google Shape;2025;p264"/>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Using Visual Studio.NET</a:t>
            </a:r>
            <a:endParaRPr/>
          </a:p>
        </p:txBody>
      </p:sp>
      <p:sp>
        <p:nvSpPr>
          <p:cNvPr id="2026" name="Google Shape;2026;p264"/>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Types of projects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Console Application</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Windows Application</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Web Application</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Web Service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Windows Service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Class Library</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a:t>
            </a:r>
            <a:endParaRPr/>
          </a:p>
        </p:txBody>
      </p:sp>
    </p:spTree>
  </p:cSld>
  <p:clrMapOvr>
    <a:masterClrMapping/>
  </p:clrMapOvr>
  <p:transition spd="med">
    <p:fade thruBlk="1"/>
  </p:transition>
</p:sld>
</file>

<file path=ppt/slides/slide2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0" name="Shape 2030"/>
        <p:cNvGrpSpPr/>
        <p:nvPr/>
      </p:nvGrpSpPr>
      <p:grpSpPr>
        <a:xfrm>
          <a:off x="0" y="0"/>
          <a:ext cx="0" cy="0"/>
          <a:chOff x="0" y="0"/>
          <a:chExt cx="0" cy="0"/>
        </a:xfrm>
      </p:grpSpPr>
      <p:sp>
        <p:nvSpPr>
          <p:cNvPr id="2031" name="Google Shape;2031;p265"/>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Using Visual Studio.NET</a:t>
            </a:r>
            <a:endParaRPr/>
          </a:p>
        </p:txBody>
      </p:sp>
      <p:sp>
        <p:nvSpPr>
          <p:cNvPr id="2032" name="Google Shape;2032;p265"/>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Windows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Solution Explorer</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Class View</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Properties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Output</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Task List</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Object Browser</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Server Explorer</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Toolbox</a:t>
            </a:r>
            <a:endParaRPr/>
          </a:p>
        </p:txBody>
      </p:sp>
    </p:spTree>
  </p:cSld>
  <p:clrMapOvr>
    <a:masterClrMapping/>
  </p:clrMapOvr>
  <p:transition spd="med">
    <p:fade thruBlk="1"/>
  </p:transition>
</p:sld>
</file>

<file path=ppt/slides/slide2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6" name="Shape 2036"/>
        <p:cNvGrpSpPr/>
        <p:nvPr/>
      </p:nvGrpSpPr>
      <p:grpSpPr>
        <a:xfrm>
          <a:off x="0" y="0"/>
          <a:ext cx="0" cy="0"/>
          <a:chOff x="0" y="0"/>
          <a:chExt cx="0" cy="0"/>
        </a:xfrm>
      </p:grpSpPr>
      <p:sp>
        <p:nvSpPr>
          <p:cNvPr id="2037" name="Google Shape;2037;p266"/>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Using Visual Studio.NET</a:t>
            </a:r>
            <a:endParaRPr/>
          </a:p>
        </p:txBody>
      </p:sp>
      <p:sp>
        <p:nvSpPr>
          <p:cNvPr id="2038" name="Google Shape;2038;p266"/>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Building</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Debugging</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Break points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References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Saving</a:t>
            </a:r>
            <a:endParaRPr/>
          </a:p>
        </p:txBody>
      </p:sp>
    </p:spTree>
  </p:cSld>
  <p:clrMapOvr>
    <a:masterClrMapping/>
  </p:clrMapOvr>
  <p:transition spd="med">
    <p:fade thruBlk="1"/>
  </p:transition>
</p:sld>
</file>

<file path=ppt/slides/slide2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2" name="Shape 2042"/>
        <p:cNvGrpSpPr/>
        <p:nvPr/>
      </p:nvGrpSpPr>
      <p:grpSpPr>
        <a:xfrm>
          <a:off x="0" y="0"/>
          <a:ext cx="0" cy="0"/>
          <a:chOff x="0" y="0"/>
          <a:chExt cx="0" cy="0"/>
        </a:xfrm>
      </p:grpSpPr>
      <p:sp>
        <p:nvSpPr>
          <p:cNvPr id="2043" name="Google Shape;2043;p267"/>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Agenda</a:t>
            </a:r>
            <a:endParaRPr/>
          </a:p>
        </p:txBody>
      </p:sp>
      <p:sp>
        <p:nvSpPr>
          <p:cNvPr id="2044" name="Google Shape;2044;p267"/>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Hello World</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Design Goals of C#</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Types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Program Structure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Statements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Operators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Using Visual Studio.NET</a:t>
            </a:r>
            <a:endParaRPr/>
          </a:p>
          <a:p>
            <a:pPr indent="-342900" lvl="0" marL="342900" marR="0" rtl="0" algn="l">
              <a:lnSpc>
                <a:spcPct val="100000"/>
              </a:lnSpc>
              <a:spcBef>
                <a:spcPts val="560"/>
              </a:spcBef>
              <a:spcAft>
                <a:spcPts val="0"/>
              </a:spcAft>
              <a:buClr>
                <a:schemeClr val="folHlink"/>
              </a:buClr>
              <a:buSzPts val="2800"/>
              <a:buFont typeface="Noto Sans Symbols"/>
              <a:buChar char="⬥"/>
            </a:pPr>
            <a:r>
              <a:rPr b="1" i="0" lang="en" sz="2800" u="none">
                <a:solidFill>
                  <a:schemeClr val="folHlink"/>
                </a:solidFill>
                <a:latin typeface="Arial"/>
                <a:ea typeface="Arial"/>
                <a:cs typeface="Arial"/>
                <a:sym typeface="Arial"/>
              </a:rPr>
              <a:t>Using the .NET Framework SDK</a:t>
            </a:r>
            <a:r>
              <a:rPr b="0" i="0" lang="en" sz="2800" u="none">
                <a:solidFill>
                  <a:schemeClr val="dk1"/>
                </a:solidFill>
                <a:latin typeface="Arial"/>
                <a:ea typeface="Arial"/>
                <a:cs typeface="Arial"/>
                <a:sym typeface="Arial"/>
              </a:rPr>
              <a:t> </a:t>
            </a:r>
            <a:endParaRPr/>
          </a:p>
        </p:txBody>
      </p:sp>
    </p:spTree>
  </p:cSld>
  <p:clrMapOvr>
    <a:masterClrMapping/>
  </p:clrMapOvr>
  <p:transition spd="med">
    <p:fade thruBlk="1"/>
  </p:transition>
</p:sld>
</file>

<file path=ppt/slides/slide2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8" name="Shape 2048"/>
        <p:cNvGrpSpPr/>
        <p:nvPr/>
      </p:nvGrpSpPr>
      <p:grpSpPr>
        <a:xfrm>
          <a:off x="0" y="0"/>
          <a:ext cx="0" cy="0"/>
          <a:chOff x="0" y="0"/>
          <a:chExt cx="0" cy="0"/>
        </a:xfrm>
      </p:grpSpPr>
      <p:sp>
        <p:nvSpPr>
          <p:cNvPr id="2049" name="Google Shape;2049;p268"/>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Using .NET Framework SDK</a:t>
            </a:r>
            <a:endParaRPr/>
          </a:p>
        </p:txBody>
      </p:sp>
      <p:sp>
        <p:nvSpPr>
          <p:cNvPr id="2050" name="Google Shape;2050;p268"/>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Compiling from command line</a:t>
            </a:r>
            <a:endParaRPr/>
          </a:p>
          <a:p>
            <a:pPr indent="-165100" lvl="0" marL="342900" marR="0" rtl="0" algn="l">
              <a:lnSpc>
                <a:spcPct val="100000"/>
              </a:lnSpc>
              <a:spcBef>
                <a:spcPts val="560"/>
              </a:spcBef>
              <a:spcAft>
                <a:spcPts val="0"/>
              </a:spcAft>
              <a:buClr>
                <a:schemeClr val="accent2"/>
              </a:buClr>
              <a:buSzPts val="2800"/>
              <a:buFont typeface="Noto Sans Symbols"/>
              <a:buNone/>
            </a:pPr>
            <a:r>
              <a:t/>
            </a:r>
            <a:endParaRPr b="0" i="0" sz="2800" u="none">
              <a:solidFill>
                <a:schemeClr val="dk1"/>
              </a:solidFill>
              <a:latin typeface="Arial"/>
              <a:ea typeface="Arial"/>
              <a:cs typeface="Arial"/>
              <a:sym typeface="Arial"/>
            </a:endParaRPr>
          </a:p>
        </p:txBody>
      </p:sp>
      <p:sp>
        <p:nvSpPr>
          <p:cNvPr id="2051" name="Google Shape;2051;p268"/>
          <p:cNvSpPr txBox="1"/>
          <p:nvPr/>
        </p:nvSpPr>
        <p:spPr>
          <a:xfrm>
            <a:off x="914400" y="2286000"/>
            <a:ext cx="7391400" cy="442913"/>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csc /r:System.WinForms.dll class1.cs file1.cs</a:t>
            </a:r>
            <a:endParaRPr/>
          </a:p>
        </p:txBody>
      </p:sp>
    </p:spTree>
  </p:cSld>
  <p:clrMapOvr>
    <a:masterClrMapping/>
  </p:clrMapOvr>
  <p:transition spd="med">
    <p:fade thruBlk="1"/>
  </p:transition>
</p:sld>
</file>

<file path=ppt/slides/slide2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5" name="Shape 2055"/>
        <p:cNvGrpSpPr/>
        <p:nvPr/>
      </p:nvGrpSpPr>
      <p:grpSpPr>
        <a:xfrm>
          <a:off x="0" y="0"/>
          <a:ext cx="0" cy="0"/>
          <a:chOff x="0" y="0"/>
          <a:chExt cx="0" cy="0"/>
        </a:xfrm>
      </p:grpSpPr>
      <p:sp>
        <p:nvSpPr>
          <p:cNvPr id="2056" name="Google Shape;2056;p269"/>
          <p:cNvSpPr txBox="1"/>
          <p:nvPr>
            <p:ph type="title"/>
          </p:nvPr>
        </p:nvSpPr>
        <p:spPr>
          <a:xfrm>
            <a:off x="311700" y="315925"/>
            <a:ext cx="8520600" cy="8313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More Resources</a:t>
            </a:r>
            <a:endParaRPr/>
          </a:p>
        </p:txBody>
      </p:sp>
      <p:sp>
        <p:nvSpPr>
          <p:cNvPr id="2057" name="Google Shape;2057;p269"/>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1800"/>
              <a:buFont typeface="Noto Sans Symbols"/>
              <a:buChar char="⬥"/>
            </a:pPr>
            <a:r>
              <a:rPr b="1" i="0" lang="en" sz="1800" u="none">
                <a:solidFill>
                  <a:schemeClr val="dk1"/>
                </a:solidFill>
                <a:latin typeface="Droid Sans Mono"/>
                <a:ea typeface="Droid Sans Mono"/>
                <a:cs typeface="Droid Sans Mono"/>
                <a:sym typeface="Droid Sans Mono"/>
              </a:rPr>
              <a:t>http://msdn.microsoft.com</a:t>
            </a:r>
            <a:endParaRPr/>
          </a:p>
          <a:p>
            <a:pPr indent="-342900" lvl="0" marL="342900" marR="0" rtl="0" algn="l">
              <a:lnSpc>
                <a:spcPct val="100000"/>
              </a:lnSpc>
              <a:spcBef>
                <a:spcPts val="360"/>
              </a:spcBef>
              <a:spcAft>
                <a:spcPts val="0"/>
              </a:spcAft>
              <a:buClr>
                <a:schemeClr val="accent2"/>
              </a:buClr>
              <a:buSzPts val="1800"/>
              <a:buFont typeface="Noto Sans Symbols"/>
              <a:buChar char="⬥"/>
            </a:pPr>
            <a:r>
              <a:rPr b="1" i="0" lang="en" sz="1800" u="none">
                <a:solidFill>
                  <a:schemeClr val="dk1"/>
                </a:solidFill>
                <a:latin typeface="Droid Sans Mono"/>
                <a:ea typeface="Droid Sans Mono"/>
                <a:cs typeface="Droid Sans Mono"/>
                <a:sym typeface="Droid Sans Mono"/>
              </a:rPr>
              <a:t>http://windows.oreilly.com/news/hejlsberg_0800.html</a:t>
            </a:r>
            <a:endParaRPr/>
          </a:p>
          <a:p>
            <a:pPr indent="-342900" lvl="0" marL="342900" marR="0" rtl="0" algn="l">
              <a:lnSpc>
                <a:spcPct val="100000"/>
              </a:lnSpc>
              <a:spcBef>
                <a:spcPts val="360"/>
              </a:spcBef>
              <a:spcAft>
                <a:spcPts val="0"/>
              </a:spcAft>
              <a:buClr>
                <a:schemeClr val="accent2"/>
              </a:buClr>
              <a:buSzPts val="1800"/>
              <a:buFont typeface="Noto Sans Symbols"/>
              <a:buChar char="⬥"/>
            </a:pPr>
            <a:r>
              <a:rPr b="1" i="0" lang="en" sz="1800" u="none">
                <a:solidFill>
                  <a:schemeClr val="dk1"/>
                </a:solidFill>
                <a:latin typeface="Droid Sans Mono"/>
                <a:ea typeface="Droid Sans Mono"/>
                <a:cs typeface="Droid Sans Mono"/>
                <a:sym typeface="Droid Sans Mono"/>
              </a:rPr>
              <a:t>http://www.csharphelp.com/</a:t>
            </a:r>
            <a:endParaRPr/>
          </a:p>
          <a:p>
            <a:pPr indent="-342900" lvl="0" marL="342900" marR="0" rtl="0" algn="l">
              <a:lnSpc>
                <a:spcPct val="100000"/>
              </a:lnSpc>
              <a:spcBef>
                <a:spcPts val="360"/>
              </a:spcBef>
              <a:spcAft>
                <a:spcPts val="0"/>
              </a:spcAft>
              <a:buClr>
                <a:schemeClr val="accent2"/>
              </a:buClr>
              <a:buSzPts val="1800"/>
              <a:buFont typeface="Noto Sans Symbols"/>
              <a:buChar char="⬥"/>
            </a:pPr>
            <a:r>
              <a:rPr b="1" i="0" lang="en" sz="1800" u="none">
                <a:solidFill>
                  <a:schemeClr val="dk1"/>
                </a:solidFill>
                <a:latin typeface="Droid Sans Mono"/>
                <a:ea typeface="Droid Sans Mono"/>
                <a:cs typeface="Droid Sans Mono"/>
                <a:sym typeface="Droid Sans Mono"/>
              </a:rPr>
              <a:t>http://www.csharp-station.com/</a:t>
            </a:r>
            <a:endParaRPr/>
          </a:p>
          <a:p>
            <a:pPr indent="-342900" lvl="0" marL="342900" marR="0" rtl="0" algn="l">
              <a:lnSpc>
                <a:spcPct val="100000"/>
              </a:lnSpc>
              <a:spcBef>
                <a:spcPts val="360"/>
              </a:spcBef>
              <a:spcAft>
                <a:spcPts val="0"/>
              </a:spcAft>
              <a:buClr>
                <a:schemeClr val="accent2"/>
              </a:buClr>
              <a:buSzPts val="1800"/>
              <a:buFont typeface="Noto Sans Symbols"/>
              <a:buChar char="⬥"/>
            </a:pPr>
            <a:r>
              <a:rPr b="1" i="0" lang="en" sz="1800" u="none">
                <a:solidFill>
                  <a:schemeClr val="dk1"/>
                </a:solidFill>
                <a:latin typeface="Droid Sans Mono"/>
                <a:ea typeface="Droid Sans Mono"/>
                <a:cs typeface="Droid Sans Mono"/>
                <a:sym typeface="Droid Sans Mono"/>
              </a:rPr>
              <a:t>http://www.csharpindex.com/</a:t>
            </a:r>
            <a:endParaRPr/>
          </a:p>
          <a:p>
            <a:pPr indent="-342900" lvl="0" marL="342900" marR="0" rtl="0" algn="l">
              <a:lnSpc>
                <a:spcPct val="100000"/>
              </a:lnSpc>
              <a:spcBef>
                <a:spcPts val="360"/>
              </a:spcBef>
              <a:spcAft>
                <a:spcPts val="0"/>
              </a:spcAft>
              <a:buClr>
                <a:schemeClr val="accent2"/>
              </a:buClr>
              <a:buSzPts val="1800"/>
              <a:buFont typeface="Noto Sans Symbols"/>
              <a:buChar char="⬥"/>
            </a:pPr>
            <a:r>
              <a:rPr b="1" i="0" lang="en" sz="1800" u="none">
                <a:solidFill>
                  <a:schemeClr val="dk1"/>
                </a:solidFill>
                <a:latin typeface="Droid Sans Mono"/>
                <a:ea typeface="Droid Sans Mono"/>
                <a:cs typeface="Droid Sans Mono"/>
                <a:sym typeface="Droid Sans Mono"/>
              </a:rPr>
              <a:t>http://msdn.microsoft.com/msdnmag/issues/0900/csharp/csharp.asp</a:t>
            </a:r>
            <a:endParaRPr/>
          </a:p>
          <a:p>
            <a:pPr indent="-342900" lvl="0" marL="342900" marR="0" rtl="0" algn="l">
              <a:lnSpc>
                <a:spcPct val="100000"/>
              </a:lnSpc>
              <a:spcBef>
                <a:spcPts val="360"/>
              </a:spcBef>
              <a:spcAft>
                <a:spcPts val="0"/>
              </a:spcAft>
              <a:buClr>
                <a:schemeClr val="accent2"/>
              </a:buClr>
              <a:buSzPts val="1800"/>
              <a:buFont typeface="Noto Sans Symbols"/>
              <a:buChar char="⬥"/>
            </a:pPr>
            <a:r>
              <a:rPr b="1" i="0" lang="en" sz="1800" u="none">
                <a:solidFill>
                  <a:schemeClr val="dk1"/>
                </a:solidFill>
                <a:latin typeface="Droid Sans Mono"/>
                <a:ea typeface="Droid Sans Mono"/>
                <a:cs typeface="Droid Sans Mono"/>
                <a:sym typeface="Droid Sans Mono"/>
              </a:rPr>
              <a:t>http://www.hitmill.com/programming/dotNET/csharp.html</a:t>
            </a:r>
            <a:endParaRPr/>
          </a:p>
          <a:p>
            <a:pPr indent="-342900" lvl="0" marL="342900" marR="0" rtl="0" algn="l">
              <a:lnSpc>
                <a:spcPct val="100000"/>
              </a:lnSpc>
              <a:spcBef>
                <a:spcPts val="360"/>
              </a:spcBef>
              <a:spcAft>
                <a:spcPts val="0"/>
              </a:spcAft>
              <a:buClr>
                <a:schemeClr val="accent2"/>
              </a:buClr>
              <a:buSzPts val="1800"/>
              <a:buFont typeface="Noto Sans Symbols"/>
              <a:buChar char="⬥"/>
            </a:pPr>
            <a:r>
              <a:rPr b="1" i="0" lang="en" sz="1800" u="none">
                <a:solidFill>
                  <a:schemeClr val="dk1"/>
                </a:solidFill>
                <a:latin typeface="Droid Sans Mono"/>
                <a:ea typeface="Droid Sans Mono"/>
                <a:cs typeface="Droid Sans Mono"/>
                <a:sym typeface="Droid Sans Mono"/>
              </a:rPr>
              <a:t>http://www.c-sharpcorner.com/</a:t>
            </a:r>
            <a:endParaRPr/>
          </a:p>
          <a:p>
            <a:pPr indent="-342900" lvl="0" marL="342900" marR="0" rtl="0" algn="l">
              <a:lnSpc>
                <a:spcPct val="100000"/>
              </a:lnSpc>
              <a:spcBef>
                <a:spcPts val="360"/>
              </a:spcBef>
              <a:spcAft>
                <a:spcPts val="0"/>
              </a:spcAft>
              <a:buClr>
                <a:schemeClr val="accent2"/>
              </a:buClr>
              <a:buSzPts val="1800"/>
              <a:buFont typeface="Noto Sans Symbols"/>
              <a:buChar char="⬥"/>
            </a:pPr>
            <a:r>
              <a:rPr b="1" i="0" lang="en" sz="1800" u="none">
                <a:solidFill>
                  <a:schemeClr val="dk1"/>
                </a:solidFill>
                <a:latin typeface="Droid Sans Mono"/>
                <a:ea typeface="Droid Sans Mono"/>
                <a:cs typeface="Droid Sans Mono"/>
                <a:sym typeface="Droid Sans Mono"/>
              </a:rPr>
              <a:t>http://msdn.microsoft.com/library/default.asp?URL=/library/dotnet/csspec/vclrfcsharpspec_Start.htm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8"/>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Design Goals of C#</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The Big Ideas</a:t>
            </a:r>
            <a:endParaRPr/>
          </a:p>
        </p:txBody>
      </p:sp>
      <p:sp>
        <p:nvSpPr>
          <p:cNvPr id="233" name="Google Shape;233;p38"/>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Component-orientation</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Everything is an object</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Robust and durable software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Preserving your investment</a:t>
            </a:r>
            <a:endParaRPr/>
          </a:p>
        </p:txBody>
      </p:sp>
    </p:spTree>
  </p:cSld>
  <p:clrMapOvr>
    <a:masterClrMapping/>
  </p:clrMapOvr>
  <p:transition spd="slow">
    <p:fade thruBlk="1"/>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9"/>
          <p:cNvSpPr txBox="1"/>
          <p:nvPr>
            <p:ph type="title"/>
          </p:nvPr>
        </p:nvSpPr>
        <p:spPr>
          <a:xfrm>
            <a:off x="311700" y="695569"/>
            <a:ext cx="8520600" cy="429600"/>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u="none">
                <a:latin typeface="Arial"/>
                <a:ea typeface="Arial"/>
                <a:cs typeface="Arial"/>
                <a:sym typeface="Arial"/>
              </a:rPr>
              <a:t>Design Goals of C# </a:t>
            </a:r>
            <a:br>
              <a:rPr b="1" i="0" lang="en" u="none">
                <a:latin typeface="Arial"/>
                <a:ea typeface="Arial"/>
                <a:cs typeface="Arial"/>
                <a:sym typeface="Arial"/>
              </a:rPr>
            </a:br>
            <a:r>
              <a:rPr b="1" i="0" lang="en" sz="1600" u="none">
                <a:latin typeface="Arial"/>
                <a:ea typeface="Arial"/>
                <a:cs typeface="Arial"/>
                <a:sym typeface="Arial"/>
              </a:rPr>
              <a:t>Component-Orientation</a:t>
            </a:r>
            <a:endParaRPr sz="1200"/>
          </a:p>
        </p:txBody>
      </p:sp>
      <p:sp>
        <p:nvSpPr>
          <p:cNvPr id="240" name="Google Shape;240;p39"/>
          <p:cNvSpPr txBox="1"/>
          <p:nvPr>
            <p:ph idx="1" type="body"/>
          </p:nvPr>
        </p:nvSpPr>
        <p:spPr>
          <a:xfrm>
            <a:off x="311700" y="1451081"/>
            <a:ext cx="8520600" cy="2562300"/>
          </a:xfrm>
          <a:prstGeom prst="rect">
            <a:avLst/>
          </a:prstGeom>
          <a:noFill/>
          <a:ln>
            <a:noFill/>
          </a:ln>
        </p:spPr>
        <p:txBody>
          <a:bodyPr anchorCtr="0" anchor="t" bIns="45700" lIns="91425" spcFirstLastPara="1" rIns="91425" wrap="square" tIns="45700">
            <a:noAutofit/>
          </a:bodyPr>
          <a:lstStyle/>
          <a:p>
            <a:pPr indent="-285750" lvl="0" marL="342900" marR="0" rtl="0" algn="l">
              <a:lnSpc>
                <a:spcPct val="90000"/>
              </a:lnSpc>
              <a:spcBef>
                <a:spcPts val="0"/>
              </a:spcBef>
              <a:spcAft>
                <a:spcPts val="0"/>
              </a:spcAft>
              <a:buClr>
                <a:schemeClr val="accent2"/>
              </a:buClr>
              <a:buSzPts val="1900"/>
              <a:buFont typeface="Noto Sans Symbols"/>
              <a:buChar char="⬥"/>
            </a:pPr>
            <a:r>
              <a:rPr b="0" i="0" lang="en" sz="1900" u="none">
                <a:solidFill>
                  <a:schemeClr val="dk1"/>
                </a:solidFill>
                <a:latin typeface="Arial"/>
                <a:ea typeface="Arial"/>
                <a:cs typeface="Arial"/>
                <a:sym typeface="Arial"/>
              </a:rPr>
              <a:t>C# is the first “Component-Oriented” language in the C/C++ family</a:t>
            </a:r>
            <a:endParaRPr sz="1900"/>
          </a:p>
          <a:p>
            <a:pPr indent="-285750" lvl="0" marL="342900" marR="0" rtl="0" algn="l">
              <a:lnSpc>
                <a:spcPct val="90000"/>
              </a:lnSpc>
              <a:spcBef>
                <a:spcPts val="560"/>
              </a:spcBef>
              <a:spcAft>
                <a:spcPts val="0"/>
              </a:spcAft>
              <a:buClr>
                <a:schemeClr val="accent2"/>
              </a:buClr>
              <a:buSzPts val="1900"/>
              <a:buFont typeface="Noto Sans Symbols"/>
              <a:buChar char="⬥"/>
            </a:pPr>
            <a:r>
              <a:rPr b="0" i="0" lang="en" sz="1900" u="none">
                <a:solidFill>
                  <a:schemeClr val="dk1"/>
                </a:solidFill>
                <a:latin typeface="Arial"/>
                <a:ea typeface="Arial"/>
                <a:cs typeface="Arial"/>
                <a:sym typeface="Arial"/>
              </a:rPr>
              <a:t>What is a component?</a:t>
            </a:r>
            <a:endParaRPr sz="1900"/>
          </a:p>
          <a:p>
            <a:pPr indent="-322580" lvl="1" marL="742950" marR="0" rtl="0" algn="l">
              <a:lnSpc>
                <a:spcPct val="90000"/>
              </a:lnSpc>
              <a:spcBef>
                <a:spcPts val="480"/>
              </a:spcBef>
              <a:spcAft>
                <a:spcPts val="0"/>
              </a:spcAft>
              <a:buClr>
                <a:schemeClr val="accent2"/>
              </a:buClr>
              <a:buSzPts val="1900"/>
              <a:buFont typeface="Noto Sans Symbols"/>
              <a:buChar char="■"/>
            </a:pPr>
            <a:r>
              <a:rPr b="0" i="0" lang="en" sz="1900" u="none" cap="none" strike="noStrike">
                <a:solidFill>
                  <a:schemeClr val="dk1"/>
                </a:solidFill>
                <a:latin typeface="Arial"/>
                <a:ea typeface="Arial"/>
                <a:cs typeface="Arial"/>
                <a:sym typeface="Arial"/>
              </a:rPr>
              <a:t>An independent module of reuse and deployment</a:t>
            </a:r>
            <a:endParaRPr sz="1900"/>
          </a:p>
          <a:p>
            <a:pPr indent="-322580" lvl="1" marL="742950" marR="0" rtl="0" algn="l">
              <a:lnSpc>
                <a:spcPct val="90000"/>
              </a:lnSpc>
              <a:spcBef>
                <a:spcPts val="480"/>
              </a:spcBef>
              <a:spcAft>
                <a:spcPts val="0"/>
              </a:spcAft>
              <a:buClr>
                <a:schemeClr val="accent2"/>
              </a:buClr>
              <a:buSzPts val="1900"/>
              <a:buFont typeface="Noto Sans Symbols"/>
              <a:buChar char="■"/>
            </a:pPr>
            <a:r>
              <a:rPr b="0" i="0" lang="en" sz="1900" u="none" cap="none" strike="noStrike">
                <a:solidFill>
                  <a:schemeClr val="dk1"/>
                </a:solidFill>
                <a:latin typeface="Arial"/>
                <a:ea typeface="Arial"/>
                <a:cs typeface="Arial"/>
                <a:sym typeface="Arial"/>
              </a:rPr>
              <a:t>Coarser-grained than objects </a:t>
            </a:r>
            <a:br>
              <a:rPr b="0" i="0" lang="en" sz="1900" u="none" cap="none" strike="noStrike">
                <a:solidFill>
                  <a:schemeClr val="dk1"/>
                </a:solidFill>
                <a:latin typeface="Arial"/>
                <a:ea typeface="Arial"/>
                <a:cs typeface="Arial"/>
                <a:sym typeface="Arial"/>
              </a:rPr>
            </a:br>
            <a:r>
              <a:rPr b="0" i="0" lang="en" sz="1900" u="none" cap="none" strike="noStrike">
                <a:solidFill>
                  <a:schemeClr val="dk1"/>
                </a:solidFill>
                <a:latin typeface="Arial"/>
                <a:ea typeface="Arial"/>
                <a:cs typeface="Arial"/>
                <a:sym typeface="Arial"/>
              </a:rPr>
              <a:t>(objects are language-level constructs)</a:t>
            </a:r>
            <a:endParaRPr sz="1900"/>
          </a:p>
          <a:p>
            <a:pPr indent="-322580" lvl="1" marL="742950" marR="0" rtl="0" algn="l">
              <a:lnSpc>
                <a:spcPct val="90000"/>
              </a:lnSpc>
              <a:spcBef>
                <a:spcPts val="480"/>
              </a:spcBef>
              <a:spcAft>
                <a:spcPts val="0"/>
              </a:spcAft>
              <a:buClr>
                <a:schemeClr val="accent2"/>
              </a:buClr>
              <a:buSzPts val="1900"/>
              <a:buFont typeface="Noto Sans Symbols"/>
              <a:buChar char="■"/>
            </a:pPr>
            <a:r>
              <a:rPr b="0" i="0" lang="en" sz="1900" u="none" cap="none" strike="noStrike">
                <a:solidFill>
                  <a:schemeClr val="dk1"/>
                </a:solidFill>
                <a:latin typeface="Arial"/>
                <a:ea typeface="Arial"/>
                <a:cs typeface="Arial"/>
                <a:sym typeface="Arial"/>
              </a:rPr>
              <a:t>Includes multiple classes</a:t>
            </a:r>
            <a:endParaRPr sz="1900"/>
          </a:p>
          <a:p>
            <a:pPr indent="-322580" lvl="1" marL="742950" marR="0" rtl="0" algn="l">
              <a:lnSpc>
                <a:spcPct val="90000"/>
              </a:lnSpc>
              <a:spcBef>
                <a:spcPts val="480"/>
              </a:spcBef>
              <a:spcAft>
                <a:spcPts val="0"/>
              </a:spcAft>
              <a:buClr>
                <a:schemeClr val="accent2"/>
              </a:buClr>
              <a:buSzPts val="1900"/>
              <a:buFont typeface="Noto Sans Symbols"/>
              <a:buChar char="■"/>
            </a:pPr>
            <a:r>
              <a:rPr b="0" i="0" lang="en" sz="1900" u="none" cap="none" strike="noStrike">
                <a:solidFill>
                  <a:schemeClr val="dk1"/>
                </a:solidFill>
                <a:latin typeface="Arial"/>
                <a:ea typeface="Arial"/>
                <a:cs typeface="Arial"/>
                <a:sym typeface="Arial"/>
              </a:rPr>
              <a:t>Often language-independent</a:t>
            </a:r>
            <a:endParaRPr sz="1900"/>
          </a:p>
          <a:p>
            <a:pPr indent="-322580" lvl="1" marL="742950" marR="0" rtl="0" algn="l">
              <a:lnSpc>
                <a:spcPct val="90000"/>
              </a:lnSpc>
              <a:spcBef>
                <a:spcPts val="480"/>
              </a:spcBef>
              <a:spcAft>
                <a:spcPts val="0"/>
              </a:spcAft>
              <a:buClr>
                <a:schemeClr val="accent2"/>
              </a:buClr>
              <a:buSzPts val="1900"/>
              <a:buFont typeface="Noto Sans Symbols"/>
              <a:buChar char="■"/>
            </a:pPr>
            <a:r>
              <a:rPr b="0" i="0" lang="en" sz="1900" u="none" cap="none" strike="noStrike">
                <a:solidFill>
                  <a:schemeClr val="dk1"/>
                </a:solidFill>
                <a:latin typeface="Arial"/>
                <a:ea typeface="Arial"/>
                <a:cs typeface="Arial"/>
                <a:sym typeface="Arial"/>
              </a:rPr>
              <a:t>In general, component writer and user don’t know each other, don’t work for the same company, and don’t use the same language</a:t>
            </a:r>
            <a:endParaRPr sz="1900"/>
          </a:p>
        </p:txBody>
      </p:sp>
    </p:spTree>
  </p:cSld>
  <p:clrMapOvr>
    <a:masterClrMapping/>
  </p:clrMapOvr>
  <p:transition spd="slow">
    <p:fade thruBlk="1"/>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2900" u="none">
                <a:latin typeface="Arial"/>
                <a:ea typeface="Arial"/>
                <a:cs typeface="Arial"/>
                <a:sym typeface="Arial"/>
              </a:rPr>
              <a:t>Design Goals of C# </a:t>
            </a:r>
            <a:br>
              <a:rPr b="1" i="0" lang="en" sz="2900" u="none">
                <a:latin typeface="Arial"/>
                <a:ea typeface="Arial"/>
                <a:cs typeface="Arial"/>
                <a:sym typeface="Arial"/>
              </a:rPr>
            </a:br>
            <a:r>
              <a:rPr b="1" i="0" lang="en" sz="1700" u="none">
                <a:latin typeface="Arial"/>
                <a:ea typeface="Arial"/>
                <a:cs typeface="Arial"/>
                <a:sym typeface="Arial"/>
              </a:rPr>
              <a:t>Component-Orientation</a:t>
            </a:r>
            <a:endParaRPr sz="1300"/>
          </a:p>
        </p:txBody>
      </p:sp>
      <p:sp>
        <p:nvSpPr>
          <p:cNvPr id="247" name="Google Shape;247;p40"/>
          <p:cNvSpPr txBox="1"/>
          <p:nvPr>
            <p:ph idx="1" type="body"/>
          </p:nvPr>
        </p:nvSpPr>
        <p:spPr>
          <a:xfrm>
            <a:off x="429050" y="1372831"/>
            <a:ext cx="8520600" cy="2562300"/>
          </a:xfrm>
          <a:prstGeom prst="rect">
            <a:avLst/>
          </a:prstGeom>
          <a:noFill/>
          <a:ln>
            <a:noFill/>
          </a:ln>
        </p:spPr>
        <p:txBody>
          <a:bodyPr anchorCtr="0" anchor="t" bIns="45700" lIns="91425" spcFirstLastPara="1" rIns="91425" wrap="square" tIns="45700">
            <a:noAutofit/>
          </a:bodyPr>
          <a:lstStyle/>
          <a:p>
            <a:pPr indent="-304800" lvl="0" marL="342900" marR="0" rtl="0" algn="l">
              <a:lnSpc>
                <a:spcPct val="100000"/>
              </a:lnSpc>
              <a:spcBef>
                <a:spcPts val="0"/>
              </a:spcBef>
              <a:spcAft>
                <a:spcPts val="0"/>
              </a:spcAft>
              <a:buClr>
                <a:schemeClr val="accent2"/>
              </a:buClr>
              <a:buSzPts val="2200"/>
              <a:buFont typeface="Noto Sans Symbols"/>
              <a:buChar char="⬥"/>
            </a:pPr>
            <a:r>
              <a:rPr b="0" i="0" lang="en" sz="2200" u="none">
                <a:solidFill>
                  <a:schemeClr val="dk1"/>
                </a:solidFill>
                <a:latin typeface="Arial"/>
                <a:ea typeface="Arial"/>
                <a:cs typeface="Arial"/>
                <a:sym typeface="Arial"/>
              </a:rPr>
              <a:t>Component concepts are first class</a:t>
            </a:r>
            <a:endParaRPr sz="2200"/>
          </a:p>
          <a:p>
            <a:pPr indent="-341630" lvl="1" marL="742950" marR="0" rtl="0" algn="l">
              <a:lnSpc>
                <a:spcPct val="100000"/>
              </a:lnSpc>
              <a:spcBef>
                <a:spcPts val="480"/>
              </a:spcBef>
              <a:spcAft>
                <a:spcPts val="0"/>
              </a:spcAft>
              <a:buClr>
                <a:schemeClr val="accent2"/>
              </a:buClr>
              <a:buSzPts val="2200"/>
              <a:buFont typeface="Noto Sans Symbols"/>
              <a:buChar char="■"/>
            </a:pPr>
            <a:r>
              <a:rPr b="0" i="0" lang="en" sz="2200" u="none" cap="none" strike="noStrike">
                <a:solidFill>
                  <a:schemeClr val="dk1"/>
                </a:solidFill>
                <a:latin typeface="Arial"/>
                <a:ea typeface="Arial"/>
                <a:cs typeface="Arial"/>
                <a:sym typeface="Arial"/>
              </a:rPr>
              <a:t>Properties, methods, events</a:t>
            </a:r>
            <a:endParaRPr sz="2200"/>
          </a:p>
          <a:p>
            <a:pPr indent="-341630" lvl="1" marL="742950" marR="0" rtl="0" algn="l">
              <a:lnSpc>
                <a:spcPct val="100000"/>
              </a:lnSpc>
              <a:spcBef>
                <a:spcPts val="480"/>
              </a:spcBef>
              <a:spcAft>
                <a:spcPts val="0"/>
              </a:spcAft>
              <a:buClr>
                <a:schemeClr val="accent2"/>
              </a:buClr>
              <a:buSzPts val="2200"/>
              <a:buFont typeface="Noto Sans Symbols"/>
              <a:buChar char="■"/>
            </a:pPr>
            <a:r>
              <a:rPr b="0" i="0" lang="en" sz="2200" u="none" cap="none" strike="noStrike">
                <a:solidFill>
                  <a:schemeClr val="dk1"/>
                </a:solidFill>
                <a:latin typeface="Arial"/>
                <a:ea typeface="Arial"/>
                <a:cs typeface="Arial"/>
                <a:sym typeface="Arial"/>
              </a:rPr>
              <a:t>Design-time and run-time attributes</a:t>
            </a:r>
            <a:endParaRPr sz="2200"/>
          </a:p>
          <a:p>
            <a:pPr indent="-341630" lvl="1" marL="742950" marR="0" rtl="0" algn="l">
              <a:lnSpc>
                <a:spcPct val="100000"/>
              </a:lnSpc>
              <a:spcBef>
                <a:spcPts val="480"/>
              </a:spcBef>
              <a:spcAft>
                <a:spcPts val="0"/>
              </a:spcAft>
              <a:buClr>
                <a:schemeClr val="accent2"/>
              </a:buClr>
              <a:buSzPts val="2200"/>
              <a:buFont typeface="Noto Sans Symbols"/>
              <a:buChar char="■"/>
            </a:pPr>
            <a:r>
              <a:rPr b="0" i="0" lang="en" sz="2200" u="none" cap="none" strike="noStrike">
                <a:solidFill>
                  <a:schemeClr val="dk1"/>
                </a:solidFill>
                <a:latin typeface="Arial"/>
                <a:ea typeface="Arial"/>
                <a:cs typeface="Arial"/>
                <a:sym typeface="Arial"/>
              </a:rPr>
              <a:t>Integrated documentation using XML</a:t>
            </a:r>
            <a:endParaRPr sz="2200"/>
          </a:p>
          <a:p>
            <a:pPr indent="-304800" lvl="0" marL="342900" marR="0" rtl="0" algn="l">
              <a:lnSpc>
                <a:spcPct val="100000"/>
              </a:lnSpc>
              <a:spcBef>
                <a:spcPts val="560"/>
              </a:spcBef>
              <a:spcAft>
                <a:spcPts val="0"/>
              </a:spcAft>
              <a:buClr>
                <a:schemeClr val="accent2"/>
              </a:buClr>
              <a:buSzPts val="2200"/>
              <a:buFont typeface="Noto Sans Symbols"/>
              <a:buChar char="⬥"/>
            </a:pPr>
            <a:r>
              <a:rPr b="0" i="0" lang="en" sz="2200" u="none">
                <a:solidFill>
                  <a:schemeClr val="dk1"/>
                </a:solidFill>
                <a:latin typeface="Arial"/>
                <a:ea typeface="Arial"/>
                <a:cs typeface="Arial"/>
                <a:sym typeface="Arial"/>
              </a:rPr>
              <a:t>Enables “one-stop programming”</a:t>
            </a:r>
            <a:endParaRPr sz="2200"/>
          </a:p>
          <a:p>
            <a:pPr indent="-341630" lvl="1" marL="742950" marR="0" rtl="0" algn="l">
              <a:lnSpc>
                <a:spcPct val="100000"/>
              </a:lnSpc>
              <a:spcBef>
                <a:spcPts val="480"/>
              </a:spcBef>
              <a:spcAft>
                <a:spcPts val="0"/>
              </a:spcAft>
              <a:buClr>
                <a:schemeClr val="accent2"/>
              </a:buClr>
              <a:buSzPts val="2200"/>
              <a:buFont typeface="Noto Sans Symbols"/>
              <a:buChar char="■"/>
            </a:pPr>
            <a:r>
              <a:rPr b="0" i="0" lang="en" sz="2200" u="none" cap="none" strike="noStrike">
                <a:solidFill>
                  <a:schemeClr val="dk1"/>
                </a:solidFill>
                <a:latin typeface="Arial"/>
                <a:ea typeface="Arial"/>
                <a:cs typeface="Arial"/>
                <a:sym typeface="Arial"/>
              </a:rPr>
              <a:t>No header files, IDL, etc.</a:t>
            </a:r>
            <a:endParaRPr sz="2200"/>
          </a:p>
          <a:p>
            <a:pPr indent="-341630" lvl="1" marL="742950" marR="0" rtl="0" algn="l">
              <a:lnSpc>
                <a:spcPct val="100000"/>
              </a:lnSpc>
              <a:spcBef>
                <a:spcPts val="480"/>
              </a:spcBef>
              <a:spcAft>
                <a:spcPts val="0"/>
              </a:spcAft>
              <a:buClr>
                <a:schemeClr val="accent2"/>
              </a:buClr>
              <a:buSzPts val="2200"/>
              <a:buFont typeface="Noto Sans Symbols"/>
              <a:buChar char="■"/>
            </a:pPr>
            <a:r>
              <a:rPr b="0" i="0" lang="en" sz="2200" u="none" cap="none" strike="noStrike">
                <a:solidFill>
                  <a:schemeClr val="dk1"/>
                </a:solidFill>
                <a:latin typeface="Arial"/>
                <a:ea typeface="Arial"/>
                <a:cs typeface="Arial"/>
                <a:sym typeface="Arial"/>
              </a:rPr>
              <a:t>Can be embedded in ASP pages</a:t>
            </a:r>
            <a:endParaRPr sz="2200"/>
          </a:p>
          <a:p>
            <a:pPr indent="-190500" lvl="0" marL="342900" marR="0" rtl="0" algn="l">
              <a:lnSpc>
                <a:spcPct val="100000"/>
              </a:lnSpc>
              <a:spcBef>
                <a:spcPts val="480"/>
              </a:spcBef>
              <a:spcAft>
                <a:spcPts val="0"/>
              </a:spcAft>
              <a:buClr>
                <a:schemeClr val="accent2"/>
              </a:buClr>
              <a:buSzPts val="2400"/>
              <a:buFont typeface="Noto Sans Symbols"/>
              <a:buNone/>
            </a:pPr>
            <a:r>
              <a:t/>
            </a:r>
            <a:endParaRPr b="0" i="0" sz="2200" u="none" cap="none" strike="noStrike">
              <a:solidFill>
                <a:schemeClr val="dk1"/>
              </a:solidFill>
              <a:latin typeface="Arial"/>
              <a:ea typeface="Arial"/>
              <a:cs typeface="Arial"/>
              <a:sym typeface="Arial"/>
            </a:endParaRPr>
          </a:p>
        </p:txBody>
      </p:sp>
    </p:spTree>
  </p:cSld>
  <p:clrMapOvr>
    <a:masterClrMapping/>
  </p:clrMapOvr>
  <p:transition spd="med">
    <p:fade thruBlk="1"/>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1"/>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2000" u="none">
                <a:latin typeface="Arial"/>
                <a:ea typeface="Arial"/>
                <a:cs typeface="Arial"/>
                <a:sym typeface="Arial"/>
              </a:rPr>
              <a:t>Design Goals of C# </a:t>
            </a:r>
            <a:br>
              <a:rPr b="1" i="0" lang="en" sz="2000" u="none">
                <a:latin typeface="Arial"/>
                <a:ea typeface="Arial"/>
                <a:cs typeface="Arial"/>
                <a:sym typeface="Arial"/>
              </a:rPr>
            </a:br>
            <a:r>
              <a:rPr b="1" i="0" lang="en" sz="2000" u="none">
                <a:latin typeface="Arial"/>
                <a:ea typeface="Arial"/>
                <a:cs typeface="Arial"/>
                <a:sym typeface="Arial"/>
              </a:rPr>
              <a:t>Everything is an Object</a:t>
            </a:r>
            <a:endParaRPr sz="2000"/>
          </a:p>
        </p:txBody>
      </p:sp>
      <p:sp>
        <p:nvSpPr>
          <p:cNvPr id="254" name="Google Shape;254;p41"/>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a:t>
            </a:r>
            <a:r>
              <a:rPr b="0" i="0" lang="en" sz="2000" u="none">
                <a:solidFill>
                  <a:schemeClr val="dk1"/>
                </a:solidFill>
                <a:latin typeface="Arial"/>
                <a:ea typeface="Arial"/>
                <a:cs typeface="Arial"/>
                <a:sym typeface="Arial"/>
              </a:rPr>
              <a:t>raditional views</a:t>
            </a:r>
            <a:endParaRPr sz="2000"/>
          </a:p>
          <a:p>
            <a:pPr indent="-328930" lvl="1" marL="742950" marR="0" rtl="0" algn="l">
              <a:lnSpc>
                <a:spcPct val="100000"/>
              </a:lnSpc>
              <a:spcBef>
                <a:spcPts val="480"/>
              </a:spcBef>
              <a:spcAft>
                <a:spcPts val="0"/>
              </a:spcAft>
              <a:buClr>
                <a:schemeClr val="accent2"/>
              </a:buClr>
              <a:buSzPts val="2000"/>
              <a:buFont typeface="Noto Sans Symbols"/>
              <a:buChar char="■"/>
            </a:pPr>
            <a:r>
              <a:rPr b="0" i="0" lang="en" sz="2000" u="none" cap="none" strike="noStrike">
                <a:solidFill>
                  <a:schemeClr val="dk1"/>
                </a:solidFill>
                <a:latin typeface="Arial"/>
                <a:ea typeface="Arial"/>
                <a:cs typeface="Arial"/>
                <a:sym typeface="Arial"/>
              </a:rPr>
              <a:t>C++, Java™:  Primitive types are “magic” and do not interoperate with objects</a:t>
            </a:r>
            <a:endParaRPr sz="2000"/>
          </a:p>
          <a:p>
            <a:pPr indent="-328930" lvl="1" marL="742950" marR="0" rtl="0" algn="l">
              <a:lnSpc>
                <a:spcPct val="100000"/>
              </a:lnSpc>
              <a:spcBef>
                <a:spcPts val="480"/>
              </a:spcBef>
              <a:spcAft>
                <a:spcPts val="0"/>
              </a:spcAft>
              <a:buClr>
                <a:schemeClr val="accent2"/>
              </a:buClr>
              <a:buSzPts val="2000"/>
              <a:buFont typeface="Noto Sans Symbols"/>
              <a:buChar char="■"/>
            </a:pPr>
            <a:r>
              <a:rPr b="0" i="0" lang="en" sz="2000" u="none" cap="none" strike="noStrike">
                <a:solidFill>
                  <a:schemeClr val="dk1"/>
                </a:solidFill>
                <a:latin typeface="Arial"/>
                <a:ea typeface="Arial"/>
                <a:cs typeface="Arial"/>
                <a:sym typeface="Arial"/>
              </a:rPr>
              <a:t>Smalltalk, Lisp:  Primitive types are objects, but at some performance cost</a:t>
            </a:r>
            <a:endParaRPr sz="2000"/>
          </a:p>
          <a:p>
            <a:pPr indent="-292100" lvl="0" marL="342900" marR="0" rtl="0" algn="l">
              <a:lnSpc>
                <a:spcPct val="100000"/>
              </a:lnSpc>
              <a:spcBef>
                <a:spcPts val="560"/>
              </a:spcBef>
              <a:spcAft>
                <a:spcPts val="0"/>
              </a:spcAft>
              <a:buClr>
                <a:schemeClr val="accent2"/>
              </a:buClr>
              <a:buSzPts val="2000"/>
              <a:buFont typeface="Noto Sans Symbols"/>
              <a:buChar char="⬥"/>
            </a:pPr>
            <a:r>
              <a:rPr b="0" i="0" lang="en" sz="2000" u="none">
                <a:solidFill>
                  <a:schemeClr val="dk1"/>
                </a:solidFill>
                <a:latin typeface="Arial"/>
                <a:ea typeface="Arial"/>
                <a:cs typeface="Arial"/>
                <a:sym typeface="Arial"/>
              </a:rPr>
              <a:t>C# unifies with no performance cost</a:t>
            </a:r>
            <a:endParaRPr sz="2000"/>
          </a:p>
          <a:p>
            <a:pPr indent="-328930" lvl="1" marL="742950" marR="0" rtl="0" algn="l">
              <a:lnSpc>
                <a:spcPct val="100000"/>
              </a:lnSpc>
              <a:spcBef>
                <a:spcPts val="480"/>
              </a:spcBef>
              <a:spcAft>
                <a:spcPts val="0"/>
              </a:spcAft>
              <a:buClr>
                <a:schemeClr val="accent2"/>
              </a:buClr>
              <a:buSzPts val="2000"/>
              <a:buFont typeface="Noto Sans Symbols"/>
              <a:buChar char="■"/>
            </a:pPr>
            <a:r>
              <a:rPr b="0" i="0" lang="en" sz="2000" u="none" cap="none" strike="noStrike">
                <a:solidFill>
                  <a:schemeClr val="dk1"/>
                </a:solidFill>
                <a:latin typeface="Arial"/>
                <a:ea typeface="Arial"/>
                <a:cs typeface="Arial"/>
                <a:sym typeface="Arial"/>
              </a:rPr>
              <a:t>Deep simplicity throughout system</a:t>
            </a:r>
            <a:endParaRPr sz="2000"/>
          </a:p>
          <a:p>
            <a:pPr indent="-292100" lvl="0" marL="342900" marR="0" rtl="0" algn="l">
              <a:lnSpc>
                <a:spcPct val="100000"/>
              </a:lnSpc>
              <a:spcBef>
                <a:spcPts val="560"/>
              </a:spcBef>
              <a:spcAft>
                <a:spcPts val="0"/>
              </a:spcAft>
              <a:buClr>
                <a:schemeClr val="accent2"/>
              </a:buClr>
              <a:buSzPts val="2000"/>
              <a:buFont typeface="Noto Sans Symbols"/>
              <a:buChar char="⬥"/>
            </a:pPr>
            <a:r>
              <a:rPr b="0" i="0" lang="en" sz="2000" u="none">
                <a:solidFill>
                  <a:schemeClr val="dk1"/>
                </a:solidFill>
                <a:latin typeface="Arial"/>
                <a:ea typeface="Arial"/>
                <a:cs typeface="Arial"/>
                <a:sym typeface="Arial"/>
              </a:rPr>
              <a:t>Improved extensibility and reusability</a:t>
            </a:r>
            <a:endParaRPr sz="2000"/>
          </a:p>
          <a:p>
            <a:pPr indent="-328930" lvl="1" marL="742950" marR="0" rtl="0" algn="l">
              <a:lnSpc>
                <a:spcPct val="100000"/>
              </a:lnSpc>
              <a:spcBef>
                <a:spcPts val="480"/>
              </a:spcBef>
              <a:spcAft>
                <a:spcPts val="0"/>
              </a:spcAft>
              <a:buClr>
                <a:schemeClr val="accent2"/>
              </a:buClr>
              <a:buSzPts val="2000"/>
              <a:buFont typeface="Noto Sans Symbols"/>
              <a:buChar char="■"/>
            </a:pPr>
            <a:r>
              <a:rPr b="0" i="0" lang="en" sz="2000" u="none" cap="none" strike="noStrike">
                <a:solidFill>
                  <a:schemeClr val="dk1"/>
                </a:solidFill>
                <a:latin typeface="Arial"/>
                <a:ea typeface="Arial"/>
                <a:cs typeface="Arial"/>
                <a:sym typeface="Arial"/>
              </a:rPr>
              <a:t>New primitive types:  Decimal, SQL…</a:t>
            </a:r>
            <a:endParaRPr sz="2000"/>
          </a:p>
          <a:p>
            <a:pPr indent="-328930" lvl="1" marL="742950" marR="0" rtl="0" algn="l">
              <a:lnSpc>
                <a:spcPct val="100000"/>
              </a:lnSpc>
              <a:spcBef>
                <a:spcPts val="480"/>
              </a:spcBef>
              <a:spcAft>
                <a:spcPts val="0"/>
              </a:spcAft>
              <a:buClr>
                <a:schemeClr val="accent2"/>
              </a:buClr>
              <a:buSzPts val="2000"/>
              <a:buFont typeface="Noto Sans Symbols"/>
              <a:buChar char="■"/>
            </a:pPr>
            <a:r>
              <a:rPr b="0" i="0" lang="en" sz="2000" u="none" cap="none" strike="noStrike">
                <a:solidFill>
                  <a:schemeClr val="dk1"/>
                </a:solidFill>
                <a:latin typeface="Arial"/>
                <a:ea typeface="Arial"/>
                <a:cs typeface="Arial"/>
                <a:sym typeface="Arial"/>
              </a:rPr>
              <a:t>Collections, etc., work for all types</a:t>
            </a:r>
            <a:endParaRPr sz="2000"/>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871537" y="646509"/>
            <a:ext cx="8162925" cy="5715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 sz="3500" u="none">
                <a:latin typeface="Verdana"/>
                <a:ea typeface="Verdana"/>
                <a:cs typeface="Verdana"/>
                <a:sym typeface="Verdana"/>
              </a:rPr>
              <a:t>Introduction</a:t>
            </a:r>
            <a:r>
              <a:rPr b="0" i="0" lang="en" sz="4400" u="none">
                <a:solidFill>
                  <a:schemeClr val="dk2"/>
                </a:solidFill>
                <a:latin typeface="Verdana"/>
                <a:ea typeface="Verdana"/>
                <a:cs typeface="Verdana"/>
                <a:sym typeface="Verdana"/>
              </a:rPr>
              <a:t> </a:t>
            </a:r>
            <a:endParaRPr/>
          </a:p>
        </p:txBody>
      </p:sp>
      <p:sp>
        <p:nvSpPr>
          <p:cNvPr id="75" name="Google Shape;75;p15"/>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2400"/>
              <a:buFont typeface="Noto Sans Symbols"/>
              <a:buNone/>
            </a:pPr>
            <a:r>
              <a:rPr b="0" i="0" lang="en" sz="3200" u="none" cap="none" strike="noStrike">
                <a:solidFill>
                  <a:schemeClr val="dk2"/>
                </a:solidFill>
                <a:latin typeface="Verdana"/>
                <a:ea typeface="Verdana"/>
                <a:cs typeface="Verdana"/>
                <a:sym typeface="Verdana"/>
              </a:rPr>
              <a:t> </a:t>
            </a:r>
            <a:r>
              <a:rPr b="0" i="0" lang="en" sz="2000" u="none" cap="none" strike="noStrike">
                <a:latin typeface="Verdana"/>
                <a:ea typeface="Verdana"/>
                <a:cs typeface="Verdana"/>
                <a:sym typeface="Verdana"/>
              </a:rPr>
              <a:t>C#, pronounced “C Sharp,” is one of the new languages in the .NET framework being implemented by Microsoft. All .NET languages compile to a common byte code (MSIL) making their integration into programs written in different languages easier.</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75">
                                            <p:txEl>
                                              <p:pRg end="0" st="0"/>
                                            </p:txEl>
                                          </p:spTgt>
                                        </p:tgtEl>
                                        <p:attrNameLst>
                                          <p:attrName>style.visibility</p:attrName>
                                        </p:attrNameLst>
                                      </p:cBhvr>
                                      <p:to>
                                        <p:strVal val="visible"/>
                                      </p:to>
                                    </p:set>
                                    <p:anim calcmode="lin" valueType="num">
                                      <p:cBhvr additive="base">
                                        <p:cTn dur="500"/>
                                        <p:tgtEl>
                                          <p:spTgt spid="75">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75">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2"/>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2000" u="none">
                <a:latin typeface="Arial"/>
                <a:ea typeface="Arial"/>
                <a:cs typeface="Arial"/>
                <a:sym typeface="Arial"/>
              </a:rPr>
              <a:t>Design Goals of C# </a:t>
            </a:r>
            <a:br>
              <a:rPr b="1" i="0" lang="en" sz="2000" u="none">
                <a:latin typeface="Arial"/>
                <a:ea typeface="Arial"/>
                <a:cs typeface="Arial"/>
                <a:sym typeface="Arial"/>
              </a:rPr>
            </a:br>
            <a:r>
              <a:rPr b="1" i="0" lang="en" sz="2000" u="none">
                <a:latin typeface="Arial"/>
                <a:ea typeface="Arial"/>
                <a:cs typeface="Arial"/>
                <a:sym typeface="Arial"/>
              </a:rPr>
              <a:t>Robust and Durable Software</a:t>
            </a:r>
            <a:endParaRPr sz="2000"/>
          </a:p>
        </p:txBody>
      </p:sp>
      <p:sp>
        <p:nvSpPr>
          <p:cNvPr id="261" name="Google Shape;261;p42"/>
          <p:cNvSpPr txBox="1"/>
          <p:nvPr>
            <p:ph idx="1" type="body"/>
          </p:nvPr>
        </p:nvSpPr>
        <p:spPr>
          <a:xfrm>
            <a:off x="370375" y="1763981"/>
            <a:ext cx="8520600" cy="2562300"/>
          </a:xfrm>
          <a:prstGeom prst="rect">
            <a:avLst/>
          </a:prstGeom>
          <a:noFill/>
          <a:ln>
            <a:noFill/>
          </a:ln>
        </p:spPr>
        <p:txBody>
          <a:bodyPr anchorCtr="0" anchor="t" bIns="45700" lIns="91425" spcFirstLastPara="1" rIns="91425" wrap="square" tIns="45700">
            <a:noAutofit/>
          </a:bodyPr>
          <a:lstStyle/>
          <a:p>
            <a:pPr indent="-285750" lvl="0" marL="342900" marR="0" rtl="0" algn="l">
              <a:lnSpc>
                <a:spcPct val="90000"/>
              </a:lnSpc>
              <a:spcBef>
                <a:spcPts val="0"/>
              </a:spcBef>
              <a:spcAft>
                <a:spcPts val="0"/>
              </a:spcAft>
              <a:buClr>
                <a:schemeClr val="accent2"/>
              </a:buClr>
              <a:buSzPts val="1900"/>
              <a:buFont typeface="Noto Sans Symbols"/>
              <a:buChar char="⬥"/>
            </a:pPr>
            <a:r>
              <a:rPr b="0" i="0" lang="en" sz="1900" u="none">
                <a:solidFill>
                  <a:schemeClr val="dk1"/>
                </a:solidFill>
                <a:latin typeface="Arial"/>
                <a:ea typeface="Arial"/>
                <a:cs typeface="Arial"/>
                <a:sym typeface="Arial"/>
              </a:rPr>
              <a:t>Garbage collection</a:t>
            </a:r>
            <a:endParaRPr sz="900"/>
          </a:p>
          <a:p>
            <a:pPr indent="-228600" lvl="1" marL="742950" marR="0" rtl="0" algn="l">
              <a:lnSpc>
                <a:spcPct val="90000"/>
              </a:lnSpc>
              <a:spcBef>
                <a:spcPts val="480"/>
              </a:spcBef>
              <a:spcAft>
                <a:spcPts val="0"/>
              </a:spcAft>
              <a:buClr>
                <a:schemeClr val="accent2"/>
              </a:buClr>
              <a:buSzPts val="420"/>
              <a:buFont typeface="Noto Sans Symbols"/>
              <a:buChar char="■"/>
            </a:pPr>
            <a:r>
              <a:rPr b="0" i="0" lang="en" sz="1500" u="none" cap="none" strike="noStrike">
                <a:solidFill>
                  <a:schemeClr val="dk1"/>
                </a:solidFill>
                <a:latin typeface="Arial"/>
                <a:ea typeface="Arial"/>
                <a:cs typeface="Arial"/>
                <a:sym typeface="Arial"/>
              </a:rPr>
              <a:t>No memory leaks and stray pointers</a:t>
            </a:r>
            <a:endParaRPr sz="500"/>
          </a:p>
          <a:p>
            <a:pPr indent="-285750" lvl="0" marL="342900" marR="0" rtl="0" algn="l">
              <a:lnSpc>
                <a:spcPct val="90000"/>
              </a:lnSpc>
              <a:spcBef>
                <a:spcPts val="560"/>
              </a:spcBef>
              <a:spcAft>
                <a:spcPts val="0"/>
              </a:spcAft>
              <a:buClr>
                <a:schemeClr val="accent2"/>
              </a:buClr>
              <a:buSzPts val="1900"/>
              <a:buFont typeface="Noto Sans Symbols"/>
              <a:buChar char="⬥"/>
            </a:pPr>
            <a:r>
              <a:rPr b="0" i="0" lang="en" sz="1900" u="none">
                <a:solidFill>
                  <a:schemeClr val="dk1"/>
                </a:solidFill>
                <a:latin typeface="Arial"/>
                <a:ea typeface="Arial"/>
                <a:cs typeface="Arial"/>
                <a:sym typeface="Arial"/>
              </a:rPr>
              <a:t>Exceptions</a:t>
            </a:r>
            <a:endParaRPr sz="900"/>
          </a:p>
          <a:p>
            <a:pPr indent="-285750" lvl="0" marL="342900" marR="0" rtl="0" algn="l">
              <a:lnSpc>
                <a:spcPct val="90000"/>
              </a:lnSpc>
              <a:spcBef>
                <a:spcPts val="560"/>
              </a:spcBef>
              <a:spcAft>
                <a:spcPts val="0"/>
              </a:spcAft>
              <a:buClr>
                <a:schemeClr val="accent2"/>
              </a:buClr>
              <a:buSzPts val="1900"/>
              <a:buFont typeface="Noto Sans Symbols"/>
              <a:buChar char="⬥"/>
            </a:pPr>
            <a:r>
              <a:rPr b="0" i="0" lang="en" sz="1900" u="none">
                <a:solidFill>
                  <a:schemeClr val="dk1"/>
                </a:solidFill>
                <a:latin typeface="Arial"/>
                <a:ea typeface="Arial"/>
                <a:cs typeface="Arial"/>
                <a:sym typeface="Arial"/>
              </a:rPr>
              <a:t>Type-safety</a:t>
            </a:r>
            <a:endParaRPr sz="900"/>
          </a:p>
          <a:p>
            <a:pPr indent="-228600" lvl="1" marL="742950" marR="0" rtl="0" algn="l">
              <a:lnSpc>
                <a:spcPct val="90000"/>
              </a:lnSpc>
              <a:spcBef>
                <a:spcPts val="480"/>
              </a:spcBef>
              <a:spcAft>
                <a:spcPts val="0"/>
              </a:spcAft>
              <a:buClr>
                <a:schemeClr val="accent2"/>
              </a:buClr>
              <a:buSzPts val="420"/>
              <a:buFont typeface="Noto Sans Symbols"/>
              <a:buChar char="■"/>
            </a:pPr>
            <a:r>
              <a:rPr b="0" i="0" lang="en" sz="1500" u="none" cap="none" strike="noStrike">
                <a:solidFill>
                  <a:schemeClr val="dk1"/>
                </a:solidFill>
                <a:latin typeface="Arial"/>
                <a:ea typeface="Arial"/>
                <a:cs typeface="Arial"/>
                <a:sym typeface="Arial"/>
              </a:rPr>
              <a:t>No uninitialized variables, no unsafe casts</a:t>
            </a:r>
            <a:endParaRPr sz="500"/>
          </a:p>
          <a:p>
            <a:pPr indent="-285750" lvl="0" marL="342900" marR="0" rtl="0" algn="l">
              <a:lnSpc>
                <a:spcPct val="90000"/>
              </a:lnSpc>
              <a:spcBef>
                <a:spcPts val="560"/>
              </a:spcBef>
              <a:spcAft>
                <a:spcPts val="0"/>
              </a:spcAft>
              <a:buClr>
                <a:schemeClr val="accent2"/>
              </a:buClr>
              <a:buSzPts val="1900"/>
              <a:buFont typeface="Noto Sans Symbols"/>
              <a:buChar char="⬥"/>
            </a:pPr>
            <a:r>
              <a:rPr b="0" i="0" lang="en" sz="1900" u="none">
                <a:solidFill>
                  <a:schemeClr val="dk1"/>
                </a:solidFill>
                <a:latin typeface="Arial"/>
                <a:ea typeface="Arial"/>
                <a:cs typeface="Arial"/>
                <a:sym typeface="Arial"/>
              </a:rPr>
              <a:t>Versioning</a:t>
            </a:r>
            <a:endParaRPr sz="900"/>
          </a:p>
          <a:p>
            <a:pPr indent="-285750" lvl="0" marL="342900" marR="0" rtl="0" algn="l">
              <a:lnSpc>
                <a:spcPct val="90000"/>
              </a:lnSpc>
              <a:spcBef>
                <a:spcPts val="560"/>
              </a:spcBef>
              <a:spcAft>
                <a:spcPts val="0"/>
              </a:spcAft>
              <a:buClr>
                <a:schemeClr val="accent2"/>
              </a:buClr>
              <a:buSzPts val="1900"/>
              <a:buFont typeface="Noto Sans Symbols"/>
              <a:buChar char="⬥"/>
            </a:pPr>
            <a:r>
              <a:rPr b="0" i="0" lang="en" sz="1900" u="none">
                <a:solidFill>
                  <a:schemeClr val="dk1"/>
                </a:solidFill>
                <a:latin typeface="Arial"/>
                <a:ea typeface="Arial"/>
                <a:cs typeface="Arial"/>
                <a:sym typeface="Arial"/>
              </a:rPr>
              <a:t>Avoid common errors</a:t>
            </a:r>
            <a:endParaRPr sz="900"/>
          </a:p>
          <a:p>
            <a:pPr indent="-228600" lvl="1" marL="742950" marR="0" rtl="0" algn="l">
              <a:lnSpc>
                <a:spcPct val="90000"/>
              </a:lnSpc>
              <a:spcBef>
                <a:spcPts val="480"/>
              </a:spcBef>
              <a:spcAft>
                <a:spcPts val="0"/>
              </a:spcAft>
              <a:buClr>
                <a:schemeClr val="accent2"/>
              </a:buClr>
              <a:buSzPts val="420"/>
              <a:buFont typeface="Noto Sans Symbols"/>
              <a:buChar char="■"/>
            </a:pPr>
            <a:r>
              <a:rPr b="0" i="0" lang="en" sz="1500" u="none" cap="none" strike="noStrike">
                <a:solidFill>
                  <a:schemeClr val="dk1"/>
                </a:solidFill>
                <a:latin typeface="Arial"/>
                <a:ea typeface="Arial"/>
                <a:cs typeface="Arial"/>
                <a:sym typeface="Arial"/>
              </a:rPr>
              <a:t>E.g. if (x = y) ...</a:t>
            </a:r>
            <a:endParaRPr sz="500"/>
          </a:p>
          <a:p>
            <a:pPr indent="-285750" lvl="0" marL="342900" marR="0" rtl="0" algn="l">
              <a:lnSpc>
                <a:spcPct val="90000"/>
              </a:lnSpc>
              <a:spcBef>
                <a:spcPts val="560"/>
              </a:spcBef>
              <a:spcAft>
                <a:spcPts val="0"/>
              </a:spcAft>
              <a:buClr>
                <a:schemeClr val="accent2"/>
              </a:buClr>
              <a:buSzPts val="1900"/>
              <a:buFont typeface="Noto Sans Symbols"/>
              <a:buChar char="⬥"/>
            </a:pPr>
            <a:r>
              <a:rPr b="0" i="0" lang="en" sz="1900" u="none">
                <a:solidFill>
                  <a:schemeClr val="dk1"/>
                </a:solidFill>
                <a:latin typeface="Arial"/>
                <a:ea typeface="Arial"/>
                <a:cs typeface="Arial"/>
                <a:sym typeface="Arial"/>
              </a:rPr>
              <a:t>One-stop programming</a:t>
            </a:r>
            <a:endParaRPr sz="900"/>
          </a:p>
          <a:p>
            <a:pPr indent="-228600" lvl="1" marL="742950" marR="0" rtl="0" algn="l">
              <a:lnSpc>
                <a:spcPct val="90000"/>
              </a:lnSpc>
              <a:spcBef>
                <a:spcPts val="480"/>
              </a:spcBef>
              <a:spcAft>
                <a:spcPts val="0"/>
              </a:spcAft>
              <a:buClr>
                <a:schemeClr val="accent2"/>
              </a:buClr>
              <a:buSzPts val="420"/>
              <a:buFont typeface="Noto Sans Symbols"/>
              <a:buChar char="■"/>
            </a:pPr>
            <a:r>
              <a:rPr b="0" i="0" lang="en" sz="1500" u="none" cap="none" strike="noStrike">
                <a:solidFill>
                  <a:schemeClr val="dk1"/>
                </a:solidFill>
                <a:latin typeface="Arial"/>
                <a:ea typeface="Arial"/>
                <a:cs typeface="Arial"/>
                <a:sym typeface="Arial"/>
              </a:rPr>
              <a:t>Fewer moving parts</a:t>
            </a:r>
            <a:endParaRPr sz="500"/>
          </a:p>
        </p:txBody>
      </p:sp>
    </p:spTree>
  </p:cSld>
  <p:clrMapOvr>
    <a:masterClrMapping/>
  </p:clrMapOvr>
  <p:transition spd="slow">
    <p:fade thruBlk="1"/>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3"/>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2600" u="none">
                <a:latin typeface="Arial"/>
                <a:ea typeface="Arial"/>
                <a:cs typeface="Arial"/>
                <a:sym typeface="Arial"/>
              </a:rPr>
              <a:t>Design Goals of C# </a:t>
            </a:r>
            <a:br>
              <a:rPr b="1" i="0" lang="en" sz="2600" u="none">
                <a:latin typeface="Arial"/>
                <a:ea typeface="Arial"/>
                <a:cs typeface="Arial"/>
                <a:sym typeface="Arial"/>
              </a:rPr>
            </a:br>
            <a:r>
              <a:rPr b="1" i="0" lang="en" sz="2600" u="none">
                <a:latin typeface="Arial"/>
                <a:ea typeface="Arial"/>
                <a:cs typeface="Arial"/>
                <a:sym typeface="Arial"/>
              </a:rPr>
              <a:t>Preserving Your Investment</a:t>
            </a:r>
            <a:endParaRPr sz="2600"/>
          </a:p>
        </p:txBody>
      </p:sp>
      <p:sp>
        <p:nvSpPr>
          <p:cNvPr id="268" name="Google Shape;268;p43"/>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C++ Heritage</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Namespaces, pointers (in unsafe code), </a:t>
            </a:r>
            <a:br>
              <a:rPr b="0" i="0" lang="en" sz="2400" u="none" cap="none" strike="noStrike">
                <a:solidFill>
                  <a:schemeClr val="dk1"/>
                </a:solidFill>
                <a:latin typeface="Arial"/>
                <a:ea typeface="Arial"/>
                <a:cs typeface="Arial"/>
                <a:sym typeface="Arial"/>
              </a:rPr>
            </a:br>
            <a:r>
              <a:rPr b="0" i="0" lang="en" sz="2400" u="none" cap="none" strike="noStrike">
                <a:solidFill>
                  <a:schemeClr val="dk1"/>
                </a:solidFill>
                <a:latin typeface="Arial"/>
                <a:ea typeface="Arial"/>
                <a:cs typeface="Arial"/>
                <a:sym typeface="Arial"/>
              </a:rPr>
              <a:t>unsigned types, etc.</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Some changes, but no unnecessary sacrifices</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Interoperability</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What software is increasingly about</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C# talks to XML, SOAP, COM, DLLs, and any </a:t>
            </a:r>
            <a:br>
              <a:rPr b="0" i="0" lang="en" sz="2400" u="none" cap="none" strike="noStrike">
                <a:solidFill>
                  <a:schemeClr val="dk1"/>
                </a:solidFill>
                <a:latin typeface="Arial"/>
                <a:ea typeface="Arial"/>
                <a:cs typeface="Arial"/>
                <a:sym typeface="Arial"/>
              </a:rPr>
            </a:br>
            <a:r>
              <a:rPr b="0" i="0" lang="en" sz="2400" u="none" cap="none" strike="noStrike">
                <a:solidFill>
                  <a:schemeClr val="dk1"/>
                </a:solidFill>
                <a:latin typeface="Arial"/>
                <a:ea typeface="Arial"/>
                <a:cs typeface="Arial"/>
                <a:sym typeface="Arial"/>
              </a:rPr>
              <a:t>.NET Framework language</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Increased productivity</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Short learning curve</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Millions of lines of C# code in .NET</a:t>
            </a:r>
            <a:endParaRPr/>
          </a:p>
        </p:txBody>
      </p:sp>
    </p:spTree>
  </p:cSld>
  <p:clrMapOvr>
    <a:masterClrMapping/>
  </p:clrMapOvr>
  <p:transition spd="slow">
    <p:fade thruBlk="1"/>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4"/>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Agenda</a:t>
            </a:r>
            <a:endParaRPr/>
          </a:p>
        </p:txBody>
      </p:sp>
      <p:sp>
        <p:nvSpPr>
          <p:cNvPr id="274" name="Google Shape;274;p44"/>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Hello World</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Design Goals of C#</a:t>
            </a:r>
            <a:endParaRPr/>
          </a:p>
          <a:p>
            <a:pPr indent="-342900" lvl="0" marL="342900" marR="0" rtl="0" algn="l">
              <a:lnSpc>
                <a:spcPct val="100000"/>
              </a:lnSpc>
              <a:spcBef>
                <a:spcPts val="560"/>
              </a:spcBef>
              <a:spcAft>
                <a:spcPts val="0"/>
              </a:spcAft>
              <a:buClr>
                <a:schemeClr val="folHlink"/>
              </a:buClr>
              <a:buSzPts val="2800"/>
              <a:buFont typeface="Noto Sans Symbols"/>
              <a:buChar char="⬥"/>
            </a:pPr>
            <a:r>
              <a:rPr b="1" i="0" lang="en" sz="2800" u="none">
                <a:solidFill>
                  <a:schemeClr val="folHlink"/>
                </a:solidFill>
                <a:latin typeface="Arial"/>
                <a:ea typeface="Arial"/>
                <a:cs typeface="Arial"/>
                <a:sym typeface="Arial"/>
              </a:rPr>
              <a:t>Types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Program Structure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Statements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Operators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Using Visual Studio.NET</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Using the .NET Framework SDK </a:t>
            </a:r>
            <a:endParaRPr/>
          </a:p>
        </p:txBody>
      </p:sp>
    </p:spTree>
  </p:cSld>
  <p:clrMapOvr>
    <a:masterClrMapping/>
  </p:clrMapOvr>
  <p:transition spd="med">
    <p:fade thruBlk="1"/>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5"/>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Overview</a:t>
            </a:r>
            <a:endParaRPr/>
          </a:p>
        </p:txBody>
      </p:sp>
      <p:sp>
        <p:nvSpPr>
          <p:cNvPr id="281" name="Google Shape;281;p45"/>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A C# program is a collection of types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Classes, structs, enums, interfaces, delegates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C# provides a set of predefined types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E.g. </a:t>
            </a:r>
            <a:r>
              <a:rPr b="0" i="0" lang="en" sz="2400" u="none" cap="none" strike="noStrike">
                <a:solidFill>
                  <a:schemeClr val="dk1"/>
                </a:solidFill>
                <a:latin typeface="Droid Sans Mono"/>
                <a:ea typeface="Droid Sans Mono"/>
                <a:cs typeface="Droid Sans Mono"/>
                <a:sym typeface="Droid Sans Mono"/>
              </a:rPr>
              <a:t>int</a:t>
            </a:r>
            <a:r>
              <a:rPr b="0" i="0" lang="en" sz="2400" u="none" cap="none" strike="noStrike">
                <a:solidFill>
                  <a:schemeClr val="dk1"/>
                </a:solidFill>
                <a:latin typeface="Arial"/>
                <a:ea typeface="Arial"/>
                <a:cs typeface="Arial"/>
                <a:sym typeface="Arial"/>
              </a:rPr>
              <a:t>, </a:t>
            </a:r>
            <a:r>
              <a:rPr b="0" i="0" lang="en" sz="2400" u="none" cap="none" strike="noStrike">
                <a:solidFill>
                  <a:schemeClr val="dk1"/>
                </a:solidFill>
                <a:latin typeface="Droid Sans Mono"/>
                <a:ea typeface="Droid Sans Mono"/>
                <a:cs typeface="Droid Sans Mono"/>
                <a:sym typeface="Droid Sans Mono"/>
              </a:rPr>
              <a:t>byte</a:t>
            </a:r>
            <a:r>
              <a:rPr b="0" i="0" lang="en" sz="2400" u="none" cap="none" strike="noStrike">
                <a:solidFill>
                  <a:schemeClr val="dk1"/>
                </a:solidFill>
                <a:latin typeface="Arial"/>
                <a:ea typeface="Arial"/>
                <a:cs typeface="Arial"/>
                <a:sym typeface="Arial"/>
              </a:rPr>
              <a:t>, </a:t>
            </a:r>
            <a:r>
              <a:rPr b="0" i="0" lang="en" sz="2400" u="none" cap="none" strike="noStrike">
                <a:solidFill>
                  <a:schemeClr val="dk1"/>
                </a:solidFill>
                <a:latin typeface="Droid Sans Mono"/>
                <a:ea typeface="Droid Sans Mono"/>
                <a:cs typeface="Droid Sans Mono"/>
                <a:sym typeface="Droid Sans Mono"/>
              </a:rPr>
              <a:t>char</a:t>
            </a:r>
            <a:r>
              <a:rPr b="0" i="0" lang="en" sz="2400" u="none" cap="none" strike="noStrike">
                <a:solidFill>
                  <a:schemeClr val="dk1"/>
                </a:solidFill>
                <a:latin typeface="Arial"/>
                <a:ea typeface="Arial"/>
                <a:cs typeface="Arial"/>
                <a:sym typeface="Arial"/>
              </a:rPr>
              <a:t>, </a:t>
            </a:r>
            <a:r>
              <a:rPr b="0" i="0" lang="en" sz="2400" u="none" cap="none" strike="noStrike">
                <a:solidFill>
                  <a:schemeClr val="dk1"/>
                </a:solidFill>
                <a:latin typeface="Droid Sans Mono"/>
                <a:ea typeface="Droid Sans Mono"/>
                <a:cs typeface="Droid Sans Mono"/>
                <a:sym typeface="Droid Sans Mono"/>
              </a:rPr>
              <a:t>string</a:t>
            </a:r>
            <a:r>
              <a:rPr b="0" i="0" lang="en" sz="2400" u="none" cap="none" strike="noStrike">
                <a:solidFill>
                  <a:schemeClr val="dk1"/>
                </a:solidFill>
                <a:latin typeface="Arial"/>
                <a:ea typeface="Arial"/>
                <a:cs typeface="Arial"/>
                <a:sym typeface="Arial"/>
              </a:rPr>
              <a:t>, </a:t>
            </a:r>
            <a:r>
              <a:rPr b="0" i="0" lang="en" sz="2400" u="none" cap="none" strike="noStrike">
                <a:solidFill>
                  <a:schemeClr val="dk1"/>
                </a:solidFill>
                <a:latin typeface="Droid Sans Mono"/>
                <a:ea typeface="Droid Sans Mono"/>
                <a:cs typeface="Droid Sans Mono"/>
                <a:sym typeface="Droid Sans Mono"/>
              </a:rPr>
              <a:t>object</a:t>
            </a:r>
            <a:r>
              <a:rPr b="0" i="0" lang="en" sz="2400" u="none" cap="none" strike="noStrike">
                <a:solidFill>
                  <a:schemeClr val="dk1"/>
                </a:solidFill>
                <a:latin typeface="Arial"/>
                <a:ea typeface="Arial"/>
                <a:cs typeface="Arial"/>
                <a:sym typeface="Arial"/>
              </a:rPr>
              <a:t>, …</a:t>
            </a:r>
            <a:endParaRPr b="0" i="0" sz="2400" u="none" cap="none" strike="noStrike">
              <a:solidFill>
                <a:schemeClr val="dk1"/>
              </a:solidFill>
              <a:latin typeface="Droid Sans Mono"/>
              <a:ea typeface="Droid Sans Mono"/>
              <a:cs typeface="Droid Sans Mono"/>
              <a:sym typeface="Droid Sans Mono"/>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You can create your own types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All data and code is defined within </a:t>
            </a:r>
            <a:br>
              <a:rPr b="0" i="0" lang="en" sz="2800" u="none">
                <a:solidFill>
                  <a:schemeClr val="dk1"/>
                </a:solidFill>
                <a:latin typeface="Arial"/>
                <a:ea typeface="Arial"/>
                <a:cs typeface="Arial"/>
                <a:sym typeface="Arial"/>
              </a:rPr>
            </a:br>
            <a:r>
              <a:rPr b="0" i="0" lang="en" sz="2800" u="none">
                <a:solidFill>
                  <a:schemeClr val="dk1"/>
                </a:solidFill>
                <a:latin typeface="Arial"/>
                <a:ea typeface="Arial"/>
                <a:cs typeface="Arial"/>
                <a:sym typeface="Arial"/>
              </a:rPr>
              <a:t>a type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No global variables, no global functions</a:t>
            </a:r>
            <a:endParaRPr/>
          </a:p>
        </p:txBody>
      </p:sp>
    </p:spTree>
  </p:cSld>
  <p:clrMapOvr>
    <a:masterClrMapping/>
  </p:clrMapOvr>
  <p:transition spd="med">
    <p:fade thruBlk="1"/>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Overview</a:t>
            </a:r>
            <a:endParaRPr/>
          </a:p>
        </p:txBody>
      </p:sp>
      <p:sp>
        <p:nvSpPr>
          <p:cNvPr id="288" name="Google Shape;288;p46"/>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Types contain:</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Data members</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0" i="0" lang="en" sz="2000" u="none" cap="none" strike="noStrike">
                <a:solidFill>
                  <a:schemeClr val="dk1"/>
                </a:solidFill>
                <a:latin typeface="Arial"/>
                <a:ea typeface="Arial"/>
                <a:cs typeface="Arial"/>
                <a:sym typeface="Arial"/>
              </a:rPr>
              <a:t>Fields, constants, arrays</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0" i="0" lang="en" sz="2000" u="none" cap="none" strike="noStrike">
                <a:solidFill>
                  <a:schemeClr val="dk1"/>
                </a:solidFill>
                <a:latin typeface="Arial"/>
                <a:ea typeface="Arial"/>
                <a:cs typeface="Arial"/>
                <a:sym typeface="Arial"/>
              </a:rPr>
              <a:t>Events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Function members </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0" i="0" lang="en" sz="2000" u="none" cap="none" strike="noStrike">
                <a:solidFill>
                  <a:schemeClr val="dk1"/>
                </a:solidFill>
                <a:latin typeface="Arial"/>
                <a:ea typeface="Arial"/>
                <a:cs typeface="Arial"/>
                <a:sym typeface="Arial"/>
              </a:rPr>
              <a:t>Methods, operators, constructors, destructors</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0" i="0" lang="en" sz="2000" u="none" cap="none" strike="noStrike">
                <a:solidFill>
                  <a:schemeClr val="dk1"/>
                </a:solidFill>
                <a:latin typeface="Arial"/>
                <a:ea typeface="Arial"/>
                <a:cs typeface="Arial"/>
                <a:sym typeface="Arial"/>
              </a:rPr>
              <a:t>Properties, indexers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Other types</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0" i="0" lang="en" sz="2000" u="none" cap="none" strike="noStrike">
                <a:solidFill>
                  <a:schemeClr val="dk1"/>
                </a:solidFill>
                <a:latin typeface="Arial"/>
                <a:ea typeface="Arial"/>
                <a:cs typeface="Arial"/>
                <a:sym typeface="Arial"/>
              </a:rPr>
              <a:t>Classes, structs, enums, interfaces, delegates</a:t>
            </a:r>
            <a:endParaRPr/>
          </a:p>
        </p:txBody>
      </p:sp>
    </p:spTree>
  </p:cSld>
  <p:clrMapOvr>
    <a:masterClrMapping/>
  </p:clrMapOvr>
  <p:transition spd="med">
    <p:fade thruBlk="1"/>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7"/>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Overview</a:t>
            </a:r>
            <a:endParaRPr/>
          </a:p>
        </p:txBody>
      </p:sp>
      <p:sp>
        <p:nvSpPr>
          <p:cNvPr id="294" name="Google Shape;294;p47"/>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Types can be instantiated…</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…and then used: call methods, </a:t>
            </a:r>
            <a:br>
              <a:rPr b="0" i="0" lang="en" sz="2400" u="none" cap="none" strike="noStrike">
                <a:solidFill>
                  <a:schemeClr val="dk1"/>
                </a:solidFill>
                <a:latin typeface="Arial"/>
                <a:ea typeface="Arial"/>
                <a:cs typeface="Arial"/>
                <a:sym typeface="Arial"/>
              </a:rPr>
            </a:br>
            <a:r>
              <a:rPr b="0" i="0" lang="en" sz="2400" u="none" cap="none" strike="noStrike">
                <a:solidFill>
                  <a:schemeClr val="dk1"/>
                </a:solidFill>
                <a:latin typeface="Arial"/>
                <a:ea typeface="Arial"/>
                <a:cs typeface="Arial"/>
                <a:sym typeface="Arial"/>
              </a:rPr>
              <a:t>get and set properties, etc.</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Can convert from one type to another</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Implicitly and explicitly</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Types are organized</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Namespaces, files, assemblies</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There are two categories of types:</a:t>
            </a:r>
            <a:br>
              <a:rPr b="0" i="0" lang="en" sz="2800" u="none">
                <a:solidFill>
                  <a:schemeClr val="dk1"/>
                </a:solidFill>
                <a:latin typeface="Arial"/>
                <a:ea typeface="Arial"/>
                <a:cs typeface="Arial"/>
                <a:sym typeface="Arial"/>
              </a:rPr>
            </a:br>
            <a:r>
              <a:rPr b="0" i="0" lang="en" sz="2800" u="none">
                <a:solidFill>
                  <a:schemeClr val="dk1"/>
                </a:solidFill>
                <a:latin typeface="Arial"/>
                <a:ea typeface="Arial"/>
                <a:cs typeface="Arial"/>
                <a:sym typeface="Arial"/>
              </a:rPr>
              <a:t>value and reference</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Types are arranged in a hierarchy</a:t>
            </a:r>
            <a:endParaRPr/>
          </a:p>
        </p:txBody>
      </p:sp>
    </p:spTree>
  </p:cSld>
  <p:clrMapOvr>
    <a:masterClrMapping/>
  </p:clrMapOvr>
  <p:transition spd="med">
    <p:fade thruBlk="1"/>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8"/>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 </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Unified Type System</a:t>
            </a:r>
            <a:endParaRPr/>
          </a:p>
        </p:txBody>
      </p:sp>
      <p:sp>
        <p:nvSpPr>
          <p:cNvPr id="301" name="Google Shape;301;p48"/>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Value types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Directly contain data</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Cannot be null</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Reference types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Contain references to objects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May be null</a:t>
            </a:r>
            <a:endParaRPr/>
          </a:p>
        </p:txBody>
      </p:sp>
      <p:sp>
        <p:nvSpPr>
          <p:cNvPr id="302" name="Google Shape;302;p48"/>
          <p:cNvSpPr txBox="1"/>
          <p:nvPr/>
        </p:nvSpPr>
        <p:spPr>
          <a:xfrm>
            <a:off x="381000" y="3889772"/>
            <a:ext cx="4187825" cy="671513"/>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int i = 123;</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string s = "Hello world";</a:t>
            </a:r>
            <a:endParaRPr/>
          </a:p>
        </p:txBody>
      </p:sp>
      <p:grpSp>
        <p:nvGrpSpPr>
          <p:cNvPr id="303" name="Google Shape;303;p48"/>
          <p:cNvGrpSpPr/>
          <p:nvPr/>
        </p:nvGrpSpPr>
        <p:grpSpPr>
          <a:xfrm>
            <a:off x="5105400" y="3886200"/>
            <a:ext cx="3581400" cy="742950"/>
            <a:chOff x="3216" y="3264"/>
            <a:chExt cx="2256" cy="624"/>
          </a:xfrm>
        </p:grpSpPr>
        <p:sp>
          <p:nvSpPr>
            <p:cNvPr id="304" name="Google Shape;304;p48"/>
            <p:cNvSpPr txBox="1"/>
            <p:nvPr/>
          </p:nvSpPr>
          <p:spPr>
            <a:xfrm>
              <a:off x="3648" y="3264"/>
              <a:ext cx="528" cy="288"/>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 sz="2000" u="none">
                  <a:solidFill>
                    <a:schemeClr val="dk1"/>
                  </a:solidFill>
                  <a:latin typeface="Arial"/>
                  <a:ea typeface="Arial"/>
                  <a:cs typeface="Arial"/>
                  <a:sym typeface="Arial"/>
                </a:rPr>
                <a:t>123</a:t>
              </a:r>
              <a:endParaRPr/>
            </a:p>
          </p:txBody>
        </p:sp>
        <p:sp>
          <p:nvSpPr>
            <p:cNvPr id="305" name="Google Shape;305;p48"/>
            <p:cNvSpPr txBox="1"/>
            <p:nvPr/>
          </p:nvSpPr>
          <p:spPr>
            <a:xfrm>
              <a:off x="3223" y="3264"/>
              <a:ext cx="370" cy="25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1" i="0" lang="en" sz="2000" u="none">
                  <a:solidFill>
                    <a:schemeClr val="dk1"/>
                  </a:solidFill>
                  <a:latin typeface="Arial"/>
                  <a:ea typeface="Arial"/>
                  <a:cs typeface="Arial"/>
                  <a:sym typeface="Arial"/>
                </a:rPr>
                <a:t>i</a:t>
              </a:r>
              <a:endParaRPr/>
            </a:p>
          </p:txBody>
        </p:sp>
        <p:sp>
          <p:nvSpPr>
            <p:cNvPr id="306" name="Google Shape;306;p48"/>
            <p:cNvSpPr txBox="1"/>
            <p:nvPr/>
          </p:nvSpPr>
          <p:spPr>
            <a:xfrm>
              <a:off x="3648" y="3600"/>
              <a:ext cx="528" cy="288"/>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7" name="Google Shape;307;p48"/>
            <p:cNvSpPr txBox="1"/>
            <p:nvPr/>
          </p:nvSpPr>
          <p:spPr>
            <a:xfrm>
              <a:off x="3216" y="3600"/>
              <a:ext cx="370" cy="25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1" i="0" lang="en" sz="2000" u="none">
                  <a:solidFill>
                    <a:schemeClr val="dk1"/>
                  </a:solidFill>
                  <a:latin typeface="Arial"/>
                  <a:ea typeface="Arial"/>
                  <a:cs typeface="Arial"/>
                  <a:sym typeface="Arial"/>
                </a:rPr>
                <a:t>s</a:t>
              </a:r>
              <a:endParaRPr/>
            </a:p>
          </p:txBody>
        </p:sp>
        <p:sp>
          <p:nvSpPr>
            <p:cNvPr id="308" name="Google Shape;308;p48"/>
            <p:cNvSpPr txBox="1"/>
            <p:nvPr/>
          </p:nvSpPr>
          <p:spPr>
            <a:xfrm>
              <a:off x="4320" y="3600"/>
              <a:ext cx="1152" cy="288"/>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 sz="2000" u="none">
                  <a:solidFill>
                    <a:schemeClr val="dk1"/>
                  </a:solidFill>
                  <a:latin typeface="Arial"/>
                  <a:ea typeface="Arial"/>
                  <a:cs typeface="Arial"/>
                  <a:sym typeface="Arial"/>
                </a:rPr>
                <a:t>"Hello world"</a:t>
              </a:r>
              <a:endParaRPr/>
            </a:p>
          </p:txBody>
        </p:sp>
        <p:cxnSp>
          <p:nvCxnSpPr>
            <p:cNvPr id="309" name="Google Shape;309;p48"/>
            <p:cNvCxnSpPr/>
            <p:nvPr/>
          </p:nvCxnSpPr>
          <p:spPr>
            <a:xfrm>
              <a:off x="3936" y="3744"/>
              <a:ext cx="432" cy="0"/>
            </a:xfrm>
            <a:prstGeom prst="straightConnector1">
              <a:avLst/>
            </a:prstGeom>
            <a:noFill/>
            <a:ln cap="flat" cmpd="sng" w="25400">
              <a:solidFill>
                <a:schemeClr val="dk1"/>
              </a:solidFill>
              <a:prstDash val="solid"/>
              <a:miter lim="800000"/>
              <a:headEnd len="med" w="med" type="oval"/>
              <a:tailEnd len="med" w="med" type="triangle"/>
            </a:ln>
            <a:effectLst>
              <a:outerShdw blurRad="63500" dir="2700000" dist="17960">
                <a:schemeClr val="lt2"/>
              </a:outerShdw>
            </a:effectLst>
          </p:spPr>
        </p:cxnSp>
      </p:grpSp>
    </p:spTree>
  </p:cSld>
  <p:clrMapOvr>
    <a:masterClrMapping/>
  </p:clrMapOvr>
  <p:transition spd="slow">
    <p:fade thruBlk="1"/>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9"/>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 </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Unified Type System</a:t>
            </a:r>
            <a:endParaRPr/>
          </a:p>
        </p:txBody>
      </p:sp>
      <p:sp>
        <p:nvSpPr>
          <p:cNvPr id="316" name="Google Shape;316;p49"/>
          <p:cNvSpPr txBox="1"/>
          <p:nvPr>
            <p:ph idx="1" type="body"/>
          </p:nvPr>
        </p:nvSpPr>
        <p:spPr>
          <a:xfrm>
            <a:off x="457200" y="1428750"/>
            <a:ext cx="8229600" cy="3486150"/>
          </a:xfrm>
          <a:prstGeom prst="rect">
            <a:avLst/>
          </a:prstGeom>
          <a:noFill/>
          <a:ln>
            <a:noFill/>
          </a:ln>
        </p:spPr>
        <p:txBody>
          <a:bodyPr anchorCtr="0" anchor="t" bIns="45700" lIns="91425" spcFirstLastPara="1" rIns="91425" wrap="square" tIns="45700">
            <a:noAutofit/>
          </a:bodyPr>
          <a:lstStyle/>
          <a:p>
            <a:pPr indent="-298450" lvl="0" marL="342900" marR="0" rtl="0" algn="l">
              <a:lnSpc>
                <a:spcPct val="90000"/>
              </a:lnSpc>
              <a:spcBef>
                <a:spcPts val="0"/>
              </a:spcBef>
              <a:spcAft>
                <a:spcPts val="0"/>
              </a:spcAft>
              <a:buClr>
                <a:schemeClr val="accent2"/>
              </a:buClr>
              <a:buSzPts val="2100"/>
              <a:buFont typeface="Noto Sans Symbols"/>
              <a:buChar char="⬥"/>
            </a:pPr>
            <a:r>
              <a:rPr b="0" i="0" lang="en" sz="2100" u="none">
                <a:solidFill>
                  <a:schemeClr val="dk1"/>
                </a:solidFill>
                <a:latin typeface="Arial"/>
                <a:ea typeface="Arial"/>
                <a:cs typeface="Arial"/>
                <a:sym typeface="Arial"/>
              </a:rPr>
              <a:t>Value types</a:t>
            </a:r>
            <a:endParaRPr sz="1100"/>
          </a:p>
          <a:p>
            <a:pPr indent="-241300" lvl="1" marL="742950" marR="0" rtl="0" algn="l">
              <a:lnSpc>
                <a:spcPct val="90000"/>
              </a:lnSpc>
              <a:spcBef>
                <a:spcPts val="480"/>
              </a:spcBef>
              <a:spcAft>
                <a:spcPts val="0"/>
              </a:spcAft>
              <a:buClr>
                <a:schemeClr val="accent2"/>
              </a:buClr>
              <a:buSzPts val="620"/>
              <a:buFont typeface="Noto Sans Symbols"/>
              <a:buChar char="■"/>
            </a:pPr>
            <a:r>
              <a:rPr b="0" i="0" lang="en" sz="1700" u="none" cap="none" strike="noStrike">
                <a:solidFill>
                  <a:schemeClr val="dk1"/>
                </a:solidFill>
                <a:latin typeface="Arial"/>
                <a:ea typeface="Arial"/>
                <a:cs typeface="Arial"/>
                <a:sym typeface="Arial"/>
              </a:rPr>
              <a:t>Primitives	</a:t>
            </a:r>
            <a:r>
              <a:rPr b="0" i="0" lang="en" sz="1700" u="none" cap="none" strike="noStrike">
                <a:solidFill>
                  <a:schemeClr val="dk1"/>
                </a:solidFill>
                <a:latin typeface="Droid Sans Mono"/>
                <a:ea typeface="Droid Sans Mono"/>
                <a:cs typeface="Droid Sans Mono"/>
                <a:sym typeface="Droid Sans Mono"/>
              </a:rPr>
              <a:t>int i; float x;</a:t>
            </a:r>
            <a:endParaRPr sz="700"/>
          </a:p>
          <a:p>
            <a:pPr indent="-241300" lvl="1" marL="742950" marR="0" rtl="0" algn="l">
              <a:lnSpc>
                <a:spcPct val="90000"/>
              </a:lnSpc>
              <a:spcBef>
                <a:spcPts val="480"/>
              </a:spcBef>
              <a:spcAft>
                <a:spcPts val="0"/>
              </a:spcAft>
              <a:buClr>
                <a:schemeClr val="accent2"/>
              </a:buClr>
              <a:buSzPts val="620"/>
              <a:buFont typeface="Noto Sans Symbols"/>
              <a:buChar char="■"/>
            </a:pPr>
            <a:r>
              <a:rPr b="0" i="0" lang="en" sz="1700" u="none" cap="none" strike="noStrike">
                <a:solidFill>
                  <a:schemeClr val="dk1"/>
                </a:solidFill>
                <a:latin typeface="Arial"/>
                <a:ea typeface="Arial"/>
                <a:cs typeface="Arial"/>
                <a:sym typeface="Arial"/>
              </a:rPr>
              <a:t>Enums		</a:t>
            </a:r>
            <a:r>
              <a:rPr b="0" i="0" lang="en" sz="1700" u="none" cap="none" strike="noStrike">
                <a:solidFill>
                  <a:schemeClr val="dk1"/>
                </a:solidFill>
                <a:latin typeface="Droid Sans Mono"/>
                <a:ea typeface="Droid Sans Mono"/>
                <a:cs typeface="Droid Sans Mono"/>
                <a:sym typeface="Droid Sans Mono"/>
              </a:rPr>
              <a:t>enum State { Off, On }</a:t>
            </a:r>
            <a:endParaRPr sz="700"/>
          </a:p>
          <a:p>
            <a:pPr indent="-241300" lvl="1" marL="742950" marR="0" rtl="0" algn="l">
              <a:lnSpc>
                <a:spcPct val="90000"/>
              </a:lnSpc>
              <a:spcBef>
                <a:spcPts val="480"/>
              </a:spcBef>
              <a:spcAft>
                <a:spcPts val="0"/>
              </a:spcAft>
              <a:buClr>
                <a:schemeClr val="accent2"/>
              </a:buClr>
              <a:buSzPts val="620"/>
              <a:buFont typeface="Noto Sans Symbols"/>
              <a:buChar char="■"/>
            </a:pPr>
            <a:r>
              <a:rPr b="0" i="0" lang="en" sz="1700" u="none" cap="none" strike="noStrike">
                <a:solidFill>
                  <a:schemeClr val="dk1"/>
                </a:solidFill>
                <a:latin typeface="Arial"/>
                <a:ea typeface="Arial"/>
                <a:cs typeface="Arial"/>
                <a:sym typeface="Arial"/>
              </a:rPr>
              <a:t>Structs		</a:t>
            </a:r>
            <a:r>
              <a:rPr b="0" i="0" lang="en" sz="1700" u="none" cap="none" strike="noStrike">
                <a:solidFill>
                  <a:schemeClr val="dk1"/>
                </a:solidFill>
                <a:latin typeface="Droid Sans Mono"/>
                <a:ea typeface="Droid Sans Mono"/>
                <a:cs typeface="Droid Sans Mono"/>
                <a:sym typeface="Droid Sans Mono"/>
              </a:rPr>
              <a:t>struct Point {int x,y;}</a:t>
            </a:r>
            <a:endParaRPr sz="700"/>
          </a:p>
          <a:p>
            <a:pPr indent="-298450" lvl="0" marL="342900" marR="0" rtl="0" algn="l">
              <a:lnSpc>
                <a:spcPct val="90000"/>
              </a:lnSpc>
              <a:spcBef>
                <a:spcPts val="560"/>
              </a:spcBef>
              <a:spcAft>
                <a:spcPts val="0"/>
              </a:spcAft>
              <a:buClr>
                <a:schemeClr val="accent2"/>
              </a:buClr>
              <a:buSzPts val="2100"/>
              <a:buFont typeface="Noto Sans Symbols"/>
              <a:buChar char="⬥"/>
            </a:pPr>
            <a:r>
              <a:rPr b="0" i="0" lang="en" sz="2100" u="none">
                <a:solidFill>
                  <a:schemeClr val="dk1"/>
                </a:solidFill>
                <a:latin typeface="Arial"/>
                <a:ea typeface="Arial"/>
                <a:cs typeface="Arial"/>
                <a:sym typeface="Arial"/>
              </a:rPr>
              <a:t>Reference types</a:t>
            </a:r>
            <a:endParaRPr sz="1100"/>
          </a:p>
          <a:p>
            <a:pPr indent="-241300" lvl="1" marL="742950" marR="0" rtl="0" algn="l">
              <a:lnSpc>
                <a:spcPct val="90000"/>
              </a:lnSpc>
              <a:spcBef>
                <a:spcPts val="480"/>
              </a:spcBef>
              <a:spcAft>
                <a:spcPts val="0"/>
              </a:spcAft>
              <a:buClr>
                <a:schemeClr val="accent2"/>
              </a:buClr>
              <a:buSzPts val="620"/>
              <a:buFont typeface="Noto Sans Symbols"/>
              <a:buChar char="■"/>
            </a:pPr>
            <a:r>
              <a:rPr b="0" i="0" lang="en" sz="1700" u="none" cap="none" strike="noStrike">
                <a:solidFill>
                  <a:schemeClr val="dk1"/>
                </a:solidFill>
                <a:latin typeface="Arial"/>
                <a:ea typeface="Arial"/>
                <a:cs typeface="Arial"/>
                <a:sym typeface="Arial"/>
              </a:rPr>
              <a:t>Root		</a:t>
            </a:r>
            <a:r>
              <a:rPr b="0" i="0" lang="en" sz="1700" u="none" cap="none" strike="noStrike">
                <a:solidFill>
                  <a:schemeClr val="dk1"/>
                </a:solidFill>
                <a:latin typeface="Droid Sans Mono"/>
                <a:ea typeface="Droid Sans Mono"/>
                <a:cs typeface="Droid Sans Mono"/>
                <a:sym typeface="Droid Sans Mono"/>
              </a:rPr>
              <a:t>object</a:t>
            </a:r>
            <a:endParaRPr sz="700"/>
          </a:p>
          <a:p>
            <a:pPr indent="-241300" lvl="1" marL="742950" marR="0" rtl="0" algn="l">
              <a:lnSpc>
                <a:spcPct val="90000"/>
              </a:lnSpc>
              <a:spcBef>
                <a:spcPts val="480"/>
              </a:spcBef>
              <a:spcAft>
                <a:spcPts val="0"/>
              </a:spcAft>
              <a:buClr>
                <a:schemeClr val="accent2"/>
              </a:buClr>
              <a:buSzPts val="620"/>
              <a:buFont typeface="Noto Sans Symbols"/>
              <a:buChar char="■"/>
            </a:pPr>
            <a:r>
              <a:rPr b="0" i="0" lang="en" sz="1700" u="none" cap="none" strike="noStrike">
                <a:solidFill>
                  <a:schemeClr val="dk1"/>
                </a:solidFill>
                <a:latin typeface="Arial"/>
                <a:ea typeface="Arial"/>
                <a:cs typeface="Arial"/>
                <a:sym typeface="Arial"/>
              </a:rPr>
              <a:t>String		</a:t>
            </a:r>
            <a:r>
              <a:rPr b="0" i="0" lang="en" sz="1700" u="none" cap="none" strike="noStrike">
                <a:solidFill>
                  <a:schemeClr val="dk1"/>
                </a:solidFill>
                <a:latin typeface="Droid Sans Mono"/>
                <a:ea typeface="Droid Sans Mono"/>
                <a:cs typeface="Droid Sans Mono"/>
                <a:sym typeface="Droid Sans Mono"/>
              </a:rPr>
              <a:t>string</a:t>
            </a:r>
            <a:endParaRPr sz="700"/>
          </a:p>
          <a:p>
            <a:pPr indent="-241300" lvl="1" marL="742950" marR="0" rtl="0" algn="l">
              <a:lnSpc>
                <a:spcPct val="90000"/>
              </a:lnSpc>
              <a:spcBef>
                <a:spcPts val="480"/>
              </a:spcBef>
              <a:spcAft>
                <a:spcPts val="0"/>
              </a:spcAft>
              <a:buClr>
                <a:schemeClr val="accent2"/>
              </a:buClr>
              <a:buSzPts val="620"/>
              <a:buFont typeface="Noto Sans Symbols"/>
              <a:buChar char="■"/>
            </a:pPr>
            <a:r>
              <a:rPr b="0" i="0" lang="en" sz="1700" u="none" cap="none" strike="noStrike">
                <a:solidFill>
                  <a:schemeClr val="dk1"/>
                </a:solidFill>
                <a:latin typeface="Arial"/>
                <a:ea typeface="Arial"/>
                <a:cs typeface="Arial"/>
                <a:sym typeface="Arial"/>
              </a:rPr>
              <a:t>Classes	</a:t>
            </a:r>
            <a:r>
              <a:rPr b="0" i="0" lang="en" sz="1700" u="none" cap="none" strike="noStrike">
                <a:solidFill>
                  <a:schemeClr val="dk1"/>
                </a:solidFill>
                <a:latin typeface="Droid Sans Mono"/>
                <a:ea typeface="Droid Sans Mono"/>
                <a:cs typeface="Droid Sans Mono"/>
                <a:sym typeface="Droid Sans Mono"/>
              </a:rPr>
              <a:t>class Foo: Bar, IFoo {...}</a:t>
            </a:r>
            <a:endParaRPr sz="700"/>
          </a:p>
          <a:p>
            <a:pPr indent="-241300" lvl="1" marL="742950" marR="0" rtl="0" algn="l">
              <a:lnSpc>
                <a:spcPct val="90000"/>
              </a:lnSpc>
              <a:spcBef>
                <a:spcPts val="480"/>
              </a:spcBef>
              <a:spcAft>
                <a:spcPts val="0"/>
              </a:spcAft>
              <a:buClr>
                <a:schemeClr val="accent2"/>
              </a:buClr>
              <a:buSzPts val="620"/>
              <a:buFont typeface="Noto Sans Symbols"/>
              <a:buChar char="■"/>
            </a:pPr>
            <a:r>
              <a:rPr b="0" i="0" lang="en" sz="1700" u="none" cap="none" strike="noStrike">
                <a:solidFill>
                  <a:schemeClr val="dk1"/>
                </a:solidFill>
                <a:latin typeface="Arial"/>
                <a:ea typeface="Arial"/>
                <a:cs typeface="Arial"/>
                <a:sym typeface="Arial"/>
              </a:rPr>
              <a:t>Interfaces	</a:t>
            </a:r>
            <a:r>
              <a:rPr b="0" i="0" lang="en" sz="1700" u="none" cap="none" strike="noStrike">
                <a:solidFill>
                  <a:schemeClr val="dk1"/>
                </a:solidFill>
                <a:latin typeface="Droid Sans Mono"/>
                <a:ea typeface="Droid Sans Mono"/>
                <a:cs typeface="Droid Sans Mono"/>
                <a:sym typeface="Droid Sans Mono"/>
              </a:rPr>
              <a:t>interface IFoo: IBar {...}</a:t>
            </a:r>
            <a:endParaRPr sz="700"/>
          </a:p>
          <a:p>
            <a:pPr indent="-241300" lvl="1" marL="742950" marR="0" rtl="0" algn="l">
              <a:lnSpc>
                <a:spcPct val="90000"/>
              </a:lnSpc>
              <a:spcBef>
                <a:spcPts val="480"/>
              </a:spcBef>
              <a:spcAft>
                <a:spcPts val="0"/>
              </a:spcAft>
              <a:buClr>
                <a:schemeClr val="accent2"/>
              </a:buClr>
              <a:buSzPts val="620"/>
              <a:buFont typeface="Noto Sans Symbols"/>
              <a:buChar char="■"/>
            </a:pPr>
            <a:r>
              <a:rPr b="0" i="0" lang="en" sz="1700" u="none" cap="none" strike="noStrike">
                <a:solidFill>
                  <a:schemeClr val="dk1"/>
                </a:solidFill>
                <a:latin typeface="Arial"/>
                <a:ea typeface="Arial"/>
                <a:cs typeface="Arial"/>
                <a:sym typeface="Arial"/>
              </a:rPr>
              <a:t>Arrays		</a:t>
            </a:r>
            <a:r>
              <a:rPr b="0" i="0" lang="en" sz="1700" u="none" cap="none" strike="noStrike">
                <a:solidFill>
                  <a:schemeClr val="dk1"/>
                </a:solidFill>
                <a:latin typeface="Droid Sans Mono"/>
                <a:ea typeface="Droid Sans Mono"/>
                <a:cs typeface="Droid Sans Mono"/>
                <a:sym typeface="Droid Sans Mono"/>
              </a:rPr>
              <a:t>string[] a = new string[10];</a:t>
            </a:r>
            <a:endParaRPr sz="700"/>
          </a:p>
          <a:p>
            <a:pPr indent="-241300" lvl="1" marL="742950" marR="0" rtl="0" algn="l">
              <a:lnSpc>
                <a:spcPct val="90000"/>
              </a:lnSpc>
              <a:spcBef>
                <a:spcPts val="480"/>
              </a:spcBef>
              <a:spcAft>
                <a:spcPts val="0"/>
              </a:spcAft>
              <a:buClr>
                <a:schemeClr val="accent2"/>
              </a:buClr>
              <a:buSzPts val="620"/>
              <a:buFont typeface="Noto Sans Symbols"/>
              <a:buChar char="■"/>
            </a:pPr>
            <a:r>
              <a:rPr b="0" i="0" lang="en" sz="1700" u="none" cap="none" strike="noStrike">
                <a:solidFill>
                  <a:schemeClr val="dk1"/>
                </a:solidFill>
                <a:latin typeface="Arial"/>
                <a:ea typeface="Arial"/>
                <a:cs typeface="Arial"/>
                <a:sym typeface="Arial"/>
              </a:rPr>
              <a:t>Delegates	</a:t>
            </a:r>
            <a:r>
              <a:rPr b="0" i="0" lang="en" sz="1700" u="none" cap="none" strike="noStrike">
                <a:solidFill>
                  <a:schemeClr val="dk1"/>
                </a:solidFill>
                <a:latin typeface="Droid Sans Mono"/>
                <a:ea typeface="Droid Sans Mono"/>
                <a:cs typeface="Droid Sans Mono"/>
                <a:sym typeface="Droid Sans Mono"/>
              </a:rPr>
              <a:t>delegate void Empty();</a:t>
            </a:r>
            <a:endParaRPr sz="700"/>
          </a:p>
        </p:txBody>
      </p:sp>
    </p:spTree>
  </p:cSld>
  <p:clrMapOvr>
    <a:masterClrMapping/>
  </p:clrMapOvr>
  <p:transition spd="slow">
    <p:fade thruBlk="1"/>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0"/>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 </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Unified Type System</a:t>
            </a:r>
            <a:endParaRPr/>
          </a:p>
        </p:txBody>
      </p:sp>
      <p:graphicFrame>
        <p:nvGraphicFramePr>
          <p:cNvPr id="322" name="Google Shape;322;p50"/>
          <p:cNvGraphicFramePr/>
          <p:nvPr/>
        </p:nvGraphicFramePr>
        <p:xfrm>
          <a:off x="381000" y="1771650"/>
          <a:ext cx="3000000" cy="3000000"/>
        </p:xfrm>
        <a:graphic>
          <a:graphicData uri="http://schemas.openxmlformats.org/drawingml/2006/table">
            <a:tbl>
              <a:tblPr>
                <a:noFill/>
                <a:tableStyleId>{13148F89-DA6D-40B1-A63E-E1FC6F2F4370}</a:tableStyleId>
              </a:tblPr>
              <a:tblGrid>
                <a:gridCol w="2590800"/>
                <a:gridCol w="2897175"/>
                <a:gridCol w="2894000"/>
              </a:tblGrid>
              <a:tr h="461950">
                <a:tc>
                  <a:txBody>
                    <a:bodyPr/>
                    <a:lstStyle/>
                    <a:p>
                      <a:pPr indent="0" lvl="0" marL="0" marR="0" rtl="0" algn="l">
                        <a:lnSpc>
                          <a:spcPct val="100000"/>
                        </a:lnSpc>
                        <a:spcBef>
                          <a:spcPts val="0"/>
                        </a:spcBef>
                        <a:spcAft>
                          <a:spcPts val="0"/>
                        </a:spcAft>
                        <a:buNone/>
                      </a:pPr>
                      <a:r>
                        <a:t/>
                      </a:r>
                      <a:endParaRPr b="0" i="0" sz="1800" u="none">
                        <a:solidFill>
                          <a:schemeClr val="dk1"/>
                        </a:solidFill>
                        <a:latin typeface="Times New Roman"/>
                        <a:ea typeface="Times New Roman"/>
                        <a:cs typeface="Times New Roman"/>
                        <a:sym typeface="Times New Roman"/>
                      </a:endParaRPr>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Value  (Struct)</a:t>
                      </a:r>
                      <a:endParaRPr sz="1100"/>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Reference (Class)</a:t>
                      </a:r>
                      <a:endParaRPr sz="1100"/>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98850">
                <a:tc>
                  <a:txBody>
                    <a:bodyPr/>
                    <a:lstStyle/>
                    <a:p>
                      <a:pPr indent="0" lvl="0" marL="0" marR="0" rtl="0" algn="l">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Variable holds</a:t>
                      </a:r>
                      <a:endParaRPr sz="1100"/>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Actual value</a:t>
                      </a:r>
                      <a:endParaRPr sz="1100"/>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Memory location</a:t>
                      </a:r>
                      <a:endParaRPr sz="1100"/>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400050">
                <a:tc>
                  <a:txBody>
                    <a:bodyPr/>
                    <a:lstStyle/>
                    <a:p>
                      <a:pPr indent="0" lvl="0" marL="0" marR="0" rtl="0" algn="l">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Allocated on</a:t>
                      </a:r>
                      <a:endParaRPr sz="1100"/>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Stack, member</a:t>
                      </a:r>
                      <a:endParaRPr sz="1100"/>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Heap</a:t>
                      </a:r>
                      <a:endParaRPr sz="1100"/>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98850">
                <a:tc>
                  <a:txBody>
                    <a:bodyPr/>
                    <a:lstStyle/>
                    <a:p>
                      <a:pPr indent="0" lvl="0" marL="0" marR="0" rtl="0" algn="l">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Nullability</a:t>
                      </a:r>
                      <a:endParaRPr sz="1100"/>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Always has value</a:t>
                      </a:r>
                      <a:endParaRPr sz="1100"/>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May be null</a:t>
                      </a:r>
                      <a:endParaRPr sz="1100"/>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98850">
                <a:tc>
                  <a:txBody>
                    <a:bodyPr/>
                    <a:lstStyle/>
                    <a:p>
                      <a:pPr indent="0" lvl="0" marL="0" marR="0" rtl="0" algn="l">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Default value</a:t>
                      </a:r>
                      <a:endParaRPr sz="1100"/>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0</a:t>
                      </a:r>
                      <a:endParaRPr sz="1100"/>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null</a:t>
                      </a:r>
                      <a:endParaRPr sz="1100"/>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400050">
                <a:tc>
                  <a:txBody>
                    <a:bodyPr/>
                    <a:lstStyle/>
                    <a:p>
                      <a:pPr indent="0" lvl="0" marL="0" marR="0" rtl="0" algn="l">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Aliasing (in a scope)</a:t>
                      </a:r>
                      <a:endParaRPr sz="1100"/>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No</a:t>
                      </a:r>
                      <a:endParaRPr sz="1100"/>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Yes</a:t>
                      </a:r>
                      <a:endParaRPr sz="1100"/>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98850">
                <a:tc>
                  <a:txBody>
                    <a:bodyPr/>
                    <a:lstStyle/>
                    <a:p>
                      <a:pPr indent="0" lvl="0" marL="0" marR="0" rtl="0" algn="l">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Assignment means</a:t>
                      </a:r>
                      <a:endParaRPr sz="1100"/>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Copy data</a:t>
                      </a:r>
                      <a:endParaRPr sz="1100"/>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Copy reference</a:t>
                      </a:r>
                      <a:endParaRPr sz="1100"/>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bl>
          </a:graphicData>
        </a:graphic>
      </p:graphicFrame>
    </p:spTree>
  </p:cSld>
  <p:clrMapOvr>
    <a:masterClrMapping/>
  </p:clrMapOvr>
  <p:transition spd="med">
    <p:fade thruBlk="1"/>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1"/>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 </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Unified Type System</a:t>
            </a:r>
            <a:endParaRPr/>
          </a:p>
        </p:txBody>
      </p:sp>
      <p:sp>
        <p:nvSpPr>
          <p:cNvPr id="328" name="Google Shape;328;p51"/>
          <p:cNvSpPr txBox="1"/>
          <p:nvPr>
            <p:ph idx="1" type="body"/>
          </p:nvPr>
        </p:nvSpPr>
        <p:spPr>
          <a:xfrm>
            <a:off x="455300" y="147790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Benefits of value types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No heap allocation, less GC pressure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More efficient use of memory</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Less reference indirection</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Unified type system</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0" i="0" lang="en" sz="2000" u="none" cap="none" strike="noStrike">
                <a:solidFill>
                  <a:schemeClr val="dk1"/>
                </a:solidFill>
                <a:latin typeface="Arial"/>
                <a:ea typeface="Arial"/>
                <a:cs typeface="Arial"/>
                <a:sym typeface="Arial"/>
              </a:rPr>
              <a:t>No primitive/object dichotomy</a:t>
            </a:r>
            <a:endParaRPr/>
          </a:p>
        </p:txBody>
      </p:sp>
    </p:spTree>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871537" y="646509"/>
            <a:ext cx="8162925" cy="5715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 sz="3200" u="none">
                <a:latin typeface="Verdana"/>
                <a:ea typeface="Verdana"/>
                <a:cs typeface="Verdana"/>
                <a:sym typeface="Verdana"/>
              </a:rPr>
              <a:t>History</a:t>
            </a:r>
            <a:endParaRPr sz="3000"/>
          </a:p>
        </p:txBody>
      </p:sp>
      <p:sp>
        <p:nvSpPr>
          <p:cNvPr id="81" name="Google Shape;81;p16"/>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17500" lvl="0" marL="342900" marR="0" rtl="0" algn="l">
              <a:lnSpc>
                <a:spcPct val="100000"/>
              </a:lnSpc>
              <a:spcBef>
                <a:spcPts val="0"/>
              </a:spcBef>
              <a:spcAft>
                <a:spcPts val="0"/>
              </a:spcAft>
              <a:buClr>
                <a:schemeClr val="hlink"/>
              </a:buClr>
              <a:buSzPts val="2000"/>
              <a:buFont typeface="Noto Sans Symbols"/>
              <a:buChar char="▪"/>
            </a:pPr>
            <a:r>
              <a:rPr b="0" i="0" lang="en" sz="2000" u="none" cap="none" strike="noStrike">
                <a:solidFill>
                  <a:schemeClr val="dk1"/>
                </a:solidFill>
                <a:latin typeface="Verdana"/>
                <a:ea typeface="Verdana"/>
                <a:cs typeface="Verdana"/>
                <a:sym typeface="Verdana"/>
              </a:rPr>
              <a:t>C	</a:t>
            </a:r>
            <a:endParaRPr sz="2000"/>
          </a:p>
          <a:p>
            <a:pPr indent="-317500" lvl="0" marL="342900" marR="0" rtl="0" algn="l">
              <a:lnSpc>
                <a:spcPct val="100000"/>
              </a:lnSpc>
              <a:spcBef>
                <a:spcPts val="640"/>
              </a:spcBef>
              <a:spcAft>
                <a:spcPts val="0"/>
              </a:spcAft>
              <a:buClr>
                <a:schemeClr val="hlink"/>
              </a:buClr>
              <a:buSzPts val="2000"/>
              <a:buFont typeface="Noto Sans Symbols"/>
              <a:buChar char="▪"/>
            </a:pPr>
            <a:r>
              <a:rPr b="0" i="0" lang="en" sz="2000" u="none" cap="none" strike="noStrike">
                <a:solidFill>
                  <a:schemeClr val="dk1"/>
                </a:solidFill>
                <a:latin typeface="Verdana"/>
                <a:ea typeface="Verdana"/>
                <a:cs typeface="Verdana"/>
                <a:sym typeface="Verdana"/>
              </a:rPr>
              <a:t>C++</a:t>
            </a:r>
            <a:endParaRPr sz="2000"/>
          </a:p>
          <a:p>
            <a:pPr indent="-317500" lvl="0" marL="342900" marR="0" rtl="0" algn="l">
              <a:lnSpc>
                <a:spcPct val="100000"/>
              </a:lnSpc>
              <a:spcBef>
                <a:spcPts val="640"/>
              </a:spcBef>
              <a:spcAft>
                <a:spcPts val="0"/>
              </a:spcAft>
              <a:buClr>
                <a:schemeClr val="hlink"/>
              </a:buClr>
              <a:buSzPts val="2000"/>
              <a:buFont typeface="Noto Sans Symbols"/>
              <a:buChar char="▪"/>
            </a:pPr>
            <a:r>
              <a:rPr b="0" i="0" lang="en" sz="2000" u="none" cap="none" strike="noStrike">
                <a:solidFill>
                  <a:schemeClr val="dk1"/>
                </a:solidFill>
                <a:latin typeface="Verdana"/>
                <a:ea typeface="Verdana"/>
                <a:cs typeface="Verdana"/>
                <a:sym typeface="Verdana"/>
              </a:rPr>
              <a:t>Developed by Anders Hejlsberg</a:t>
            </a:r>
            <a:endParaRPr sz="2000"/>
          </a:p>
          <a:p>
            <a:pPr indent="-288290" lvl="1" marL="742950" marR="0" rtl="0" algn="l">
              <a:lnSpc>
                <a:spcPct val="100000"/>
              </a:lnSpc>
              <a:spcBef>
                <a:spcPts val="560"/>
              </a:spcBef>
              <a:spcAft>
                <a:spcPts val="0"/>
              </a:spcAft>
              <a:buClr>
                <a:schemeClr val="hlink"/>
              </a:buClr>
              <a:buSzPts val="2000"/>
              <a:buFont typeface="Noto Sans Symbols"/>
              <a:buChar char="●"/>
            </a:pPr>
            <a:r>
              <a:rPr b="0" i="0" lang="en" sz="2000" u="none" cap="none" strike="noStrike">
                <a:solidFill>
                  <a:schemeClr val="dk1"/>
                </a:solidFill>
                <a:latin typeface="Verdana"/>
                <a:ea typeface="Verdana"/>
                <a:cs typeface="Verdana"/>
                <a:sym typeface="Verdana"/>
              </a:rPr>
              <a:t>Turbo Pascal</a:t>
            </a:r>
            <a:endParaRPr sz="2000"/>
          </a:p>
          <a:p>
            <a:pPr indent="-288290" lvl="1" marL="742950" marR="0" rtl="0" algn="l">
              <a:lnSpc>
                <a:spcPct val="100000"/>
              </a:lnSpc>
              <a:spcBef>
                <a:spcPts val="560"/>
              </a:spcBef>
              <a:spcAft>
                <a:spcPts val="0"/>
              </a:spcAft>
              <a:buClr>
                <a:schemeClr val="hlink"/>
              </a:buClr>
              <a:buSzPts val="2000"/>
              <a:buFont typeface="Noto Sans Symbols"/>
              <a:buChar char="●"/>
            </a:pPr>
            <a:r>
              <a:rPr b="0" i="0" lang="en" sz="2000" u="none" cap="none" strike="noStrike">
                <a:solidFill>
                  <a:schemeClr val="dk1"/>
                </a:solidFill>
                <a:latin typeface="Verdana"/>
                <a:ea typeface="Verdana"/>
                <a:cs typeface="Verdana"/>
                <a:sym typeface="Verdana"/>
              </a:rPr>
              <a:t>Delphi</a:t>
            </a:r>
            <a:endParaRPr sz="2000"/>
          </a:p>
          <a:p>
            <a:pPr indent="-288290" lvl="1" marL="742950" marR="0" rtl="0" algn="l">
              <a:lnSpc>
                <a:spcPct val="100000"/>
              </a:lnSpc>
              <a:spcBef>
                <a:spcPts val="560"/>
              </a:spcBef>
              <a:spcAft>
                <a:spcPts val="0"/>
              </a:spcAft>
              <a:buClr>
                <a:schemeClr val="hlink"/>
              </a:buClr>
              <a:buSzPts val="2000"/>
              <a:buFont typeface="Noto Sans Symbols"/>
              <a:buChar char="●"/>
            </a:pPr>
            <a:r>
              <a:rPr b="0" i="0" lang="en" sz="2000" u="none" cap="none" strike="noStrike">
                <a:solidFill>
                  <a:schemeClr val="dk1"/>
                </a:solidFill>
                <a:latin typeface="Verdana"/>
                <a:ea typeface="Verdana"/>
                <a:cs typeface="Verdana"/>
                <a:sym typeface="Verdana"/>
              </a:rPr>
              <a:t>Visual J++</a:t>
            </a:r>
            <a:endParaRPr sz="2000"/>
          </a:p>
          <a:p>
            <a:pPr indent="-317500" lvl="0" marL="342900" marR="0" rtl="0" algn="l">
              <a:lnSpc>
                <a:spcPct val="100000"/>
              </a:lnSpc>
              <a:spcBef>
                <a:spcPts val="640"/>
              </a:spcBef>
              <a:spcAft>
                <a:spcPts val="0"/>
              </a:spcAft>
              <a:buClr>
                <a:schemeClr val="hlink"/>
              </a:buClr>
              <a:buSzPts val="2000"/>
              <a:buFont typeface="Noto Sans Symbols"/>
              <a:buChar char="▪"/>
            </a:pPr>
            <a:r>
              <a:rPr b="0" i="0" lang="en" sz="2000" u="none" cap="none" strike="noStrike">
                <a:solidFill>
                  <a:schemeClr val="dk1"/>
                </a:solidFill>
                <a:latin typeface="Verdana"/>
                <a:ea typeface="Verdana"/>
                <a:cs typeface="Verdana"/>
                <a:sym typeface="Verdana"/>
              </a:rPr>
              <a:t>Released in 2001-2002</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0" st="0"/>
                                            </p:txEl>
                                          </p:spTgt>
                                        </p:tgtEl>
                                        <p:attrNameLst>
                                          <p:attrName>style.visibility</p:attrName>
                                        </p:attrNameLst>
                                      </p:cBhvr>
                                      <p:to>
                                        <p:strVal val="visible"/>
                                      </p:to>
                                    </p:set>
                                    <p:animEffect filter="fade" transition="in">
                                      <p:cBhvr>
                                        <p:cTn dur="500"/>
                                        <p:tgtEl>
                                          <p:spTgt spid="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1" st="1"/>
                                            </p:txEl>
                                          </p:spTgt>
                                        </p:tgtEl>
                                        <p:attrNameLst>
                                          <p:attrName>style.visibility</p:attrName>
                                        </p:attrNameLst>
                                      </p:cBhvr>
                                      <p:to>
                                        <p:strVal val="visible"/>
                                      </p:to>
                                    </p:set>
                                    <p:animEffect filter="fade" transition="in">
                                      <p:cBhvr>
                                        <p:cTn dur="500"/>
                                        <p:tgtEl>
                                          <p:spTgt spid="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2" st="2"/>
                                            </p:txEl>
                                          </p:spTgt>
                                        </p:tgtEl>
                                        <p:attrNameLst>
                                          <p:attrName>style.visibility</p:attrName>
                                        </p:attrNameLst>
                                      </p:cBhvr>
                                      <p:to>
                                        <p:strVal val="visible"/>
                                      </p:to>
                                    </p:set>
                                    <p:animEffect filter="fade" transition="in">
                                      <p:cBhvr>
                                        <p:cTn dur="500"/>
                                        <p:tgtEl>
                                          <p:spTgt spid="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3" st="3"/>
                                            </p:txEl>
                                          </p:spTgt>
                                        </p:tgtEl>
                                        <p:attrNameLst>
                                          <p:attrName>style.visibility</p:attrName>
                                        </p:attrNameLst>
                                      </p:cBhvr>
                                      <p:to>
                                        <p:strVal val="visible"/>
                                      </p:to>
                                    </p:set>
                                    <p:animEffect filter="fade" transition="in">
                                      <p:cBhvr>
                                        <p:cTn dur="500"/>
                                        <p:tgtEl>
                                          <p:spTgt spid="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4" st="4"/>
                                            </p:txEl>
                                          </p:spTgt>
                                        </p:tgtEl>
                                        <p:attrNameLst>
                                          <p:attrName>style.visibility</p:attrName>
                                        </p:attrNameLst>
                                      </p:cBhvr>
                                      <p:to>
                                        <p:strVal val="visible"/>
                                      </p:to>
                                    </p:set>
                                    <p:animEffect filter="fade" transition="in">
                                      <p:cBhvr>
                                        <p:cTn dur="500"/>
                                        <p:tgtEl>
                                          <p:spTgt spid="8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5" st="5"/>
                                            </p:txEl>
                                          </p:spTgt>
                                        </p:tgtEl>
                                        <p:attrNameLst>
                                          <p:attrName>style.visibility</p:attrName>
                                        </p:attrNameLst>
                                      </p:cBhvr>
                                      <p:to>
                                        <p:strVal val="visible"/>
                                      </p:to>
                                    </p:set>
                                    <p:animEffect filter="fade" transition="in">
                                      <p:cBhvr>
                                        <p:cTn dur="500"/>
                                        <p:tgtEl>
                                          <p:spTgt spid="8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6" st="6"/>
                                            </p:txEl>
                                          </p:spTgt>
                                        </p:tgtEl>
                                        <p:attrNameLst>
                                          <p:attrName>style.visibility</p:attrName>
                                        </p:attrNameLst>
                                      </p:cBhvr>
                                      <p:to>
                                        <p:strVal val="visible"/>
                                      </p:to>
                                    </p:set>
                                    <p:animEffect filter="fade" transition="in">
                                      <p:cBhvr>
                                        <p:cTn dur="500"/>
                                        <p:tgtEl>
                                          <p:spTgt spid="8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2"/>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2800" u="none">
                <a:latin typeface="Arial"/>
                <a:ea typeface="Arial"/>
                <a:cs typeface="Arial"/>
                <a:sym typeface="Arial"/>
              </a:rPr>
              <a:t>Types</a:t>
            </a:r>
            <a:br>
              <a:rPr b="1" i="0" lang="en" sz="2800" u="none">
                <a:latin typeface="Arial"/>
                <a:ea typeface="Arial"/>
                <a:cs typeface="Arial"/>
                <a:sym typeface="Arial"/>
              </a:rPr>
            </a:br>
            <a:r>
              <a:rPr b="1" i="0" lang="en" sz="2800" u="none">
                <a:latin typeface="Arial"/>
                <a:ea typeface="Arial"/>
                <a:cs typeface="Arial"/>
                <a:sym typeface="Arial"/>
              </a:rPr>
              <a:t>Conversions</a:t>
            </a:r>
            <a:endParaRPr sz="2800"/>
          </a:p>
        </p:txBody>
      </p:sp>
      <p:sp>
        <p:nvSpPr>
          <p:cNvPr id="334" name="Google Shape;334;p52"/>
          <p:cNvSpPr txBox="1"/>
          <p:nvPr>
            <p:ph idx="1" type="body"/>
          </p:nvPr>
        </p:nvSpPr>
        <p:spPr>
          <a:xfrm>
            <a:off x="403100" y="1290606"/>
            <a:ext cx="8520600" cy="2562300"/>
          </a:xfrm>
          <a:prstGeom prst="rect">
            <a:avLst/>
          </a:prstGeom>
          <a:noFill/>
          <a:ln>
            <a:noFill/>
          </a:ln>
        </p:spPr>
        <p:txBody>
          <a:bodyPr anchorCtr="0" anchor="t" bIns="45700" lIns="91425" spcFirstLastPara="1" rIns="91425" wrap="square" tIns="45700">
            <a:noAutofit/>
          </a:bodyPr>
          <a:lstStyle/>
          <a:p>
            <a:pPr indent="-323850" lvl="0" marL="342900" marR="0" rtl="0" algn="l">
              <a:lnSpc>
                <a:spcPct val="90000"/>
              </a:lnSpc>
              <a:spcBef>
                <a:spcPts val="0"/>
              </a:spcBef>
              <a:spcAft>
                <a:spcPts val="0"/>
              </a:spcAft>
              <a:buClr>
                <a:schemeClr val="accent2"/>
              </a:buClr>
              <a:buSzPts val="2500"/>
              <a:buFont typeface="Noto Sans Symbols"/>
              <a:buChar char="⬥"/>
            </a:pPr>
            <a:r>
              <a:rPr b="0" i="0" lang="en" sz="2500" u="none">
                <a:solidFill>
                  <a:schemeClr val="dk1"/>
                </a:solidFill>
                <a:latin typeface="Arial"/>
                <a:ea typeface="Arial"/>
                <a:cs typeface="Arial"/>
                <a:sym typeface="Arial"/>
              </a:rPr>
              <a:t>Implicit conversions </a:t>
            </a:r>
            <a:endParaRPr sz="1500"/>
          </a:p>
          <a:p>
            <a:pPr indent="-266700" lvl="1" marL="742950" marR="0" rtl="0" algn="l">
              <a:lnSpc>
                <a:spcPct val="90000"/>
              </a:lnSpc>
              <a:spcBef>
                <a:spcPts val="480"/>
              </a:spcBef>
              <a:spcAft>
                <a:spcPts val="0"/>
              </a:spcAft>
              <a:buClr>
                <a:schemeClr val="accent2"/>
              </a:buClr>
              <a:buSzPts val="1020"/>
              <a:buFont typeface="Noto Sans Symbols"/>
              <a:buChar char="■"/>
            </a:pPr>
            <a:r>
              <a:rPr b="0" i="0" lang="en" sz="2100" u="none" cap="none" strike="noStrike">
                <a:solidFill>
                  <a:schemeClr val="dk1"/>
                </a:solidFill>
                <a:latin typeface="Arial"/>
                <a:ea typeface="Arial"/>
                <a:cs typeface="Arial"/>
                <a:sym typeface="Arial"/>
              </a:rPr>
              <a:t>Occur automatically</a:t>
            </a:r>
            <a:endParaRPr sz="1100"/>
          </a:p>
          <a:p>
            <a:pPr indent="-266700" lvl="1" marL="742950" marR="0" rtl="0" algn="l">
              <a:lnSpc>
                <a:spcPct val="90000"/>
              </a:lnSpc>
              <a:spcBef>
                <a:spcPts val="480"/>
              </a:spcBef>
              <a:spcAft>
                <a:spcPts val="0"/>
              </a:spcAft>
              <a:buClr>
                <a:schemeClr val="accent2"/>
              </a:buClr>
              <a:buSzPts val="1020"/>
              <a:buFont typeface="Noto Sans Symbols"/>
              <a:buChar char="■"/>
            </a:pPr>
            <a:r>
              <a:rPr b="0" i="0" lang="en" sz="2100" u="none" cap="none" strike="noStrike">
                <a:solidFill>
                  <a:schemeClr val="dk1"/>
                </a:solidFill>
                <a:latin typeface="Arial"/>
                <a:ea typeface="Arial"/>
                <a:cs typeface="Arial"/>
                <a:sym typeface="Arial"/>
              </a:rPr>
              <a:t>Guaranteed to succeed</a:t>
            </a:r>
            <a:endParaRPr sz="1100"/>
          </a:p>
          <a:p>
            <a:pPr indent="-266700" lvl="1" marL="742950" marR="0" rtl="0" algn="l">
              <a:lnSpc>
                <a:spcPct val="90000"/>
              </a:lnSpc>
              <a:spcBef>
                <a:spcPts val="480"/>
              </a:spcBef>
              <a:spcAft>
                <a:spcPts val="0"/>
              </a:spcAft>
              <a:buClr>
                <a:schemeClr val="accent2"/>
              </a:buClr>
              <a:buSzPts val="1020"/>
              <a:buFont typeface="Noto Sans Symbols"/>
              <a:buChar char="■"/>
            </a:pPr>
            <a:r>
              <a:rPr b="0" i="0" lang="en" sz="2100" u="none" cap="none" strike="noStrike">
                <a:solidFill>
                  <a:schemeClr val="dk1"/>
                </a:solidFill>
                <a:latin typeface="Arial"/>
                <a:ea typeface="Arial"/>
                <a:cs typeface="Arial"/>
                <a:sym typeface="Arial"/>
              </a:rPr>
              <a:t>No information (precision) loss</a:t>
            </a:r>
            <a:endParaRPr sz="1100"/>
          </a:p>
          <a:p>
            <a:pPr indent="-323850" lvl="0" marL="342900" marR="0" rtl="0" algn="l">
              <a:lnSpc>
                <a:spcPct val="90000"/>
              </a:lnSpc>
              <a:spcBef>
                <a:spcPts val="560"/>
              </a:spcBef>
              <a:spcAft>
                <a:spcPts val="0"/>
              </a:spcAft>
              <a:buClr>
                <a:schemeClr val="accent2"/>
              </a:buClr>
              <a:buSzPts val="2500"/>
              <a:buFont typeface="Noto Sans Symbols"/>
              <a:buChar char="⬥"/>
            </a:pPr>
            <a:r>
              <a:rPr b="0" i="0" lang="en" sz="2500" u="none">
                <a:solidFill>
                  <a:schemeClr val="dk1"/>
                </a:solidFill>
                <a:latin typeface="Arial"/>
                <a:ea typeface="Arial"/>
                <a:cs typeface="Arial"/>
                <a:sym typeface="Arial"/>
              </a:rPr>
              <a:t>Explicit conversions </a:t>
            </a:r>
            <a:endParaRPr sz="1500"/>
          </a:p>
          <a:p>
            <a:pPr indent="-266700" lvl="1" marL="742950" marR="0" rtl="0" algn="l">
              <a:lnSpc>
                <a:spcPct val="90000"/>
              </a:lnSpc>
              <a:spcBef>
                <a:spcPts val="480"/>
              </a:spcBef>
              <a:spcAft>
                <a:spcPts val="0"/>
              </a:spcAft>
              <a:buClr>
                <a:schemeClr val="accent2"/>
              </a:buClr>
              <a:buSzPts val="1020"/>
              <a:buFont typeface="Noto Sans Symbols"/>
              <a:buChar char="■"/>
            </a:pPr>
            <a:r>
              <a:rPr b="0" i="0" lang="en" sz="2100" u="none" cap="none" strike="noStrike">
                <a:solidFill>
                  <a:schemeClr val="dk1"/>
                </a:solidFill>
                <a:latin typeface="Arial"/>
                <a:ea typeface="Arial"/>
                <a:cs typeface="Arial"/>
                <a:sym typeface="Arial"/>
              </a:rPr>
              <a:t>Require a cast</a:t>
            </a:r>
            <a:endParaRPr sz="1100"/>
          </a:p>
          <a:p>
            <a:pPr indent="-266700" lvl="1" marL="742950" marR="0" rtl="0" algn="l">
              <a:lnSpc>
                <a:spcPct val="90000"/>
              </a:lnSpc>
              <a:spcBef>
                <a:spcPts val="480"/>
              </a:spcBef>
              <a:spcAft>
                <a:spcPts val="0"/>
              </a:spcAft>
              <a:buClr>
                <a:schemeClr val="accent2"/>
              </a:buClr>
              <a:buSzPts val="1020"/>
              <a:buFont typeface="Noto Sans Symbols"/>
              <a:buChar char="■"/>
            </a:pPr>
            <a:r>
              <a:rPr b="0" i="0" lang="en" sz="2100" u="none" cap="none" strike="noStrike">
                <a:solidFill>
                  <a:schemeClr val="dk1"/>
                </a:solidFill>
                <a:latin typeface="Arial"/>
                <a:ea typeface="Arial"/>
                <a:cs typeface="Arial"/>
                <a:sym typeface="Arial"/>
              </a:rPr>
              <a:t>May not succeed</a:t>
            </a:r>
            <a:endParaRPr sz="1100"/>
          </a:p>
          <a:p>
            <a:pPr indent="-266700" lvl="1" marL="742950" marR="0" rtl="0" algn="l">
              <a:lnSpc>
                <a:spcPct val="90000"/>
              </a:lnSpc>
              <a:spcBef>
                <a:spcPts val="480"/>
              </a:spcBef>
              <a:spcAft>
                <a:spcPts val="0"/>
              </a:spcAft>
              <a:buClr>
                <a:schemeClr val="accent2"/>
              </a:buClr>
              <a:buSzPts val="1020"/>
              <a:buFont typeface="Noto Sans Symbols"/>
              <a:buChar char="■"/>
            </a:pPr>
            <a:r>
              <a:rPr b="0" i="0" lang="en" sz="2100" u="none" cap="none" strike="noStrike">
                <a:solidFill>
                  <a:schemeClr val="dk1"/>
                </a:solidFill>
                <a:latin typeface="Arial"/>
                <a:ea typeface="Arial"/>
                <a:cs typeface="Arial"/>
                <a:sym typeface="Arial"/>
              </a:rPr>
              <a:t>Information (precision) might be lost</a:t>
            </a:r>
            <a:endParaRPr sz="1100"/>
          </a:p>
          <a:p>
            <a:pPr indent="-323850" lvl="0" marL="342900" marR="0" rtl="0" algn="l">
              <a:lnSpc>
                <a:spcPct val="90000"/>
              </a:lnSpc>
              <a:spcBef>
                <a:spcPts val="560"/>
              </a:spcBef>
              <a:spcAft>
                <a:spcPts val="0"/>
              </a:spcAft>
              <a:buClr>
                <a:schemeClr val="accent2"/>
              </a:buClr>
              <a:buSzPts val="2500"/>
              <a:buFont typeface="Noto Sans Symbols"/>
              <a:buChar char="⬥"/>
            </a:pPr>
            <a:r>
              <a:rPr b="0" i="0" lang="en" sz="2500" u="none">
                <a:solidFill>
                  <a:schemeClr val="dk1"/>
                </a:solidFill>
                <a:latin typeface="Arial"/>
                <a:ea typeface="Arial"/>
                <a:cs typeface="Arial"/>
                <a:sym typeface="Arial"/>
              </a:rPr>
              <a:t>Both implicit and explicit conversions can be user-defined</a:t>
            </a:r>
            <a:endParaRPr sz="1500"/>
          </a:p>
        </p:txBody>
      </p:sp>
    </p:spTree>
  </p:cSld>
  <p:clrMapOvr>
    <a:masterClrMapping/>
  </p:clrMapOvr>
  <p:transition spd="med">
    <p:fade thruBlk="1"/>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3"/>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Conversions</a:t>
            </a:r>
            <a:endParaRPr/>
          </a:p>
        </p:txBody>
      </p:sp>
      <p:sp>
        <p:nvSpPr>
          <p:cNvPr id="340" name="Google Shape;340;p53"/>
          <p:cNvSpPr txBox="1"/>
          <p:nvPr/>
        </p:nvSpPr>
        <p:spPr>
          <a:xfrm>
            <a:off x="1066800" y="2105025"/>
            <a:ext cx="7086600" cy="1814513"/>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int x = 123456;</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long y = x;				// implicit</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short z = (short)x;		// explicit</a:t>
            </a:r>
            <a:endParaRPr/>
          </a:p>
          <a:p>
            <a:pPr indent="0" lvl="0" marL="0" marR="0" rtl="0" algn="l">
              <a:lnSpc>
                <a:spcPct val="100000"/>
              </a:lnSpc>
              <a:spcBef>
                <a:spcPts val="0"/>
              </a:spcBef>
              <a:spcAft>
                <a:spcPts val="0"/>
              </a:spcAft>
              <a:buClr>
                <a:schemeClr val="dk1"/>
              </a:buClr>
              <a:buSzPts val="2000"/>
              <a:buFont typeface="Times New Roman"/>
              <a:buNone/>
            </a:pPr>
            <a:r>
              <a:t/>
            </a:r>
            <a:endParaRPr b="1" i="0" sz="2000" u="none">
              <a:solidFill>
                <a:schemeClr val="dk1"/>
              </a:solidFill>
              <a:latin typeface="Droid Sans Mono"/>
              <a:ea typeface="Droid Sans Mono"/>
              <a:cs typeface="Droid Sans Mono"/>
              <a:sym typeface="Droid Sans Mono"/>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double d = 1.2345678901234;</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float f = (float)d;		// explicit</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long l = (long)d;			// explicit</a:t>
            </a:r>
            <a:endParaRPr/>
          </a:p>
        </p:txBody>
      </p:sp>
    </p:spTree>
  </p:cSld>
  <p:clrMapOvr>
    <a:masterClrMapping/>
  </p:clrMapOvr>
  <p:transition spd="med">
    <p:fade thruBlk="1"/>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4"/>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Unified Type System</a:t>
            </a:r>
            <a:endParaRPr/>
          </a:p>
        </p:txBody>
      </p:sp>
      <p:sp>
        <p:nvSpPr>
          <p:cNvPr id="347" name="Google Shape;347;p54"/>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Everything is an object</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All types ultimately inherit from object</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Any piece of data can be stored, transported, and manipulated with no extra work</a:t>
            </a:r>
            <a:endParaRPr/>
          </a:p>
        </p:txBody>
      </p:sp>
      <p:pic>
        <p:nvPicPr>
          <p:cNvPr id="348" name="Google Shape;348;p54"/>
          <p:cNvPicPr preferRelativeResize="0"/>
          <p:nvPr/>
        </p:nvPicPr>
        <p:blipFill rotWithShape="1">
          <a:blip r:embed="rId3">
            <a:alphaModFix/>
          </a:blip>
          <a:srcRect b="0" l="0" r="0" t="0"/>
          <a:stretch/>
        </p:blipFill>
        <p:spPr>
          <a:xfrm>
            <a:off x="441325" y="3150394"/>
            <a:ext cx="6194822" cy="1254919"/>
          </a:xfrm>
          <a:prstGeom prst="rect">
            <a:avLst/>
          </a:prstGeom>
          <a:noFill/>
          <a:ln>
            <a:noFill/>
          </a:ln>
        </p:spPr>
      </p:pic>
    </p:spTree>
  </p:cSld>
  <p:clrMapOvr>
    <a:masterClrMapping/>
  </p:clrMapOvr>
  <p:transition spd="slow">
    <p:fade thruBlk="1"/>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5"/>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Unified Type System</a:t>
            </a:r>
            <a:endParaRPr/>
          </a:p>
        </p:txBody>
      </p:sp>
      <p:sp>
        <p:nvSpPr>
          <p:cNvPr id="355" name="Google Shape;355;p55"/>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Polymorphism</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The ability to perform an operation on an object without knowing the precise type of the object</a:t>
            </a:r>
            <a:endParaRPr/>
          </a:p>
        </p:txBody>
      </p:sp>
      <p:sp>
        <p:nvSpPr>
          <p:cNvPr id="356" name="Google Shape;356;p55"/>
          <p:cNvSpPr txBox="1"/>
          <p:nvPr/>
        </p:nvSpPr>
        <p:spPr>
          <a:xfrm>
            <a:off x="865187" y="2914650"/>
            <a:ext cx="5835650" cy="764381"/>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void Poly(object o)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Console.WriteLine(o.ToString());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p:txBody>
      </p:sp>
      <p:sp>
        <p:nvSpPr>
          <p:cNvPr id="357" name="Google Shape;357;p55"/>
          <p:cNvSpPr txBox="1"/>
          <p:nvPr/>
        </p:nvSpPr>
        <p:spPr>
          <a:xfrm>
            <a:off x="3886200" y="3543300"/>
            <a:ext cx="4191000" cy="1128713"/>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Poly(42);</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Poly(“abcd”);</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Poly(12.345678901234m);</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Poly(new Point(23,45));</a:t>
            </a:r>
            <a:endParaRPr/>
          </a:p>
        </p:txBody>
      </p:sp>
    </p:spTree>
  </p:cSld>
  <p:clrMapOvr>
    <a:masterClrMapping/>
  </p:clrMapOvr>
  <p:transition spd="med">
    <p:fade thruBlk="1"/>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6"/>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Unified Type System</a:t>
            </a:r>
            <a:endParaRPr/>
          </a:p>
        </p:txBody>
      </p:sp>
      <p:sp>
        <p:nvSpPr>
          <p:cNvPr id="363" name="Google Shape;363;p56"/>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Question: How can we treat value and reference types polymorphically?</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How does an int (value type) get converted into an object (reference type)?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Answer: Boxing!</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Only value types get boxed</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Reference types do not get boxed</a:t>
            </a:r>
            <a:endParaRPr/>
          </a:p>
        </p:txBody>
      </p:sp>
    </p:spTree>
  </p:cSld>
  <p:clrMapOvr>
    <a:masterClrMapping/>
  </p:clrMapOvr>
  <p:transition spd="med">
    <p:fade thruBlk="1"/>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7"/>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Unified Type System</a:t>
            </a:r>
            <a:endParaRPr/>
          </a:p>
        </p:txBody>
      </p:sp>
      <p:sp>
        <p:nvSpPr>
          <p:cNvPr id="370" name="Google Shape;370;p57"/>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Boxing</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Copies a value type into a reference type (</a:t>
            </a:r>
            <a:r>
              <a:rPr b="0" i="0" lang="en" sz="2400" u="none" cap="none" strike="noStrike">
                <a:solidFill>
                  <a:schemeClr val="dk1"/>
                </a:solidFill>
                <a:latin typeface="Droid Sans Mono"/>
                <a:ea typeface="Droid Sans Mono"/>
                <a:cs typeface="Droid Sans Mono"/>
                <a:sym typeface="Droid Sans Mono"/>
              </a:rPr>
              <a:t>object</a:t>
            </a:r>
            <a:r>
              <a:rPr b="0" i="0" lang="en" sz="2400" u="none" cap="none" strike="noStrike">
                <a:solidFill>
                  <a:schemeClr val="dk1"/>
                </a:solidFill>
                <a:latin typeface="Arial"/>
                <a:ea typeface="Arial"/>
                <a:cs typeface="Arial"/>
                <a:sym typeface="Arial"/>
              </a:rPr>
              <a:t>)</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Each value type has corresponding “hidden” reference type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Note that a reference-type copy is made of the </a:t>
            </a:r>
            <a:br>
              <a:rPr b="0" i="0" lang="en" sz="2400" u="none" cap="none" strike="noStrike">
                <a:solidFill>
                  <a:schemeClr val="dk1"/>
                </a:solidFill>
                <a:latin typeface="Arial"/>
                <a:ea typeface="Arial"/>
                <a:cs typeface="Arial"/>
                <a:sym typeface="Arial"/>
              </a:rPr>
            </a:br>
            <a:r>
              <a:rPr b="0" i="0" lang="en" sz="2400" u="none" cap="none" strike="noStrike">
                <a:solidFill>
                  <a:schemeClr val="dk1"/>
                </a:solidFill>
                <a:latin typeface="Arial"/>
                <a:ea typeface="Arial"/>
                <a:cs typeface="Arial"/>
                <a:sym typeface="Arial"/>
              </a:rPr>
              <a:t>value type</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0" i="0" lang="en" sz="2000" u="none" cap="none" strike="noStrike">
                <a:solidFill>
                  <a:schemeClr val="dk1"/>
                </a:solidFill>
                <a:latin typeface="Arial"/>
                <a:ea typeface="Arial"/>
                <a:cs typeface="Arial"/>
                <a:sym typeface="Arial"/>
              </a:rPr>
              <a:t>Value types are never aliased</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Value type is converted implicitly to </a:t>
            </a:r>
            <a:r>
              <a:rPr b="0" i="0" lang="en" sz="2400" u="none" cap="none" strike="noStrike">
                <a:solidFill>
                  <a:schemeClr val="dk1"/>
                </a:solidFill>
                <a:latin typeface="Droid Sans Mono"/>
                <a:ea typeface="Droid Sans Mono"/>
                <a:cs typeface="Droid Sans Mono"/>
                <a:sym typeface="Droid Sans Mono"/>
              </a:rPr>
              <a:t>object</a:t>
            </a:r>
            <a:r>
              <a:rPr b="0" i="0" lang="en" sz="2400" u="none" cap="none" strike="noStrike">
                <a:solidFill>
                  <a:schemeClr val="dk1"/>
                </a:solidFill>
                <a:latin typeface="Arial"/>
                <a:ea typeface="Arial"/>
                <a:cs typeface="Arial"/>
                <a:sym typeface="Arial"/>
              </a:rPr>
              <a:t>, a reference type</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0" i="0" lang="en" sz="2000" u="none" cap="none" strike="noStrike">
                <a:solidFill>
                  <a:schemeClr val="dk1"/>
                </a:solidFill>
                <a:latin typeface="Arial"/>
                <a:ea typeface="Arial"/>
                <a:cs typeface="Arial"/>
                <a:sym typeface="Arial"/>
              </a:rPr>
              <a:t>Essentially an “up cast”</a:t>
            </a:r>
            <a:endParaRPr/>
          </a:p>
        </p:txBody>
      </p:sp>
    </p:spTree>
  </p:cSld>
  <p:clrMapOvr>
    <a:masterClrMapping/>
  </p:clrMapOvr>
  <p:transition spd="med">
    <p:fade thruBlk="1"/>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8"/>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Unified Type System</a:t>
            </a:r>
            <a:endParaRPr/>
          </a:p>
        </p:txBody>
      </p:sp>
      <p:sp>
        <p:nvSpPr>
          <p:cNvPr id="376" name="Google Shape;376;p58"/>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Unboxing</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Inverse operation of boxing</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Copies the value out of the box</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0" i="0" lang="en" sz="2000" u="none" cap="none" strike="noStrike">
                <a:solidFill>
                  <a:schemeClr val="dk1"/>
                </a:solidFill>
                <a:latin typeface="Arial"/>
                <a:ea typeface="Arial"/>
                <a:cs typeface="Arial"/>
                <a:sym typeface="Arial"/>
              </a:rPr>
              <a:t>Copies from reference type to value type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Requires an explicit conversion</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0" i="0" lang="en" sz="2000" u="none" cap="none" strike="noStrike">
                <a:solidFill>
                  <a:schemeClr val="dk1"/>
                </a:solidFill>
                <a:latin typeface="Arial"/>
                <a:ea typeface="Arial"/>
                <a:cs typeface="Arial"/>
                <a:sym typeface="Arial"/>
              </a:rPr>
              <a:t>May not succeed (like all explicit conversions)</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0" i="0" lang="en" sz="2000" u="none" cap="none" strike="noStrike">
                <a:solidFill>
                  <a:schemeClr val="dk1"/>
                </a:solidFill>
                <a:latin typeface="Arial"/>
                <a:ea typeface="Arial"/>
                <a:cs typeface="Arial"/>
                <a:sym typeface="Arial"/>
              </a:rPr>
              <a:t>Essentially a “down cast”</a:t>
            </a:r>
            <a:endParaRPr/>
          </a:p>
        </p:txBody>
      </p:sp>
    </p:spTree>
  </p:cSld>
  <p:clrMapOvr>
    <a:masterClrMapping/>
  </p:clrMapOvr>
  <p:transition spd="med">
    <p:fade thruBlk="1"/>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9"/>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Unified Type System</a:t>
            </a:r>
            <a:endParaRPr/>
          </a:p>
        </p:txBody>
      </p:sp>
      <p:sp>
        <p:nvSpPr>
          <p:cNvPr id="383" name="Google Shape;383;p59"/>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Boxing and unboxing</a:t>
            </a:r>
            <a:endParaRPr/>
          </a:p>
        </p:txBody>
      </p:sp>
      <p:sp>
        <p:nvSpPr>
          <p:cNvPr id="384" name="Google Shape;384;p59"/>
          <p:cNvSpPr txBox="1"/>
          <p:nvPr/>
        </p:nvSpPr>
        <p:spPr>
          <a:xfrm>
            <a:off x="457200" y="2738438"/>
            <a:ext cx="2971800" cy="12192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int i = 123;</a:t>
            </a:r>
            <a:endParaRPr/>
          </a:p>
          <a:p>
            <a:pPr indent="0" lvl="0" marL="0" marR="0" rtl="0" algn="l">
              <a:lnSpc>
                <a:spcPct val="100000"/>
              </a:lnSpc>
              <a:spcBef>
                <a:spcPts val="0"/>
              </a:spcBef>
              <a:spcAft>
                <a:spcPts val="0"/>
              </a:spcAft>
              <a:buClr>
                <a:schemeClr val="dk1"/>
              </a:buClr>
              <a:buSzPts val="2000"/>
              <a:buFont typeface="Times New Roman"/>
              <a:buNone/>
            </a:pPr>
            <a:r>
              <a:t/>
            </a:r>
            <a:endParaRPr b="1" i="0" sz="2000" u="none">
              <a:solidFill>
                <a:schemeClr val="dk1"/>
              </a:solidFill>
              <a:latin typeface="Droid Sans Mono"/>
              <a:ea typeface="Droid Sans Mono"/>
              <a:cs typeface="Droid Sans Mono"/>
              <a:sym typeface="Droid Sans Mono"/>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object o = i;</a:t>
            </a:r>
            <a:endParaRPr/>
          </a:p>
          <a:p>
            <a:pPr indent="0" lvl="0" marL="0" marR="0" rtl="0" algn="l">
              <a:lnSpc>
                <a:spcPct val="100000"/>
              </a:lnSpc>
              <a:spcBef>
                <a:spcPts val="0"/>
              </a:spcBef>
              <a:spcAft>
                <a:spcPts val="0"/>
              </a:spcAft>
              <a:buClr>
                <a:schemeClr val="dk1"/>
              </a:buClr>
              <a:buSzPts val="2000"/>
              <a:buFont typeface="Times New Roman"/>
              <a:buNone/>
            </a:pPr>
            <a:r>
              <a:t/>
            </a:r>
            <a:endParaRPr b="1" i="0" sz="2000" u="none">
              <a:solidFill>
                <a:schemeClr val="dk1"/>
              </a:solidFill>
              <a:latin typeface="Droid Sans Mono"/>
              <a:ea typeface="Droid Sans Mono"/>
              <a:cs typeface="Droid Sans Mono"/>
              <a:sym typeface="Droid Sans Mono"/>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int j = (int)o;</a:t>
            </a:r>
            <a:endParaRPr/>
          </a:p>
        </p:txBody>
      </p:sp>
      <p:sp>
        <p:nvSpPr>
          <p:cNvPr id="385" name="Google Shape;385;p59"/>
          <p:cNvSpPr txBox="1"/>
          <p:nvPr/>
        </p:nvSpPr>
        <p:spPr>
          <a:xfrm>
            <a:off x="4010025" y="2647950"/>
            <a:ext cx="857250" cy="307181"/>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1" i="0" lang="en" sz="2000" u="none">
                <a:solidFill>
                  <a:schemeClr val="dk1"/>
                </a:solidFill>
                <a:latin typeface="Arial"/>
                <a:ea typeface="Arial"/>
                <a:cs typeface="Arial"/>
                <a:sym typeface="Arial"/>
              </a:rPr>
              <a:t>123</a:t>
            </a:r>
            <a:endParaRPr/>
          </a:p>
        </p:txBody>
      </p:sp>
      <p:sp>
        <p:nvSpPr>
          <p:cNvPr id="386" name="Google Shape;386;p59"/>
          <p:cNvSpPr txBox="1"/>
          <p:nvPr/>
        </p:nvSpPr>
        <p:spPr>
          <a:xfrm>
            <a:off x="3673475" y="2662238"/>
            <a:ext cx="336550" cy="297656"/>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i</a:t>
            </a:r>
            <a:endParaRPr/>
          </a:p>
        </p:txBody>
      </p:sp>
      <p:sp>
        <p:nvSpPr>
          <p:cNvPr id="387" name="Google Shape;387;p59"/>
          <p:cNvSpPr txBox="1"/>
          <p:nvPr/>
        </p:nvSpPr>
        <p:spPr>
          <a:xfrm>
            <a:off x="3673475" y="3202781"/>
            <a:ext cx="336550" cy="297656"/>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o</a:t>
            </a:r>
            <a:endParaRPr/>
          </a:p>
        </p:txBody>
      </p:sp>
      <p:sp>
        <p:nvSpPr>
          <p:cNvPr id="388" name="Google Shape;388;p59"/>
          <p:cNvSpPr txBox="1"/>
          <p:nvPr/>
        </p:nvSpPr>
        <p:spPr>
          <a:xfrm>
            <a:off x="4010025" y="3707606"/>
            <a:ext cx="857250" cy="307181"/>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1" i="0" lang="en" sz="2000" u="none">
                <a:solidFill>
                  <a:schemeClr val="dk1"/>
                </a:solidFill>
                <a:latin typeface="Arial"/>
                <a:ea typeface="Arial"/>
                <a:cs typeface="Arial"/>
                <a:sym typeface="Arial"/>
              </a:rPr>
              <a:t>123</a:t>
            </a:r>
            <a:endParaRPr/>
          </a:p>
        </p:txBody>
      </p:sp>
      <p:sp>
        <p:nvSpPr>
          <p:cNvPr id="389" name="Google Shape;389;p59"/>
          <p:cNvSpPr txBox="1"/>
          <p:nvPr/>
        </p:nvSpPr>
        <p:spPr>
          <a:xfrm>
            <a:off x="3673475" y="3721894"/>
            <a:ext cx="336550" cy="297656"/>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j</a:t>
            </a:r>
            <a:endParaRPr/>
          </a:p>
        </p:txBody>
      </p:sp>
      <p:sp>
        <p:nvSpPr>
          <p:cNvPr id="390" name="Google Shape;390;p59"/>
          <p:cNvSpPr txBox="1"/>
          <p:nvPr/>
        </p:nvSpPr>
        <p:spPr>
          <a:xfrm>
            <a:off x="4010025" y="3188494"/>
            <a:ext cx="857250" cy="307181"/>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1" name="Google Shape;391;p59"/>
          <p:cNvSpPr txBox="1"/>
          <p:nvPr/>
        </p:nvSpPr>
        <p:spPr>
          <a:xfrm>
            <a:off x="5319712" y="3188494"/>
            <a:ext cx="857250" cy="307181"/>
          </a:xfrm>
          <a:prstGeom prst="rect">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2" name="Google Shape;392;p59"/>
          <p:cNvSpPr txBox="1"/>
          <p:nvPr/>
        </p:nvSpPr>
        <p:spPr>
          <a:xfrm>
            <a:off x="5319712" y="3493294"/>
            <a:ext cx="857250" cy="307181"/>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1" i="0" lang="en" sz="2000" u="none">
                <a:solidFill>
                  <a:schemeClr val="dk1"/>
                </a:solidFill>
                <a:latin typeface="Arial"/>
                <a:ea typeface="Arial"/>
                <a:cs typeface="Arial"/>
                <a:sym typeface="Arial"/>
              </a:rPr>
              <a:t>123</a:t>
            </a:r>
            <a:endParaRPr/>
          </a:p>
        </p:txBody>
      </p:sp>
      <p:cxnSp>
        <p:nvCxnSpPr>
          <p:cNvPr id="393" name="Google Shape;393;p59"/>
          <p:cNvCxnSpPr/>
          <p:nvPr/>
        </p:nvCxnSpPr>
        <p:spPr>
          <a:xfrm>
            <a:off x="4435475" y="3348038"/>
            <a:ext cx="914400" cy="0"/>
          </a:xfrm>
          <a:prstGeom prst="straightConnector1">
            <a:avLst/>
          </a:prstGeom>
          <a:noFill/>
          <a:ln cap="flat" cmpd="sng" w="25400">
            <a:solidFill>
              <a:schemeClr val="dk1"/>
            </a:solidFill>
            <a:prstDash val="solid"/>
            <a:miter lim="800000"/>
            <a:headEnd len="med" w="med" type="oval"/>
            <a:tailEnd len="med" w="med" type="triangle"/>
          </a:ln>
          <a:effectLst>
            <a:outerShdw blurRad="63500" dir="2700000" dist="17960">
              <a:schemeClr val="lt2"/>
            </a:outerShdw>
          </a:effectLst>
        </p:spPr>
      </p:cxnSp>
      <p:sp>
        <p:nvSpPr>
          <p:cNvPr id="394" name="Google Shape;394;p59"/>
          <p:cNvSpPr txBox="1"/>
          <p:nvPr/>
        </p:nvSpPr>
        <p:spPr>
          <a:xfrm>
            <a:off x="6629400" y="3176588"/>
            <a:ext cx="2133600" cy="307181"/>
          </a:xfrm>
          <a:prstGeom prst="rect">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1" i="0" lang="en" sz="2000" u="none">
                <a:solidFill>
                  <a:schemeClr val="dk1"/>
                </a:solidFill>
                <a:latin typeface="Arial"/>
                <a:ea typeface="Arial"/>
                <a:cs typeface="Arial"/>
                <a:sym typeface="Arial"/>
              </a:rPr>
              <a:t>System.Int32</a:t>
            </a:r>
            <a:endParaRPr/>
          </a:p>
        </p:txBody>
      </p:sp>
      <p:cxnSp>
        <p:nvCxnSpPr>
          <p:cNvPr id="395" name="Google Shape;395;p59"/>
          <p:cNvCxnSpPr/>
          <p:nvPr/>
        </p:nvCxnSpPr>
        <p:spPr>
          <a:xfrm>
            <a:off x="5749925" y="3348038"/>
            <a:ext cx="914400" cy="0"/>
          </a:xfrm>
          <a:prstGeom prst="straightConnector1">
            <a:avLst/>
          </a:prstGeom>
          <a:noFill/>
          <a:ln cap="flat" cmpd="sng" w="25400">
            <a:solidFill>
              <a:schemeClr val="dk1"/>
            </a:solidFill>
            <a:prstDash val="solid"/>
            <a:miter lim="800000"/>
            <a:headEnd len="med" w="med" type="oval"/>
            <a:tailEnd len="med" w="med" type="triangle"/>
          </a:ln>
          <a:effectLst>
            <a:outerShdw blurRad="63500" dir="2700000" dist="17960">
              <a:schemeClr val="lt2"/>
            </a:outerShdw>
          </a:effectLst>
        </p:spPr>
      </p:cxnSp>
    </p:spTree>
  </p:cSld>
  <p:clrMapOvr>
    <a:masterClrMapping/>
  </p:clrMapOvr>
  <p:transition spd="slow">
    <p:fade thruBlk="1"/>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0"/>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Unified Type System</a:t>
            </a:r>
            <a:endParaRPr/>
          </a:p>
        </p:txBody>
      </p:sp>
      <p:sp>
        <p:nvSpPr>
          <p:cNvPr id="402" name="Google Shape;402;p60"/>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Benefits of boxing</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Enables polymorphism across all types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Collection classes work with all types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Eliminates need for wrapper classes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Replaces OLE Automation's Variant</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Lots of examples in .NET Framework</a:t>
            </a:r>
            <a:endParaRPr/>
          </a:p>
        </p:txBody>
      </p:sp>
      <p:sp>
        <p:nvSpPr>
          <p:cNvPr id="403" name="Google Shape;403;p60"/>
          <p:cNvSpPr txBox="1"/>
          <p:nvPr/>
        </p:nvSpPr>
        <p:spPr>
          <a:xfrm>
            <a:off x="685800" y="3593306"/>
            <a:ext cx="4340225" cy="821531"/>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1800"/>
              <a:buFont typeface="Droid Sans Mono"/>
              <a:buNone/>
            </a:pPr>
            <a:r>
              <a:rPr b="1" i="0" lang="en" sz="1800" u="none">
                <a:solidFill>
                  <a:schemeClr val="dk1"/>
                </a:solidFill>
                <a:latin typeface="Droid Sans Mono"/>
                <a:ea typeface="Droid Sans Mono"/>
                <a:cs typeface="Droid Sans Mono"/>
                <a:sym typeface="Droid Sans Mono"/>
              </a:rPr>
              <a:t>Hashtable t = new Hashtable();</a:t>
            </a:r>
            <a:endParaRPr/>
          </a:p>
          <a:p>
            <a:pPr indent="0" lvl="0" marL="0" marR="0" rtl="0" algn="l">
              <a:lnSpc>
                <a:spcPct val="90000"/>
              </a:lnSpc>
              <a:spcBef>
                <a:spcPts val="0"/>
              </a:spcBef>
              <a:spcAft>
                <a:spcPts val="0"/>
              </a:spcAft>
              <a:buClr>
                <a:schemeClr val="dk1"/>
              </a:buClr>
              <a:buSzPts val="1800"/>
              <a:buFont typeface="Droid Sans Mono"/>
              <a:buNone/>
            </a:pPr>
            <a:r>
              <a:rPr b="1" i="0" lang="en" sz="1800" u="none">
                <a:solidFill>
                  <a:schemeClr val="dk1"/>
                </a:solidFill>
                <a:latin typeface="Droid Sans Mono"/>
                <a:ea typeface="Droid Sans Mono"/>
                <a:cs typeface="Droid Sans Mono"/>
                <a:sym typeface="Droid Sans Mono"/>
              </a:rPr>
              <a:t>t.Add(0, "zero");</a:t>
            </a:r>
            <a:endParaRPr/>
          </a:p>
          <a:p>
            <a:pPr indent="0" lvl="0" marL="0" marR="0" rtl="0" algn="l">
              <a:lnSpc>
                <a:spcPct val="90000"/>
              </a:lnSpc>
              <a:spcBef>
                <a:spcPts val="0"/>
              </a:spcBef>
              <a:spcAft>
                <a:spcPts val="0"/>
              </a:spcAft>
              <a:buClr>
                <a:schemeClr val="dk1"/>
              </a:buClr>
              <a:buSzPts val="1800"/>
              <a:buFont typeface="Droid Sans Mono"/>
              <a:buNone/>
            </a:pPr>
            <a:r>
              <a:rPr b="1" i="0" lang="en" sz="1800" u="none">
                <a:solidFill>
                  <a:schemeClr val="dk1"/>
                </a:solidFill>
                <a:latin typeface="Droid Sans Mono"/>
                <a:ea typeface="Droid Sans Mono"/>
                <a:cs typeface="Droid Sans Mono"/>
                <a:sym typeface="Droid Sans Mono"/>
              </a:rPr>
              <a:t>t.Add(1, "one");</a:t>
            </a:r>
            <a:endParaRPr/>
          </a:p>
          <a:p>
            <a:pPr indent="0" lvl="0" marL="0" marR="0" rtl="0" algn="l">
              <a:lnSpc>
                <a:spcPct val="90000"/>
              </a:lnSpc>
              <a:spcBef>
                <a:spcPts val="0"/>
              </a:spcBef>
              <a:spcAft>
                <a:spcPts val="0"/>
              </a:spcAft>
              <a:buClr>
                <a:schemeClr val="dk1"/>
              </a:buClr>
              <a:buSzPts val="1800"/>
              <a:buFont typeface="Droid Sans Mono"/>
              <a:buNone/>
            </a:pPr>
            <a:r>
              <a:rPr b="1" i="0" lang="en" sz="1800" u="none">
                <a:solidFill>
                  <a:schemeClr val="dk1"/>
                </a:solidFill>
                <a:latin typeface="Droid Sans Mono"/>
                <a:ea typeface="Droid Sans Mono"/>
                <a:cs typeface="Droid Sans Mono"/>
                <a:sym typeface="Droid Sans Mono"/>
              </a:rPr>
              <a:t>t.Add(2, "two");</a:t>
            </a:r>
            <a:endParaRPr/>
          </a:p>
        </p:txBody>
      </p:sp>
      <p:sp>
        <p:nvSpPr>
          <p:cNvPr id="404" name="Google Shape;404;p60"/>
          <p:cNvSpPr txBox="1"/>
          <p:nvPr/>
        </p:nvSpPr>
        <p:spPr>
          <a:xfrm>
            <a:off x="3798887" y="4050506"/>
            <a:ext cx="4506912" cy="635794"/>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1800"/>
              <a:buFont typeface="Droid Sans Mono"/>
              <a:buNone/>
            </a:pPr>
            <a:r>
              <a:rPr b="1" i="0" lang="en" sz="1800" u="none">
                <a:solidFill>
                  <a:schemeClr val="dk1"/>
                </a:solidFill>
                <a:latin typeface="Droid Sans Mono"/>
                <a:ea typeface="Droid Sans Mono"/>
                <a:cs typeface="Droid Sans Mono"/>
                <a:sym typeface="Droid Sans Mono"/>
              </a:rPr>
              <a:t>string s = string.Format(</a:t>
            </a:r>
            <a:endParaRPr/>
          </a:p>
          <a:p>
            <a:pPr indent="0" lvl="0" marL="0" marR="0" rtl="0" algn="l">
              <a:lnSpc>
                <a:spcPct val="90000"/>
              </a:lnSpc>
              <a:spcBef>
                <a:spcPts val="0"/>
              </a:spcBef>
              <a:spcAft>
                <a:spcPts val="0"/>
              </a:spcAft>
              <a:buClr>
                <a:schemeClr val="dk1"/>
              </a:buClr>
              <a:buSzPts val="1800"/>
              <a:buFont typeface="Droid Sans Mono"/>
              <a:buNone/>
            </a:pPr>
            <a:r>
              <a:rPr b="1" i="0" lang="en" sz="1800" u="none">
                <a:solidFill>
                  <a:schemeClr val="dk1"/>
                </a:solidFill>
                <a:latin typeface="Droid Sans Mono"/>
                <a:ea typeface="Droid Sans Mono"/>
                <a:cs typeface="Droid Sans Mono"/>
                <a:sym typeface="Droid Sans Mono"/>
              </a:rPr>
              <a:t>  "Your total was {0} on {1}", </a:t>
            </a:r>
            <a:endParaRPr/>
          </a:p>
          <a:p>
            <a:pPr indent="0" lvl="0" marL="0" marR="0" rtl="0" algn="l">
              <a:lnSpc>
                <a:spcPct val="90000"/>
              </a:lnSpc>
              <a:spcBef>
                <a:spcPts val="0"/>
              </a:spcBef>
              <a:spcAft>
                <a:spcPts val="0"/>
              </a:spcAft>
              <a:buClr>
                <a:schemeClr val="dk1"/>
              </a:buClr>
              <a:buSzPts val="1800"/>
              <a:buFont typeface="Droid Sans Mono"/>
              <a:buNone/>
            </a:pPr>
            <a:r>
              <a:rPr b="1" i="0" lang="en" sz="1800" u="none">
                <a:solidFill>
                  <a:schemeClr val="dk1"/>
                </a:solidFill>
                <a:latin typeface="Droid Sans Mono"/>
                <a:ea typeface="Droid Sans Mono"/>
                <a:cs typeface="Droid Sans Mono"/>
                <a:sym typeface="Droid Sans Mono"/>
              </a:rPr>
              <a:t>  total, date);</a:t>
            </a:r>
            <a:endParaRPr/>
          </a:p>
        </p:txBody>
      </p:sp>
    </p:spTree>
  </p:cSld>
  <p:clrMapOvr>
    <a:masterClrMapping/>
  </p:clrMapOvr>
  <p:transition spd="slow">
    <p:fade thruBlk="1"/>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1"/>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Unified Type System</a:t>
            </a:r>
            <a:endParaRPr/>
          </a:p>
        </p:txBody>
      </p:sp>
      <p:sp>
        <p:nvSpPr>
          <p:cNvPr id="410" name="Google Shape;410;p61"/>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Disadvantages of boxing</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Performance cost</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The need for boxing will decrease when the CLR supports generics (similar to C++ templates)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871537" y="646509"/>
            <a:ext cx="8162925" cy="5715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 sz="4400" u="none">
                <a:latin typeface="Verdana"/>
                <a:ea typeface="Verdana"/>
                <a:cs typeface="Verdana"/>
                <a:sym typeface="Verdana"/>
              </a:rPr>
              <a:t>Resolutions</a:t>
            </a:r>
            <a:r>
              <a:rPr b="0" i="0" lang="en" sz="4400" u="none">
                <a:solidFill>
                  <a:schemeClr val="dk2"/>
                </a:solidFill>
                <a:latin typeface="Verdana"/>
                <a:ea typeface="Verdana"/>
                <a:cs typeface="Verdana"/>
                <a:sym typeface="Verdana"/>
              </a:rPr>
              <a:t>	</a:t>
            </a:r>
            <a:endParaRPr/>
          </a:p>
        </p:txBody>
      </p:sp>
      <p:sp>
        <p:nvSpPr>
          <p:cNvPr id="87" name="Google Shape;87;p17"/>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17500" lvl="0" marL="342900" marR="0" rtl="0" algn="l">
              <a:lnSpc>
                <a:spcPct val="100000"/>
              </a:lnSpc>
              <a:spcBef>
                <a:spcPts val="0"/>
              </a:spcBef>
              <a:spcAft>
                <a:spcPts val="0"/>
              </a:spcAft>
              <a:buClr>
                <a:schemeClr val="hlink"/>
              </a:buClr>
              <a:buSzPts val="2000"/>
              <a:buFont typeface="Noto Sans Symbols"/>
              <a:buChar char="▪"/>
            </a:pPr>
            <a:r>
              <a:rPr b="0" i="0" lang="en" sz="2000" u="none">
                <a:solidFill>
                  <a:schemeClr val="dk1"/>
                </a:solidFill>
                <a:latin typeface="Verdana"/>
                <a:ea typeface="Verdana"/>
                <a:cs typeface="Verdana"/>
                <a:sym typeface="Verdana"/>
              </a:rPr>
              <a:t>Garbage Collection</a:t>
            </a:r>
            <a:endParaRPr sz="2000"/>
          </a:p>
          <a:p>
            <a:pPr indent="-317500" lvl="0" marL="342900" marR="0" rtl="0" algn="l">
              <a:lnSpc>
                <a:spcPct val="100000"/>
              </a:lnSpc>
              <a:spcBef>
                <a:spcPts val="640"/>
              </a:spcBef>
              <a:spcAft>
                <a:spcPts val="0"/>
              </a:spcAft>
              <a:buClr>
                <a:schemeClr val="hlink"/>
              </a:buClr>
              <a:buSzPts val="2000"/>
              <a:buFont typeface="Noto Sans Symbols"/>
              <a:buChar char="▪"/>
            </a:pPr>
            <a:r>
              <a:rPr b="0" i="0" lang="en" sz="2000" u="none">
                <a:solidFill>
                  <a:schemeClr val="dk1"/>
                </a:solidFill>
                <a:latin typeface="Verdana"/>
                <a:ea typeface="Verdana"/>
                <a:cs typeface="Verdana"/>
                <a:sym typeface="Verdana"/>
              </a:rPr>
              <a:t>Threw out pointers</a:t>
            </a:r>
            <a:endParaRPr sz="2000"/>
          </a:p>
          <a:p>
            <a:pPr indent="-317500" lvl="0" marL="342900" marR="0" rtl="0" algn="l">
              <a:lnSpc>
                <a:spcPct val="100000"/>
              </a:lnSpc>
              <a:spcBef>
                <a:spcPts val="640"/>
              </a:spcBef>
              <a:spcAft>
                <a:spcPts val="0"/>
              </a:spcAft>
              <a:buClr>
                <a:schemeClr val="hlink"/>
              </a:buClr>
              <a:buSzPts val="2000"/>
              <a:buFont typeface="Noto Sans Symbols"/>
              <a:buChar char="▪"/>
            </a:pPr>
            <a:r>
              <a:rPr b="0" i="0" lang="en" sz="2000" u="none">
                <a:solidFill>
                  <a:schemeClr val="dk1"/>
                </a:solidFill>
                <a:latin typeface="Verdana"/>
                <a:ea typeface="Verdana"/>
                <a:cs typeface="Verdana"/>
                <a:sym typeface="Verdana"/>
              </a:rPr>
              <a:t>Single inheritance with Interfaces</a:t>
            </a:r>
            <a:endParaRPr sz="2000"/>
          </a:p>
          <a:p>
            <a:pPr indent="-317500" lvl="0" marL="342900" marR="0" rtl="0" algn="l">
              <a:lnSpc>
                <a:spcPct val="100000"/>
              </a:lnSpc>
              <a:spcBef>
                <a:spcPts val="640"/>
              </a:spcBef>
              <a:spcAft>
                <a:spcPts val="0"/>
              </a:spcAft>
              <a:buClr>
                <a:schemeClr val="hlink"/>
              </a:buClr>
              <a:buSzPts val="2000"/>
              <a:buFont typeface="Noto Sans Symbols"/>
              <a:buChar char="▪"/>
            </a:pPr>
            <a:r>
              <a:rPr b="0" i="0" lang="en" sz="2000" u="none">
                <a:solidFill>
                  <a:schemeClr val="dk1"/>
                </a:solidFill>
                <a:latin typeface="Verdana"/>
                <a:ea typeface="Verdana"/>
                <a:cs typeface="Verdana"/>
                <a:sym typeface="Verdana"/>
              </a:rPr>
              <a:t>Dynamic Linking</a:t>
            </a:r>
            <a:endParaRPr sz="2000"/>
          </a:p>
          <a:p>
            <a:pPr indent="-317500" lvl="0" marL="342900" marR="0" rtl="0" algn="l">
              <a:lnSpc>
                <a:spcPct val="100000"/>
              </a:lnSpc>
              <a:spcBef>
                <a:spcPts val="640"/>
              </a:spcBef>
              <a:spcAft>
                <a:spcPts val="0"/>
              </a:spcAft>
              <a:buClr>
                <a:schemeClr val="hlink"/>
              </a:buClr>
              <a:buSzPts val="2000"/>
              <a:buFont typeface="Noto Sans Symbols"/>
              <a:buChar char="▪"/>
            </a:pPr>
            <a:r>
              <a:rPr b="0" i="0" lang="en" sz="2000" u="none">
                <a:solidFill>
                  <a:schemeClr val="dk1"/>
                </a:solidFill>
                <a:latin typeface="Verdana"/>
                <a:ea typeface="Verdana"/>
                <a:cs typeface="Verdana"/>
                <a:sym typeface="Verdana"/>
              </a:rPr>
              <a:t>Done 5 years ago in Java</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7">
                                            <p:txEl>
                                              <p:pRg end="0" st="0"/>
                                            </p:txEl>
                                          </p:spTgt>
                                        </p:tgtEl>
                                        <p:attrNameLst>
                                          <p:attrName>style.visibility</p:attrName>
                                        </p:attrNameLst>
                                      </p:cBhvr>
                                      <p:to>
                                        <p:strVal val="visible"/>
                                      </p:to>
                                    </p:set>
                                    <p:anim calcmode="lin" valueType="num">
                                      <p:cBhvr additive="base">
                                        <p:cTn dur="1000"/>
                                        <p:tgtEl>
                                          <p:spTgt spid="8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7">
                                            <p:txEl>
                                              <p:pRg end="1" st="1"/>
                                            </p:txEl>
                                          </p:spTgt>
                                        </p:tgtEl>
                                        <p:attrNameLst>
                                          <p:attrName>style.visibility</p:attrName>
                                        </p:attrNameLst>
                                      </p:cBhvr>
                                      <p:to>
                                        <p:strVal val="visible"/>
                                      </p:to>
                                    </p:set>
                                    <p:anim calcmode="lin" valueType="num">
                                      <p:cBhvr additive="base">
                                        <p:cTn dur="1000"/>
                                        <p:tgtEl>
                                          <p:spTgt spid="87">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7">
                                            <p:txEl>
                                              <p:pRg end="2" st="2"/>
                                            </p:txEl>
                                          </p:spTgt>
                                        </p:tgtEl>
                                        <p:attrNameLst>
                                          <p:attrName>style.visibility</p:attrName>
                                        </p:attrNameLst>
                                      </p:cBhvr>
                                      <p:to>
                                        <p:strVal val="visible"/>
                                      </p:to>
                                    </p:set>
                                    <p:anim calcmode="lin" valueType="num">
                                      <p:cBhvr additive="base">
                                        <p:cTn dur="1000"/>
                                        <p:tgtEl>
                                          <p:spTgt spid="87">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7">
                                            <p:txEl>
                                              <p:pRg end="3" st="3"/>
                                            </p:txEl>
                                          </p:spTgt>
                                        </p:tgtEl>
                                        <p:attrNameLst>
                                          <p:attrName>style.visibility</p:attrName>
                                        </p:attrNameLst>
                                      </p:cBhvr>
                                      <p:to>
                                        <p:strVal val="visible"/>
                                      </p:to>
                                    </p:set>
                                    <p:anim calcmode="lin" valueType="num">
                                      <p:cBhvr additive="base">
                                        <p:cTn dur="1000"/>
                                        <p:tgtEl>
                                          <p:spTgt spid="87">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7">
                                            <p:txEl>
                                              <p:pRg end="4" st="4"/>
                                            </p:txEl>
                                          </p:spTgt>
                                        </p:tgtEl>
                                        <p:attrNameLst>
                                          <p:attrName>style.visibility</p:attrName>
                                        </p:attrNameLst>
                                      </p:cBhvr>
                                      <p:to>
                                        <p:strVal val="visible"/>
                                      </p:to>
                                    </p:set>
                                    <p:anim calcmode="lin" valueType="num">
                                      <p:cBhvr additive="base">
                                        <p:cTn dur="1000"/>
                                        <p:tgtEl>
                                          <p:spTgt spid="87">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2"/>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Predefined Types</a:t>
            </a:r>
            <a:endParaRPr/>
          </a:p>
        </p:txBody>
      </p:sp>
      <p:sp>
        <p:nvSpPr>
          <p:cNvPr id="416" name="Google Shape;416;p62"/>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Value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Integral types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Floating point types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Droid Sans Mono"/>
                <a:ea typeface="Droid Sans Mono"/>
                <a:cs typeface="Droid Sans Mono"/>
                <a:sym typeface="Droid Sans Mono"/>
              </a:rPr>
              <a:t>decimal</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Droid Sans Mono"/>
                <a:ea typeface="Droid Sans Mono"/>
                <a:cs typeface="Droid Sans Mono"/>
                <a:sym typeface="Droid Sans Mono"/>
              </a:rPr>
              <a:t>bool</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Droid Sans Mono"/>
                <a:ea typeface="Droid Sans Mono"/>
                <a:cs typeface="Droid Sans Mono"/>
                <a:sym typeface="Droid Sans Mono"/>
              </a:rPr>
              <a:t>char</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Reference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Droid Sans Mono"/>
                <a:ea typeface="Droid Sans Mono"/>
                <a:cs typeface="Droid Sans Mono"/>
                <a:sym typeface="Droid Sans Mono"/>
              </a:rPr>
              <a:t>object</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Droid Sans Mono"/>
                <a:ea typeface="Droid Sans Mono"/>
                <a:cs typeface="Droid Sans Mono"/>
                <a:sym typeface="Droid Sans Mono"/>
              </a:rPr>
              <a:t>string</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3"/>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Predefined Types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Value Types</a:t>
            </a:r>
            <a:endParaRPr/>
          </a:p>
        </p:txBody>
      </p:sp>
      <p:sp>
        <p:nvSpPr>
          <p:cNvPr id="422" name="Google Shape;422;p63"/>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All are predefined structs</a:t>
            </a:r>
            <a:endParaRPr/>
          </a:p>
        </p:txBody>
      </p:sp>
      <p:graphicFrame>
        <p:nvGraphicFramePr>
          <p:cNvPr id="423" name="Google Shape;423;p63"/>
          <p:cNvGraphicFramePr/>
          <p:nvPr/>
        </p:nvGraphicFramePr>
        <p:xfrm>
          <a:off x="571500" y="2228850"/>
          <a:ext cx="3000000" cy="3000000"/>
        </p:xfrm>
        <a:graphic>
          <a:graphicData uri="http://schemas.openxmlformats.org/drawingml/2006/table">
            <a:tbl>
              <a:tblPr>
                <a:noFill/>
                <a:tableStyleId>{13148F89-DA6D-40B1-A63E-E1FC6F2F4370}</a:tableStyleId>
              </a:tblPr>
              <a:tblGrid>
                <a:gridCol w="2819400"/>
                <a:gridCol w="5181600"/>
              </a:tblGrid>
              <a:tr h="435750">
                <a:tc>
                  <a:txBody>
                    <a:bodyPr/>
                    <a:lstStyle/>
                    <a:p>
                      <a:pPr indent="0" lvl="0" marL="0" marR="0" rtl="0" algn="l">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Signed</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sbyte, short, int, long</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35750">
                <a:tc>
                  <a:txBody>
                    <a:bodyPr/>
                    <a:lstStyle/>
                    <a:p>
                      <a:pPr indent="0" lvl="0" marL="0" marR="0" rtl="0" algn="l">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Unsigned</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byte, ushort, uint, ulong</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35750">
                <a:tc>
                  <a:txBody>
                    <a:bodyPr/>
                    <a:lstStyle/>
                    <a:p>
                      <a:pPr indent="0" lvl="0" marL="0" marR="0" rtl="0" algn="l">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Character</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char</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35750">
                <a:tc>
                  <a:txBody>
                    <a:bodyPr/>
                    <a:lstStyle/>
                    <a:p>
                      <a:pPr indent="0" lvl="0" marL="0" marR="0" rtl="0" algn="l">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Floating point</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float, double, decimal</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35750">
                <a:tc>
                  <a:txBody>
                    <a:bodyPr/>
                    <a:lstStyle/>
                    <a:p>
                      <a:pPr indent="0" lvl="0" marL="0" marR="0" rtl="0" algn="l">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Logical</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bool</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bl>
          </a:graphicData>
        </a:graphic>
      </p:graphicFrame>
    </p:spTree>
  </p:cSld>
  <p:clrMapOvr>
    <a:masterClrMapping/>
  </p:clrMapOvr>
  <p:transition spd="med">
    <p:fade thruBlk="1"/>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64"/>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Predefined Types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Integral Types</a:t>
            </a:r>
            <a:endParaRPr/>
          </a:p>
        </p:txBody>
      </p:sp>
      <p:graphicFrame>
        <p:nvGraphicFramePr>
          <p:cNvPr id="429" name="Google Shape;429;p64"/>
          <p:cNvGraphicFramePr/>
          <p:nvPr/>
        </p:nvGraphicFramePr>
        <p:xfrm>
          <a:off x="304800" y="1485900"/>
          <a:ext cx="3000000" cy="3000000"/>
        </p:xfrm>
        <a:graphic>
          <a:graphicData uri="http://schemas.openxmlformats.org/drawingml/2006/table">
            <a:tbl>
              <a:tblPr>
                <a:noFill/>
                <a:tableStyleId>{13148F89-DA6D-40B1-A63E-E1FC6F2F4370}</a:tableStyleId>
              </a:tblPr>
              <a:tblGrid>
                <a:gridCol w="1828800"/>
                <a:gridCol w="2667000"/>
                <a:gridCol w="2209800"/>
                <a:gridCol w="1905000"/>
              </a:tblGrid>
              <a:tr h="351225">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C# Type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System Type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Size (bytes)</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Signed?</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296450">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sbyte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System.Sbyte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1</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Yes</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296450">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short</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System.Int16</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2</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Yes</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296450">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int</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System.Int32</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4</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Yes</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296450">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long</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System.Int64</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8</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Yes</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296450">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byte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System.Byte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1</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No</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296450">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ushort</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System.UInt16</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2</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No</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296450">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uint</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System.UInt32</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4</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No</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296450">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ulong</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System.UInt64</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8</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No</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bl>
          </a:graphicData>
        </a:graphic>
      </p:graphicFrame>
    </p:spTree>
  </p:cSld>
  <p:clrMapOvr>
    <a:masterClrMapping/>
  </p:clrMapOvr>
  <p:transition spd="med">
    <p:fade thruBlk="1"/>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5"/>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Predefined Types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Floating Point Types</a:t>
            </a:r>
            <a:endParaRPr/>
          </a:p>
        </p:txBody>
      </p:sp>
      <p:sp>
        <p:nvSpPr>
          <p:cNvPr id="435" name="Google Shape;435;p65"/>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Follows IEEE 754 specification</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Supports ± 0, ± Infinity, NaN </a:t>
            </a:r>
            <a:endParaRPr/>
          </a:p>
        </p:txBody>
      </p:sp>
      <p:graphicFrame>
        <p:nvGraphicFramePr>
          <p:cNvPr id="436" name="Google Shape;436;p65"/>
          <p:cNvGraphicFramePr/>
          <p:nvPr/>
        </p:nvGraphicFramePr>
        <p:xfrm>
          <a:off x="1066800" y="2914650"/>
          <a:ext cx="3000000" cy="3000000"/>
        </p:xfrm>
        <a:graphic>
          <a:graphicData uri="http://schemas.openxmlformats.org/drawingml/2006/table">
            <a:tbl>
              <a:tblPr>
                <a:noFill/>
                <a:tableStyleId>{13148F89-DA6D-40B1-A63E-E1FC6F2F4370}</a:tableStyleId>
              </a:tblPr>
              <a:tblGrid>
                <a:gridCol w="1828800"/>
                <a:gridCol w="2819400"/>
                <a:gridCol w="2438400"/>
              </a:tblGrid>
              <a:tr h="442900">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C# Type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System Type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Size (bytes)</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58350">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float</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System.Single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4</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58350">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double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System.Double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8</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bl>
          </a:graphicData>
        </a:graphic>
      </p:graphicFrame>
    </p:spTree>
  </p:cSld>
  <p:clrMapOvr>
    <a:masterClrMapping/>
  </p:clrMapOvr>
  <p:transition spd="med">
    <p:fade thruBlk="1"/>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6"/>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Predefined Types</a:t>
            </a:r>
            <a:br>
              <a:rPr b="1" i="0" lang="en" sz="4400" u="none">
                <a:solidFill>
                  <a:schemeClr val="dk2"/>
                </a:solidFill>
                <a:latin typeface="Arial"/>
                <a:ea typeface="Arial"/>
                <a:cs typeface="Arial"/>
                <a:sym typeface="Arial"/>
              </a:rPr>
            </a:br>
            <a:r>
              <a:rPr b="1" i="0" lang="en" sz="3200" u="none">
                <a:solidFill>
                  <a:schemeClr val="dk2"/>
                </a:solidFill>
                <a:latin typeface="Droid Sans Mono"/>
                <a:ea typeface="Droid Sans Mono"/>
                <a:cs typeface="Droid Sans Mono"/>
                <a:sym typeface="Droid Sans Mono"/>
              </a:rPr>
              <a:t>decimal</a:t>
            </a:r>
            <a:endParaRPr/>
          </a:p>
        </p:txBody>
      </p:sp>
      <p:sp>
        <p:nvSpPr>
          <p:cNvPr id="442" name="Google Shape;442;p66"/>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128 bits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Essentially a 96 bit value scaled by a </a:t>
            </a:r>
            <a:br>
              <a:rPr b="0" i="0" lang="en" sz="2800" u="none">
                <a:solidFill>
                  <a:schemeClr val="dk1"/>
                </a:solidFill>
                <a:latin typeface="Arial"/>
                <a:ea typeface="Arial"/>
                <a:cs typeface="Arial"/>
                <a:sym typeface="Arial"/>
              </a:rPr>
            </a:br>
            <a:r>
              <a:rPr b="0" i="0" lang="en" sz="2800" u="none">
                <a:solidFill>
                  <a:schemeClr val="dk1"/>
                </a:solidFill>
                <a:latin typeface="Arial"/>
                <a:ea typeface="Arial"/>
                <a:cs typeface="Arial"/>
                <a:sym typeface="Arial"/>
              </a:rPr>
              <a:t>power of 10</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Decimal values represented precisely</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Doesn’t support signed zeros, infinities </a:t>
            </a:r>
            <a:br>
              <a:rPr b="0" i="0" lang="en" sz="2800" u="none">
                <a:solidFill>
                  <a:schemeClr val="dk1"/>
                </a:solidFill>
                <a:latin typeface="Arial"/>
                <a:ea typeface="Arial"/>
                <a:cs typeface="Arial"/>
                <a:sym typeface="Arial"/>
              </a:rPr>
            </a:br>
            <a:r>
              <a:rPr b="0" i="0" lang="en" sz="2800" u="none">
                <a:solidFill>
                  <a:schemeClr val="dk1"/>
                </a:solidFill>
                <a:latin typeface="Arial"/>
                <a:ea typeface="Arial"/>
                <a:cs typeface="Arial"/>
                <a:sym typeface="Arial"/>
              </a:rPr>
              <a:t>or NaN</a:t>
            </a:r>
            <a:endParaRPr/>
          </a:p>
        </p:txBody>
      </p:sp>
      <p:graphicFrame>
        <p:nvGraphicFramePr>
          <p:cNvPr id="443" name="Google Shape;443;p66"/>
          <p:cNvGraphicFramePr/>
          <p:nvPr/>
        </p:nvGraphicFramePr>
        <p:xfrm>
          <a:off x="1600200" y="3943350"/>
          <a:ext cx="3000000" cy="3000000"/>
        </p:xfrm>
        <a:graphic>
          <a:graphicData uri="http://schemas.openxmlformats.org/drawingml/2006/table">
            <a:tbl>
              <a:tblPr>
                <a:noFill/>
                <a:tableStyleId>{13148F89-DA6D-40B1-A63E-E1FC6F2F4370}</a:tableStyleId>
              </a:tblPr>
              <a:tblGrid>
                <a:gridCol w="1828800"/>
                <a:gridCol w="3048000"/>
                <a:gridCol w="2286000"/>
              </a:tblGrid>
              <a:tr h="442900">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C# Type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System Type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Size (bytes)</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58350">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decimal</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System.Decimal</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16</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bl>
          </a:graphicData>
        </a:graphic>
      </p:graphicFrame>
    </p:spTree>
  </p:cSld>
  <p:clrMapOvr>
    <a:masterClrMapping/>
  </p:clrMapOvr>
  <p:transition spd="med">
    <p:fade thruBlk="1"/>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7"/>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Predefined Types</a:t>
            </a:r>
            <a:br>
              <a:rPr b="1" i="0" lang="en" sz="4400" u="none">
                <a:solidFill>
                  <a:schemeClr val="dk2"/>
                </a:solidFill>
                <a:latin typeface="Arial"/>
                <a:ea typeface="Arial"/>
                <a:cs typeface="Arial"/>
                <a:sym typeface="Arial"/>
              </a:rPr>
            </a:br>
            <a:r>
              <a:rPr b="1" i="0" lang="en" sz="3200" u="none">
                <a:solidFill>
                  <a:schemeClr val="dk2"/>
                </a:solidFill>
                <a:latin typeface="Droid Sans Mono"/>
                <a:ea typeface="Droid Sans Mono"/>
                <a:cs typeface="Droid Sans Mono"/>
                <a:sym typeface="Droid Sans Mono"/>
              </a:rPr>
              <a:t>decimal</a:t>
            </a:r>
            <a:endParaRPr/>
          </a:p>
        </p:txBody>
      </p:sp>
      <p:sp>
        <p:nvSpPr>
          <p:cNvPr id="449" name="Google Shape;449;p67"/>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All integer types can be implicitly converted to a decimal type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Conversions between decimal and floating types require explicit conversion due to possible loss of precision</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s * m * 10e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s = 1 or –1</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0 ≤ m ≤ 296</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-28 ≤ e ≤ 0</a:t>
            </a:r>
            <a:endParaRPr/>
          </a:p>
          <a:p>
            <a:pPr indent="-190500" lvl="0" marL="342900" marR="0" rtl="0" algn="l">
              <a:lnSpc>
                <a:spcPct val="100000"/>
              </a:lnSpc>
              <a:spcBef>
                <a:spcPts val="480"/>
              </a:spcBef>
              <a:spcAft>
                <a:spcPts val="0"/>
              </a:spcAft>
              <a:buClr>
                <a:schemeClr val="accent2"/>
              </a:buClr>
              <a:buSzPts val="2400"/>
              <a:buFont typeface="Noto Sans Symbols"/>
              <a:buNone/>
            </a:pPr>
            <a:r>
              <a:t/>
            </a:r>
            <a:endParaRPr b="0" i="0" sz="2400" u="none" cap="none" strike="noStrike">
              <a:solidFill>
                <a:schemeClr val="dk1"/>
              </a:solidFill>
              <a:latin typeface="Arial"/>
              <a:ea typeface="Arial"/>
              <a:cs typeface="Arial"/>
              <a:sym typeface="Arial"/>
            </a:endParaRPr>
          </a:p>
        </p:txBody>
      </p:sp>
    </p:spTree>
  </p:cSld>
  <p:clrMapOvr>
    <a:masterClrMapping/>
  </p:clrMapOvr>
  <p:transition spd="med">
    <p:fade thruBlk="1"/>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8"/>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Predefined Types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Integral Literals</a:t>
            </a:r>
            <a:endParaRPr/>
          </a:p>
        </p:txBody>
      </p:sp>
      <p:sp>
        <p:nvSpPr>
          <p:cNvPr id="455" name="Google Shape;455;p68"/>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Integer literals can be expressed as decimal </a:t>
            </a:r>
            <a:br>
              <a:rPr b="0" i="0" lang="en" sz="2800" u="none">
                <a:solidFill>
                  <a:schemeClr val="dk1"/>
                </a:solidFill>
                <a:latin typeface="Arial"/>
                <a:ea typeface="Arial"/>
                <a:cs typeface="Arial"/>
                <a:sym typeface="Arial"/>
              </a:rPr>
            </a:br>
            <a:r>
              <a:rPr b="0" i="0" lang="en" sz="2800" u="none">
                <a:solidFill>
                  <a:schemeClr val="dk1"/>
                </a:solidFill>
                <a:latin typeface="Arial"/>
                <a:ea typeface="Arial"/>
                <a:cs typeface="Arial"/>
                <a:sym typeface="Arial"/>
              </a:rPr>
              <a:t>or hexadecimal</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U or u: uint or ulong</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L or l: long or ulong</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UL or ul: ulong</a:t>
            </a:r>
            <a:endParaRPr/>
          </a:p>
        </p:txBody>
      </p:sp>
      <p:sp>
        <p:nvSpPr>
          <p:cNvPr id="456" name="Google Shape;456;p68"/>
          <p:cNvSpPr txBox="1"/>
          <p:nvPr/>
        </p:nvSpPr>
        <p:spPr>
          <a:xfrm>
            <a:off x="838200" y="3444478"/>
            <a:ext cx="7467600" cy="118467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123           // Decimal</a:t>
            </a:r>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0x7B          // Hexadecimal</a:t>
            </a:r>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123U          // Unsigned</a:t>
            </a:r>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123ul         // Unsigned long</a:t>
            </a:r>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123L          // Long</a:t>
            </a:r>
            <a:endParaRPr/>
          </a:p>
        </p:txBody>
      </p:sp>
    </p:spTree>
  </p:cSld>
  <p:clrMapOvr>
    <a:masterClrMapping/>
  </p:clrMapOvr>
  <p:transition spd="med">
    <p:fade thruBlk="1"/>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9"/>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Predefined Types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Real Literals</a:t>
            </a:r>
            <a:endParaRPr/>
          </a:p>
        </p:txBody>
      </p:sp>
      <p:sp>
        <p:nvSpPr>
          <p:cNvPr id="462" name="Google Shape;462;p69"/>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F or f: float</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D or d: double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M or m: decimal</a:t>
            </a:r>
            <a:endParaRPr/>
          </a:p>
        </p:txBody>
      </p:sp>
      <p:sp>
        <p:nvSpPr>
          <p:cNvPr id="463" name="Google Shape;463;p69"/>
          <p:cNvSpPr txBox="1"/>
          <p:nvPr/>
        </p:nvSpPr>
        <p:spPr>
          <a:xfrm>
            <a:off x="838200" y="3101578"/>
            <a:ext cx="7467600" cy="118467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123f              // Float</a:t>
            </a:r>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123D              // Double</a:t>
            </a:r>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123.456m          // Decimal</a:t>
            </a:r>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1.23e2f           // Float</a:t>
            </a:r>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12.3E1M           // Decimal</a:t>
            </a:r>
            <a:endParaRPr/>
          </a:p>
        </p:txBody>
      </p:sp>
    </p:spTree>
  </p:cSld>
  <p:clrMapOvr>
    <a:masterClrMapping/>
  </p:clrMapOvr>
  <p:transition spd="med">
    <p:fade thruBlk="1"/>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70"/>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Predefined Types</a:t>
            </a:r>
            <a:br>
              <a:rPr b="1" i="0" lang="en" sz="4400" u="none">
                <a:solidFill>
                  <a:schemeClr val="dk2"/>
                </a:solidFill>
                <a:latin typeface="Arial"/>
                <a:ea typeface="Arial"/>
                <a:cs typeface="Arial"/>
                <a:sym typeface="Arial"/>
              </a:rPr>
            </a:br>
            <a:r>
              <a:rPr b="1" i="0" lang="en" sz="3200" u="none">
                <a:solidFill>
                  <a:schemeClr val="dk2"/>
                </a:solidFill>
                <a:latin typeface="Droid Sans Mono"/>
                <a:ea typeface="Droid Sans Mono"/>
                <a:cs typeface="Droid Sans Mono"/>
                <a:sym typeface="Droid Sans Mono"/>
              </a:rPr>
              <a:t>bool</a:t>
            </a:r>
            <a:endParaRPr/>
          </a:p>
        </p:txBody>
      </p:sp>
      <p:sp>
        <p:nvSpPr>
          <p:cNvPr id="470" name="Google Shape;470;p70"/>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Represents logical values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Literal values are true and false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Cannot use 1 and 0 as boolean values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No standard conversion between other types </a:t>
            </a:r>
            <a:br>
              <a:rPr b="0" i="0" lang="en" sz="2400" u="none" cap="none" strike="noStrike">
                <a:solidFill>
                  <a:schemeClr val="dk1"/>
                </a:solidFill>
                <a:latin typeface="Arial"/>
                <a:ea typeface="Arial"/>
                <a:cs typeface="Arial"/>
                <a:sym typeface="Arial"/>
              </a:rPr>
            </a:br>
            <a:r>
              <a:rPr b="0" i="0" lang="en" sz="2400" u="none" cap="none" strike="noStrike">
                <a:solidFill>
                  <a:schemeClr val="dk1"/>
                </a:solidFill>
                <a:latin typeface="Arial"/>
                <a:ea typeface="Arial"/>
                <a:cs typeface="Arial"/>
                <a:sym typeface="Arial"/>
              </a:rPr>
              <a:t>and bool</a:t>
            </a:r>
            <a:endParaRPr/>
          </a:p>
        </p:txBody>
      </p:sp>
      <p:graphicFrame>
        <p:nvGraphicFramePr>
          <p:cNvPr id="471" name="Google Shape;471;p70"/>
          <p:cNvGraphicFramePr/>
          <p:nvPr/>
        </p:nvGraphicFramePr>
        <p:xfrm>
          <a:off x="914400" y="3714750"/>
          <a:ext cx="3000000" cy="3000000"/>
        </p:xfrm>
        <a:graphic>
          <a:graphicData uri="http://schemas.openxmlformats.org/drawingml/2006/table">
            <a:tbl>
              <a:tblPr>
                <a:noFill/>
                <a:tableStyleId>{13148F89-DA6D-40B1-A63E-E1FC6F2F4370}</a:tableStyleId>
              </a:tblPr>
              <a:tblGrid>
                <a:gridCol w="1887525"/>
                <a:gridCol w="3144825"/>
                <a:gridCol w="2359025"/>
              </a:tblGrid>
              <a:tr h="441700">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C# Type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System Type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Size (bytes)</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58350">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bool</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System.Boolean</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1 (2 for arrays)</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bl>
          </a:graphicData>
        </a:graphic>
      </p:graphicFrame>
    </p:spTree>
  </p:cSld>
  <p:clrMapOvr>
    <a:masterClrMapping/>
  </p:clrMapOvr>
  <p:transition spd="med">
    <p:fade thruBlk="1"/>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71"/>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Predefined Types</a:t>
            </a:r>
            <a:br>
              <a:rPr b="1" i="0" lang="en" sz="4400" u="none">
                <a:solidFill>
                  <a:schemeClr val="dk2"/>
                </a:solidFill>
                <a:latin typeface="Arial"/>
                <a:ea typeface="Arial"/>
                <a:cs typeface="Arial"/>
                <a:sym typeface="Arial"/>
              </a:rPr>
            </a:br>
            <a:r>
              <a:rPr b="1" i="0" lang="en" sz="3200" u="none">
                <a:solidFill>
                  <a:schemeClr val="dk2"/>
                </a:solidFill>
                <a:latin typeface="Droid Sans Mono"/>
                <a:ea typeface="Droid Sans Mono"/>
                <a:cs typeface="Droid Sans Mono"/>
                <a:sym typeface="Droid Sans Mono"/>
              </a:rPr>
              <a:t>char</a:t>
            </a:r>
            <a:endParaRPr/>
          </a:p>
        </p:txBody>
      </p:sp>
      <p:sp>
        <p:nvSpPr>
          <p:cNvPr id="477" name="Google Shape;477;p71"/>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Represents a Unicode character</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Literals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‘A’		// Simple character</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‘\u0041’		// Unicode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‘\x0041’		// Unsigned short hexadecimal</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‘\n’		// Escape sequence character</a:t>
            </a:r>
            <a:endParaRPr/>
          </a:p>
        </p:txBody>
      </p:sp>
      <p:graphicFrame>
        <p:nvGraphicFramePr>
          <p:cNvPr id="478" name="Google Shape;478;p71"/>
          <p:cNvGraphicFramePr/>
          <p:nvPr/>
        </p:nvGraphicFramePr>
        <p:xfrm>
          <a:off x="1219200" y="3771900"/>
          <a:ext cx="3000000" cy="3000000"/>
        </p:xfrm>
        <a:graphic>
          <a:graphicData uri="http://schemas.openxmlformats.org/drawingml/2006/table">
            <a:tbl>
              <a:tblPr>
                <a:noFill/>
                <a:tableStyleId>{13148F89-DA6D-40B1-A63E-E1FC6F2F4370}</a:tableStyleId>
              </a:tblPr>
              <a:tblGrid>
                <a:gridCol w="1828800"/>
                <a:gridCol w="2590800"/>
                <a:gridCol w="2286000"/>
              </a:tblGrid>
              <a:tr h="442900">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C# Type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System Type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Size (bytes)</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58350">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Char</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System.Char</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2</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bl>
          </a:graphicData>
        </a:graphic>
      </p:graphicFrame>
    </p:spTree>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871537" y="646509"/>
            <a:ext cx="8162925" cy="5715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 sz="4400" u="none">
                <a:latin typeface="Verdana"/>
                <a:ea typeface="Verdana"/>
                <a:cs typeface="Verdana"/>
                <a:sym typeface="Verdana"/>
              </a:rPr>
              <a:t>Previous Problems</a:t>
            </a:r>
            <a:endParaRPr/>
          </a:p>
        </p:txBody>
      </p:sp>
      <p:sp>
        <p:nvSpPr>
          <p:cNvPr id="93" name="Google Shape;93;p18"/>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17500" lvl="0" marL="342900" marR="0" rtl="0" algn="l">
              <a:lnSpc>
                <a:spcPct val="100000"/>
              </a:lnSpc>
              <a:spcBef>
                <a:spcPts val="0"/>
              </a:spcBef>
              <a:spcAft>
                <a:spcPts val="0"/>
              </a:spcAft>
              <a:buClr>
                <a:schemeClr val="hlink"/>
              </a:buClr>
              <a:buSzPts val="2000"/>
              <a:buFont typeface="Noto Sans Symbols"/>
              <a:buChar char="▪"/>
            </a:pPr>
            <a:r>
              <a:rPr b="0" i="0" lang="en" sz="2000" u="none" cap="none" strike="noStrike">
                <a:solidFill>
                  <a:schemeClr val="dk1"/>
                </a:solidFill>
                <a:latin typeface="Verdana"/>
                <a:ea typeface="Verdana"/>
                <a:cs typeface="Verdana"/>
                <a:sym typeface="Verdana"/>
              </a:rPr>
              <a:t>Memory Leaks</a:t>
            </a:r>
            <a:endParaRPr sz="2000"/>
          </a:p>
          <a:p>
            <a:pPr indent="-317500" lvl="0" marL="342900" marR="0" rtl="0" algn="l">
              <a:lnSpc>
                <a:spcPct val="100000"/>
              </a:lnSpc>
              <a:spcBef>
                <a:spcPts val="640"/>
              </a:spcBef>
              <a:spcAft>
                <a:spcPts val="0"/>
              </a:spcAft>
              <a:buClr>
                <a:schemeClr val="hlink"/>
              </a:buClr>
              <a:buSzPts val="2000"/>
              <a:buFont typeface="Noto Sans Symbols"/>
              <a:buChar char="▪"/>
            </a:pPr>
            <a:r>
              <a:rPr b="0" i="0" lang="en" sz="2000" u="none" cap="none" strike="noStrike">
                <a:solidFill>
                  <a:schemeClr val="dk1"/>
                </a:solidFill>
                <a:latin typeface="Verdana"/>
                <a:ea typeface="Verdana"/>
                <a:cs typeface="Verdana"/>
                <a:sym typeface="Verdana"/>
              </a:rPr>
              <a:t>Illegal Pointer References</a:t>
            </a:r>
            <a:endParaRPr sz="2000"/>
          </a:p>
          <a:p>
            <a:pPr indent="-317500" lvl="0" marL="342900" marR="0" rtl="0" algn="l">
              <a:lnSpc>
                <a:spcPct val="100000"/>
              </a:lnSpc>
              <a:spcBef>
                <a:spcPts val="640"/>
              </a:spcBef>
              <a:spcAft>
                <a:spcPts val="0"/>
              </a:spcAft>
              <a:buClr>
                <a:schemeClr val="hlink"/>
              </a:buClr>
              <a:buSzPts val="2000"/>
              <a:buFont typeface="Noto Sans Symbols"/>
              <a:buChar char="▪"/>
            </a:pPr>
            <a:r>
              <a:rPr b="0" i="0" lang="en" sz="2000" u="none" cap="none" strike="noStrike">
                <a:solidFill>
                  <a:schemeClr val="dk1"/>
                </a:solidFill>
                <a:latin typeface="Verdana"/>
                <a:ea typeface="Verdana"/>
                <a:cs typeface="Verdana"/>
                <a:sym typeface="Verdana"/>
              </a:rPr>
              <a:t>Overly Complex Multiple-Inheritance</a:t>
            </a:r>
            <a:endParaRPr sz="2000"/>
          </a:p>
          <a:p>
            <a:pPr indent="-317500" lvl="0" marL="342900" marR="0" rtl="0" algn="l">
              <a:lnSpc>
                <a:spcPct val="100000"/>
              </a:lnSpc>
              <a:spcBef>
                <a:spcPts val="640"/>
              </a:spcBef>
              <a:spcAft>
                <a:spcPts val="0"/>
              </a:spcAft>
              <a:buClr>
                <a:schemeClr val="hlink"/>
              </a:buClr>
              <a:buSzPts val="2000"/>
              <a:buFont typeface="Noto Sans Symbols"/>
              <a:buChar char="▪"/>
            </a:pPr>
            <a:r>
              <a:rPr b="0" i="0" lang="en" sz="2000" u="none" cap="none" strike="noStrike">
                <a:solidFill>
                  <a:schemeClr val="dk1"/>
                </a:solidFill>
                <a:latin typeface="Verdana"/>
                <a:ea typeface="Verdana"/>
                <a:cs typeface="Verdana"/>
                <a:sym typeface="Verdana"/>
              </a:rPr>
              <a:t>Static Linking</a:t>
            </a:r>
            <a:endParaRPr sz="2000"/>
          </a:p>
          <a:p>
            <a:pPr indent="-190500" lvl="0" marL="342900" marR="0" rtl="0" algn="l">
              <a:lnSpc>
                <a:spcPct val="100000"/>
              </a:lnSpc>
              <a:spcBef>
                <a:spcPts val="640"/>
              </a:spcBef>
              <a:spcAft>
                <a:spcPts val="0"/>
              </a:spcAft>
              <a:buClr>
                <a:schemeClr val="folHlink"/>
              </a:buClr>
              <a:buSzPts val="2400"/>
              <a:buFont typeface="Noto Sans Symbols"/>
              <a:buNone/>
            </a:pPr>
            <a:r>
              <a:t/>
            </a:r>
            <a:endParaRPr b="0" i="0" sz="3200" u="none" cap="none" strike="noStrike">
              <a:solidFill>
                <a:schemeClr val="dk1"/>
              </a:solidFill>
              <a:latin typeface="Verdana"/>
              <a:ea typeface="Verdana"/>
              <a:cs typeface="Verdana"/>
              <a:sym typeface="Verdana"/>
            </a:endParaRPr>
          </a:p>
          <a:p>
            <a:pPr indent="-190500" lvl="0" marL="342900" marR="0" rtl="0" algn="l">
              <a:lnSpc>
                <a:spcPct val="100000"/>
              </a:lnSpc>
              <a:spcBef>
                <a:spcPts val="640"/>
              </a:spcBef>
              <a:spcAft>
                <a:spcPts val="0"/>
              </a:spcAft>
              <a:buClr>
                <a:schemeClr val="folHlink"/>
              </a:buClr>
              <a:buSzPts val="2400"/>
              <a:buFont typeface="Noto Sans Symbols"/>
              <a:buNone/>
            </a:pPr>
            <a:r>
              <a:t/>
            </a:r>
            <a:endParaRPr sz="3200">
              <a:latin typeface="Verdana"/>
              <a:ea typeface="Verdana"/>
              <a:cs typeface="Verdana"/>
              <a:sym typeface="Verdana"/>
            </a:endParaRPr>
          </a:p>
          <a:p>
            <a:pPr indent="-190500" lvl="0" marL="342900" marR="0" rtl="0" algn="r">
              <a:lnSpc>
                <a:spcPct val="100000"/>
              </a:lnSpc>
              <a:spcBef>
                <a:spcPts val="640"/>
              </a:spcBef>
              <a:spcAft>
                <a:spcPts val="0"/>
              </a:spcAft>
              <a:buClr>
                <a:schemeClr val="folHlink"/>
              </a:buClr>
              <a:buSzPts val="2400"/>
              <a:buFont typeface="Noto Sans Symbols"/>
              <a:buNone/>
            </a:pPr>
            <a:r>
              <a:t/>
            </a:r>
            <a:endParaRPr sz="1000">
              <a:solidFill>
                <a:srgbClr val="0000FF"/>
              </a:solidFill>
              <a:latin typeface="Verdana"/>
              <a:ea typeface="Verdana"/>
              <a:cs typeface="Verdana"/>
              <a:sym typeface="Verdana"/>
            </a:endParaRPr>
          </a:p>
          <a:p>
            <a:pPr indent="-190500" lvl="0" marL="342900" marR="0" rtl="0" algn="r">
              <a:lnSpc>
                <a:spcPct val="100000"/>
              </a:lnSpc>
              <a:spcBef>
                <a:spcPts val="640"/>
              </a:spcBef>
              <a:spcAft>
                <a:spcPts val="0"/>
              </a:spcAft>
              <a:buClr>
                <a:schemeClr val="folHlink"/>
              </a:buClr>
              <a:buSzPts val="2400"/>
              <a:buFont typeface="Noto Sans Symbols"/>
              <a:buNone/>
            </a:pPr>
            <a:r>
              <a:t/>
            </a:r>
            <a:endParaRPr sz="1000">
              <a:solidFill>
                <a:srgbClr val="0000FF"/>
              </a:solidFill>
              <a:latin typeface="Verdana"/>
              <a:ea typeface="Verdana"/>
              <a:cs typeface="Verdana"/>
              <a:sym typeface="Verdana"/>
            </a:endParaRPr>
          </a:p>
          <a:p>
            <a:pPr indent="-190500" lvl="0" marL="342900" marR="0" rtl="0" algn="r">
              <a:lnSpc>
                <a:spcPct val="100000"/>
              </a:lnSpc>
              <a:spcBef>
                <a:spcPts val="640"/>
              </a:spcBef>
              <a:spcAft>
                <a:spcPts val="0"/>
              </a:spcAft>
              <a:buClr>
                <a:schemeClr val="folHlink"/>
              </a:buClr>
              <a:buSzPts val="2400"/>
              <a:buFont typeface="Noto Sans Symbols"/>
              <a:buNone/>
            </a:pPr>
            <a:r>
              <a:rPr lang="en" sz="1000">
                <a:solidFill>
                  <a:srgbClr val="0000FF"/>
                </a:solidFill>
                <a:latin typeface="Verdana"/>
                <a:ea typeface="Verdana"/>
                <a:cs typeface="Verdana"/>
                <a:sym typeface="Verdana"/>
              </a:rPr>
              <a:t>https://www.toptal.com/c-sharp/top-10-mistakes-that-c-sharp-programmers-make</a:t>
            </a:r>
            <a:endParaRPr sz="1000">
              <a:solidFill>
                <a:srgbClr val="0000FF"/>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3">
                                            <p:txEl>
                                              <p:pRg end="0" st="0"/>
                                            </p:txEl>
                                          </p:spTgt>
                                        </p:tgtEl>
                                        <p:attrNameLst>
                                          <p:attrName>style.visibility</p:attrName>
                                        </p:attrNameLst>
                                      </p:cBhvr>
                                      <p:to>
                                        <p:strVal val="visible"/>
                                      </p:to>
                                    </p:set>
                                    <p:anim calcmode="lin" valueType="num">
                                      <p:cBhvr additive="base">
                                        <p:cTn dur="500"/>
                                        <p:tgtEl>
                                          <p:spTgt spid="9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3">
                                            <p:txEl>
                                              <p:pRg end="1" st="1"/>
                                            </p:txEl>
                                          </p:spTgt>
                                        </p:tgtEl>
                                        <p:attrNameLst>
                                          <p:attrName>style.visibility</p:attrName>
                                        </p:attrNameLst>
                                      </p:cBhvr>
                                      <p:to>
                                        <p:strVal val="visible"/>
                                      </p:to>
                                    </p:set>
                                    <p:anim calcmode="lin" valueType="num">
                                      <p:cBhvr additive="base">
                                        <p:cTn dur="500"/>
                                        <p:tgtEl>
                                          <p:spTgt spid="93">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3">
                                            <p:txEl>
                                              <p:pRg end="2" st="2"/>
                                            </p:txEl>
                                          </p:spTgt>
                                        </p:tgtEl>
                                        <p:attrNameLst>
                                          <p:attrName>style.visibility</p:attrName>
                                        </p:attrNameLst>
                                      </p:cBhvr>
                                      <p:to>
                                        <p:strVal val="visible"/>
                                      </p:to>
                                    </p:set>
                                    <p:anim calcmode="lin" valueType="num">
                                      <p:cBhvr additive="base">
                                        <p:cTn dur="500"/>
                                        <p:tgtEl>
                                          <p:spTgt spid="93">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3">
                                            <p:txEl>
                                              <p:pRg end="3" st="3"/>
                                            </p:txEl>
                                          </p:spTgt>
                                        </p:tgtEl>
                                        <p:attrNameLst>
                                          <p:attrName>style.visibility</p:attrName>
                                        </p:attrNameLst>
                                      </p:cBhvr>
                                      <p:to>
                                        <p:strVal val="visible"/>
                                      </p:to>
                                    </p:set>
                                    <p:anim calcmode="lin" valueType="num">
                                      <p:cBhvr additive="base">
                                        <p:cTn dur="500"/>
                                        <p:tgtEl>
                                          <p:spTgt spid="93">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3">
                                            <p:txEl>
                                              <p:pRg end="4" st="4"/>
                                            </p:txEl>
                                          </p:spTgt>
                                        </p:tgtEl>
                                        <p:attrNameLst>
                                          <p:attrName>style.visibility</p:attrName>
                                        </p:attrNameLst>
                                      </p:cBhvr>
                                      <p:to>
                                        <p:strVal val="visible"/>
                                      </p:to>
                                    </p:set>
                                    <p:anim calcmode="lin" valueType="num">
                                      <p:cBhvr additive="base">
                                        <p:cTn dur="500"/>
                                        <p:tgtEl>
                                          <p:spTgt spid="93">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3">
                                            <p:txEl>
                                              <p:pRg end="5" st="5"/>
                                            </p:txEl>
                                          </p:spTgt>
                                        </p:tgtEl>
                                        <p:attrNameLst>
                                          <p:attrName>style.visibility</p:attrName>
                                        </p:attrNameLst>
                                      </p:cBhvr>
                                      <p:to>
                                        <p:strVal val="visible"/>
                                      </p:to>
                                    </p:set>
                                    <p:anim calcmode="lin" valueType="num">
                                      <p:cBhvr additive="base">
                                        <p:cTn dur="500"/>
                                        <p:tgtEl>
                                          <p:spTgt spid="93">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3">
                                            <p:txEl>
                                              <p:pRg end="6" st="6"/>
                                            </p:txEl>
                                          </p:spTgt>
                                        </p:tgtEl>
                                        <p:attrNameLst>
                                          <p:attrName>style.visibility</p:attrName>
                                        </p:attrNameLst>
                                      </p:cBhvr>
                                      <p:to>
                                        <p:strVal val="visible"/>
                                      </p:to>
                                    </p:set>
                                    <p:anim calcmode="lin" valueType="num">
                                      <p:cBhvr additive="base">
                                        <p:cTn dur="500"/>
                                        <p:tgtEl>
                                          <p:spTgt spid="93">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3">
                                            <p:txEl>
                                              <p:pRg end="7" st="7"/>
                                            </p:txEl>
                                          </p:spTgt>
                                        </p:tgtEl>
                                        <p:attrNameLst>
                                          <p:attrName>style.visibility</p:attrName>
                                        </p:attrNameLst>
                                      </p:cBhvr>
                                      <p:to>
                                        <p:strVal val="visible"/>
                                      </p:to>
                                    </p:set>
                                    <p:anim calcmode="lin" valueType="num">
                                      <p:cBhvr additive="base">
                                        <p:cTn dur="500"/>
                                        <p:tgtEl>
                                          <p:spTgt spid="93">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3">
                                            <p:txEl>
                                              <p:pRg end="8" st="8"/>
                                            </p:txEl>
                                          </p:spTgt>
                                        </p:tgtEl>
                                        <p:attrNameLst>
                                          <p:attrName>style.visibility</p:attrName>
                                        </p:attrNameLst>
                                      </p:cBhvr>
                                      <p:to>
                                        <p:strVal val="visible"/>
                                      </p:to>
                                    </p:set>
                                    <p:anim calcmode="lin" valueType="num">
                                      <p:cBhvr additive="base">
                                        <p:cTn dur="500"/>
                                        <p:tgtEl>
                                          <p:spTgt spid="93">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72"/>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Predefined Types</a:t>
            </a:r>
            <a:br>
              <a:rPr b="1" i="0" lang="en" sz="4400" u="none">
                <a:solidFill>
                  <a:schemeClr val="dk2"/>
                </a:solidFill>
                <a:latin typeface="Arial"/>
                <a:ea typeface="Arial"/>
                <a:cs typeface="Arial"/>
                <a:sym typeface="Arial"/>
              </a:rPr>
            </a:br>
            <a:r>
              <a:rPr b="1" i="0" lang="en" sz="3200" u="none">
                <a:solidFill>
                  <a:schemeClr val="dk2"/>
                </a:solidFill>
                <a:latin typeface="Droid Sans Mono"/>
                <a:ea typeface="Droid Sans Mono"/>
                <a:cs typeface="Droid Sans Mono"/>
                <a:sym typeface="Droid Sans Mono"/>
              </a:rPr>
              <a:t>char</a:t>
            </a:r>
            <a:endParaRPr/>
          </a:p>
        </p:txBody>
      </p:sp>
      <p:sp>
        <p:nvSpPr>
          <p:cNvPr id="484" name="Google Shape;484;p72"/>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Escape sequence characters (partial list)</a:t>
            </a:r>
            <a:endParaRPr/>
          </a:p>
        </p:txBody>
      </p:sp>
      <p:graphicFrame>
        <p:nvGraphicFramePr>
          <p:cNvPr id="485" name="Google Shape;485;p72"/>
          <p:cNvGraphicFramePr/>
          <p:nvPr/>
        </p:nvGraphicFramePr>
        <p:xfrm>
          <a:off x="381000" y="1885950"/>
          <a:ext cx="3000000" cy="3000000"/>
        </p:xfrm>
        <a:graphic>
          <a:graphicData uri="http://schemas.openxmlformats.org/drawingml/2006/table">
            <a:tbl>
              <a:tblPr>
                <a:noFill/>
                <a:tableStyleId>{13148F89-DA6D-40B1-A63E-E1FC6F2F4370}</a:tableStyleId>
              </a:tblPr>
              <a:tblGrid>
                <a:gridCol w="2327275"/>
                <a:gridCol w="3297225"/>
                <a:gridCol w="2909875"/>
              </a:tblGrid>
              <a:tr h="400050">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Char</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Meaning</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Value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51225">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Single quote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0x0027</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50025">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Double quote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0x0022</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50025">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Backslash</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0x005C</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51225">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\0</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Null</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0x0000</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50025">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\n</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New line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0x000A</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51225">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\r</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Carriage return</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0x000D</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50025">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\t</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Tab</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0x0009</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bl>
          </a:graphicData>
        </a:graphic>
      </p:graphicFrame>
    </p:spTree>
  </p:cSld>
  <p:clrMapOvr>
    <a:masterClrMapping/>
  </p:clrMapOvr>
  <p:transition spd="med">
    <p:fade thruBlk="1"/>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73"/>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Predefined Types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Reference Types</a:t>
            </a:r>
            <a:endParaRPr/>
          </a:p>
        </p:txBody>
      </p:sp>
      <p:graphicFrame>
        <p:nvGraphicFramePr>
          <p:cNvPr id="492" name="Google Shape;492;p73"/>
          <p:cNvGraphicFramePr/>
          <p:nvPr/>
        </p:nvGraphicFramePr>
        <p:xfrm>
          <a:off x="609600" y="2343150"/>
          <a:ext cx="3000000" cy="3000000"/>
        </p:xfrm>
        <a:graphic>
          <a:graphicData uri="http://schemas.openxmlformats.org/drawingml/2006/table">
            <a:tbl>
              <a:tblPr>
                <a:noFill/>
                <a:tableStyleId>{13148F89-DA6D-40B1-A63E-E1FC6F2F4370}</a:tableStyleId>
              </a:tblPr>
              <a:tblGrid>
                <a:gridCol w="2819400"/>
                <a:gridCol w="5181600"/>
              </a:tblGrid>
              <a:tr h="434550">
                <a:tc>
                  <a:txBody>
                    <a:bodyPr/>
                    <a:lstStyle/>
                    <a:p>
                      <a:pPr indent="0" lvl="0" marL="0" marR="0" rtl="0" algn="l">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Root type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object</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435750">
                <a:tc>
                  <a:txBody>
                    <a:bodyPr/>
                    <a:lstStyle/>
                    <a:p>
                      <a:pPr indent="0" lvl="0" marL="0" marR="0" rtl="0" algn="l">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Character string</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string</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bl>
          </a:graphicData>
        </a:graphic>
      </p:graphicFrame>
    </p:spTree>
  </p:cSld>
  <p:clrMapOvr>
    <a:masterClrMapping/>
  </p:clrMapOvr>
  <p:transition spd="slow">
    <p:fade thruBlk="1"/>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74"/>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Predefined Types</a:t>
            </a:r>
            <a:br>
              <a:rPr b="1" i="0" lang="en" sz="4400" u="none">
                <a:solidFill>
                  <a:schemeClr val="dk2"/>
                </a:solidFill>
                <a:latin typeface="Arial"/>
                <a:ea typeface="Arial"/>
                <a:cs typeface="Arial"/>
                <a:sym typeface="Arial"/>
              </a:rPr>
            </a:br>
            <a:r>
              <a:rPr b="1" i="0" lang="en" sz="3200" u="none">
                <a:solidFill>
                  <a:schemeClr val="dk2"/>
                </a:solidFill>
                <a:latin typeface="Droid Sans Mono"/>
                <a:ea typeface="Droid Sans Mono"/>
                <a:cs typeface="Droid Sans Mono"/>
                <a:sym typeface="Droid Sans Mono"/>
              </a:rPr>
              <a:t>object</a:t>
            </a:r>
            <a:endParaRPr/>
          </a:p>
        </p:txBody>
      </p:sp>
      <p:sp>
        <p:nvSpPr>
          <p:cNvPr id="499" name="Google Shape;499;p74"/>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Root of object hierarchy</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Storage (book keeping) overhead</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0 bytes for value types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8 bytes for reference types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An actual reference (not the object) </a:t>
            </a:r>
            <a:br>
              <a:rPr b="0" i="0" lang="en" sz="2800" u="none">
                <a:solidFill>
                  <a:schemeClr val="dk1"/>
                </a:solidFill>
                <a:latin typeface="Arial"/>
                <a:ea typeface="Arial"/>
                <a:cs typeface="Arial"/>
                <a:sym typeface="Arial"/>
              </a:rPr>
            </a:br>
            <a:r>
              <a:rPr b="0" i="0" lang="en" sz="2800" u="none">
                <a:solidFill>
                  <a:schemeClr val="dk1"/>
                </a:solidFill>
                <a:latin typeface="Arial"/>
                <a:ea typeface="Arial"/>
                <a:cs typeface="Arial"/>
                <a:sym typeface="Arial"/>
              </a:rPr>
              <a:t>uses 4 bytes</a:t>
            </a:r>
            <a:endParaRPr/>
          </a:p>
        </p:txBody>
      </p:sp>
      <p:graphicFrame>
        <p:nvGraphicFramePr>
          <p:cNvPr id="500" name="Google Shape;500;p74"/>
          <p:cNvGraphicFramePr/>
          <p:nvPr/>
        </p:nvGraphicFramePr>
        <p:xfrm>
          <a:off x="1524000" y="3829050"/>
          <a:ext cx="3000000" cy="3000000"/>
        </p:xfrm>
        <a:graphic>
          <a:graphicData uri="http://schemas.openxmlformats.org/drawingml/2006/table">
            <a:tbl>
              <a:tblPr>
                <a:noFill/>
                <a:tableStyleId>{13148F89-DA6D-40B1-A63E-E1FC6F2F4370}</a:tableStyleId>
              </a:tblPr>
              <a:tblGrid>
                <a:gridCol w="1954200"/>
                <a:gridCol w="2767000"/>
                <a:gridCol w="2441575"/>
              </a:tblGrid>
              <a:tr h="341700">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C# Type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System Type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Size (bytes)</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296450">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object</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System.Object</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0/8 overhead</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bl>
          </a:graphicData>
        </a:graphic>
      </p:graphicFrame>
    </p:spTree>
  </p:cSld>
  <p:clrMapOvr>
    <a:masterClrMapping/>
  </p:clrMapOvr>
  <p:transition spd="med">
    <p:fade thruBlk="1"/>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75"/>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Predefined Types</a:t>
            </a:r>
            <a:br>
              <a:rPr b="1" i="0" lang="en" sz="4400" u="none">
                <a:solidFill>
                  <a:schemeClr val="dk2"/>
                </a:solidFill>
                <a:latin typeface="Arial"/>
                <a:ea typeface="Arial"/>
                <a:cs typeface="Arial"/>
                <a:sym typeface="Arial"/>
              </a:rPr>
            </a:br>
            <a:r>
              <a:rPr b="1" i="0" lang="en" sz="3200" u="none">
                <a:solidFill>
                  <a:schemeClr val="dk2"/>
                </a:solidFill>
                <a:latin typeface="Droid Sans Mono"/>
                <a:ea typeface="Droid Sans Mono"/>
                <a:cs typeface="Droid Sans Mono"/>
                <a:sym typeface="Droid Sans Mono"/>
              </a:rPr>
              <a:t>object</a:t>
            </a:r>
            <a:r>
              <a:rPr b="1" i="0" lang="en" sz="3200" u="none">
                <a:solidFill>
                  <a:schemeClr val="dk2"/>
                </a:solidFill>
                <a:latin typeface="Arial"/>
                <a:ea typeface="Arial"/>
                <a:cs typeface="Arial"/>
                <a:sym typeface="Arial"/>
              </a:rPr>
              <a:t> Public Methods</a:t>
            </a:r>
            <a:endParaRPr/>
          </a:p>
        </p:txBody>
      </p:sp>
      <p:sp>
        <p:nvSpPr>
          <p:cNvPr id="506" name="Google Shape;506;p75"/>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Droid Sans Mono"/>
                <a:ea typeface="Droid Sans Mono"/>
                <a:cs typeface="Droid Sans Mono"/>
                <a:sym typeface="Droid Sans Mono"/>
              </a:rPr>
              <a:t>public bool Equals(object)</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Droid Sans Mono"/>
                <a:ea typeface="Droid Sans Mono"/>
                <a:cs typeface="Droid Sans Mono"/>
                <a:sym typeface="Droid Sans Mono"/>
              </a:rPr>
              <a:t>protected void Finalize()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Droid Sans Mono"/>
                <a:ea typeface="Droid Sans Mono"/>
                <a:cs typeface="Droid Sans Mono"/>
                <a:sym typeface="Droid Sans Mono"/>
              </a:rPr>
              <a:t>public int GetHashCode()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Droid Sans Mono"/>
                <a:ea typeface="Droid Sans Mono"/>
                <a:cs typeface="Droid Sans Mono"/>
                <a:sym typeface="Droid Sans Mono"/>
              </a:rPr>
              <a:t>public System.Type GetType()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Droid Sans Mono"/>
                <a:ea typeface="Droid Sans Mono"/>
                <a:cs typeface="Droid Sans Mono"/>
                <a:sym typeface="Droid Sans Mono"/>
              </a:rPr>
              <a:t>protected object MemberwiseClone()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Droid Sans Mono"/>
                <a:ea typeface="Droid Sans Mono"/>
                <a:cs typeface="Droid Sans Mono"/>
                <a:sym typeface="Droid Sans Mono"/>
              </a:rPr>
              <a:t>public void Object()</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Droid Sans Mono"/>
                <a:ea typeface="Droid Sans Mono"/>
                <a:cs typeface="Droid Sans Mono"/>
                <a:sym typeface="Droid Sans Mono"/>
              </a:rPr>
              <a:t>public string ToString()</a:t>
            </a:r>
            <a:endParaRPr/>
          </a:p>
        </p:txBody>
      </p:sp>
    </p:spTree>
  </p:cSld>
  <p:clrMapOvr>
    <a:masterClrMapping/>
  </p:clrMapOvr>
  <p:transition spd="med">
    <p:fade thruBlk="1"/>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76"/>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Predefined Types</a:t>
            </a:r>
            <a:br>
              <a:rPr b="1" i="0" lang="en" sz="4400" u="none">
                <a:solidFill>
                  <a:schemeClr val="dk2"/>
                </a:solidFill>
                <a:latin typeface="Arial"/>
                <a:ea typeface="Arial"/>
                <a:cs typeface="Arial"/>
                <a:sym typeface="Arial"/>
              </a:rPr>
            </a:br>
            <a:r>
              <a:rPr b="1" i="0" lang="en" sz="3200" u="none">
                <a:solidFill>
                  <a:schemeClr val="dk2"/>
                </a:solidFill>
                <a:latin typeface="Droid Sans Mono"/>
                <a:ea typeface="Droid Sans Mono"/>
                <a:cs typeface="Droid Sans Mono"/>
                <a:sym typeface="Droid Sans Mono"/>
              </a:rPr>
              <a:t>string</a:t>
            </a:r>
            <a:endParaRPr/>
          </a:p>
        </p:txBody>
      </p:sp>
      <p:sp>
        <p:nvSpPr>
          <p:cNvPr id="512" name="Google Shape;512;p76"/>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An immutable sequence of Unicode characters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Reference type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Special syntax for literals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Droid Sans Mono"/>
                <a:ea typeface="Droid Sans Mono"/>
                <a:cs typeface="Droid Sans Mono"/>
                <a:sym typeface="Droid Sans Mono"/>
              </a:rPr>
              <a:t>string s = “I am a string”;</a:t>
            </a:r>
            <a:endParaRPr/>
          </a:p>
          <a:p>
            <a:pPr indent="-190500" lvl="0" marL="342900" marR="0" rtl="0" algn="l">
              <a:lnSpc>
                <a:spcPct val="100000"/>
              </a:lnSpc>
              <a:spcBef>
                <a:spcPts val="480"/>
              </a:spcBef>
              <a:spcAft>
                <a:spcPts val="0"/>
              </a:spcAft>
              <a:buClr>
                <a:schemeClr val="accent2"/>
              </a:buClr>
              <a:buSzPts val="2400"/>
              <a:buFont typeface="Noto Sans Symbols"/>
              <a:buNone/>
            </a:pPr>
            <a:r>
              <a:t/>
            </a:r>
            <a:endParaRPr b="0" i="0" sz="2400" u="none" cap="none" strike="noStrike">
              <a:solidFill>
                <a:schemeClr val="dk1"/>
              </a:solidFill>
              <a:latin typeface="Droid Sans Mono"/>
              <a:ea typeface="Droid Sans Mono"/>
              <a:cs typeface="Droid Sans Mono"/>
              <a:sym typeface="Droid Sans Mono"/>
            </a:endParaRPr>
          </a:p>
        </p:txBody>
      </p:sp>
      <p:graphicFrame>
        <p:nvGraphicFramePr>
          <p:cNvPr id="513" name="Google Shape;513;p76"/>
          <p:cNvGraphicFramePr/>
          <p:nvPr/>
        </p:nvGraphicFramePr>
        <p:xfrm>
          <a:off x="914400" y="3199209"/>
          <a:ext cx="3000000" cy="3000000"/>
        </p:xfrm>
        <a:graphic>
          <a:graphicData uri="http://schemas.openxmlformats.org/drawingml/2006/table">
            <a:tbl>
              <a:tblPr>
                <a:noFill/>
                <a:tableStyleId>{13148F89-DA6D-40B1-A63E-E1FC6F2F4370}</a:tableStyleId>
              </a:tblPr>
              <a:tblGrid>
                <a:gridCol w="1828800"/>
                <a:gridCol w="2590800"/>
                <a:gridCol w="2286000"/>
              </a:tblGrid>
              <a:tr h="442900">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C# Type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System Type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 sz="1800" u="none">
                          <a:solidFill>
                            <a:schemeClr val="dk1"/>
                          </a:solidFill>
                          <a:latin typeface="Arial"/>
                          <a:ea typeface="Arial"/>
                          <a:cs typeface="Arial"/>
                          <a:sym typeface="Arial"/>
                        </a:rPr>
                        <a:t>Size (bytes)</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58350">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String</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System.String</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20 minimum</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bl>
          </a:graphicData>
        </a:graphic>
      </p:graphicFrame>
    </p:spTree>
  </p:cSld>
  <p:clrMapOvr>
    <a:masterClrMapping/>
  </p:clrMapOvr>
  <p:transition spd="med">
    <p:fade thruBlk="1"/>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77"/>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latin typeface="Times New Roman"/>
                <a:ea typeface="Times New Roman"/>
                <a:cs typeface="Times New Roman"/>
                <a:sym typeface="Times New Roman"/>
              </a:rPr>
              <a:t>Predefined Types</a:t>
            </a:r>
            <a:br>
              <a:rPr b="1" i="0" lang="en" sz="4400" u="none">
                <a:latin typeface="Times New Roman"/>
                <a:ea typeface="Times New Roman"/>
                <a:cs typeface="Times New Roman"/>
                <a:sym typeface="Times New Roman"/>
              </a:rPr>
            </a:br>
            <a:r>
              <a:rPr b="1" i="0" lang="en" sz="3200" u="none">
                <a:latin typeface="Times New Roman"/>
                <a:ea typeface="Times New Roman"/>
                <a:cs typeface="Times New Roman"/>
                <a:sym typeface="Times New Roman"/>
              </a:rPr>
              <a:t>string</a:t>
            </a:r>
            <a:endParaRPr>
              <a:latin typeface="Times New Roman"/>
              <a:ea typeface="Times New Roman"/>
              <a:cs typeface="Times New Roman"/>
              <a:sym typeface="Times New Roman"/>
            </a:endParaRPr>
          </a:p>
        </p:txBody>
      </p:sp>
      <p:sp>
        <p:nvSpPr>
          <p:cNvPr id="519" name="Google Shape;519;p77"/>
          <p:cNvSpPr txBox="1"/>
          <p:nvPr>
            <p:ph idx="1" type="body"/>
          </p:nvPr>
        </p:nvSpPr>
        <p:spPr>
          <a:xfrm>
            <a:off x="457200" y="1428750"/>
            <a:ext cx="8382000" cy="33718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Normally have to use escape characters</a:t>
            </a:r>
            <a:endParaRPr/>
          </a:p>
          <a:p>
            <a:pPr indent="-201930" lvl="1" marL="742950" marR="0" rtl="0" algn="l">
              <a:lnSpc>
                <a:spcPct val="100000"/>
              </a:lnSpc>
              <a:spcBef>
                <a:spcPts val="480"/>
              </a:spcBef>
              <a:spcAft>
                <a:spcPts val="0"/>
              </a:spcAft>
              <a:buClr>
                <a:schemeClr val="accent2"/>
              </a:buClr>
              <a:buSzPts val="1320"/>
              <a:buFont typeface="Noto Sans Symbols"/>
              <a:buNone/>
            </a:pPr>
            <a:r>
              <a:t/>
            </a:r>
            <a:endParaRPr b="0" i="0" sz="2400" u="none" cap="none" strike="noStrike">
              <a:solidFill>
                <a:schemeClr val="dk1"/>
              </a:solidFill>
              <a:latin typeface="Arial"/>
              <a:ea typeface="Arial"/>
              <a:cs typeface="Arial"/>
              <a:sym typeface="Arial"/>
            </a:endParaRPr>
          </a:p>
          <a:p>
            <a:pPr indent="-165100" lvl="0" marL="342900" marR="0" rtl="0" algn="l">
              <a:lnSpc>
                <a:spcPct val="100000"/>
              </a:lnSpc>
              <a:spcBef>
                <a:spcPts val="560"/>
              </a:spcBef>
              <a:spcAft>
                <a:spcPts val="0"/>
              </a:spcAft>
              <a:buClr>
                <a:schemeClr val="accent2"/>
              </a:buClr>
              <a:buSzPts val="2800"/>
              <a:buFont typeface="Noto Sans Symbols"/>
              <a:buNone/>
            </a:pPr>
            <a:r>
              <a:t/>
            </a:r>
            <a:endParaRPr b="0" i="0" sz="2800" u="none">
              <a:solidFill>
                <a:schemeClr val="dk1"/>
              </a:solidFill>
              <a:latin typeface="Arial"/>
              <a:ea typeface="Arial"/>
              <a:cs typeface="Arial"/>
              <a:sym typeface="Arial"/>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Verbatim string literals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Most escape sequences ignored</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0" i="0" lang="en" sz="2000" u="none" cap="none" strike="noStrike">
                <a:solidFill>
                  <a:schemeClr val="dk1"/>
                </a:solidFill>
                <a:latin typeface="Arial"/>
                <a:ea typeface="Arial"/>
                <a:cs typeface="Arial"/>
                <a:sym typeface="Arial"/>
              </a:rPr>
              <a:t>Except for “” </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Verbatim literals can be multi-line</a:t>
            </a:r>
            <a:endParaRPr/>
          </a:p>
          <a:p>
            <a:pPr indent="-190500" lvl="0" marL="342900" marR="0" rtl="0" algn="l">
              <a:lnSpc>
                <a:spcPct val="100000"/>
              </a:lnSpc>
              <a:spcBef>
                <a:spcPts val="480"/>
              </a:spcBef>
              <a:spcAft>
                <a:spcPts val="0"/>
              </a:spcAft>
              <a:buClr>
                <a:schemeClr val="accent2"/>
              </a:buClr>
              <a:buSzPts val="2400"/>
              <a:buFont typeface="Noto Sans Symbols"/>
              <a:buNone/>
            </a:pPr>
            <a:r>
              <a:t/>
            </a:r>
            <a:endParaRPr b="0" i="0" sz="2400" u="none" cap="none" strike="noStrike">
              <a:solidFill>
                <a:schemeClr val="dk1"/>
              </a:solidFill>
              <a:latin typeface="Arial"/>
              <a:ea typeface="Arial"/>
              <a:cs typeface="Arial"/>
              <a:sym typeface="Arial"/>
            </a:endParaRPr>
          </a:p>
        </p:txBody>
      </p:sp>
      <p:sp>
        <p:nvSpPr>
          <p:cNvPr id="520" name="Google Shape;520;p77"/>
          <p:cNvSpPr txBox="1"/>
          <p:nvPr/>
        </p:nvSpPr>
        <p:spPr>
          <a:xfrm>
            <a:off x="838200" y="1864519"/>
            <a:ext cx="7620000" cy="307181"/>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string s1= “\\\\server\\fileshare\\filename.cs”;</a:t>
            </a:r>
            <a:endParaRPr/>
          </a:p>
        </p:txBody>
      </p:sp>
      <p:sp>
        <p:nvSpPr>
          <p:cNvPr id="521" name="Google Shape;521;p77"/>
          <p:cNvSpPr txBox="1"/>
          <p:nvPr/>
        </p:nvSpPr>
        <p:spPr>
          <a:xfrm>
            <a:off x="838200" y="3921919"/>
            <a:ext cx="7620000" cy="307181"/>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string s2 = @“\\server\fileshare\filename.cs”;</a:t>
            </a:r>
            <a:endParaRPr/>
          </a:p>
        </p:txBody>
      </p:sp>
    </p:spTree>
  </p:cSld>
  <p:clrMapOvr>
    <a:masterClrMapping/>
  </p:clrMapOvr>
  <p:transition spd="med">
    <p:fade thruBlk="1"/>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78"/>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 </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User-defined Types</a:t>
            </a:r>
            <a:endParaRPr/>
          </a:p>
        </p:txBody>
      </p:sp>
      <p:sp>
        <p:nvSpPr>
          <p:cNvPr id="527" name="Google Shape;527;p78"/>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User-defined types</a:t>
            </a:r>
            <a:endParaRPr/>
          </a:p>
        </p:txBody>
      </p:sp>
      <p:graphicFrame>
        <p:nvGraphicFramePr>
          <p:cNvPr id="528" name="Google Shape;528;p78"/>
          <p:cNvGraphicFramePr/>
          <p:nvPr/>
        </p:nvGraphicFramePr>
        <p:xfrm>
          <a:off x="609600" y="2000250"/>
          <a:ext cx="3000000" cy="3000000"/>
        </p:xfrm>
        <a:graphic>
          <a:graphicData uri="http://schemas.openxmlformats.org/drawingml/2006/table">
            <a:tbl>
              <a:tblPr>
                <a:noFill/>
                <a:tableStyleId>{13148F89-DA6D-40B1-A63E-E1FC6F2F4370}</a:tableStyleId>
              </a:tblPr>
              <a:tblGrid>
                <a:gridCol w="2819400"/>
                <a:gridCol w="5181600"/>
              </a:tblGrid>
              <a:tr h="434550">
                <a:tc>
                  <a:txBody>
                    <a:bodyPr/>
                    <a:lstStyle/>
                    <a:p>
                      <a:pPr indent="0" lvl="0" marL="0" marR="0" rtl="0" algn="l">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Enumerations</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enum</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434550">
                <a:tc>
                  <a:txBody>
                    <a:bodyPr/>
                    <a:lstStyle/>
                    <a:p>
                      <a:pPr indent="0" lvl="0" marL="0" marR="0" rtl="0" algn="l">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Arrays</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int[], string[]</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435750">
                <a:tc>
                  <a:txBody>
                    <a:bodyPr/>
                    <a:lstStyle/>
                    <a:p>
                      <a:pPr indent="0" lvl="0" marL="0" marR="0" rtl="0" algn="l">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Interface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interface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435750">
                <a:tc>
                  <a:txBody>
                    <a:bodyPr/>
                    <a:lstStyle/>
                    <a:p>
                      <a:pPr indent="0" lvl="0" marL="0" marR="0" rtl="0" algn="l">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Reference type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class</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435750">
                <a:tc>
                  <a:txBody>
                    <a:bodyPr/>
                    <a:lstStyle/>
                    <a:p>
                      <a:pPr indent="0" lvl="0" marL="0" marR="0" rtl="0" algn="l">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Value type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struct</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435750">
                <a:tc>
                  <a:txBody>
                    <a:bodyPr/>
                    <a:lstStyle/>
                    <a:p>
                      <a:pPr indent="0" lvl="0" marL="0" marR="0" rtl="0" algn="l">
                        <a:lnSpc>
                          <a:spcPct val="100000"/>
                        </a:lnSpc>
                        <a:spcBef>
                          <a:spcPts val="0"/>
                        </a:spcBef>
                        <a:spcAft>
                          <a:spcPts val="0"/>
                        </a:spcAft>
                        <a:buClr>
                          <a:schemeClr val="dk1"/>
                        </a:buClr>
                        <a:buSzPts val="1500"/>
                        <a:buFont typeface="Arial"/>
                        <a:buNone/>
                      </a:pPr>
                      <a:r>
                        <a:rPr b="0" i="0" lang="en" sz="1500" u="none">
                          <a:solidFill>
                            <a:schemeClr val="dk1"/>
                          </a:solidFill>
                          <a:latin typeface="Arial"/>
                          <a:ea typeface="Arial"/>
                          <a:cs typeface="Arial"/>
                          <a:sym typeface="Arial"/>
                        </a:rPr>
                        <a:t>Function pointer</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500"/>
                        <a:buFont typeface="Droid Sans Mono"/>
                        <a:buNone/>
                      </a:pPr>
                      <a:r>
                        <a:rPr b="0" i="0" lang="en" sz="1500" u="none">
                          <a:solidFill>
                            <a:schemeClr val="dk1"/>
                          </a:solidFill>
                          <a:latin typeface="Droid Sans Mono"/>
                          <a:ea typeface="Droid Sans Mono"/>
                          <a:cs typeface="Droid Sans Mono"/>
                          <a:sym typeface="Droid Sans Mono"/>
                        </a:rPr>
                        <a:t>delegate</a:t>
                      </a:r>
                      <a:endParaRPr sz="1100"/>
                    </a:p>
                  </a:txBody>
                  <a:tcPr marT="34375" marB="34375" marR="91650" marL="916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bl>
          </a:graphicData>
        </a:graphic>
      </p:graphicFrame>
    </p:spTree>
  </p:cSld>
  <p:clrMapOvr>
    <a:masterClrMapping/>
  </p:clrMapOvr>
  <p:transition spd="med">
    <p:fade thruBlk="1"/>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79"/>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 </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Enums</a:t>
            </a:r>
            <a:endParaRPr/>
          </a:p>
        </p:txBody>
      </p:sp>
      <p:sp>
        <p:nvSpPr>
          <p:cNvPr id="535" name="Google Shape;535;p79"/>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An enum defines a type name for a related group of symbolic constants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Choices must be known at compile-time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Strongly typed</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No implicit conversions to/from int</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Can be explicitly converted</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Operators: +, -, ++, --, &amp;, |, ^, ~, …</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Can specify underlying type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byte, sbyte, short, ushort, int, uint, long, ulong</a:t>
            </a:r>
            <a:endParaRPr/>
          </a:p>
        </p:txBody>
      </p:sp>
    </p:spTree>
  </p:cSld>
  <p:clrMapOvr>
    <a:masterClrMapping/>
  </p:clrMapOvr>
  <p:transition spd="slow">
    <p:fade thruBlk="1"/>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80"/>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 </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Enums</a:t>
            </a:r>
            <a:endParaRPr/>
          </a:p>
        </p:txBody>
      </p:sp>
      <p:sp>
        <p:nvSpPr>
          <p:cNvPr id="541" name="Google Shape;541;p80"/>
          <p:cNvSpPr txBox="1"/>
          <p:nvPr/>
        </p:nvSpPr>
        <p:spPr>
          <a:xfrm>
            <a:off x="762000" y="1828800"/>
            <a:ext cx="7620000" cy="234434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enum Color: byte {</a:t>
            </a:r>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Red   = 1,</a:t>
            </a:r>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Green = 2,</a:t>
            </a:r>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Blue  = 4,</a:t>
            </a:r>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Black = 0,</a:t>
            </a:r>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White = Red | Green | Blue</a:t>
            </a:r>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a:p>
            <a:pPr indent="0" lvl="0" marL="0" marR="0" rtl="0" algn="l">
              <a:lnSpc>
                <a:spcPct val="90000"/>
              </a:lnSpc>
              <a:spcBef>
                <a:spcPts val="0"/>
              </a:spcBef>
              <a:spcAft>
                <a:spcPts val="0"/>
              </a:spcAft>
              <a:buClr>
                <a:schemeClr val="dk1"/>
              </a:buClr>
              <a:buSzPts val="2000"/>
              <a:buFont typeface="Times New Roman"/>
              <a:buNone/>
            </a:pPr>
            <a:r>
              <a:t/>
            </a:r>
            <a:endParaRPr b="1" i="0" sz="2000" u="none">
              <a:solidFill>
                <a:schemeClr val="dk1"/>
              </a:solidFill>
              <a:latin typeface="Droid Sans Mono"/>
              <a:ea typeface="Droid Sans Mono"/>
              <a:cs typeface="Droid Sans Mono"/>
              <a:sym typeface="Droid Sans Mono"/>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Color c = Color.Black;</a:t>
            </a:r>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Console.WriteLine(c);	// 0</a:t>
            </a:r>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Console.WriteLine(c.Format());	// Black</a:t>
            </a:r>
            <a:endParaRPr/>
          </a:p>
        </p:txBody>
      </p:sp>
    </p:spTree>
  </p:cSld>
  <p:clrMapOvr>
    <a:masterClrMapping/>
  </p:clrMapOvr>
  <p:transition spd="med">
    <p:fade thruBlk="1"/>
  </p:transition>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81"/>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3400" u="none">
                <a:latin typeface="Arial"/>
                <a:ea typeface="Arial"/>
                <a:cs typeface="Arial"/>
                <a:sym typeface="Arial"/>
              </a:rPr>
              <a:t>Types </a:t>
            </a:r>
            <a:r>
              <a:rPr b="1" i="0" lang="en" sz="2200" u="none">
                <a:latin typeface="Arial"/>
                <a:ea typeface="Arial"/>
                <a:cs typeface="Arial"/>
                <a:sym typeface="Arial"/>
              </a:rPr>
              <a:t>Enums</a:t>
            </a:r>
            <a:endParaRPr sz="1800"/>
          </a:p>
        </p:txBody>
      </p:sp>
      <p:sp>
        <p:nvSpPr>
          <p:cNvPr id="547" name="Google Shape;547;p81"/>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All enums derive from </a:t>
            </a:r>
            <a:r>
              <a:rPr b="0" i="0" lang="en" sz="2800" u="none">
                <a:solidFill>
                  <a:schemeClr val="dk1"/>
                </a:solidFill>
                <a:latin typeface="Droid Sans Mono"/>
                <a:ea typeface="Droid Sans Mono"/>
                <a:cs typeface="Droid Sans Mono"/>
                <a:sym typeface="Droid Sans Mono"/>
              </a:rPr>
              <a:t>System.Enum</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Provides methods to </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0" i="0" lang="en" sz="2000" u="none" cap="none" strike="noStrike">
                <a:solidFill>
                  <a:schemeClr val="dk1"/>
                </a:solidFill>
                <a:latin typeface="Arial"/>
                <a:ea typeface="Arial"/>
                <a:cs typeface="Arial"/>
                <a:sym typeface="Arial"/>
              </a:rPr>
              <a:t>determine underlying type </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0" i="0" lang="en" sz="2000" u="none" cap="none" strike="noStrike">
                <a:solidFill>
                  <a:schemeClr val="dk1"/>
                </a:solidFill>
                <a:latin typeface="Arial"/>
                <a:ea typeface="Arial"/>
                <a:cs typeface="Arial"/>
                <a:sym typeface="Arial"/>
              </a:rPr>
              <a:t>test if a value is supported </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0" i="0" lang="en" sz="2000" u="none" cap="none" strike="noStrike">
                <a:solidFill>
                  <a:schemeClr val="dk1"/>
                </a:solidFill>
                <a:latin typeface="Arial"/>
                <a:ea typeface="Arial"/>
                <a:cs typeface="Arial"/>
                <a:sym typeface="Arial"/>
              </a:rPr>
              <a:t>initialize from string constant</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0" i="0" lang="en" sz="2000" u="none" cap="none" strike="noStrike">
                <a:solidFill>
                  <a:schemeClr val="dk1"/>
                </a:solidFill>
                <a:latin typeface="Arial"/>
                <a:ea typeface="Arial"/>
                <a:cs typeface="Arial"/>
                <a:sym typeface="Arial"/>
              </a:rPr>
              <a:t>retrieve all values in enum</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0" i="0" lang="en" sz="2000" u="none" cap="none" strike="noStrike">
                <a:solidFill>
                  <a:schemeClr val="dk1"/>
                </a:solidFill>
                <a:latin typeface="Arial"/>
                <a:ea typeface="Arial"/>
                <a:cs typeface="Arial"/>
                <a:sym typeface="Arial"/>
              </a:rPr>
              <a:t>…</a:t>
            </a:r>
            <a:endParaRPr/>
          </a:p>
        </p:txBody>
      </p:sp>
    </p:spTree>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871537" y="646509"/>
            <a:ext cx="8162925" cy="5715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 sz="4400" u="none">
                <a:latin typeface="Verdana"/>
                <a:ea typeface="Verdana"/>
                <a:cs typeface="Verdana"/>
                <a:sym typeface="Verdana"/>
              </a:rPr>
              <a:t>What is C#</a:t>
            </a:r>
            <a:endParaRPr/>
          </a:p>
        </p:txBody>
      </p:sp>
      <p:sp>
        <p:nvSpPr>
          <p:cNvPr id="99" name="Google Shape;99;p19"/>
          <p:cNvSpPr txBox="1"/>
          <p:nvPr>
            <p:ph idx="1" type="body"/>
          </p:nvPr>
        </p:nvSpPr>
        <p:spPr>
          <a:xfrm>
            <a:off x="685800" y="1758950"/>
            <a:ext cx="7772400" cy="3086100"/>
          </a:xfrm>
          <a:prstGeom prst="rect">
            <a:avLst/>
          </a:prstGeom>
          <a:noFill/>
          <a:ln>
            <a:noFill/>
          </a:ln>
        </p:spPr>
        <p:txBody>
          <a:bodyPr anchorCtr="0" anchor="t" bIns="45700" lIns="91425" spcFirstLastPara="1" rIns="91425" wrap="square" tIns="45700">
            <a:noAutofit/>
          </a:bodyPr>
          <a:lstStyle/>
          <a:p>
            <a:pPr indent="-317500" lvl="0" marL="342900" marR="0" rtl="0" algn="l">
              <a:lnSpc>
                <a:spcPct val="100000"/>
              </a:lnSpc>
              <a:spcBef>
                <a:spcPts val="0"/>
              </a:spcBef>
              <a:spcAft>
                <a:spcPts val="0"/>
              </a:spcAft>
              <a:buSzPts val="2000"/>
              <a:buFont typeface="Noto Sans Symbols"/>
              <a:buChar char="▪"/>
            </a:pPr>
            <a:r>
              <a:rPr b="0" i="0" lang="en" sz="2000" u="none">
                <a:latin typeface="Verdana"/>
                <a:ea typeface="Verdana"/>
                <a:cs typeface="Verdana"/>
                <a:sym typeface="Verdana"/>
              </a:rPr>
              <a:t>Contrary to popular belief, C# is not simply a clone of or replacement for Java</a:t>
            </a:r>
            <a:endParaRPr sz="2000"/>
          </a:p>
          <a:p>
            <a:pPr indent="-317500" lvl="0" marL="342900" marR="0" rtl="0" algn="l">
              <a:lnSpc>
                <a:spcPct val="100000"/>
              </a:lnSpc>
              <a:spcBef>
                <a:spcPts val="640"/>
              </a:spcBef>
              <a:spcAft>
                <a:spcPts val="0"/>
              </a:spcAft>
              <a:buSzPts val="2000"/>
              <a:buFont typeface="Noto Sans Symbols"/>
              <a:buChar char="▪"/>
            </a:pPr>
            <a:r>
              <a:rPr b="0" i="0" lang="en" sz="2000" u="none">
                <a:latin typeface="Verdana"/>
                <a:ea typeface="Verdana"/>
                <a:cs typeface="Verdana"/>
                <a:sym typeface="Verdana"/>
              </a:rPr>
              <a:t>According to Anders Hejlsberg, Microsoft’s Chief Architect, C# is a derivation of C++, C, Java, Modula 2, and Smalltalk</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anim calcmode="lin" valueType="num">
                                      <p:cBhvr additive="base">
                                        <p:cTn dur="500"/>
                                        <p:tgtEl>
                                          <p:spTgt spid="9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9">
                                            <p:txEl>
                                              <p:pRg end="1" st="1"/>
                                            </p:txEl>
                                          </p:spTgt>
                                        </p:tgtEl>
                                        <p:attrNameLst>
                                          <p:attrName>style.visibility</p:attrName>
                                        </p:attrNameLst>
                                      </p:cBhvr>
                                      <p:to>
                                        <p:strVal val="visible"/>
                                      </p:to>
                                    </p:set>
                                    <p:anim calcmode="lin" valueType="num">
                                      <p:cBhvr additive="base">
                                        <p:cTn dur="500"/>
                                        <p:tgtEl>
                                          <p:spTgt spid="99">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82"/>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u="none">
                <a:latin typeface="Arial"/>
                <a:ea typeface="Arial"/>
                <a:cs typeface="Arial"/>
                <a:sym typeface="Arial"/>
              </a:rPr>
              <a:t>Types </a:t>
            </a:r>
            <a:br>
              <a:rPr b="1" i="0" lang="en" u="none">
                <a:latin typeface="Arial"/>
                <a:ea typeface="Arial"/>
                <a:cs typeface="Arial"/>
                <a:sym typeface="Arial"/>
              </a:rPr>
            </a:br>
            <a:r>
              <a:rPr b="1" i="0" lang="en" u="none">
                <a:latin typeface="Arial"/>
                <a:ea typeface="Arial"/>
                <a:cs typeface="Arial"/>
                <a:sym typeface="Arial"/>
              </a:rPr>
              <a:t>Arrays</a:t>
            </a:r>
            <a:endParaRPr/>
          </a:p>
        </p:txBody>
      </p:sp>
      <p:sp>
        <p:nvSpPr>
          <p:cNvPr id="554" name="Google Shape;554;p82"/>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Arrays allow a group of elements of a specific type to be stored in a contiguous block of memory</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Arrays are reference types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Derived from </a:t>
            </a:r>
            <a:r>
              <a:rPr b="0" i="0" lang="en" sz="2800" u="none">
                <a:solidFill>
                  <a:schemeClr val="dk1"/>
                </a:solidFill>
                <a:latin typeface="Droid Sans Mono"/>
                <a:ea typeface="Droid Sans Mono"/>
                <a:cs typeface="Droid Sans Mono"/>
                <a:sym typeface="Droid Sans Mono"/>
              </a:rPr>
              <a:t>System.Array</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Zero-based</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Can be multidimensional</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Arrays know their length(s) and rank</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Bounds checking</a:t>
            </a:r>
            <a:endParaRPr/>
          </a:p>
        </p:txBody>
      </p:sp>
    </p:spTree>
  </p:cSld>
  <p:clrMapOvr>
    <a:masterClrMapping/>
  </p:clrMapOvr>
  <p:transition spd="med">
    <p:fade thruBlk="1"/>
  </p:transition>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83"/>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 </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Arrays</a:t>
            </a:r>
            <a:endParaRPr/>
          </a:p>
        </p:txBody>
      </p:sp>
      <p:sp>
        <p:nvSpPr>
          <p:cNvPr id="560" name="Google Shape;560;p83"/>
          <p:cNvSpPr txBox="1"/>
          <p:nvPr>
            <p:ph idx="1" type="body"/>
          </p:nvPr>
        </p:nvSpPr>
        <p:spPr>
          <a:xfrm>
            <a:off x="457200" y="1428750"/>
            <a:ext cx="8458200" cy="34861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5000"/>
              </a:lnSpc>
              <a:spcBef>
                <a:spcPts val="0"/>
              </a:spcBef>
              <a:spcAft>
                <a:spcPts val="0"/>
              </a:spcAft>
              <a:buClr>
                <a:schemeClr val="accent2"/>
              </a:buClr>
              <a:buSzPts val="2400"/>
              <a:buFont typeface="Noto Sans Symbols"/>
              <a:buChar char="⬥"/>
            </a:pPr>
            <a:r>
              <a:rPr b="0" i="0" lang="en" sz="2400" u="none">
                <a:solidFill>
                  <a:schemeClr val="dk1"/>
                </a:solidFill>
                <a:latin typeface="Arial"/>
                <a:ea typeface="Arial"/>
                <a:cs typeface="Arial"/>
                <a:sym typeface="Arial"/>
              </a:rPr>
              <a:t>Declare</a:t>
            </a:r>
            <a:endParaRPr/>
          </a:p>
          <a:p>
            <a:pPr indent="-215900" lvl="1" marL="742950" marR="0" rtl="0" algn="l">
              <a:lnSpc>
                <a:spcPct val="105000"/>
              </a:lnSpc>
              <a:spcBef>
                <a:spcPts val="400"/>
              </a:spcBef>
              <a:spcAft>
                <a:spcPts val="0"/>
              </a:spcAft>
              <a:buClr>
                <a:schemeClr val="accent2"/>
              </a:buClr>
              <a:buSzPts val="1100"/>
              <a:buFont typeface="Noto Sans Symbols"/>
              <a:buNone/>
            </a:pPr>
            <a:r>
              <a:t/>
            </a:r>
            <a:endParaRPr b="1" i="0" sz="2000" u="none" cap="none" strike="noStrike">
              <a:solidFill>
                <a:schemeClr val="dk1"/>
              </a:solidFill>
              <a:latin typeface="Droid Sans Mono"/>
              <a:ea typeface="Droid Sans Mono"/>
              <a:cs typeface="Droid Sans Mono"/>
              <a:sym typeface="Droid Sans Mono"/>
            </a:endParaRPr>
          </a:p>
          <a:p>
            <a:pPr indent="-342900" lvl="0" marL="342900" marR="0" rtl="0" algn="l">
              <a:lnSpc>
                <a:spcPct val="105000"/>
              </a:lnSpc>
              <a:spcBef>
                <a:spcPts val="480"/>
              </a:spcBef>
              <a:spcAft>
                <a:spcPts val="0"/>
              </a:spcAft>
              <a:buClr>
                <a:schemeClr val="accent2"/>
              </a:buClr>
              <a:buSzPts val="2400"/>
              <a:buFont typeface="Noto Sans Symbols"/>
              <a:buChar char="⬥"/>
            </a:pPr>
            <a:r>
              <a:rPr b="0" i="0" lang="en" sz="2400" u="none">
                <a:solidFill>
                  <a:schemeClr val="dk1"/>
                </a:solidFill>
                <a:latin typeface="Arial"/>
                <a:ea typeface="Arial"/>
                <a:cs typeface="Arial"/>
                <a:sym typeface="Arial"/>
              </a:rPr>
              <a:t>Allocate</a:t>
            </a:r>
            <a:endParaRPr/>
          </a:p>
          <a:p>
            <a:pPr indent="-215900" lvl="1" marL="742950" marR="0" rtl="0" algn="l">
              <a:lnSpc>
                <a:spcPct val="105000"/>
              </a:lnSpc>
              <a:spcBef>
                <a:spcPts val="400"/>
              </a:spcBef>
              <a:spcAft>
                <a:spcPts val="0"/>
              </a:spcAft>
              <a:buClr>
                <a:schemeClr val="accent2"/>
              </a:buClr>
              <a:buSzPts val="1100"/>
              <a:buFont typeface="Noto Sans Symbols"/>
              <a:buNone/>
            </a:pPr>
            <a:r>
              <a:t/>
            </a:r>
            <a:endParaRPr b="1" i="0" sz="2000" u="none" cap="none" strike="noStrike">
              <a:solidFill>
                <a:schemeClr val="dk1"/>
              </a:solidFill>
              <a:latin typeface="Droid Sans Mono"/>
              <a:ea typeface="Droid Sans Mono"/>
              <a:cs typeface="Droid Sans Mono"/>
              <a:sym typeface="Droid Sans Mono"/>
            </a:endParaRPr>
          </a:p>
          <a:p>
            <a:pPr indent="-342900" lvl="0" marL="342900" marR="0" rtl="0" algn="l">
              <a:lnSpc>
                <a:spcPct val="105000"/>
              </a:lnSpc>
              <a:spcBef>
                <a:spcPts val="480"/>
              </a:spcBef>
              <a:spcAft>
                <a:spcPts val="0"/>
              </a:spcAft>
              <a:buClr>
                <a:schemeClr val="accent2"/>
              </a:buClr>
              <a:buSzPts val="2400"/>
              <a:buFont typeface="Noto Sans Symbols"/>
              <a:buChar char="⬥"/>
            </a:pPr>
            <a:r>
              <a:rPr b="0" i="0" lang="en" sz="2400" u="none">
                <a:solidFill>
                  <a:schemeClr val="dk1"/>
                </a:solidFill>
                <a:latin typeface="Arial"/>
                <a:ea typeface="Arial"/>
                <a:cs typeface="Arial"/>
                <a:sym typeface="Arial"/>
              </a:rPr>
              <a:t>Initialize</a:t>
            </a:r>
            <a:endParaRPr/>
          </a:p>
          <a:p>
            <a:pPr indent="-215900" lvl="1" marL="742950" marR="0" rtl="0" algn="l">
              <a:lnSpc>
                <a:spcPct val="105000"/>
              </a:lnSpc>
              <a:spcBef>
                <a:spcPts val="400"/>
              </a:spcBef>
              <a:spcAft>
                <a:spcPts val="0"/>
              </a:spcAft>
              <a:buClr>
                <a:schemeClr val="accent2"/>
              </a:buClr>
              <a:buSzPts val="1100"/>
              <a:buFont typeface="Noto Sans Symbols"/>
              <a:buNone/>
            </a:pPr>
            <a:r>
              <a:t/>
            </a:r>
            <a:endParaRPr b="1" i="0" sz="2000" u="none" cap="none" strike="noStrike">
              <a:solidFill>
                <a:schemeClr val="dk1"/>
              </a:solidFill>
              <a:latin typeface="Droid Sans Mono"/>
              <a:ea typeface="Droid Sans Mono"/>
              <a:cs typeface="Droid Sans Mono"/>
              <a:sym typeface="Droid Sans Mono"/>
            </a:endParaRPr>
          </a:p>
          <a:p>
            <a:pPr indent="-215900" lvl="1" marL="742950" marR="0" rtl="0" algn="l">
              <a:lnSpc>
                <a:spcPct val="105000"/>
              </a:lnSpc>
              <a:spcBef>
                <a:spcPts val="400"/>
              </a:spcBef>
              <a:spcAft>
                <a:spcPts val="0"/>
              </a:spcAft>
              <a:buClr>
                <a:schemeClr val="accent2"/>
              </a:buClr>
              <a:buSzPts val="1100"/>
              <a:buFont typeface="Noto Sans Symbols"/>
              <a:buNone/>
            </a:pPr>
            <a:r>
              <a:t/>
            </a:r>
            <a:endParaRPr b="1" i="0" sz="2000" u="none" cap="none" strike="noStrike">
              <a:solidFill>
                <a:schemeClr val="dk1"/>
              </a:solidFill>
              <a:latin typeface="Droid Sans Mono"/>
              <a:ea typeface="Droid Sans Mono"/>
              <a:cs typeface="Droid Sans Mono"/>
              <a:sym typeface="Droid Sans Mono"/>
            </a:endParaRPr>
          </a:p>
          <a:p>
            <a:pPr indent="-342900" lvl="0" marL="342900" marR="0" rtl="0" algn="l">
              <a:lnSpc>
                <a:spcPct val="105000"/>
              </a:lnSpc>
              <a:spcBef>
                <a:spcPts val="480"/>
              </a:spcBef>
              <a:spcAft>
                <a:spcPts val="0"/>
              </a:spcAft>
              <a:buClr>
                <a:schemeClr val="accent2"/>
              </a:buClr>
              <a:buSzPts val="2400"/>
              <a:buFont typeface="Noto Sans Symbols"/>
              <a:buChar char="⬥"/>
            </a:pPr>
            <a:r>
              <a:rPr b="0" i="0" lang="en" sz="2400" u="none">
                <a:solidFill>
                  <a:schemeClr val="dk1"/>
                </a:solidFill>
                <a:latin typeface="Arial"/>
                <a:ea typeface="Arial"/>
                <a:cs typeface="Arial"/>
                <a:sym typeface="Arial"/>
              </a:rPr>
              <a:t>Access and assign</a:t>
            </a:r>
            <a:endParaRPr/>
          </a:p>
          <a:p>
            <a:pPr indent="-215900" lvl="1" marL="742950" marR="0" rtl="0" algn="l">
              <a:lnSpc>
                <a:spcPct val="105000"/>
              </a:lnSpc>
              <a:spcBef>
                <a:spcPts val="400"/>
              </a:spcBef>
              <a:spcAft>
                <a:spcPts val="0"/>
              </a:spcAft>
              <a:buClr>
                <a:schemeClr val="accent2"/>
              </a:buClr>
              <a:buSzPts val="1100"/>
              <a:buFont typeface="Noto Sans Symbols"/>
              <a:buNone/>
            </a:pPr>
            <a:r>
              <a:t/>
            </a:r>
            <a:endParaRPr b="1" i="0" sz="2000" u="none" cap="none" strike="noStrike">
              <a:solidFill>
                <a:schemeClr val="dk1"/>
              </a:solidFill>
              <a:latin typeface="Droid Sans Mono"/>
              <a:ea typeface="Droid Sans Mono"/>
              <a:cs typeface="Droid Sans Mono"/>
              <a:sym typeface="Droid Sans Mono"/>
            </a:endParaRPr>
          </a:p>
          <a:p>
            <a:pPr indent="-342900" lvl="0" marL="342900" marR="0" rtl="0" algn="l">
              <a:lnSpc>
                <a:spcPct val="105000"/>
              </a:lnSpc>
              <a:spcBef>
                <a:spcPts val="480"/>
              </a:spcBef>
              <a:spcAft>
                <a:spcPts val="0"/>
              </a:spcAft>
              <a:buClr>
                <a:schemeClr val="accent2"/>
              </a:buClr>
              <a:buSzPts val="2400"/>
              <a:buFont typeface="Noto Sans Symbols"/>
              <a:buChar char="⬥"/>
            </a:pPr>
            <a:r>
              <a:rPr b="0" i="0" lang="en" sz="2400" u="none">
                <a:solidFill>
                  <a:schemeClr val="dk1"/>
                </a:solidFill>
                <a:latin typeface="Arial"/>
                <a:ea typeface="Arial"/>
                <a:cs typeface="Arial"/>
                <a:sym typeface="Arial"/>
              </a:rPr>
              <a:t>Enumerate</a:t>
            </a:r>
            <a:endParaRPr/>
          </a:p>
          <a:p>
            <a:pPr indent="-190500" lvl="0" marL="342900" marR="0" rtl="0" algn="l">
              <a:lnSpc>
                <a:spcPct val="100000"/>
              </a:lnSpc>
              <a:spcBef>
                <a:spcPts val="480"/>
              </a:spcBef>
              <a:spcAft>
                <a:spcPts val="0"/>
              </a:spcAft>
              <a:buClr>
                <a:schemeClr val="accent2"/>
              </a:buClr>
              <a:buSzPts val="2400"/>
              <a:buFont typeface="Noto Sans Symbols"/>
              <a:buNone/>
            </a:pPr>
            <a:r>
              <a:t/>
            </a:r>
            <a:endParaRPr b="0" i="0" sz="2400" u="none">
              <a:solidFill>
                <a:schemeClr val="dk1"/>
              </a:solidFill>
              <a:latin typeface="Arial"/>
              <a:ea typeface="Arial"/>
              <a:cs typeface="Arial"/>
              <a:sym typeface="Arial"/>
            </a:endParaRPr>
          </a:p>
        </p:txBody>
      </p:sp>
      <p:sp>
        <p:nvSpPr>
          <p:cNvPr id="561" name="Google Shape;561;p83"/>
          <p:cNvSpPr txBox="1"/>
          <p:nvPr/>
        </p:nvSpPr>
        <p:spPr>
          <a:xfrm>
            <a:off x="762000" y="1771650"/>
            <a:ext cx="7620000" cy="307181"/>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int[] primes;</a:t>
            </a:r>
            <a:endParaRPr/>
          </a:p>
        </p:txBody>
      </p:sp>
      <p:sp>
        <p:nvSpPr>
          <p:cNvPr id="562" name="Google Shape;562;p83"/>
          <p:cNvSpPr txBox="1"/>
          <p:nvPr/>
        </p:nvSpPr>
        <p:spPr>
          <a:xfrm>
            <a:off x="762000" y="2378869"/>
            <a:ext cx="7620000" cy="307181"/>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int[] primes = new int[9];</a:t>
            </a:r>
            <a:endParaRPr/>
          </a:p>
        </p:txBody>
      </p:sp>
      <p:sp>
        <p:nvSpPr>
          <p:cNvPr id="563" name="Google Shape;563;p83"/>
          <p:cNvSpPr txBox="1"/>
          <p:nvPr/>
        </p:nvSpPr>
        <p:spPr>
          <a:xfrm>
            <a:off x="762000" y="3028950"/>
            <a:ext cx="7620000" cy="535781"/>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int[] prime = new int[] {1,2,3,5,7,11,13,17,19}; </a:t>
            </a:r>
            <a:br>
              <a:rPr b="1" i="0" lang="en" sz="2000" u="none">
                <a:solidFill>
                  <a:schemeClr val="dk1"/>
                </a:solidFill>
                <a:latin typeface="Droid Sans Mono"/>
                <a:ea typeface="Droid Sans Mono"/>
                <a:cs typeface="Droid Sans Mono"/>
                <a:sym typeface="Droid Sans Mono"/>
              </a:rPr>
            </a:br>
            <a:r>
              <a:rPr b="1" i="0" lang="en" sz="2000" u="none">
                <a:solidFill>
                  <a:schemeClr val="dk1"/>
                </a:solidFill>
                <a:latin typeface="Droid Sans Mono"/>
                <a:ea typeface="Droid Sans Mono"/>
                <a:cs typeface="Droid Sans Mono"/>
                <a:sym typeface="Droid Sans Mono"/>
              </a:rPr>
              <a:t>int[] prime = {1,2,3,5,7,11,13,17,19};</a:t>
            </a:r>
            <a:endParaRPr/>
          </a:p>
        </p:txBody>
      </p:sp>
      <p:sp>
        <p:nvSpPr>
          <p:cNvPr id="564" name="Google Shape;564;p83"/>
          <p:cNvSpPr txBox="1"/>
          <p:nvPr/>
        </p:nvSpPr>
        <p:spPr>
          <a:xfrm>
            <a:off x="762000" y="3921919"/>
            <a:ext cx="7620000" cy="307181"/>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prime2[i] = prime[i];</a:t>
            </a:r>
            <a:endParaRPr/>
          </a:p>
        </p:txBody>
      </p:sp>
      <p:sp>
        <p:nvSpPr>
          <p:cNvPr id="565" name="Google Shape;565;p83"/>
          <p:cNvSpPr txBox="1"/>
          <p:nvPr/>
        </p:nvSpPr>
        <p:spPr>
          <a:xfrm>
            <a:off x="762000" y="4550569"/>
            <a:ext cx="7620000" cy="307181"/>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foreach (int i in prime) Console.WriteLine(i);</a:t>
            </a:r>
            <a:endParaRPr/>
          </a:p>
        </p:txBody>
      </p:sp>
    </p:spTree>
  </p:cSld>
  <p:clrMapOvr>
    <a:masterClrMapping/>
  </p:clrMapOvr>
  <p:transition spd="med">
    <p:fade thruBlk="1"/>
  </p:transition>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84"/>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 </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Arrays</a:t>
            </a:r>
            <a:endParaRPr/>
          </a:p>
        </p:txBody>
      </p:sp>
      <p:sp>
        <p:nvSpPr>
          <p:cNvPr id="571" name="Google Shape;571;p84"/>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Multidimensional arrays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Rectangular</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1" i="0" lang="en" sz="2000" u="none" cap="none" strike="noStrike">
                <a:solidFill>
                  <a:schemeClr val="dk1"/>
                </a:solidFill>
                <a:latin typeface="Droid Sans Mono"/>
                <a:ea typeface="Droid Sans Mono"/>
                <a:cs typeface="Droid Sans Mono"/>
                <a:sym typeface="Droid Sans Mono"/>
              </a:rPr>
              <a:t>int[,] matR = new int[2,3];</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0" i="0" lang="en" sz="2000" u="none" cap="none" strike="noStrike">
                <a:solidFill>
                  <a:schemeClr val="dk1"/>
                </a:solidFill>
                <a:latin typeface="Arial"/>
                <a:ea typeface="Arial"/>
                <a:cs typeface="Arial"/>
                <a:sym typeface="Arial"/>
              </a:rPr>
              <a:t>Can initialize declaratively</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1" i="0" lang="en" sz="2000" u="none" cap="none" strike="noStrike">
                <a:solidFill>
                  <a:schemeClr val="dk1"/>
                </a:solidFill>
                <a:latin typeface="Droid Sans Mono"/>
                <a:ea typeface="Droid Sans Mono"/>
                <a:cs typeface="Droid Sans Mono"/>
                <a:sym typeface="Droid Sans Mono"/>
              </a:rPr>
              <a:t>int[,] matR = </a:t>
            </a:r>
            <a:br>
              <a:rPr b="1" i="0" lang="en" sz="2000" u="none" cap="none" strike="noStrike">
                <a:solidFill>
                  <a:schemeClr val="dk1"/>
                </a:solidFill>
                <a:latin typeface="Droid Sans Mono"/>
                <a:ea typeface="Droid Sans Mono"/>
                <a:cs typeface="Droid Sans Mono"/>
                <a:sym typeface="Droid Sans Mono"/>
              </a:rPr>
            </a:br>
            <a:r>
              <a:rPr b="1" i="0" lang="en" sz="2000" u="none" cap="none" strike="noStrike">
                <a:solidFill>
                  <a:schemeClr val="dk1"/>
                </a:solidFill>
                <a:latin typeface="Droid Sans Mono"/>
                <a:ea typeface="Droid Sans Mono"/>
                <a:cs typeface="Droid Sans Mono"/>
                <a:sym typeface="Droid Sans Mono"/>
              </a:rPr>
              <a:t>  new int[2,3] { {1,2,3}, {4,5,6} };</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Jagged</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0" i="0" lang="en" sz="2000" u="none" cap="none" strike="noStrike">
                <a:solidFill>
                  <a:schemeClr val="dk1"/>
                </a:solidFill>
                <a:latin typeface="Arial"/>
                <a:ea typeface="Arial"/>
                <a:cs typeface="Arial"/>
                <a:sym typeface="Arial"/>
              </a:rPr>
              <a:t>An array of arrays</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1" i="0" lang="en" sz="2000" u="none" cap="none" strike="noStrike">
                <a:solidFill>
                  <a:schemeClr val="dk1"/>
                </a:solidFill>
                <a:latin typeface="Droid Sans Mono"/>
                <a:ea typeface="Droid Sans Mono"/>
                <a:cs typeface="Droid Sans Mono"/>
                <a:sym typeface="Droid Sans Mono"/>
              </a:rPr>
              <a:t>int[][] matJ = new int[2][];</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0" i="0" lang="en" sz="2000" u="none" cap="none" strike="noStrike">
                <a:solidFill>
                  <a:schemeClr val="dk1"/>
                </a:solidFill>
                <a:latin typeface="Arial"/>
                <a:ea typeface="Arial"/>
                <a:cs typeface="Arial"/>
                <a:sym typeface="Arial"/>
              </a:rPr>
              <a:t>Must initialize procedurally</a:t>
            </a:r>
            <a:endParaRPr/>
          </a:p>
        </p:txBody>
      </p:sp>
    </p:spTree>
  </p:cSld>
  <p:clrMapOvr>
    <a:masterClrMapping/>
  </p:clrMapOvr>
  <p:transition spd="med">
    <p:fade thruBlk="1"/>
  </p:transition>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85"/>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  </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Interfaces</a:t>
            </a:r>
            <a:endParaRPr/>
          </a:p>
        </p:txBody>
      </p:sp>
      <p:sp>
        <p:nvSpPr>
          <p:cNvPr id="578" name="Google Shape;578;p85"/>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An interface defines a contract</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Includes methods, properties, indexers, events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Any class or struct implementing an interface must support all parts of the contract</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Interfaces provide polymorphism</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Many classes and structs may implement </a:t>
            </a:r>
            <a:br>
              <a:rPr b="0" i="0" lang="en" sz="2400" u="none" cap="none" strike="noStrike">
                <a:solidFill>
                  <a:schemeClr val="dk1"/>
                </a:solidFill>
                <a:latin typeface="Arial"/>
                <a:ea typeface="Arial"/>
                <a:cs typeface="Arial"/>
                <a:sym typeface="Arial"/>
              </a:rPr>
            </a:br>
            <a:r>
              <a:rPr b="0" i="0" lang="en" sz="2400" u="none" cap="none" strike="noStrike">
                <a:solidFill>
                  <a:schemeClr val="dk1"/>
                </a:solidFill>
                <a:latin typeface="Arial"/>
                <a:ea typeface="Arial"/>
                <a:cs typeface="Arial"/>
                <a:sym typeface="Arial"/>
              </a:rPr>
              <a:t>a particular interface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Contain no implementation</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Must be implemented by a class or struct</a:t>
            </a:r>
            <a:endParaRPr/>
          </a:p>
        </p:txBody>
      </p:sp>
    </p:spTree>
  </p:cSld>
  <p:clrMapOvr>
    <a:masterClrMapping/>
  </p:clrMapOvr>
  <p:transition spd="slow">
    <p:fade thruBlk="1"/>
  </p:transition>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86"/>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  </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Classes</a:t>
            </a:r>
            <a:endParaRPr/>
          </a:p>
        </p:txBody>
      </p:sp>
      <p:sp>
        <p:nvSpPr>
          <p:cNvPr id="585" name="Google Shape;585;p86"/>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User-defined reference type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Similar to C++, Java classes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Single class inheritance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Multiple interface inheritance</a:t>
            </a:r>
            <a:endParaRPr/>
          </a:p>
        </p:txBody>
      </p:sp>
    </p:spTree>
  </p:cSld>
  <p:clrMapOvr>
    <a:masterClrMapping/>
  </p:clrMapOvr>
  <p:transition spd="slow">
    <p:fade thruBlk="1"/>
  </p:transition>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87"/>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  </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Classes</a:t>
            </a:r>
            <a:endParaRPr/>
          </a:p>
        </p:txBody>
      </p:sp>
      <p:sp>
        <p:nvSpPr>
          <p:cNvPr id="592" name="Google Shape;592;p87"/>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Members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Constants, fields, methods, operators, </a:t>
            </a:r>
            <a:br>
              <a:rPr b="0" i="0" lang="en" sz="2400" u="none" cap="none" strike="noStrike">
                <a:solidFill>
                  <a:schemeClr val="dk1"/>
                </a:solidFill>
                <a:latin typeface="Arial"/>
                <a:ea typeface="Arial"/>
                <a:cs typeface="Arial"/>
                <a:sym typeface="Arial"/>
              </a:rPr>
            </a:br>
            <a:r>
              <a:rPr b="0" i="0" lang="en" sz="2400" u="none" cap="none" strike="noStrike">
                <a:solidFill>
                  <a:schemeClr val="dk1"/>
                </a:solidFill>
                <a:latin typeface="Arial"/>
                <a:ea typeface="Arial"/>
                <a:cs typeface="Arial"/>
                <a:sym typeface="Arial"/>
              </a:rPr>
              <a:t>constructors, destructors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Properties, indexers, events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Static and instance members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Member access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Droid Sans Mono"/>
                <a:ea typeface="Droid Sans Mono"/>
                <a:cs typeface="Droid Sans Mono"/>
                <a:sym typeface="Droid Sans Mono"/>
              </a:rPr>
              <a:t>public</a:t>
            </a:r>
            <a:r>
              <a:rPr b="0" i="0" lang="en" sz="2400" u="none" cap="none" strike="noStrike">
                <a:solidFill>
                  <a:schemeClr val="dk1"/>
                </a:solidFill>
                <a:latin typeface="Arial"/>
                <a:ea typeface="Arial"/>
                <a:cs typeface="Arial"/>
                <a:sym typeface="Arial"/>
              </a:rPr>
              <a:t>, </a:t>
            </a:r>
            <a:r>
              <a:rPr b="0" i="0" lang="en" sz="2400" u="none" cap="none" strike="noStrike">
                <a:solidFill>
                  <a:schemeClr val="dk1"/>
                </a:solidFill>
                <a:latin typeface="Droid Sans Mono"/>
                <a:ea typeface="Droid Sans Mono"/>
                <a:cs typeface="Droid Sans Mono"/>
                <a:sym typeface="Droid Sans Mono"/>
              </a:rPr>
              <a:t>protected</a:t>
            </a:r>
            <a:r>
              <a:rPr b="0" i="0" lang="en" sz="2400" u="none" cap="none" strike="noStrike">
                <a:solidFill>
                  <a:schemeClr val="dk1"/>
                </a:solidFill>
                <a:latin typeface="Arial"/>
                <a:ea typeface="Arial"/>
                <a:cs typeface="Arial"/>
                <a:sym typeface="Arial"/>
              </a:rPr>
              <a:t>, </a:t>
            </a:r>
            <a:r>
              <a:rPr b="0" i="0" lang="en" sz="2400" u="none" cap="none" strike="noStrike">
                <a:solidFill>
                  <a:schemeClr val="dk1"/>
                </a:solidFill>
                <a:latin typeface="Droid Sans Mono"/>
                <a:ea typeface="Droid Sans Mono"/>
                <a:cs typeface="Droid Sans Mono"/>
                <a:sym typeface="Droid Sans Mono"/>
              </a:rPr>
              <a:t>private</a:t>
            </a:r>
            <a:r>
              <a:rPr b="0" i="0" lang="en" sz="2400" u="none" cap="none" strike="noStrike">
                <a:solidFill>
                  <a:schemeClr val="dk1"/>
                </a:solidFill>
                <a:latin typeface="Arial"/>
                <a:ea typeface="Arial"/>
                <a:cs typeface="Arial"/>
                <a:sym typeface="Arial"/>
              </a:rPr>
              <a:t>, </a:t>
            </a:r>
            <a:r>
              <a:rPr b="0" i="0" lang="en" sz="2400" u="none" cap="none" strike="noStrike">
                <a:solidFill>
                  <a:schemeClr val="dk1"/>
                </a:solidFill>
                <a:latin typeface="Droid Sans Mono"/>
                <a:ea typeface="Droid Sans Mono"/>
                <a:cs typeface="Droid Sans Mono"/>
                <a:sym typeface="Droid Sans Mono"/>
              </a:rPr>
              <a:t>internal</a:t>
            </a:r>
            <a:r>
              <a:rPr b="0" i="0" lang="en" sz="2400" u="none" cap="none" strike="noStrike">
                <a:solidFill>
                  <a:schemeClr val="dk1"/>
                </a:solidFill>
                <a:latin typeface="Arial"/>
                <a:ea typeface="Arial"/>
                <a:cs typeface="Arial"/>
                <a:sym typeface="Arial"/>
              </a:rPr>
              <a:t>, </a:t>
            </a:r>
            <a:br>
              <a:rPr b="0" i="0" lang="en" sz="2400" u="none" cap="none" strike="noStrike">
                <a:solidFill>
                  <a:schemeClr val="dk1"/>
                </a:solidFill>
                <a:latin typeface="Arial"/>
                <a:ea typeface="Arial"/>
                <a:cs typeface="Arial"/>
                <a:sym typeface="Arial"/>
              </a:rPr>
            </a:br>
            <a:r>
              <a:rPr b="0" i="0" lang="en" sz="2400" u="none" cap="none" strike="noStrike">
                <a:solidFill>
                  <a:schemeClr val="dk1"/>
                </a:solidFill>
                <a:latin typeface="Droid Sans Mono"/>
                <a:ea typeface="Droid Sans Mono"/>
                <a:cs typeface="Droid Sans Mono"/>
                <a:sym typeface="Droid Sans Mono"/>
              </a:rPr>
              <a:t>protected</a:t>
            </a:r>
            <a:r>
              <a:rPr b="0" i="0" lang="en" sz="2400" u="none" cap="none" strike="noStrike">
                <a:solidFill>
                  <a:schemeClr val="dk1"/>
                </a:solidFill>
                <a:latin typeface="Arial"/>
                <a:ea typeface="Arial"/>
                <a:cs typeface="Arial"/>
                <a:sym typeface="Arial"/>
              </a:rPr>
              <a:t> </a:t>
            </a:r>
            <a:r>
              <a:rPr b="0" i="0" lang="en" sz="2400" u="none" cap="none" strike="noStrike">
                <a:solidFill>
                  <a:schemeClr val="dk1"/>
                </a:solidFill>
                <a:latin typeface="Droid Sans Mono"/>
                <a:ea typeface="Droid Sans Mono"/>
                <a:cs typeface="Droid Sans Mono"/>
                <a:sym typeface="Droid Sans Mono"/>
              </a:rPr>
              <a:t>internal</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0" i="0" lang="en" sz="2000" u="none" cap="none" strike="noStrike">
                <a:solidFill>
                  <a:schemeClr val="dk1"/>
                </a:solidFill>
                <a:latin typeface="Arial"/>
                <a:ea typeface="Arial"/>
                <a:cs typeface="Arial"/>
                <a:sym typeface="Arial"/>
              </a:rPr>
              <a:t>Default is </a:t>
            </a:r>
            <a:r>
              <a:rPr b="0" i="0" lang="en" sz="2000" u="none" cap="none" strike="noStrike">
                <a:solidFill>
                  <a:schemeClr val="dk1"/>
                </a:solidFill>
                <a:latin typeface="Droid Sans Mono"/>
                <a:ea typeface="Droid Sans Mono"/>
                <a:cs typeface="Droid Sans Mono"/>
                <a:sym typeface="Droid Sans Mono"/>
              </a:rPr>
              <a:t>private</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Instantiated with </a:t>
            </a:r>
            <a:r>
              <a:rPr b="0" i="0" lang="en" sz="2800" u="none">
                <a:solidFill>
                  <a:schemeClr val="dk1"/>
                </a:solidFill>
                <a:latin typeface="Droid Sans Mono"/>
                <a:ea typeface="Droid Sans Mono"/>
                <a:cs typeface="Droid Sans Mono"/>
                <a:sym typeface="Droid Sans Mono"/>
              </a:rPr>
              <a:t>new</a:t>
            </a:r>
            <a:r>
              <a:rPr b="0" i="0" lang="en" sz="2800" u="none">
                <a:solidFill>
                  <a:schemeClr val="dk1"/>
                </a:solidFill>
                <a:latin typeface="Arial"/>
                <a:ea typeface="Arial"/>
                <a:cs typeface="Arial"/>
                <a:sym typeface="Arial"/>
              </a:rPr>
              <a:t> operator</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88"/>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  </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Structs</a:t>
            </a:r>
            <a:endParaRPr/>
          </a:p>
        </p:txBody>
      </p:sp>
      <p:sp>
        <p:nvSpPr>
          <p:cNvPr id="599" name="Google Shape;599;p88"/>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2400"/>
              <a:buFont typeface="Noto Sans Symbols"/>
              <a:buChar char="⬥"/>
            </a:pPr>
            <a:r>
              <a:rPr b="0" i="0" lang="en" sz="2400" u="none">
                <a:solidFill>
                  <a:schemeClr val="dk1"/>
                </a:solidFill>
                <a:latin typeface="Arial"/>
                <a:ea typeface="Arial"/>
                <a:cs typeface="Arial"/>
                <a:sym typeface="Arial"/>
              </a:rPr>
              <a:t>Similar to classes, but</a:t>
            </a:r>
            <a:endParaRPr/>
          </a:p>
          <a:p>
            <a:pPr indent="-285750" lvl="1" marL="742950" marR="0" rtl="0" algn="l">
              <a:lnSpc>
                <a:spcPct val="90000"/>
              </a:lnSpc>
              <a:spcBef>
                <a:spcPts val="400"/>
              </a:spcBef>
              <a:spcAft>
                <a:spcPts val="0"/>
              </a:spcAft>
              <a:buClr>
                <a:schemeClr val="accent2"/>
              </a:buClr>
              <a:buSzPts val="1100"/>
              <a:buFont typeface="Noto Sans Symbols"/>
              <a:buChar char="■"/>
            </a:pPr>
            <a:r>
              <a:rPr b="0" i="0" lang="en" sz="2000" u="none" cap="none" strike="noStrike">
                <a:solidFill>
                  <a:schemeClr val="dk1"/>
                </a:solidFill>
                <a:latin typeface="Arial"/>
                <a:ea typeface="Arial"/>
                <a:cs typeface="Arial"/>
                <a:sym typeface="Arial"/>
              </a:rPr>
              <a:t>User-defined value type</a:t>
            </a:r>
            <a:endParaRPr/>
          </a:p>
          <a:p>
            <a:pPr indent="-285750" lvl="1" marL="742950" marR="0" rtl="0" algn="l">
              <a:lnSpc>
                <a:spcPct val="90000"/>
              </a:lnSpc>
              <a:spcBef>
                <a:spcPts val="400"/>
              </a:spcBef>
              <a:spcAft>
                <a:spcPts val="0"/>
              </a:spcAft>
              <a:buClr>
                <a:schemeClr val="accent2"/>
              </a:buClr>
              <a:buSzPts val="1100"/>
              <a:buFont typeface="Noto Sans Symbols"/>
              <a:buChar char="■"/>
            </a:pPr>
            <a:r>
              <a:rPr b="0" i="0" lang="en" sz="2000" u="none" cap="none" strike="noStrike">
                <a:solidFill>
                  <a:schemeClr val="dk1"/>
                </a:solidFill>
                <a:latin typeface="Arial"/>
                <a:ea typeface="Arial"/>
                <a:cs typeface="Arial"/>
                <a:sym typeface="Arial"/>
              </a:rPr>
              <a:t>Always inherits from object</a:t>
            </a:r>
            <a:endParaRPr/>
          </a:p>
          <a:p>
            <a:pPr indent="-342900" lvl="0" marL="342900" marR="0" rtl="0" algn="l">
              <a:lnSpc>
                <a:spcPct val="90000"/>
              </a:lnSpc>
              <a:spcBef>
                <a:spcPts val="480"/>
              </a:spcBef>
              <a:spcAft>
                <a:spcPts val="0"/>
              </a:spcAft>
              <a:buClr>
                <a:schemeClr val="accent2"/>
              </a:buClr>
              <a:buSzPts val="2400"/>
              <a:buFont typeface="Noto Sans Symbols"/>
              <a:buChar char="⬥"/>
            </a:pPr>
            <a:r>
              <a:rPr b="0" i="0" lang="en" sz="2400" u="none">
                <a:solidFill>
                  <a:schemeClr val="dk1"/>
                </a:solidFill>
                <a:latin typeface="Arial"/>
                <a:ea typeface="Arial"/>
                <a:cs typeface="Arial"/>
                <a:sym typeface="Arial"/>
              </a:rPr>
              <a:t>Ideal for lightweight objects</a:t>
            </a:r>
            <a:endParaRPr/>
          </a:p>
          <a:p>
            <a:pPr indent="-285750" lvl="1" marL="742950" marR="0" rtl="0" algn="l">
              <a:lnSpc>
                <a:spcPct val="90000"/>
              </a:lnSpc>
              <a:spcBef>
                <a:spcPts val="400"/>
              </a:spcBef>
              <a:spcAft>
                <a:spcPts val="0"/>
              </a:spcAft>
              <a:buClr>
                <a:schemeClr val="accent2"/>
              </a:buClr>
              <a:buSzPts val="1100"/>
              <a:buFont typeface="Noto Sans Symbols"/>
              <a:buChar char="■"/>
            </a:pPr>
            <a:r>
              <a:rPr b="0" i="0" lang="en" sz="2000" u="none" cap="none" strike="noStrike">
                <a:solidFill>
                  <a:schemeClr val="dk1"/>
                </a:solidFill>
                <a:latin typeface="Droid Sans Mono"/>
                <a:ea typeface="Droid Sans Mono"/>
                <a:cs typeface="Droid Sans Mono"/>
                <a:sym typeface="Droid Sans Mono"/>
              </a:rPr>
              <a:t>int</a:t>
            </a:r>
            <a:r>
              <a:rPr b="0" i="0" lang="en" sz="2000" u="none" cap="none" strike="noStrike">
                <a:solidFill>
                  <a:schemeClr val="dk1"/>
                </a:solidFill>
                <a:latin typeface="Arial"/>
                <a:ea typeface="Arial"/>
                <a:cs typeface="Arial"/>
                <a:sym typeface="Arial"/>
              </a:rPr>
              <a:t>, </a:t>
            </a:r>
            <a:r>
              <a:rPr b="0" i="0" lang="en" sz="2000" u="none" cap="none" strike="noStrike">
                <a:solidFill>
                  <a:schemeClr val="dk1"/>
                </a:solidFill>
                <a:latin typeface="Droid Sans Mono"/>
                <a:ea typeface="Droid Sans Mono"/>
                <a:cs typeface="Droid Sans Mono"/>
                <a:sym typeface="Droid Sans Mono"/>
              </a:rPr>
              <a:t>float</a:t>
            </a:r>
            <a:r>
              <a:rPr b="0" i="0" lang="en" sz="2000" u="none" cap="none" strike="noStrike">
                <a:solidFill>
                  <a:schemeClr val="dk1"/>
                </a:solidFill>
                <a:latin typeface="Arial"/>
                <a:ea typeface="Arial"/>
                <a:cs typeface="Arial"/>
                <a:sym typeface="Arial"/>
              </a:rPr>
              <a:t>, </a:t>
            </a:r>
            <a:r>
              <a:rPr b="0" i="0" lang="en" sz="2000" u="none" cap="none" strike="noStrike">
                <a:solidFill>
                  <a:schemeClr val="dk1"/>
                </a:solidFill>
                <a:latin typeface="Droid Sans Mono"/>
                <a:ea typeface="Droid Sans Mono"/>
                <a:cs typeface="Droid Sans Mono"/>
                <a:sym typeface="Droid Sans Mono"/>
              </a:rPr>
              <a:t>double</a:t>
            </a:r>
            <a:r>
              <a:rPr b="0" i="0" lang="en" sz="2000" u="none" cap="none" strike="noStrike">
                <a:solidFill>
                  <a:schemeClr val="dk1"/>
                </a:solidFill>
                <a:latin typeface="Arial"/>
                <a:ea typeface="Arial"/>
                <a:cs typeface="Arial"/>
                <a:sym typeface="Arial"/>
              </a:rPr>
              <a:t>, etc., are all structs</a:t>
            </a:r>
            <a:endParaRPr/>
          </a:p>
          <a:p>
            <a:pPr indent="-285750" lvl="1" marL="742950" marR="0" rtl="0" algn="l">
              <a:lnSpc>
                <a:spcPct val="90000"/>
              </a:lnSpc>
              <a:spcBef>
                <a:spcPts val="400"/>
              </a:spcBef>
              <a:spcAft>
                <a:spcPts val="0"/>
              </a:spcAft>
              <a:buClr>
                <a:schemeClr val="accent2"/>
              </a:buClr>
              <a:buSzPts val="1100"/>
              <a:buFont typeface="Noto Sans Symbols"/>
              <a:buChar char="■"/>
            </a:pPr>
            <a:r>
              <a:rPr b="0" i="0" lang="en" sz="2000" u="none" cap="none" strike="noStrike">
                <a:solidFill>
                  <a:schemeClr val="dk1"/>
                </a:solidFill>
                <a:latin typeface="Arial"/>
                <a:ea typeface="Arial"/>
                <a:cs typeface="Arial"/>
                <a:sym typeface="Arial"/>
              </a:rPr>
              <a:t>User-defined “primitive” types</a:t>
            </a:r>
            <a:endParaRPr/>
          </a:p>
          <a:p>
            <a:pPr indent="-228600" lvl="2" marL="1085850" marR="0" rtl="0" algn="l">
              <a:lnSpc>
                <a:spcPct val="90000"/>
              </a:lnSpc>
              <a:spcBef>
                <a:spcPts val="360"/>
              </a:spcBef>
              <a:spcAft>
                <a:spcPts val="0"/>
              </a:spcAft>
              <a:buClr>
                <a:schemeClr val="accent2"/>
              </a:buClr>
              <a:buSzPts val="1170"/>
              <a:buFont typeface="Noto Sans Symbols"/>
              <a:buChar char="●"/>
            </a:pPr>
            <a:r>
              <a:rPr b="0" i="0" lang="en" sz="1800" u="none" cap="none" strike="noStrike">
                <a:solidFill>
                  <a:schemeClr val="dk1"/>
                </a:solidFill>
                <a:latin typeface="Arial"/>
                <a:ea typeface="Arial"/>
                <a:cs typeface="Arial"/>
                <a:sym typeface="Arial"/>
              </a:rPr>
              <a:t>Complex, point, rectangle, color, rational</a:t>
            </a:r>
            <a:endParaRPr/>
          </a:p>
          <a:p>
            <a:pPr indent="-342900" lvl="0" marL="342900" marR="0" rtl="0" algn="l">
              <a:lnSpc>
                <a:spcPct val="90000"/>
              </a:lnSpc>
              <a:spcBef>
                <a:spcPts val="480"/>
              </a:spcBef>
              <a:spcAft>
                <a:spcPts val="0"/>
              </a:spcAft>
              <a:buClr>
                <a:schemeClr val="accent2"/>
              </a:buClr>
              <a:buSzPts val="2400"/>
              <a:buFont typeface="Noto Sans Symbols"/>
              <a:buChar char="⬥"/>
            </a:pPr>
            <a:r>
              <a:rPr b="0" i="0" lang="en" sz="2400" u="none">
                <a:solidFill>
                  <a:schemeClr val="dk1"/>
                </a:solidFill>
                <a:latin typeface="Arial"/>
                <a:ea typeface="Arial"/>
                <a:cs typeface="Arial"/>
                <a:sym typeface="Arial"/>
              </a:rPr>
              <a:t>Multiple interface inheritance</a:t>
            </a:r>
            <a:endParaRPr/>
          </a:p>
          <a:p>
            <a:pPr indent="-342900" lvl="0" marL="342900" marR="0" rtl="0" algn="l">
              <a:lnSpc>
                <a:spcPct val="90000"/>
              </a:lnSpc>
              <a:spcBef>
                <a:spcPts val="480"/>
              </a:spcBef>
              <a:spcAft>
                <a:spcPts val="0"/>
              </a:spcAft>
              <a:buClr>
                <a:schemeClr val="accent2"/>
              </a:buClr>
              <a:buSzPts val="2400"/>
              <a:buFont typeface="Noto Sans Symbols"/>
              <a:buChar char="⬥"/>
            </a:pPr>
            <a:r>
              <a:rPr b="0" i="0" lang="en" sz="2400" u="none">
                <a:solidFill>
                  <a:schemeClr val="dk1"/>
                </a:solidFill>
                <a:latin typeface="Arial"/>
                <a:ea typeface="Arial"/>
                <a:cs typeface="Arial"/>
                <a:sym typeface="Arial"/>
              </a:rPr>
              <a:t>Same members as class</a:t>
            </a:r>
            <a:endParaRPr/>
          </a:p>
          <a:p>
            <a:pPr indent="-342900" lvl="0" marL="342900" marR="0" rtl="0" algn="l">
              <a:lnSpc>
                <a:spcPct val="90000"/>
              </a:lnSpc>
              <a:spcBef>
                <a:spcPts val="480"/>
              </a:spcBef>
              <a:spcAft>
                <a:spcPts val="0"/>
              </a:spcAft>
              <a:buClr>
                <a:schemeClr val="accent2"/>
              </a:buClr>
              <a:buSzPts val="2400"/>
              <a:buFont typeface="Noto Sans Symbols"/>
              <a:buChar char="⬥"/>
            </a:pPr>
            <a:r>
              <a:rPr b="0" i="0" lang="en" sz="2400" u="none">
                <a:solidFill>
                  <a:schemeClr val="dk1"/>
                </a:solidFill>
                <a:latin typeface="Arial"/>
                <a:ea typeface="Arial"/>
                <a:cs typeface="Arial"/>
                <a:sym typeface="Arial"/>
              </a:rPr>
              <a:t>Member access</a:t>
            </a:r>
            <a:endParaRPr/>
          </a:p>
          <a:p>
            <a:pPr indent="-285750" lvl="1" marL="742950" marR="0" rtl="0" algn="l">
              <a:lnSpc>
                <a:spcPct val="90000"/>
              </a:lnSpc>
              <a:spcBef>
                <a:spcPts val="400"/>
              </a:spcBef>
              <a:spcAft>
                <a:spcPts val="0"/>
              </a:spcAft>
              <a:buClr>
                <a:schemeClr val="accent2"/>
              </a:buClr>
              <a:buSzPts val="1100"/>
              <a:buFont typeface="Noto Sans Symbols"/>
              <a:buChar char="■"/>
            </a:pPr>
            <a:r>
              <a:rPr b="0" i="0" lang="en" sz="2000" u="none" cap="none" strike="noStrike">
                <a:solidFill>
                  <a:schemeClr val="dk1"/>
                </a:solidFill>
                <a:latin typeface="Droid Sans Mono"/>
                <a:ea typeface="Droid Sans Mono"/>
                <a:cs typeface="Droid Sans Mono"/>
                <a:sym typeface="Droid Sans Mono"/>
              </a:rPr>
              <a:t>public</a:t>
            </a:r>
            <a:r>
              <a:rPr b="0" i="0" lang="en" sz="2000" u="none" cap="none" strike="noStrike">
                <a:solidFill>
                  <a:schemeClr val="dk1"/>
                </a:solidFill>
                <a:latin typeface="Arial"/>
                <a:ea typeface="Arial"/>
                <a:cs typeface="Arial"/>
                <a:sym typeface="Arial"/>
              </a:rPr>
              <a:t>, </a:t>
            </a:r>
            <a:r>
              <a:rPr b="0" i="0" lang="en" sz="2000" u="none" cap="none" strike="noStrike">
                <a:solidFill>
                  <a:schemeClr val="dk1"/>
                </a:solidFill>
                <a:latin typeface="Droid Sans Mono"/>
                <a:ea typeface="Droid Sans Mono"/>
                <a:cs typeface="Droid Sans Mono"/>
                <a:sym typeface="Droid Sans Mono"/>
              </a:rPr>
              <a:t>internal</a:t>
            </a:r>
            <a:r>
              <a:rPr b="0" i="0" lang="en" sz="2000" u="none" cap="none" strike="noStrike">
                <a:solidFill>
                  <a:schemeClr val="dk1"/>
                </a:solidFill>
                <a:latin typeface="Arial"/>
                <a:ea typeface="Arial"/>
                <a:cs typeface="Arial"/>
                <a:sym typeface="Arial"/>
              </a:rPr>
              <a:t>, </a:t>
            </a:r>
            <a:r>
              <a:rPr b="0" i="0" lang="en" sz="2000" u="none" cap="none" strike="noStrike">
                <a:solidFill>
                  <a:schemeClr val="dk1"/>
                </a:solidFill>
                <a:latin typeface="Droid Sans Mono"/>
                <a:ea typeface="Droid Sans Mono"/>
                <a:cs typeface="Droid Sans Mono"/>
                <a:sym typeface="Droid Sans Mono"/>
              </a:rPr>
              <a:t>private</a:t>
            </a:r>
            <a:endParaRPr/>
          </a:p>
          <a:p>
            <a:pPr indent="-342900" lvl="0" marL="342900" marR="0" rtl="0" algn="l">
              <a:lnSpc>
                <a:spcPct val="90000"/>
              </a:lnSpc>
              <a:spcBef>
                <a:spcPts val="480"/>
              </a:spcBef>
              <a:spcAft>
                <a:spcPts val="0"/>
              </a:spcAft>
              <a:buClr>
                <a:schemeClr val="accent2"/>
              </a:buClr>
              <a:buSzPts val="2400"/>
              <a:buFont typeface="Noto Sans Symbols"/>
              <a:buChar char="⬥"/>
            </a:pPr>
            <a:r>
              <a:rPr b="0" i="0" lang="en" sz="2400" u="none">
                <a:solidFill>
                  <a:schemeClr val="dk1"/>
                </a:solidFill>
                <a:latin typeface="Arial"/>
                <a:ea typeface="Arial"/>
                <a:cs typeface="Arial"/>
                <a:sym typeface="Arial"/>
              </a:rPr>
              <a:t>Instantiated with </a:t>
            </a:r>
            <a:r>
              <a:rPr b="0" i="0" lang="en" sz="2400" u="none">
                <a:solidFill>
                  <a:schemeClr val="dk1"/>
                </a:solidFill>
                <a:latin typeface="Droid Sans Mono"/>
                <a:ea typeface="Droid Sans Mono"/>
                <a:cs typeface="Droid Sans Mono"/>
                <a:sym typeface="Droid Sans Mono"/>
              </a:rPr>
              <a:t>new</a:t>
            </a:r>
            <a:r>
              <a:rPr b="0" i="0" lang="en" sz="2400" u="none">
                <a:solidFill>
                  <a:schemeClr val="dk1"/>
                </a:solidFill>
                <a:latin typeface="Arial"/>
                <a:ea typeface="Arial"/>
                <a:cs typeface="Arial"/>
                <a:sym typeface="Arial"/>
              </a:rPr>
              <a:t> operator</a:t>
            </a:r>
            <a:endParaRPr/>
          </a:p>
        </p:txBody>
      </p:sp>
    </p:spTree>
  </p:cSld>
  <p:clrMapOvr>
    <a:masterClrMapping/>
  </p:clrMapOvr>
  <p:transition spd="slow">
    <p:fade thruBlk="1"/>
  </p:transition>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89"/>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  </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Classes and Structs</a:t>
            </a:r>
            <a:endParaRPr/>
          </a:p>
        </p:txBody>
      </p:sp>
      <p:sp>
        <p:nvSpPr>
          <p:cNvPr id="606" name="Google Shape;606;p89"/>
          <p:cNvSpPr txBox="1"/>
          <p:nvPr/>
        </p:nvSpPr>
        <p:spPr>
          <a:xfrm>
            <a:off x="457200" y="1464469"/>
            <a:ext cx="4921250" cy="1221581"/>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struct SPoint { int x, y; ...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class CPoint { int x, y; ... }</a:t>
            </a:r>
            <a:endParaRPr/>
          </a:p>
          <a:p>
            <a:pPr indent="0" lvl="0" marL="0" marR="0" rtl="0" algn="l">
              <a:lnSpc>
                <a:spcPct val="100000"/>
              </a:lnSpc>
              <a:spcBef>
                <a:spcPts val="0"/>
              </a:spcBef>
              <a:spcAft>
                <a:spcPts val="0"/>
              </a:spcAft>
              <a:buClr>
                <a:schemeClr val="dk1"/>
              </a:buClr>
              <a:buSzPts val="2000"/>
              <a:buFont typeface="Times New Roman"/>
              <a:buNone/>
            </a:pPr>
            <a:r>
              <a:t/>
            </a:r>
            <a:endParaRPr b="1" i="0" sz="2000" u="none">
              <a:solidFill>
                <a:schemeClr val="dk1"/>
              </a:solidFill>
              <a:latin typeface="Droid Sans Mono"/>
              <a:ea typeface="Droid Sans Mono"/>
              <a:cs typeface="Droid Sans Mono"/>
              <a:sym typeface="Droid Sans Mono"/>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SPoint sp = new SPoint(10, 20);</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CPoint cp = new CPoint(10, 20);</a:t>
            </a:r>
            <a:endParaRPr/>
          </a:p>
        </p:txBody>
      </p:sp>
      <p:sp>
        <p:nvSpPr>
          <p:cNvPr id="607" name="Google Shape;607;p89"/>
          <p:cNvSpPr txBox="1"/>
          <p:nvPr/>
        </p:nvSpPr>
        <p:spPr>
          <a:xfrm>
            <a:off x="3581400" y="2800350"/>
            <a:ext cx="1066800" cy="342900"/>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 sz="2000" u="none">
                <a:solidFill>
                  <a:schemeClr val="dk1"/>
                </a:solidFill>
                <a:latin typeface="Arial"/>
                <a:ea typeface="Arial"/>
                <a:cs typeface="Arial"/>
                <a:sym typeface="Arial"/>
              </a:rPr>
              <a:t>10</a:t>
            </a:r>
            <a:endParaRPr/>
          </a:p>
        </p:txBody>
      </p:sp>
      <p:sp>
        <p:nvSpPr>
          <p:cNvPr id="608" name="Google Shape;608;p89"/>
          <p:cNvSpPr txBox="1"/>
          <p:nvPr/>
        </p:nvSpPr>
        <p:spPr>
          <a:xfrm>
            <a:off x="3581400" y="3143250"/>
            <a:ext cx="1066800" cy="342900"/>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 sz="2000" u="none">
                <a:solidFill>
                  <a:schemeClr val="dk1"/>
                </a:solidFill>
                <a:latin typeface="Arial"/>
                <a:ea typeface="Arial"/>
                <a:cs typeface="Arial"/>
                <a:sym typeface="Arial"/>
              </a:rPr>
              <a:t>20</a:t>
            </a:r>
            <a:endParaRPr/>
          </a:p>
        </p:txBody>
      </p:sp>
      <p:sp>
        <p:nvSpPr>
          <p:cNvPr id="609" name="Google Shape;609;p89"/>
          <p:cNvSpPr txBox="1"/>
          <p:nvPr/>
        </p:nvSpPr>
        <p:spPr>
          <a:xfrm>
            <a:off x="2895600" y="2971800"/>
            <a:ext cx="587375" cy="297656"/>
          </a:xfrm>
          <a:prstGeom prst="rect">
            <a:avLst/>
          </a:prstGeom>
          <a:noFill/>
          <a:ln>
            <a:noFill/>
          </a:ln>
        </p:spPr>
        <p:txBody>
          <a:bodyPr anchorCtr="0" anchor="ctr" bIns="45700" lIns="91425" spcFirstLastPara="1" rIns="91425" wrap="square" tIns="45700">
            <a:spAutoFit/>
          </a:bodyPr>
          <a:lstStyle/>
          <a:p>
            <a:pPr indent="0" lvl="0" marL="0" marR="0" rtl="0" algn="r">
              <a:lnSpc>
                <a:spcPct val="100000"/>
              </a:lnSpc>
              <a:spcBef>
                <a:spcPts val="0"/>
              </a:spcBef>
              <a:spcAft>
                <a:spcPts val="0"/>
              </a:spcAft>
              <a:buClr>
                <a:schemeClr val="dk1"/>
              </a:buClr>
              <a:buSzPts val="2000"/>
              <a:buFont typeface="Arial"/>
              <a:buNone/>
            </a:pPr>
            <a:r>
              <a:rPr b="1" i="0" lang="en" sz="2000" u="none">
                <a:solidFill>
                  <a:schemeClr val="dk1"/>
                </a:solidFill>
                <a:latin typeface="Arial"/>
                <a:ea typeface="Arial"/>
                <a:cs typeface="Arial"/>
                <a:sym typeface="Arial"/>
              </a:rPr>
              <a:t>sp</a:t>
            </a:r>
            <a:endParaRPr/>
          </a:p>
        </p:txBody>
      </p:sp>
      <p:sp>
        <p:nvSpPr>
          <p:cNvPr id="610" name="Google Shape;610;p89"/>
          <p:cNvSpPr txBox="1"/>
          <p:nvPr/>
        </p:nvSpPr>
        <p:spPr>
          <a:xfrm>
            <a:off x="3581400" y="3714750"/>
            <a:ext cx="1066800" cy="342900"/>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11" name="Google Shape;611;p89"/>
          <p:cNvSpPr txBox="1"/>
          <p:nvPr/>
        </p:nvSpPr>
        <p:spPr>
          <a:xfrm>
            <a:off x="2895600" y="3714750"/>
            <a:ext cx="587375" cy="297656"/>
          </a:xfrm>
          <a:prstGeom prst="rect">
            <a:avLst/>
          </a:prstGeom>
          <a:noFill/>
          <a:ln>
            <a:noFill/>
          </a:ln>
        </p:spPr>
        <p:txBody>
          <a:bodyPr anchorCtr="0" anchor="ctr" bIns="45700" lIns="91425" spcFirstLastPara="1" rIns="91425" wrap="square" tIns="45700">
            <a:spAutoFit/>
          </a:bodyPr>
          <a:lstStyle/>
          <a:p>
            <a:pPr indent="0" lvl="0" marL="0" marR="0" rtl="0" algn="r">
              <a:lnSpc>
                <a:spcPct val="100000"/>
              </a:lnSpc>
              <a:spcBef>
                <a:spcPts val="0"/>
              </a:spcBef>
              <a:spcAft>
                <a:spcPts val="0"/>
              </a:spcAft>
              <a:buClr>
                <a:schemeClr val="dk1"/>
              </a:buClr>
              <a:buSzPts val="2000"/>
              <a:buFont typeface="Arial"/>
              <a:buNone/>
            </a:pPr>
            <a:r>
              <a:rPr b="1" i="0" lang="en" sz="2000" u="none">
                <a:solidFill>
                  <a:schemeClr val="dk1"/>
                </a:solidFill>
                <a:latin typeface="Arial"/>
                <a:ea typeface="Arial"/>
                <a:cs typeface="Arial"/>
                <a:sym typeface="Arial"/>
              </a:rPr>
              <a:t>cp</a:t>
            </a:r>
            <a:endParaRPr/>
          </a:p>
        </p:txBody>
      </p:sp>
      <p:cxnSp>
        <p:nvCxnSpPr>
          <p:cNvPr id="612" name="Google Shape;612;p89"/>
          <p:cNvCxnSpPr/>
          <p:nvPr/>
        </p:nvCxnSpPr>
        <p:spPr>
          <a:xfrm>
            <a:off x="4114800" y="3886200"/>
            <a:ext cx="1371600" cy="0"/>
          </a:xfrm>
          <a:prstGeom prst="straightConnector1">
            <a:avLst/>
          </a:prstGeom>
          <a:noFill/>
          <a:ln cap="flat" cmpd="sng" w="25400">
            <a:solidFill>
              <a:schemeClr val="dk1"/>
            </a:solidFill>
            <a:prstDash val="solid"/>
            <a:miter lim="800000"/>
            <a:headEnd len="med" w="med" type="oval"/>
            <a:tailEnd len="med" w="med" type="triangle"/>
          </a:ln>
          <a:effectLst>
            <a:outerShdw blurRad="63500" dir="2700000" dist="17960">
              <a:schemeClr val="lt2"/>
            </a:outerShdw>
          </a:effectLst>
        </p:spPr>
      </p:cxnSp>
      <p:sp>
        <p:nvSpPr>
          <p:cNvPr id="613" name="Google Shape;613;p89"/>
          <p:cNvSpPr txBox="1"/>
          <p:nvPr/>
        </p:nvSpPr>
        <p:spPr>
          <a:xfrm>
            <a:off x="5486400" y="3714750"/>
            <a:ext cx="1066800" cy="342900"/>
          </a:xfrm>
          <a:prstGeom prst="rect">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14" name="Google Shape;614;p89"/>
          <p:cNvSpPr txBox="1"/>
          <p:nvPr/>
        </p:nvSpPr>
        <p:spPr>
          <a:xfrm>
            <a:off x="5486400" y="4057650"/>
            <a:ext cx="1066800" cy="342900"/>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 sz="2000" u="none">
                <a:solidFill>
                  <a:schemeClr val="dk1"/>
                </a:solidFill>
                <a:latin typeface="Arial"/>
                <a:ea typeface="Arial"/>
                <a:cs typeface="Arial"/>
                <a:sym typeface="Arial"/>
              </a:rPr>
              <a:t>10</a:t>
            </a:r>
            <a:endParaRPr/>
          </a:p>
        </p:txBody>
      </p:sp>
      <p:sp>
        <p:nvSpPr>
          <p:cNvPr id="615" name="Google Shape;615;p89"/>
          <p:cNvSpPr txBox="1"/>
          <p:nvPr/>
        </p:nvSpPr>
        <p:spPr>
          <a:xfrm>
            <a:off x="5486400" y="4400550"/>
            <a:ext cx="1066800" cy="342900"/>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 sz="2000" u="none">
                <a:solidFill>
                  <a:schemeClr val="dk1"/>
                </a:solidFill>
                <a:latin typeface="Arial"/>
                <a:ea typeface="Arial"/>
                <a:cs typeface="Arial"/>
                <a:sym typeface="Arial"/>
              </a:rPr>
              <a:t>20</a:t>
            </a:r>
            <a:endParaRPr/>
          </a:p>
        </p:txBody>
      </p:sp>
      <p:cxnSp>
        <p:nvCxnSpPr>
          <p:cNvPr id="616" name="Google Shape;616;p89"/>
          <p:cNvCxnSpPr/>
          <p:nvPr/>
        </p:nvCxnSpPr>
        <p:spPr>
          <a:xfrm>
            <a:off x="6019800" y="3886200"/>
            <a:ext cx="1371600" cy="0"/>
          </a:xfrm>
          <a:prstGeom prst="straightConnector1">
            <a:avLst/>
          </a:prstGeom>
          <a:noFill/>
          <a:ln cap="flat" cmpd="sng" w="25400">
            <a:solidFill>
              <a:schemeClr val="dk1"/>
            </a:solidFill>
            <a:prstDash val="solid"/>
            <a:miter lim="800000"/>
            <a:headEnd len="med" w="med" type="oval"/>
            <a:tailEnd len="med" w="med" type="triangle"/>
          </a:ln>
          <a:effectLst>
            <a:outerShdw blurRad="63500" dir="2700000" dist="17960">
              <a:schemeClr val="lt2"/>
            </a:outerShdw>
          </a:effectLst>
        </p:spPr>
      </p:cxnSp>
      <p:sp>
        <p:nvSpPr>
          <p:cNvPr id="617" name="Google Shape;617;p89"/>
          <p:cNvSpPr txBox="1"/>
          <p:nvPr/>
        </p:nvSpPr>
        <p:spPr>
          <a:xfrm>
            <a:off x="7391400" y="3714750"/>
            <a:ext cx="1295400" cy="342900"/>
          </a:xfrm>
          <a:prstGeom prst="rect">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 sz="2000" u="none">
                <a:solidFill>
                  <a:schemeClr val="dk1"/>
                </a:solidFill>
                <a:latin typeface="Arial"/>
                <a:ea typeface="Arial"/>
                <a:cs typeface="Arial"/>
                <a:sym typeface="Arial"/>
              </a:rPr>
              <a:t>CPoint</a:t>
            </a:r>
            <a:endParaRPr/>
          </a:p>
        </p:txBody>
      </p:sp>
    </p:spTree>
  </p:cSld>
  <p:clrMapOvr>
    <a:masterClrMapping/>
  </p:clrMapOvr>
  <p:transition spd="slow">
    <p:fade thruBlk="1"/>
  </p:transition>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90"/>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Types  </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Delegates</a:t>
            </a:r>
            <a:endParaRPr/>
          </a:p>
        </p:txBody>
      </p:sp>
      <p:sp>
        <p:nvSpPr>
          <p:cNvPr id="624" name="Google Shape;624;p90"/>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A delegate is a reference type that defines a method signature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When instantiated, a delegate holds one or more methods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Essentially an object-oriented function pointer</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Foundation for framework events</a:t>
            </a:r>
            <a:endParaRPr/>
          </a:p>
        </p:txBody>
      </p:sp>
    </p:spTree>
  </p:cSld>
  <p:clrMapOvr>
    <a:masterClrMapping/>
  </p:clrMapOvr>
  <p:transition spd="slow">
    <p:fade thruBlk="1"/>
  </p:transition>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91"/>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Agenda</a:t>
            </a:r>
            <a:endParaRPr/>
          </a:p>
        </p:txBody>
      </p:sp>
      <p:sp>
        <p:nvSpPr>
          <p:cNvPr id="630" name="Google Shape;630;p91"/>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Hello World</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Design Goals of C#</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Types</a:t>
            </a:r>
            <a:endParaRPr/>
          </a:p>
          <a:p>
            <a:pPr indent="-342900" lvl="0" marL="342900" marR="0" rtl="0" algn="l">
              <a:lnSpc>
                <a:spcPct val="100000"/>
              </a:lnSpc>
              <a:spcBef>
                <a:spcPts val="560"/>
              </a:spcBef>
              <a:spcAft>
                <a:spcPts val="0"/>
              </a:spcAft>
              <a:buClr>
                <a:schemeClr val="folHlink"/>
              </a:buClr>
              <a:buSzPts val="2800"/>
              <a:buFont typeface="Noto Sans Symbols"/>
              <a:buChar char="⬥"/>
            </a:pPr>
            <a:r>
              <a:rPr b="1" i="0" lang="en" sz="2800" u="none">
                <a:solidFill>
                  <a:schemeClr val="folHlink"/>
                </a:solidFill>
                <a:latin typeface="Arial"/>
                <a:ea typeface="Arial"/>
                <a:cs typeface="Arial"/>
                <a:sym typeface="Arial"/>
              </a:rPr>
              <a:t>Program Structure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Statements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Operators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Using Visual Studio.NET</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Using the .NET Framework SDK </a:t>
            </a:r>
            <a:endParaRPr/>
          </a:p>
        </p:txBody>
      </p:sp>
    </p:spTree>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idx="12" type="sldNum"/>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
        <p:nvSpPr>
          <p:cNvPr id="105" name="Google Shape;105;p20"/>
          <p:cNvSpPr txBox="1"/>
          <p:nvPr>
            <p:ph type="title"/>
          </p:nvPr>
        </p:nvSpPr>
        <p:spPr>
          <a:xfrm>
            <a:off x="871537" y="646509"/>
            <a:ext cx="8162925" cy="5715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 sz="4400" u="none">
                <a:latin typeface="Verdana"/>
                <a:ea typeface="Verdana"/>
                <a:cs typeface="Verdana"/>
                <a:sym typeface="Verdana"/>
              </a:rPr>
              <a:t>What is C#</a:t>
            </a:r>
            <a:endParaRPr/>
          </a:p>
        </p:txBody>
      </p:sp>
      <p:sp>
        <p:nvSpPr>
          <p:cNvPr id="106" name="Google Shape;106;p20"/>
          <p:cNvSpPr txBox="1"/>
          <p:nvPr>
            <p:ph idx="1" type="body"/>
          </p:nvPr>
        </p:nvSpPr>
        <p:spPr>
          <a:xfrm>
            <a:off x="1033462" y="1714500"/>
            <a:ext cx="8110537" cy="3143250"/>
          </a:xfrm>
          <a:prstGeom prst="rect">
            <a:avLst/>
          </a:prstGeom>
          <a:noFill/>
          <a:ln>
            <a:noFill/>
          </a:ln>
        </p:spPr>
        <p:txBody>
          <a:bodyPr anchorCtr="0" anchor="t" bIns="45700" lIns="91425" spcFirstLastPara="1" rIns="91425" wrap="square" tIns="45700">
            <a:noAutofit/>
          </a:bodyPr>
          <a:lstStyle/>
          <a:p>
            <a:pPr indent="-323850" lvl="0" marL="342900" marR="0" rtl="0" algn="l">
              <a:lnSpc>
                <a:spcPct val="100000"/>
              </a:lnSpc>
              <a:spcBef>
                <a:spcPts val="0"/>
              </a:spcBef>
              <a:spcAft>
                <a:spcPts val="0"/>
              </a:spcAft>
              <a:buSzPts val="2100"/>
              <a:buFont typeface="Noto Sans Symbols"/>
              <a:buChar char="▪"/>
            </a:pPr>
            <a:r>
              <a:rPr b="0" i="0" lang="en" sz="2900" u="none">
                <a:latin typeface="Verdana"/>
                <a:ea typeface="Verdana"/>
                <a:cs typeface="Verdana"/>
                <a:sym typeface="Verdana"/>
              </a:rPr>
              <a:t>C# combines the best features of these languages and eradicates some of their weaknesses</a:t>
            </a:r>
            <a:endParaRPr sz="1500"/>
          </a:p>
          <a:p>
            <a:pPr indent="-190500" lvl="0" marL="342900" marR="0" rtl="0" algn="l">
              <a:lnSpc>
                <a:spcPct val="100000"/>
              </a:lnSpc>
              <a:spcBef>
                <a:spcPts val="640"/>
              </a:spcBef>
              <a:spcAft>
                <a:spcPts val="0"/>
              </a:spcAft>
              <a:buClr>
                <a:schemeClr val="folHlink"/>
              </a:buClr>
              <a:buSzPts val="2400"/>
              <a:buFont typeface="Noto Sans Symbols"/>
              <a:buNone/>
            </a:pPr>
            <a:r>
              <a:t/>
            </a:r>
            <a:endParaRPr b="0" i="0" sz="3200" u="none">
              <a:solidFill>
                <a:schemeClr val="dk2"/>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6">
                                            <p:txEl>
                                              <p:pRg end="0" st="0"/>
                                            </p:txEl>
                                          </p:spTgt>
                                        </p:tgtEl>
                                        <p:attrNameLst>
                                          <p:attrName>style.visibility</p:attrName>
                                        </p:attrNameLst>
                                      </p:cBhvr>
                                      <p:to>
                                        <p:strVal val="visible"/>
                                      </p:to>
                                    </p:set>
                                    <p:anim calcmode="lin" valueType="num">
                                      <p:cBhvr additive="base">
                                        <p:cTn dur="500"/>
                                        <p:tgtEl>
                                          <p:spTgt spid="10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6">
                                            <p:txEl>
                                              <p:pRg end="1" st="1"/>
                                            </p:txEl>
                                          </p:spTgt>
                                        </p:tgtEl>
                                        <p:attrNameLst>
                                          <p:attrName>style.visibility</p:attrName>
                                        </p:attrNameLst>
                                      </p:cBhvr>
                                      <p:to>
                                        <p:strVal val="visible"/>
                                      </p:to>
                                    </p:set>
                                    <p:anim calcmode="lin" valueType="num">
                                      <p:cBhvr additive="base">
                                        <p:cTn dur="500"/>
                                        <p:tgtEl>
                                          <p:spTgt spid="106">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92"/>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Program Structure</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Overview</a:t>
            </a:r>
            <a:endParaRPr/>
          </a:p>
        </p:txBody>
      </p:sp>
      <p:sp>
        <p:nvSpPr>
          <p:cNvPr id="636" name="Google Shape;636;p92"/>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Organizing Types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Namespaces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References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Main Method</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Syntax</a:t>
            </a:r>
            <a:endParaRPr/>
          </a:p>
        </p:txBody>
      </p:sp>
    </p:spTree>
  </p:cSld>
  <p:clrMapOvr>
    <a:masterClrMapping/>
  </p:clrMapOvr>
  <p:transition spd="med">
    <p:fade thruBlk="1"/>
  </p:transition>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93"/>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Program Structure</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Organizing Types</a:t>
            </a:r>
            <a:endParaRPr/>
          </a:p>
        </p:txBody>
      </p:sp>
      <p:sp>
        <p:nvSpPr>
          <p:cNvPr id="642" name="Google Shape;642;p93"/>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Physical organization</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Types are defined in files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Files are compiled into </a:t>
            </a:r>
            <a:br>
              <a:rPr b="0" i="0" lang="en" sz="2400" u="none" cap="none" strike="noStrike">
                <a:solidFill>
                  <a:schemeClr val="dk1"/>
                </a:solidFill>
                <a:latin typeface="Arial"/>
                <a:ea typeface="Arial"/>
                <a:cs typeface="Arial"/>
                <a:sym typeface="Arial"/>
              </a:rPr>
            </a:br>
            <a:r>
              <a:rPr b="0" i="0" lang="en" sz="2400" u="none" cap="none" strike="noStrike">
                <a:solidFill>
                  <a:schemeClr val="dk1"/>
                </a:solidFill>
                <a:latin typeface="Arial"/>
                <a:ea typeface="Arial"/>
                <a:cs typeface="Arial"/>
                <a:sym typeface="Arial"/>
              </a:rPr>
              <a:t>modules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Modules are grouped </a:t>
            </a:r>
            <a:br>
              <a:rPr b="0" i="0" lang="en" sz="2400" u="none" cap="none" strike="noStrike">
                <a:solidFill>
                  <a:schemeClr val="dk1"/>
                </a:solidFill>
                <a:latin typeface="Arial"/>
                <a:ea typeface="Arial"/>
                <a:cs typeface="Arial"/>
                <a:sym typeface="Arial"/>
              </a:rPr>
            </a:br>
            <a:r>
              <a:rPr b="0" i="0" lang="en" sz="2400" u="none" cap="none" strike="noStrike">
                <a:solidFill>
                  <a:schemeClr val="dk1"/>
                </a:solidFill>
                <a:latin typeface="Arial"/>
                <a:ea typeface="Arial"/>
                <a:cs typeface="Arial"/>
                <a:sym typeface="Arial"/>
              </a:rPr>
              <a:t>into assemblies</a:t>
            </a:r>
            <a:endParaRPr/>
          </a:p>
        </p:txBody>
      </p:sp>
      <p:grpSp>
        <p:nvGrpSpPr>
          <p:cNvPr id="643" name="Google Shape;643;p93"/>
          <p:cNvGrpSpPr/>
          <p:nvPr/>
        </p:nvGrpSpPr>
        <p:grpSpPr>
          <a:xfrm>
            <a:off x="4800600" y="2457450"/>
            <a:ext cx="3810000" cy="2228850"/>
            <a:chOff x="3024" y="1584"/>
            <a:chExt cx="2400" cy="1872"/>
          </a:xfrm>
        </p:grpSpPr>
        <p:sp>
          <p:nvSpPr>
            <p:cNvPr id="644" name="Google Shape;644;p93"/>
            <p:cNvSpPr txBox="1"/>
            <p:nvPr/>
          </p:nvSpPr>
          <p:spPr>
            <a:xfrm>
              <a:off x="3024" y="1584"/>
              <a:ext cx="2400" cy="1872"/>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1" anchor="t" bIns="45800" lIns="91625" spcFirstLastPara="1" rIns="91625" wrap="square" tIns="45800">
              <a:noAutofit/>
            </a:bodyPr>
            <a:lstStyle/>
            <a:p>
              <a:pPr indent="0" lvl="0" marL="0" marR="0" rtl="0" algn="ctr">
                <a:lnSpc>
                  <a:spcPct val="100000"/>
                </a:lnSpc>
                <a:spcBef>
                  <a:spcPts val="0"/>
                </a:spcBef>
                <a:spcAft>
                  <a:spcPts val="0"/>
                </a:spcAft>
                <a:buClr>
                  <a:schemeClr val="lt1"/>
                </a:buClr>
                <a:buSzPts val="2800"/>
                <a:buFont typeface="Arial"/>
                <a:buNone/>
              </a:pPr>
              <a:r>
                <a:rPr b="0" i="0" lang="en" sz="2800" u="none">
                  <a:solidFill>
                    <a:schemeClr val="lt1"/>
                  </a:solidFill>
                  <a:latin typeface="Arial"/>
                  <a:ea typeface="Arial"/>
                  <a:cs typeface="Arial"/>
                  <a:sym typeface="Arial"/>
                </a:rPr>
                <a:t>Assembly</a:t>
              </a:r>
              <a:endParaRPr/>
            </a:p>
          </p:txBody>
        </p:sp>
        <p:sp>
          <p:nvSpPr>
            <p:cNvPr id="645" name="Google Shape;645;p93"/>
            <p:cNvSpPr txBox="1"/>
            <p:nvPr/>
          </p:nvSpPr>
          <p:spPr>
            <a:xfrm>
              <a:off x="3216" y="1889"/>
              <a:ext cx="2016" cy="1349"/>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1" anchor="t" bIns="45800" lIns="91625" spcFirstLastPara="1" rIns="91625" wrap="square" tIns="45800">
              <a:noAutofit/>
            </a:bodyPr>
            <a:lstStyle/>
            <a:p>
              <a:pPr indent="0" lvl="0" marL="0" marR="0" rtl="0" algn="ctr">
                <a:lnSpc>
                  <a:spcPct val="100000"/>
                </a:lnSpc>
                <a:spcBef>
                  <a:spcPts val="0"/>
                </a:spcBef>
                <a:spcAft>
                  <a:spcPts val="0"/>
                </a:spcAft>
                <a:buClr>
                  <a:schemeClr val="dk1"/>
                </a:buClr>
                <a:buSzPts val="2800"/>
                <a:buFont typeface="Arial"/>
                <a:buNone/>
              </a:pPr>
              <a:r>
                <a:rPr b="0" i="0" lang="en" sz="2800" u="none">
                  <a:solidFill>
                    <a:schemeClr val="dk1"/>
                  </a:solidFill>
                  <a:latin typeface="Arial"/>
                  <a:ea typeface="Arial"/>
                  <a:cs typeface="Arial"/>
                  <a:sym typeface="Arial"/>
                </a:rPr>
                <a:t>Module</a:t>
              </a:r>
              <a:endParaRPr/>
            </a:p>
          </p:txBody>
        </p:sp>
        <p:sp>
          <p:nvSpPr>
            <p:cNvPr id="646" name="Google Shape;646;p93"/>
            <p:cNvSpPr txBox="1"/>
            <p:nvPr/>
          </p:nvSpPr>
          <p:spPr>
            <a:xfrm>
              <a:off x="3456" y="2193"/>
              <a:ext cx="1536" cy="871"/>
            </a:xfrm>
            <a:prstGeom prst="rect">
              <a:avLst/>
            </a:prstGeom>
            <a:solidFill>
              <a:schemeClr val="lt2"/>
            </a:solidFill>
            <a:ln cap="flat" cmpd="sng" w="9525">
              <a:solidFill>
                <a:schemeClr val="dk1"/>
              </a:solidFill>
              <a:prstDash val="solid"/>
              <a:miter lim="800000"/>
              <a:headEnd len="sm" w="sm" type="none"/>
              <a:tailEnd len="sm" w="sm" type="none"/>
            </a:ln>
          </p:spPr>
          <p:txBody>
            <a:bodyPr anchorCtr="1" anchor="t" bIns="45800" lIns="91625" spcFirstLastPara="1" rIns="91625" wrap="square" tIns="45800">
              <a:noAutofit/>
            </a:bodyPr>
            <a:lstStyle/>
            <a:p>
              <a:pPr indent="0" lvl="0" marL="0" marR="0" rtl="0" algn="ctr">
                <a:lnSpc>
                  <a:spcPct val="100000"/>
                </a:lnSpc>
                <a:spcBef>
                  <a:spcPts val="0"/>
                </a:spcBef>
                <a:spcAft>
                  <a:spcPts val="0"/>
                </a:spcAft>
                <a:buClr>
                  <a:schemeClr val="dk1"/>
                </a:buClr>
                <a:buSzPts val="2800"/>
                <a:buFont typeface="Arial"/>
                <a:buNone/>
              </a:pPr>
              <a:r>
                <a:rPr b="0" i="0" lang="en" sz="2800" u="none">
                  <a:solidFill>
                    <a:schemeClr val="dk1"/>
                  </a:solidFill>
                  <a:latin typeface="Arial"/>
                  <a:ea typeface="Arial"/>
                  <a:cs typeface="Arial"/>
                  <a:sym typeface="Arial"/>
                </a:rPr>
                <a:t>File</a:t>
              </a:r>
              <a:endParaRPr/>
            </a:p>
          </p:txBody>
        </p:sp>
        <p:sp>
          <p:nvSpPr>
            <p:cNvPr id="647" name="Google Shape;647;p93"/>
            <p:cNvSpPr txBox="1"/>
            <p:nvPr/>
          </p:nvSpPr>
          <p:spPr>
            <a:xfrm>
              <a:off x="3672" y="2498"/>
              <a:ext cx="1104" cy="39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800" lIns="91625" spcFirstLastPara="1" rIns="91625" wrap="square" tIns="45800">
              <a:noAutofit/>
            </a:bodyPr>
            <a:lstStyle/>
            <a:p>
              <a:pPr indent="0" lvl="0" marL="0" marR="0" rtl="0" algn="ctr">
                <a:lnSpc>
                  <a:spcPct val="100000"/>
                </a:lnSpc>
                <a:spcBef>
                  <a:spcPts val="0"/>
                </a:spcBef>
                <a:spcAft>
                  <a:spcPts val="0"/>
                </a:spcAft>
                <a:buClr>
                  <a:schemeClr val="dk1"/>
                </a:buClr>
                <a:buSzPts val="2800"/>
                <a:buFont typeface="Arial"/>
                <a:buNone/>
              </a:pPr>
              <a:r>
                <a:rPr b="0" i="0" lang="en" sz="2800" u="none">
                  <a:solidFill>
                    <a:schemeClr val="dk1"/>
                  </a:solidFill>
                  <a:latin typeface="Arial"/>
                  <a:ea typeface="Arial"/>
                  <a:cs typeface="Arial"/>
                  <a:sym typeface="Arial"/>
                </a:rPr>
                <a:t>Type</a:t>
              </a:r>
              <a:endParaRPr/>
            </a:p>
          </p:txBody>
        </p:sp>
      </p:grpSp>
    </p:spTree>
  </p:cSld>
  <p:clrMapOvr>
    <a:masterClrMapping/>
  </p:clrMapOvr>
  <p:transition spd="med">
    <p:fade thruBlk="1"/>
  </p:transition>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94"/>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Program Structure</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Organizing Types</a:t>
            </a:r>
            <a:endParaRPr/>
          </a:p>
        </p:txBody>
      </p:sp>
      <p:sp>
        <p:nvSpPr>
          <p:cNvPr id="653" name="Google Shape;653;p94"/>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Types are defined in files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A file can contain multiple types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Each type is defined in a single file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Files are compiled into modules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Module is a DLL or EXE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A module can contain multiple files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Modules are grouped into assemblies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Assembly can contain multiple modules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Assemblies and modules are often 1:1</a:t>
            </a:r>
            <a:endParaRPr/>
          </a:p>
        </p:txBody>
      </p:sp>
    </p:spTree>
  </p:cSld>
  <p:clrMapOvr>
    <a:masterClrMapping/>
  </p:clrMapOvr>
  <p:transition spd="med">
    <p:fade thruBlk="1"/>
  </p:transition>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95"/>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Program Structure</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Organizing Types</a:t>
            </a:r>
            <a:endParaRPr/>
          </a:p>
        </p:txBody>
      </p:sp>
      <p:sp>
        <p:nvSpPr>
          <p:cNvPr id="660" name="Google Shape;660;p95"/>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Types are defined in ONE place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“One-stop programming”</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No header and source files to synchronize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Code is written “in-line”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Declaration and definition are one and </a:t>
            </a:r>
            <a:br>
              <a:rPr b="0" i="0" lang="en" sz="2400" u="none" cap="none" strike="noStrike">
                <a:solidFill>
                  <a:schemeClr val="dk1"/>
                </a:solidFill>
                <a:latin typeface="Arial"/>
                <a:ea typeface="Arial"/>
                <a:cs typeface="Arial"/>
                <a:sym typeface="Arial"/>
              </a:rPr>
            </a:br>
            <a:r>
              <a:rPr b="0" i="0" lang="en" sz="2400" u="none" cap="none" strike="noStrike">
                <a:solidFill>
                  <a:schemeClr val="dk1"/>
                </a:solidFill>
                <a:latin typeface="Arial"/>
                <a:ea typeface="Arial"/>
                <a:cs typeface="Arial"/>
                <a:sym typeface="Arial"/>
              </a:rPr>
              <a:t>the same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A type must be fully defined in one file</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0" i="0" lang="en" sz="2000" u="none" cap="none" strike="noStrike">
                <a:solidFill>
                  <a:schemeClr val="dk1"/>
                </a:solidFill>
                <a:latin typeface="Arial"/>
                <a:ea typeface="Arial"/>
                <a:cs typeface="Arial"/>
                <a:sym typeface="Arial"/>
              </a:rPr>
              <a:t>Can’t put individual methods in different files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No declaration order dependence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No forward references required</a:t>
            </a:r>
            <a:endParaRPr/>
          </a:p>
        </p:txBody>
      </p:sp>
    </p:spTree>
  </p:cSld>
  <p:clrMapOvr>
    <a:masterClrMapping/>
  </p:clrMapOvr>
  <p:transition spd="med">
    <p:fade thruBlk="1"/>
  </p:transition>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96"/>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Program Structure</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Namespaces</a:t>
            </a:r>
            <a:endParaRPr/>
          </a:p>
        </p:txBody>
      </p:sp>
      <p:sp>
        <p:nvSpPr>
          <p:cNvPr id="666" name="Google Shape;666;p96"/>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Namespaces provide a way to </a:t>
            </a:r>
            <a:br>
              <a:rPr b="0" i="0" lang="en" sz="2800" u="none">
                <a:solidFill>
                  <a:schemeClr val="dk1"/>
                </a:solidFill>
                <a:latin typeface="Arial"/>
                <a:ea typeface="Arial"/>
                <a:cs typeface="Arial"/>
                <a:sym typeface="Arial"/>
              </a:rPr>
            </a:br>
            <a:r>
              <a:rPr b="0" i="0" lang="en" sz="2800" u="none">
                <a:solidFill>
                  <a:schemeClr val="dk1"/>
                </a:solidFill>
                <a:latin typeface="Arial"/>
                <a:ea typeface="Arial"/>
                <a:cs typeface="Arial"/>
                <a:sym typeface="Arial"/>
              </a:rPr>
              <a:t>uniquely identify a type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Provides logical organization of types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Namespaces can span assemblies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Can nest namespaces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There is no relationship between namespaces and file structure (unlike Java)</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The fully qualified name of a type includes all namespaces</a:t>
            </a:r>
            <a:endParaRPr/>
          </a:p>
        </p:txBody>
      </p:sp>
    </p:spTree>
  </p:cSld>
  <p:clrMapOvr>
    <a:masterClrMapping/>
  </p:clrMapOvr>
  <p:transition spd="med">
    <p:fade thruBlk="1"/>
  </p:transition>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97"/>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Program Structure</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Namespaces</a:t>
            </a:r>
            <a:endParaRPr/>
          </a:p>
        </p:txBody>
      </p:sp>
      <p:sp>
        <p:nvSpPr>
          <p:cNvPr id="673" name="Google Shape;673;p97"/>
          <p:cNvSpPr txBox="1"/>
          <p:nvPr/>
        </p:nvSpPr>
        <p:spPr>
          <a:xfrm>
            <a:off x="990600" y="2016919"/>
            <a:ext cx="7162800" cy="2155031"/>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namespace N1 {	   	// N1</a:t>
            </a:r>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class C1 {  		// N1.C1</a:t>
            </a:r>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class C2 {  		// N1.C1.C2</a:t>
            </a:r>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    </a:t>
            </a:r>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    </a:t>
            </a:r>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namespace N2 {   	// N1.N2</a:t>
            </a:r>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class C2 {		// N1.N2.C2    </a:t>
            </a:r>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    </a:t>
            </a:r>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 </a:t>
            </a:r>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p:txBody>
      </p:sp>
    </p:spTree>
  </p:cSld>
  <p:clrMapOvr>
    <a:masterClrMapping/>
  </p:clrMapOvr>
  <p:transition spd="med">
    <p:fade thruBlk="1"/>
  </p:transition>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98"/>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Program Structure</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Namespaces</a:t>
            </a:r>
            <a:endParaRPr/>
          </a:p>
        </p:txBody>
      </p:sp>
      <p:sp>
        <p:nvSpPr>
          <p:cNvPr id="680" name="Google Shape;680;p98"/>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The using statement lets you use types without typing the fully qualified name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Can always use a fully qualified name</a:t>
            </a:r>
            <a:endParaRPr/>
          </a:p>
        </p:txBody>
      </p:sp>
      <p:sp>
        <p:nvSpPr>
          <p:cNvPr id="681" name="Google Shape;681;p98"/>
          <p:cNvSpPr txBox="1"/>
          <p:nvPr/>
        </p:nvSpPr>
        <p:spPr>
          <a:xfrm>
            <a:off x="685800" y="2805113"/>
            <a:ext cx="7848600" cy="1766888"/>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using N1;</a:t>
            </a:r>
            <a:endParaRPr/>
          </a:p>
          <a:p>
            <a:pPr indent="0" lvl="0" marL="0" marR="0" rtl="0" algn="l">
              <a:lnSpc>
                <a:spcPct val="85000"/>
              </a:lnSpc>
              <a:spcBef>
                <a:spcPts val="0"/>
              </a:spcBef>
              <a:spcAft>
                <a:spcPts val="0"/>
              </a:spcAft>
              <a:buClr>
                <a:schemeClr val="dk1"/>
              </a:buClr>
              <a:buSzPts val="2000"/>
              <a:buFont typeface="Times New Roman"/>
              <a:buNone/>
            </a:pPr>
            <a:r>
              <a:t/>
            </a:r>
            <a:endParaRPr b="1" i="0" sz="2000" u="none">
              <a:solidFill>
                <a:schemeClr val="dk1"/>
              </a:solidFill>
              <a:latin typeface="Droid Sans Mono"/>
              <a:ea typeface="Droid Sans Mono"/>
              <a:cs typeface="Droid Sans Mono"/>
              <a:sym typeface="Droid Sans Mono"/>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C1 a;			// The N1. is implicit</a:t>
            </a:r>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N1.C1 b;		// Fully qualified name</a:t>
            </a:r>
            <a:endParaRPr/>
          </a:p>
          <a:p>
            <a:pPr indent="0" lvl="0" marL="0" marR="0" rtl="0" algn="l">
              <a:lnSpc>
                <a:spcPct val="85000"/>
              </a:lnSpc>
              <a:spcBef>
                <a:spcPts val="0"/>
              </a:spcBef>
              <a:spcAft>
                <a:spcPts val="0"/>
              </a:spcAft>
              <a:buClr>
                <a:schemeClr val="dk1"/>
              </a:buClr>
              <a:buSzPts val="2000"/>
              <a:buFont typeface="Times New Roman"/>
              <a:buNone/>
            </a:pPr>
            <a:r>
              <a:t/>
            </a:r>
            <a:endParaRPr b="1" i="0" sz="2000" u="none">
              <a:solidFill>
                <a:schemeClr val="dk1"/>
              </a:solidFill>
              <a:latin typeface="Droid Sans Mono"/>
              <a:ea typeface="Droid Sans Mono"/>
              <a:cs typeface="Droid Sans Mono"/>
              <a:sym typeface="Droid Sans Mono"/>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C2 c;			// Error! C2 is undefined</a:t>
            </a:r>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N1.N2.C2 d;		// One of the C2 classes</a:t>
            </a:r>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C1.C2 e;		// The other one</a:t>
            </a:r>
            <a:endParaRPr/>
          </a:p>
        </p:txBody>
      </p:sp>
    </p:spTree>
  </p:cSld>
  <p:clrMapOvr>
    <a:masterClrMapping/>
  </p:clrMapOvr>
  <p:transition spd="med">
    <p:fade thruBlk="1"/>
  </p:transition>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99"/>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Program Structure</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Namespaces</a:t>
            </a:r>
            <a:endParaRPr/>
          </a:p>
        </p:txBody>
      </p:sp>
      <p:sp>
        <p:nvSpPr>
          <p:cNvPr id="687" name="Google Shape;687;p99"/>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The </a:t>
            </a:r>
            <a:r>
              <a:rPr b="0" i="0" lang="en" sz="2800" u="none">
                <a:solidFill>
                  <a:schemeClr val="dk1"/>
                </a:solidFill>
                <a:latin typeface="Droid Sans Mono"/>
                <a:ea typeface="Droid Sans Mono"/>
                <a:cs typeface="Droid Sans Mono"/>
                <a:sym typeface="Droid Sans Mono"/>
              </a:rPr>
              <a:t>using</a:t>
            </a:r>
            <a:r>
              <a:rPr b="0" i="0" lang="en" sz="2800" u="none">
                <a:solidFill>
                  <a:schemeClr val="dk1"/>
                </a:solidFill>
                <a:latin typeface="Arial"/>
                <a:ea typeface="Arial"/>
                <a:cs typeface="Arial"/>
                <a:sym typeface="Arial"/>
              </a:rPr>
              <a:t> statement also lets you create aliases </a:t>
            </a:r>
            <a:endParaRPr/>
          </a:p>
          <a:p>
            <a:pPr indent="-165100" lvl="0" marL="342900" marR="0" rtl="0" algn="l">
              <a:lnSpc>
                <a:spcPct val="100000"/>
              </a:lnSpc>
              <a:spcBef>
                <a:spcPts val="560"/>
              </a:spcBef>
              <a:spcAft>
                <a:spcPts val="0"/>
              </a:spcAft>
              <a:buClr>
                <a:schemeClr val="accent2"/>
              </a:buClr>
              <a:buSzPts val="2800"/>
              <a:buFont typeface="Noto Sans Symbols"/>
              <a:buNone/>
            </a:pPr>
            <a:r>
              <a:t/>
            </a:r>
            <a:endParaRPr b="0" i="0" sz="2800" u="none">
              <a:solidFill>
                <a:schemeClr val="dk1"/>
              </a:solidFill>
              <a:latin typeface="Arial"/>
              <a:ea typeface="Arial"/>
              <a:cs typeface="Arial"/>
              <a:sym typeface="Arial"/>
            </a:endParaRPr>
          </a:p>
        </p:txBody>
      </p:sp>
      <p:sp>
        <p:nvSpPr>
          <p:cNvPr id="688" name="Google Shape;688;p99"/>
          <p:cNvSpPr txBox="1"/>
          <p:nvPr/>
        </p:nvSpPr>
        <p:spPr>
          <a:xfrm>
            <a:off x="990600" y="2358628"/>
            <a:ext cx="7086600" cy="118467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using C1 = N1.N2.C1;</a:t>
            </a:r>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using N2 = N1.N2;</a:t>
            </a:r>
            <a:endParaRPr/>
          </a:p>
          <a:p>
            <a:pPr indent="0" lvl="0" marL="0" marR="0" rtl="0" algn="l">
              <a:lnSpc>
                <a:spcPct val="85000"/>
              </a:lnSpc>
              <a:spcBef>
                <a:spcPts val="0"/>
              </a:spcBef>
              <a:spcAft>
                <a:spcPts val="0"/>
              </a:spcAft>
              <a:buClr>
                <a:schemeClr val="dk1"/>
              </a:buClr>
              <a:buSzPts val="2000"/>
              <a:buFont typeface="Times New Roman"/>
              <a:buNone/>
            </a:pPr>
            <a:r>
              <a:t/>
            </a:r>
            <a:endParaRPr b="1" i="0" sz="2000" u="none">
              <a:solidFill>
                <a:schemeClr val="dk1"/>
              </a:solidFill>
              <a:latin typeface="Droid Sans Mono"/>
              <a:ea typeface="Droid Sans Mono"/>
              <a:cs typeface="Droid Sans Mono"/>
              <a:sym typeface="Droid Sans Mono"/>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C1 a;			// Refers to N1.N2.C1</a:t>
            </a:r>
            <a:endParaRPr/>
          </a:p>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N2.C1 b;		// Refers to N1.N2.C1</a:t>
            </a:r>
            <a:endParaRPr/>
          </a:p>
        </p:txBody>
      </p:sp>
    </p:spTree>
  </p:cSld>
  <p:clrMapOvr>
    <a:masterClrMapping/>
  </p:clrMapOvr>
  <p:transition spd="med">
    <p:fade thruBlk="1"/>
  </p:transition>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100"/>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Program Structure</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Namespaces</a:t>
            </a:r>
            <a:endParaRPr/>
          </a:p>
        </p:txBody>
      </p:sp>
      <p:sp>
        <p:nvSpPr>
          <p:cNvPr id="694" name="Google Shape;694;p100"/>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Best practice: Put all of your types in a unique namespace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Have a namespace for your company, project, product, etc.</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Look at how the .NET Framework classes are organized</a:t>
            </a:r>
            <a:endParaRPr/>
          </a:p>
          <a:p>
            <a:pPr indent="-165100" lvl="0" marL="342900" marR="0" rtl="0" algn="l">
              <a:lnSpc>
                <a:spcPct val="100000"/>
              </a:lnSpc>
              <a:spcBef>
                <a:spcPts val="560"/>
              </a:spcBef>
              <a:spcAft>
                <a:spcPts val="0"/>
              </a:spcAft>
              <a:buClr>
                <a:schemeClr val="accent2"/>
              </a:buClr>
              <a:buSzPts val="2800"/>
              <a:buFont typeface="Noto Sans Symbols"/>
              <a:buNone/>
            </a:pPr>
            <a:r>
              <a:t/>
            </a:r>
            <a:endParaRPr b="0" i="0" sz="2800" u="none">
              <a:solidFill>
                <a:schemeClr val="dk1"/>
              </a:solidFill>
              <a:latin typeface="Arial"/>
              <a:ea typeface="Arial"/>
              <a:cs typeface="Arial"/>
              <a:sym typeface="Arial"/>
            </a:endParaRPr>
          </a:p>
          <a:p>
            <a:pPr indent="-165100" lvl="0" marL="342900" marR="0" rtl="0" algn="l">
              <a:lnSpc>
                <a:spcPct val="100000"/>
              </a:lnSpc>
              <a:spcBef>
                <a:spcPts val="560"/>
              </a:spcBef>
              <a:spcAft>
                <a:spcPts val="0"/>
              </a:spcAft>
              <a:buClr>
                <a:schemeClr val="accent2"/>
              </a:buClr>
              <a:buSzPts val="2800"/>
              <a:buFont typeface="Noto Sans Symbols"/>
              <a:buNone/>
            </a:pPr>
            <a:r>
              <a:t/>
            </a:r>
            <a:endParaRPr b="0" i="0" sz="2800" u="none">
              <a:solidFill>
                <a:schemeClr val="dk1"/>
              </a:solidFill>
              <a:latin typeface="Arial"/>
              <a:ea typeface="Arial"/>
              <a:cs typeface="Arial"/>
              <a:sym typeface="Arial"/>
            </a:endParaRPr>
          </a:p>
        </p:txBody>
      </p:sp>
    </p:spTree>
  </p:cSld>
  <p:clrMapOvr>
    <a:masterClrMapping/>
  </p:clrMapOvr>
  <p:transition spd="med">
    <p:fade thruBlk="1"/>
  </p:transition>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101"/>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Program Structure</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References</a:t>
            </a:r>
            <a:endParaRPr/>
          </a:p>
        </p:txBody>
      </p:sp>
      <p:sp>
        <p:nvSpPr>
          <p:cNvPr id="700" name="Google Shape;700;p101"/>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In Visual Studio you specify references </a:t>
            </a:r>
            <a:br>
              <a:rPr b="0" i="0" lang="en" sz="2800" u="none">
                <a:solidFill>
                  <a:schemeClr val="dk1"/>
                </a:solidFill>
                <a:latin typeface="Arial"/>
                <a:ea typeface="Arial"/>
                <a:cs typeface="Arial"/>
                <a:sym typeface="Arial"/>
              </a:rPr>
            </a:br>
            <a:r>
              <a:rPr b="0" i="0" lang="en" sz="2800" u="none">
                <a:solidFill>
                  <a:schemeClr val="dk1"/>
                </a:solidFill>
                <a:latin typeface="Arial"/>
                <a:ea typeface="Arial"/>
                <a:cs typeface="Arial"/>
                <a:sym typeface="Arial"/>
              </a:rPr>
              <a:t>for a project</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Each reference identifies a specific assembly</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Passed as reference (</a:t>
            </a:r>
            <a:r>
              <a:rPr b="0" i="0" lang="en" sz="2800" u="none">
                <a:solidFill>
                  <a:schemeClr val="dk1"/>
                </a:solidFill>
                <a:latin typeface="Droid Sans Mono"/>
                <a:ea typeface="Droid Sans Mono"/>
                <a:cs typeface="Droid Sans Mono"/>
                <a:sym typeface="Droid Sans Mono"/>
              </a:rPr>
              <a:t>/r</a:t>
            </a:r>
            <a:r>
              <a:rPr b="0" i="0" lang="en" sz="2800" u="none">
                <a:solidFill>
                  <a:schemeClr val="dk1"/>
                </a:solidFill>
                <a:latin typeface="Arial"/>
                <a:ea typeface="Arial"/>
                <a:cs typeface="Arial"/>
                <a:sym typeface="Arial"/>
              </a:rPr>
              <a:t> or </a:t>
            </a:r>
            <a:r>
              <a:rPr b="0" i="0" lang="en" sz="2800" u="none">
                <a:solidFill>
                  <a:schemeClr val="dk1"/>
                </a:solidFill>
                <a:latin typeface="Droid Sans Mono"/>
                <a:ea typeface="Droid Sans Mono"/>
                <a:cs typeface="Droid Sans Mono"/>
                <a:sym typeface="Droid Sans Mono"/>
              </a:rPr>
              <a:t>/reference</a:t>
            </a:r>
            <a:r>
              <a:rPr b="0" i="0" lang="en" sz="2800" u="none">
                <a:solidFill>
                  <a:schemeClr val="dk1"/>
                </a:solidFill>
                <a:latin typeface="Arial"/>
                <a:ea typeface="Arial"/>
                <a:cs typeface="Arial"/>
                <a:sym typeface="Arial"/>
              </a:rPr>
              <a:t>) </a:t>
            </a:r>
            <a:br>
              <a:rPr b="0" i="0" lang="en" sz="2800" u="none">
                <a:solidFill>
                  <a:schemeClr val="dk1"/>
                </a:solidFill>
                <a:latin typeface="Arial"/>
                <a:ea typeface="Arial"/>
                <a:cs typeface="Arial"/>
                <a:sym typeface="Arial"/>
              </a:rPr>
            </a:br>
            <a:r>
              <a:rPr b="0" i="0" lang="en" sz="2800" u="none">
                <a:solidFill>
                  <a:schemeClr val="dk1"/>
                </a:solidFill>
                <a:latin typeface="Arial"/>
                <a:ea typeface="Arial"/>
                <a:cs typeface="Arial"/>
                <a:sym typeface="Arial"/>
              </a:rPr>
              <a:t>to the C# compiler</a:t>
            </a:r>
            <a:endParaRPr/>
          </a:p>
        </p:txBody>
      </p:sp>
      <p:sp>
        <p:nvSpPr>
          <p:cNvPr id="701" name="Google Shape;701;p101"/>
          <p:cNvSpPr txBox="1"/>
          <p:nvPr/>
        </p:nvSpPr>
        <p:spPr>
          <a:xfrm>
            <a:off x="685800" y="3486150"/>
            <a:ext cx="7696200" cy="408384"/>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85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csc HelloWorld.cs /reference:System.WinForms.dll</a:t>
            </a:r>
            <a:endParaRPr/>
          </a:p>
        </p:txBody>
      </p:sp>
    </p:spTree>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idx="12" type="sldNum"/>
          </p:nvPr>
        </p:nvSpPr>
        <p:spPr>
          <a:xfrm>
            <a:off x="3590925" y="4714875"/>
            <a:ext cx="28956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solidFill>
                  <a:schemeClr val="dk1"/>
                </a:solidFill>
                <a:latin typeface="Economica"/>
                <a:ea typeface="Economica"/>
                <a:cs typeface="Economica"/>
                <a:sym typeface="Economica"/>
              </a:rPr>
              <a:t>‹#›</a:t>
            </a:fld>
            <a:endParaRPr>
              <a:solidFill>
                <a:schemeClr val="dk1"/>
              </a:solidFill>
              <a:latin typeface="Economica"/>
              <a:ea typeface="Economica"/>
              <a:cs typeface="Economica"/>
              <a:sym typeface="Economica"/>
            </a:endParaRPr>
          </a:p>
        </p:txBody>
      </p:sp>
      <p:sp>
        <p:nvSpPr>
          <p:cNvPr id="112" name="Google Shape;112;p21"/>
          <p:cNvSpPr txBox="1"/>
          <p:nvPr>
            <p:ph type="title"/>
          </p:nvPr>
        </p:nvSpPr>
        <p:spPr>
          <a:xfrm>
            <a:off x="871537" y="646509"/>
            <a:ext cx="8162925" cy="5715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 sz="4400" u="none">
                <a:latin typeface="Verdana"/>
                <a:ea typeface="Verdana"/>
                <a:cs typeface="Verdana"/>
                <a:sym typeface="Verdana"/>
              </a:rPr>
              <a:t>Why Choose C#?</a:t>
            </a:r>
            <a:endParaRPr/>
          </a:p>
        </p:txBody>
      </p:sp>
      <p:sp>
        <p:nvSpPr>
          <p:cNvPr id="113" name="Google Shape;113;p21"/>
          <p:cNvSpPr txBox="1"/>
          <p:nvPr>
            <p:ph idx="1" type="body"/>
          </p:nvPr>
        </p:nvSpPr>
        <p:spPr>
          <a:xfrm>
            <a:off x="311700" y="1309225"/>
            <a:ext cx="8520600" cy="3354000"/>
          </a:xfrm>
          <a:prstGeom prst="rect">
            <a:avLst/>
          </a:prstGeom>
          <a:noFill/>
          <a:ln>
            <a:noFill/>
          </a:ln>
        </p:spPr>
        <p:txBody>
          <a:bodyPr anchorCtr="0" anchor="t" bIns="45700" lIns="91425" spcFirstLastPara="1" rIns="91425" wrap="square" tIns="45700">
            <a:noAutofit/>
          </a:bodyPr>
          <a:lstStyle/>
          <a:p>
            <a:pPr indent="-317500" lvl="0" marL="342900" marR="0" rtl="0" algn="l">
              <a:lnSpc>
                <a:spcPct val="100000"/>
              </a:lnSpc>
              <a:spcBef>
                <a:spcPts val="0"/>
              </a:spcBef>
              <a:spcAft>
                <a:spcPts val="0"/>
              </a:spcAft>
              <a:buSzPts val="2000"/>
              <a:buFont typeface="Noto Sans Symbols"/>
              <a:buChar char="▪"/>
            </a:pPr>
            <a:r>
              <a:rPr b="0" i="0" lang="en" sz="2000" u="none">
                <a:latin typeface="Verdana"/>
                <a:ea typeface="Verdana"/>
                <a:cs typeface="Verdana"/>
                <a:sym typeface="Verdana"/>
              </a:rPr>
              <a:t>C# was designed from scratch with the .net framework in mind</a:t>
            </a:r>
            <a:endParaRPr b="0" i="0" sz="2000" u="none">
              <a:latin typeface="Verdana"/>
              <a:ea typeface="Verdana"/>
              <a:cs typeface="Verdana"/>
              <a:sym typeface="Verdana"/>
            </a:endParaRPr>
          </a:p>
          <a:p>
            <a:pPr indent="-317500" lvl="0" marL="342900" marR="0" rtl="0" algn="l">
              <a:lnSpc>
                <a:spcPct val="100000"/>
              </a:lnSpc>
              <a:spcBef>
                <a:spcPts val="640"/>
              </a:spcBef>
              <a:spcAft>
                <a:spcPts val="0"/>
              </a:spcAft>
              <a:buSzPts val="2000"/>
              <a:buFont typeface="Noto Sans Symbols"/>
              <a:buChar char="▪"/>
            </a:pPr>
            <a:r>
              <a:rPr b="0" i="0" lang="en" sz="2000" u="none">
                <a:latin typeface="Verdana"/>
                <a:ea typeface="Verdana"/>
                <a:cs typeface="Verdana"/>
                <a:sym typeface="Verdana"/>
              </a:rPr>
              <a:t>C# combines the power of C and C++ with the productivity of Visual Basic </a:t>
            </a:r>
            <a:endParaRPr sz="2000"/>
          </a:p>
          <a:p>
            <a:pPr indent="-317500" lvl="0" marL="342900" marR="0" rtl="0" algn="l">
              <a:lnSpc>
                <a:spcPct val="100000"/>
              </a:lnSpc>
              <a:spcBef>
                <a:spcPts val="640"/>
              </a:spcBef>
              <a:spcAft>
                <a:spcPts val="0"/>
              </a:spcAft>
              <a:buSzPts val="2000"/>
              <a:buFont typeface="Noto Sans Symbols"/>
              <a:buChar char="▪"/>
            </a:pPr>
            <a:r>
              <a:rPr b="0" i="0" lang="en" sz="2000" u="none">
                <a:latin typeface="Verdana"/>
                <a:ea typeface="Verdana"/>
                <a:cs typeface="Verdana"/>
                <a:sym typeface="Verdana"/>
              </a:rPr>
              <a:t>With its familiar syntax the transition for Java and C++ programmers will be an easy one</a:t>
            </a:r>
            <a:endParaRPr sz="2000"/>
          </a:p>
          <a:p>
            <a:pPr indent="-190500" lvl="0" marL="342900" marR="0" rtl="0" algn="l">
              <a:lnSpc>
                <a:spcPct val="100000"/>
              </a:lnSpc>
              <a:spcBef>
                <a:spcPts val="640"/>
              </a:spcBef>
              <a:spcAft>
                <a:spcPts val="0"/>
              </a:spcAft>
              <a:buClr>
                <a:schemeClr val="folHlink"/>
              </a:buClr>
              <a:buSzPts val="2400"/>
              <a:buFont typeface="Noto Sans Symbols"/>
              <a:buNone/>
            </a:pPr>
            <a:r>
              <a:t/>
            </a:r>
            <a:endParaRPr b="0" i="0" sz="2000" u="none">
              <a:solidFill>
                <a:schemeClr val="dk2"/>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3">
                                            <p:txEl>
                                              <p:pRg end="0" st="0"/>
                                            </p:txEl>
                                          </p:spTgt>
                                        </p:tgtEl>
                                        <p:attrNameLst>
                                          <p:attrName>style.visibility</p:attrName>
                                        </p:attrNameLst>
                                      </p:cBhvr>
                                      <p:to>
                                        <p:strVal val="visible"/>
                                      </p:to>
                                    </p:set>
                                    <p:anim calcmode="lin" valueType="num">
                                      <p:cBhvr additive="base">
                                        <p:cTn dur="500"/>
                                        <p:tgtEl>
                                          <p:spTgt spid="11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3">
                                            <p:txEl>
                                              <p:pRg end="1" st="1"/>
                                            </p:txEl>
                                          </p:spTgt>
                                        </p:tgtEl>
                                        <p:attrNameLst>
                                          <p:attrName>style.visibility</p:attrName>
                                        </p:attrNameLst>
                                      </p:cBhvr>
                                      <p:to>
                                        <p:strVal val="visible"/>
                                      </p:to>
                                    </p:set>
                                    <p:anim calcmode="lin" valueType="num">
                                      <p:cBhvr additive="base">
                                        <p:cTn dur="500"/>
                                        <p:tgtEl>
                                          <p:spTgt spid="11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3">
                                            <p:txEl>
                                              <p:pRg end="2" st="2"/>
                                            </p:txEl>
                                          </p:spTgt>
                                        </p:tgtEl>
                                        <p:attrNameLst>
                                          <p:attrName>style.visibility</p:attrName>
                                        </p:attrNameLst>
                                      </p:cBhvr>
                                      <p:to>
                                        <p:strVal val="visible"/>
                                      </p:to>
                                    </p:set>
                                    <p:anim calcmode="lin" valueType="num">
                                      <p:cBhvr additive="base">
                                        <p:cTn dur="500"/>
                                        <p:tgtEl>
                                          <p:spTgt spid="11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3">
                                            <p:txEl>
                                              <p:pRg end="3" st="3"/>
                                            </p:txEl>
                                          </p:spTgt>
                                        </p:tgtEl>
                                        <p:attrNameLst>
                                          <p:attrName>style.visibility</p:attrName>
                                        </p:attrNameLst>
                                      </p:cBhvr>
                                      <p:to>
                                        <p:strVal val="visible"/>
                                      </p:to>
                                    </p:set>
                                    <p:anim calcmode="lin" valueType="num">
                                      <p:cBhvr additive="base">
                                        <p:cTn dur="500"/>
                                        <p:tgtEl>
                                          <p:spTgt spid="113">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102"/>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Program Structure</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Namespaces vs. References</a:t>
            </a:r>
            <a:endParaRPr/>
          </a:p>
        </p:txBody>
      </p:sp>
      <p:sp>
        <p:nvSpPr>
          <p:cNvPr id="707" name="Google Shape;707;p102"/>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Namespaces provide language-level naming shortcuts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Don’t have to type a long fully qualified name over and over</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References specify which assembly to use</a:t>
            </a:r>
            <a:endParaRPr/>
          </a:p>
        </p:txBody>
      </p:sp>
    </p:spTree>
  </p:cSld>
  <p:clrMapOvr>
    <a:masterClrMapping/>
  </p:clrMapOvr>
  <p:transition spd="med">
    <p:fade thruBlk="1"/>
  </p:transition>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103"/>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Program Structure</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Main Method</a:t>
            </a:r>
            <a:endParaRPr/>
          </a:p>
        </p:txBody>
      </p:sp>
      <p:sp>
        <p:nvSpPr>
          <p:cNvPr id="713" name="Google Shape;713;p103"/>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Execution begins at the static </a:t>
            </a:r>
            <a:r>
              <a:rPr b="0" i="0" lang="en" sz="2800" u="none">
                <a:solidFill>
                  <a:schemeClr val="dk1"/>
                </a:solidFill>
                <a:latin typeface="Droid Sans Mono"/>
                <a:ea typeface="Droid Sans Mono"/>
                <a:cs typeface="Droid Sans Mono"/>
                <a:sym typeface="Droid Sans Mono"/>
              </a:rPr>
              <a:t>Main()</a:t>
            </a:r>
            <a:r>
              <a:rPr b="0" i="0" lang="en" sz="2800" u="none">
                <a:solidFill>
                  <a:schemeClr val="dk1"/>
                </a:solidFill>
                <a:latin typeface="Arial"/>
                <a:ea typeface="Arial"/>
                <a:cs typeface="Arial"/>
                <a:sym typeface="Arial"/>
              </a:rPr>
              <a:t> method</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Can have only one method with one of </a:t>
            </a:r>
            <a:br>
              <a:rPr b="0" i="0" lang="en" sz="2800" u="none">
                <a:solidFill>
                  <a:schemeClr val="dk1"/>
                </a:solidFill>
                <a:latin typeface="Arial"/>
                <a:ea typeface="Arial"/>
                <a:cs typeface="Arial"/>
                <a:sym typeface="Arial"/>
              </a:rPr>
            </a:br>
            <a:r>
              <a:rPr b="0" i="0" lang="en" sz="2800" u="none">
                <a:solidFill>
                  <a:schemeClr val="dk1"/>
                </a:solidFill>
                <a:latin typeface="Arial"/>
                <a:ea typeface="Arial"/>
                <a:cs typeface="Arial"/>
                <a:sym typeface="Arial"/>
              </a:rPr>
              <a:t>the following signatures in an assembly</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Droid Sans Mono"/>
                <a:ea typeface="Droid Sans Mono"/>
                <a:cs typeface="Droid Sans Mono"/>
                <a:sym typeface="Droid Sans Mono"/>
              </a:rPr>
              <a:t>static void Main()</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Droid Sans Mono"/>
                <a:ea typeface="Droid Sans Mono"/>
                <a:cs typeface="Droid Sans Mono"/>
                <a:sym typeface="Droid Sans Mono"/>
              </a:rPr>
              <a:t>static int Main()</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Droid Sans Mono"/>
                <a:ea typeface="Droid Sans Mono"/>
                <a:cs typeface="Droid Sans Mono"/>
                <a:sym typeface="Droid Sans Mono"/>
              </a:rPr>
              <a:t>static void Main(string[] args)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Droid Sans Mono"/>
                <a:ea typeface="Droid Sans Mono"/>
                <a:cs typeface="Droid Sans Mono"/>
                <a:sym typeface="Droid Sans Mono"/>
              </a:rPr>
              <a:t>static int Main(string[] args)</a:t>
            </a:r>
            <a:endParaRPr/>
          </a:p>
        </p:txBody>
      </p:sp>
    </p:spTree>
  </p:cSld>
  <p:clrMapOvr>
    <a:masterClrMapping/>
  </p:clrMapOvr>
  <p:transition spd="med">
    <p:fade thruBlk="1"/>
  </p:transition>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104"/>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Program Structure</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Syntax</a:t>
            </a:r>
            <a:endParaRPr/>
          </a:p>
        </p:txBody>
      </p:sp>
      <p:sp>
        <p:nvSpPr>
          <p:cNvPr id="719" name="Google Shape;719;p104"/>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Identifiers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Names for types, methods, fields, etc.</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Must be whole word – no white space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Unicode characters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Begins with letter or underscore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Case sensitive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Must not clash with keyword</a:t>
            </a:r>
            <a:endParaRPr/>
          </a:p>
          <a:p>
            <a:pPr indent="-228600" lvl="2" marL="1085850" marR="0" rtl="0" algn="l">
              <a:lnSpc>
                <a:spcPct val="100000"/>
              </a:lnSpc>
              <a:spcBef>
                <a:spcPts val="400"/>
              </a:spcBef>
              <a:spcAft>
                <a:spcPts val="0"/>
              </a:spcAft>
              <a:buClr>
                <a:schemeClr val="accent2"/>
              </a:buClr>
              <a:buSzPts val="1300"/>
              <a:buFont typeface="Noto Sans Symbols"/>
              <a:buChar char="●"/>
            </a:pPr>
            <a:r>
              <a:rPr b="0" i="0" lang="en" sz="2000" u="none" cap="none" strike="noStrike">
                <a:solidFill>
                  <a:schemeClr val="dk1"/>
                </a:solidFill>
                <a:latin typeface="Arial"/>
                <a:ea typeface="Arial"/>
                <a:cs typeface="Arial"/>
                <a:sym typeface="Arial"/>
              </a:rPr>
              <a:t>Unless prefixed with @</a:t>
            </a:r>
            <a:endParaRPr/>
          </a:p>
        </p:txBody>
      </p:sp>
    </p:spTree>
  </p:cSld>
  <p:clrMapOvr>
    <a:masterClrMapping/>
  </p:clrMapOvr>
  <p:transition spd="med">
    <p:fade thruBlk="1"/>
  </p:transition>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105"/>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Agenda</a:t>
            </a:r>
            <a:endParaRPr/>
          </a:p>
        </p:txBody>
      </p:sp>
      <p:sp>
        <p:nvSpPr>
          <p:cNvPr id="725" name="Google Shape;725;p105"/>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Hello World</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Design Goals of C#</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Types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Program Structure</a:t>
            </a:r>
            <a:endParaRPr/>
          </a:p>
          <a:p>
            <a:pPr indent="-342900" lvl="0" marL="342900" marR="0" rtl="0" algn="l">
              <a:lnSpc>
                <a:spcPct val="100000"/>
              </a:lnSpc>
              <a:spcBef>
                <a:spcPts val="560"/>
              </a:spcBef>
              <a:spcAft>
                <a:spcPts val="0"/>
              </a:spcAft>
              <a:buClr>
                <a:schemeClr val="folHlink"/>
              </a:buClr>
              <a:buSzPts val="2800"/>
              <a:buFont typeface="Noto Sans Symbols"/>
              <a:buChar char="⬥"/>
            </a:pPr>
            <a:r>
              <a:rPr b="1" i="0" lang="en" sz="2800" u="none">
                <a:solidFill>
                  <a:schemeClr val="folHlink"/>
                </a:solidFill>
                <a:latin typeface="Arial"/>
                <a:ea typeface="Arial"/>
                <a:cs typeface="Arial"/>
                <a:sym typeface="Arial"/>
              </a:rPr>
              <a:t>Statements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Operators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Using Visual Studio.NET</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Using the .NET Framework SDK </a:t>
            </a:r>
            <a:endParaRPr/>
          </a:p>
        </p:txBody>
      </p:sp>
    </p:spTree>
  </p:cSld>
  <p:clrMapOvr>
    <a:masterClrMapping/>
  </p:clrMapOvr>
  <p:transition spd="med">
    <p:fade thruBlk="1"/>
  </p:transition>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106"/>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Overview</a:t>
            </a:r>
            <a:endParaRPr/>
          </a:p>
        </p:txBody>
      </p:sp>
      <p:sp>
        <p:nvSpPr>
          <p:cNvPr id="732" name="Google Shape;732;p106"/>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High C++ fidelity</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Droid Sans Mono"/>
                <a:ea typeface="Droid Sans Mono"/>
                <a:cs typeface="Droid Sans Mono"/>
                <a:sym typeface="Droid Sans Mono"/>
              </a:rPr>
              <a:t>if</a:t>
            </a:r>
            <a:r>
              <a:rPr b="0" i="0" lang="en" sz="2800" u="none">
                <a:solidFill>
                  <a:schemeClr val="dk1"/>
                </a:solidFill>
                <a:latin typeface="Arial"/>
                <a:ea typeface="Arial"/>
                <a:cs typeface="Arial"/>
                <a:sym typeface="Arial"/>
              </a:rPr>
              <a:t>, </a:t>
            </a:r>
            <a:r>
              <a:rPr b="0" i="0" lang="en" sz="2800" u="none">
                <a:solidFill>
                  <a:schemeClr val="dk1"/>
                </a:solidFill>
                <a:latin typeface="Droid Sans Mono"/>
                <a:ea typeface="Droid Sans Mono"/>
                <a:cs typeface="Droid Sans Mono"/>
                <a:sym typeface="Droid Sans Mono"/>
              </a:rPr>
              <a:t>while</a:t>
            </a:r>
            <a:r>
              <a:rPr b="0" i="0" lang="en" sz="2800" u="none">
                <a:solidFill>
                  <a:schemeClr val="dk1"/>
                </a:solidFill>
                <a:latin typeface="Arial"/>
                <a:ea typeface="Arial"/>
                <a:cs typeface="Arial"/>
                <a:sym typeface="Arial"/>
              </a:rPr>
              <a:t>, </a:t>
            </a:r>
            <a:r>
              <a:rPr b="0" i="0" lang="en" sz="2800" u="none">
                <a:solidFill>
                  <a:schemeClr val="dk1"/>
                </a:solidFill>
                <a:latin typeface="Droid Sans Mono"/>
                <a:ea typeface="Droid Sans Mono"/>
                <a:cs typeface="Droid Sans Mono"/>
                <a:sym typeface="Droid Sans Mono"/>
              </a:rPr>
              <a:t>do</a:t>
            </a:r>
            <a:r>
              <a:rPr b="0" i="0" lang="en" sz="2800" u="none">
                <a:solidFill>
                  <a:schemeClr val="dk1"/>
                </a:solidFill>
                <a:latin typeface="Arial"/>
                <a:ea typeface="Arial"/>
                <a:cs typeface="Arial"/>
                <a:sym typeface="Arial"/>
              </a:rPr>
              <a:t> require </a:t>
            </a:r>
            <a:r>
              <a:rPr b="0" i="0" lang="en" sz="2800" u="none">
                <a:solidFill>
                  <a:schemeClr val="dk1"/>
                </a:solidFill>
                <a:latin typeface="Droid Sans Mono"/>
                <a:ea typeface="Droid Sans Mono"/>
                <a:cs typeface="Droid Sans Mono"/>
                <a:sym typeface="Droid Sans Mono"/>
              </a:rPr>
              <a:t>bool</a:t>
            </a:r>
            <a:r>
              <a:rPr b="0" i="0" lang="en" sz="2800" u="none">
                <a:solidFill>
                  <a:schemeClr val="dk1"/>
                </a:solidFill>
                <a:latin typeface="Arial"/>
                <a:ea typeface="Arial"/>
                <a:cs typeface="Arial"/>
                <a:sym typeface="Arial"/>
              </a:rPr>
              <a:t> condition</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Droid Sans Mono"/>
                <a:ea typeface="Droid Sans Mono"/>
                <a:cs typeface="Droid Sans Mono"/>
                <a:sym typeface="Droid Sans Mono"/>
              </a:rPr>
              <a:t>goto</a:t>
            </a:r>
            <a:r>
              <a:rPr b="0" i="0" lang="en" sz="2800" u="none">
                <a:solidFill>
                  <a:schemeClr val="dk1"/>
                </a:solidFill>
                <a:latin typeface="Arial"/>
                <a:ea typeface="Arial"/>
                <a:cs typeface="Arial"/>
                <a:sym typeface="Arial"/>
              </a:rPr>
              <a:t> can’t jump into blocks</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Droid Sans Mono"/>
                <a:ea typeface="Droid Sans Mono"/>
                <a:cs typeface="Droid Sans Mono"/>
                <a:sym typeface="Droid Sans Mono"/>
              </a:rPr>
              <a:t>switch</a:t>
            </a:r>
            <a:r>
              <a:rPr b="0" i="0" lang="en" sz="2800" u="none">
                <a:solidFill>
                  <a:schemeClr val="dk1"/>
                </a:solidFill>
                <a:latin typeface="Arial"/>
                <a:ea typeface="Arial"/>
                <a:cs typeface="Arial"/>
                <a:sym typeface="Arial"/>
              </a:rPr>
              <a:t> statement</a:t>
            </a:r>
            <a:endParaRPr/>
          </a:p>
          <a:p>
            <a:pPr indent="-285750" lvl="1" marL="742950" marR="0" rtl="0" algn="l">
              <a:lnSpc>
                <a:spcPct val="9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Arial"/>
                <a:ea typeface="Arial"/>
                <a:cs typeface="Arial"/>
                <a:sym typeface="Arial"/>
              </a:rPr>
              <a:t>No fall-through</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Droid Sans Mono"/>
                <a:ea typeface="Droid Sans Mono"/>
                <a:cs typeface="Droid Sans Mono"/>
                <a:sym typeface="Droid Sans Mono"/>
              </a:rPr>
              <a:t>foreach</a:t>
            </a:r>
            <a:r>
              <a:rPr b="0" i="0" lang="en" sz="2800" u="none">
                <a:solidFill>
                  <a:schemeClr val="dk1"/>
                </a:solidFill>
                <a:latin typeface="Arial"/>
                <a:ea typeface="Arial"/>
                <a:cs typeface="Arial"/>
                <a:sym typeface="Arial"/>
              </a:rPr>
              <a:t> statement</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Droid Sans Mono"/>
                <a:ea typeface="Droid Sans Mono"/>
                <a:cs typeface="Droid Sans Mono"/>
                <a:sym typeface="Droid Sans Mono"/>
              </a:rPr>
              <a:t>checked</a:t>
            </a:r>
            <a:r>
              <a:rPr b="0" i="0" lang="en" sz="2800" u="none">
                <a:solidFill>
                  <a:schemeClr val="dk1"/>
                </a:solidFill>
                <a:latin typeface="Arial"/>
                <a:ea typeface="Arial"/>
                <a:cs typeface="Arial"/>
                <a:sym typeface="Arial"/>
              </a:rPr>
              <a:t> and </a:t>
            </a:r>
            <a:r>
              <a:rPr b="0" i="0" lang="en" sz="2800" u="none">
                <a:solidFill>
                  <a:schemeClr val="dk1"/>
                </a:solidFill>
                <a:latin typeface="Droid Sans Mono"/>
                <a:ea typeface="Droid Sans Mono"/>
                <a:cs typeface="Droid Sans Mono"/>
                <a:sym typeface="Droid Sans Mono"/>
              </a:rPr>
              <a:t>unchecked</a:t>
            </a:r>
            <a:r>
              <a:rPr b="0" i="0" lang="en" sz="2800" u="none">
                <a:solidFill>
                  <a:schemeClr val="dk1"/>
                </a:solidFill>
                <a:latin typeface="Arial"/>
                <a:ea typeface="Arial"/>
                <a:cs typeface="Arial"/>
                <a:sym typeface="Arial"/>
              </a:rPr>
              <a:t> statements</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Expression </a:t>
            </a:r>
            <a:br>
              <a:rPr b="0" i="0" lang="en" sz="2800" u="none">
                <a:solidFill>
                  <a:schemeClr val="dk1"/>
                </a:solidFill>
                <a:latin typeface="Arial"/>
                <a:ea typeface="Arial"/>
                <a:cs typeface="Arial"/>
                <a:sym typeface="Arial"/>
              </a:rPr>
            </a:br>
            <a:r>
              <a:rPr b="0" i="0" lang="en" sz="2800" u="none">
                <a:solidFill>
                  <a:schemeClr val="dk1"/>
                </a:solidFill>
                <a:latin typeface="Arial"/>
                <a:ea typeface="Arial"/>
                <a:cs typeface="Arial"/>
                <a:sym typeface="Arial"/>
              </a:rPr>
              <a:t>statements </a:t>
            </a:r>
            <a:br>
              <a:rPr b="0" i="0" lang="en" sz="2800" u="none">
                <a:solidFill>
                  <a:schemeClr val="dk1"/>
                </a:solidFill>
                <a:latin typeface="Arial"/>
                <a:ea typeface="Arial"/>
                <a:cs typeface="Arial"/>
                <a:sym typeface="Arial"/>
              </a:rPr>
            </a:br>
            <a:r>
              <a:rPr b="0" i="0" lang="en" sz="2800" u="none">
                <a:solidFill>
                  <a:schemeClr val="dk1"/>
                </a:solidFill>
                <a:latin typeface="Arial"/>
                <a:ea typeface="Arial"/>
                <a:cs typeface="Arial"/>
                <a:sym typeface="Arial"/>
              </a:rPr>
              <a:t>must do work</a:t>
            </a:r>
            <a:endParaRPr/>
          </a:p>
        </p:txBody>
      </p:sp>
      <p:sp>
        <p:nvSpPr>
          <p:cNvPr id="733" name="Google Shape;733;p106"/>
          <p:cNvSpPr txBox="1"/>
          <p:nvPr/>
        </p:nvSpPr>
        <p:spPr>
          <a:xfrm>
            <a:off x="5181600" y="3925490"/>
            <a:ext cx="3549650" cy="787003"/>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void Foo() {</a:t>
            </a:r>
            <a:endParaRPr/>
          </a:p>
          <a:p>
            <a:pPr indent="0" lvl="0" marL="0" marR="0" rtl="0" algn="l">
              <a:lnSpc>
                <a:spcPct val="90000"/>
              </a:lnSpc>
              <a:spcBef>
                <a:spcPts val="40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i == 1;    // error</a:t>
            </a:r>
            <a:endParaRPr/>
          </a:p>
          <a:p>
            <a:pPr indent="0" lvl="0" marL="0" marR="0" rtl="0" algn="l">
              <a:lnSpc>
                <a:spcPct val="90000"/>
              </a:lnSpc>
              <a:spcBef>
                <a:spcPts val="40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p:txBody>
      </p:sp>
    </p:spTree>
  </p:cSld>
  <p:clrMapOvr>
    <a:masterClrMapping/>
  </p:clrMapOvr>
  <p:transition spd="slow">
    <p:fade thruBlk="1"/>
  </p:transition>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107"/>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Overview</a:t>
            </a:r>
            <a:endParaRPr/>
          </a:p>
        </p:txBody>
      </p:sp>
      <p:sp>
        <p:nvSpPr>
          <p:cNvPr id="740" name="Google Shape;740;p107"/>
          <p:cNvSpPr txBox="1"/>
          <p:nvPr>
            <p:ph idx="1" type="body"/>
          </p:nvPr>
        </p:nvSpPr>
        <p:spPr>
          <a:xfrm>
            <a:off x="609600" y="1485900"/>
            <a:ext cx="3962400" cy="33147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2000"/>
              <a:buFont typeface="Noto Sans Symbols"/>
              <a:buChar char="⬥"/>
            </a:pPr>
            <a:r>
              <a:rPr b="0" i="0" lang="en" sz="2000" u="none">
                <a:solidFill>
                  <a:schemeClr val="dk1"/>
                </a:solidFill>
                <a:latin typeface="Arial"/>
                <a:ea typeface="Arial"/>
                <a:cs typeface="Arial"/>
                <a:sym typeface="Arial"/>
              </a:rPr>
              <a:t>Statement lists</a:t>
            </a:r>
            <a:endParaRPr/>
          </a:p>
          <a:p>
            <a:pPr indent="-342900" lvl="0" marL="342900" marR="0" rtl="0" algn="l">
              <a:lnSpc>
                <a:spcPct val="90000"/>
              </a:lnSpc>
              <a:spcBef>
                <a:spcPts val="400"/>
              </a:spcBef>
              <a:spcAft>
                <a:spcPts val="0"/>
              </a:spcAft>
              <a:buClr>
                <a:schemeClr val="accent2"/>
              </a:buClr>
              <a:buSzPts val="2000"/>
              <a:buFont typeface="Noto Sans Symbols"/>
              <a:buChar char="⬥"/>
            </a:pPr>
            <a:r>
              <a:rPr b="0" i="0" lang="en" sz="2000" u="none">
                <a:solidFill>
                  <a:schemeClr val="dk1"/>
                </a:solidFill>
                <a:latin typeface="Arial"/>
                <a:ea typeface="Arial"/>
                <a:cs typeface="Arial"/>
                <a:sym typeface="Arial"/>
              </a:rPr>
              <a:t>Block statements</a:t>
            </a:r>
            <a:endParaRPr/>
          </a:p>
          <a:p>
            <a:pPr indent="-342900" lvl="0" marL="342900" marR="0" rtl="0" algn="l">
              <a:lnSpc>
                <a:spcPct val="90000"/>
              </a:lnSpc>
              <a:spcBef>
                <a:spcPts val="400"/>
              </a:spcBef>
              <a:spcAft>
                <a:spcPts val="0"/>
              </a:spcAft>
              <a:buClr>
                <a:schemeClr val="accent2"/>
              </a:buClr>
              <a:buSzPts val="2000"/>
              <a:buFont typeface="Noto Sans Symbols"/>
              <a:buChar char="⬥"/>
            </a:pPr>
            <a:r>
              <a:rPr b="0" i="0" lang="en" sz="2000" u="none">
                <a:solidFill>
                  <a:schemeClr val="dk1"/>
                </a:solidFill>
                <a:latin typeface="Arial"/>
                <a:ea typeface="Arial"/>
                <a:cs typeface="Arial"/>
                <a:sym typeface="Arial"/>
              </a:rPr>
              <a:t>Labeled statements</a:t>
            </a:r>
            <a:endParaRPr/>
          </a:p>
          <a:p>
            <a:pPr indent="-342900" lvl="0" marL="342900" marR="0" rtl="0" algn="l">
              <a:lnSpc>
                <a:spcPct val="90000"/>
              </a:lnSpc>
              <a:spcBef>
                <a:spcPts val="400"/>
              </a:spcBef>
              <a:spcAft>
                <a:spcPts val="0"/>
              </a:spcAft>
              <a:buClr>
                <a:schemeClr val="accent2"/>
              </a:buClr>
              <a:buSzPts val="2000"/>
              <a:buFont typeface="Noto Sans Symbols"/>
              <a:buChar char="⬥"/>
            </a:pPr>
            <a:r>
              <a:rPr b="0" i="0" lang="en" sz="2000" u="none">
                <a:solidFill>
                  <a:schemeClr val="dk1"/>
                </a:solidFill>
                <a:latin typeface="Arial"/>
                <a:ea typeface="Arial"/>
                <a:cs typeface="Arial"/>
                <a:sym typeface="Arial"/>
              </a:rPr>
              <a:t>Declarations</a:t>
            </a:r>
            <a:endParaRPr/>
          </a:p>
          <a:p>
            <a:pPr indent="-285750" lvl="1" marL="742950" marR="0" rtl="0" algn="l">
              <a:lnSpc>
                <a:spcPct val="90000"/>
              </a:lnSpc>
              <a:spcBef>
                <a:spcPts val="360"/>
              </a:spcBef>
              <a:spcAft>
                <a:spcPts val="0"/>
              </a:spcAft>
              <a:buClr>
                <a:schemeClr val="accent2"/>
              </a:buClr>
              <a:buSzPts val="990"/>
              <a:buFont typeface="Noto Sans Symbols"/>
              <a:buChar char="■"/>
            </a:pPr>
            <a:r>
              <a:rPr b="0" i="0" lang="en" sz="1800" u="none" cap="none" strike="noStrike">
                <a:solidFill>
                  <a:schemeClr val="dk1"/>
                </a:solidFill>
                <a:latin typeface="Arial"/>
                <a:ea typeface="Arial"/>
                <a:cs typeface="Arial"/>
                <a:sym typeface="Arial"/>
              </a:rPr>
              <a:t>Constants</a:t>
            </a:r>
            <a:endParaRPr/>
          </a:p>
          <a:p>
            <a:pPr indent="-285750" lvl="1" marL="742950" marR="0" rtl="0" algn="l">
              <a:lnSpc>
                <a:spcPct val="90000"/>
              </a:lnSpc>
              <a:spcBef>
                <a:spcPts val="360"/>
              </a:spcBef>
              <a:spcAft>
                <a:spcPts val="0"/>
              </a:spcAft>
              <a:buClr>
                <a:schemeClr val="accent2"/>
              </a:buClr>
              <a:buSzPts val="990"/>
              <a:buFont typeface="Noto Sans Symbols"/>
              <a:buChar char="■"/>
            </a:pPr>
            <a:r>
              <a:rPr b="0" i="0" lang="en" sz="1800" u="none" cap="none" strike="noStrike">
                <a:solidFill>
                  <a:schemeClr val="dk1"/>
                </a:solidFill>
                <a:latin typeface="Arial"/>
                <a:ea typeface="Arial"/>
                <a:cs typeface="Arial"/>
                <a:sym typeface="Arial"/>
              </a:rPr>
              <a:t>Variables</a:t>
            </a:r>
            <a:endParaRPr/>
          </a:p>
          <a:p>
            <a:pPr indent="-342900" lvl="0" marL="342900" marR="0" rtl="0" algn="l">
              <a:lnSpc>
                <a:spcPct val="90000"/>
              </a:lnSpc>
              <a:spcBef>
                <a:spcPts val="400"/>
              </a:spcBef>
              <a:spcAft>
                <a:spcPts val="0"/>
              </a:spcAft>
              <a:buClr>
                <a:schemeClr val="accent2"/>
              </a:buClr>
              <a:buSzPts val="2000"/>
              <a:buFont typeface="Noto Sans Symbols"/>
              <a:buChar char="⬥"/>
            </a:pPr>
            <a:r>
              <a:rPr b="0" i="0" lang="en" sz="2000" u="none">
                <a:solidFill>
                  <a:schemeClr val="dk1"/>
                </a:solidFill>
                <a:latin typeface="Arial"/>
                <a:ea typeface="Arial"/>
                <a:cs typeface="Arial"/>
                <a:sym typeface="Arial"/>
              </a:rPr>
              <a:t>Expression statements</a:t>
            </a:r>
            <a:endParaRPr/>
          </a:p>
          <a:p>
            <a:pPr indent="-285750" lvl="1" marL="742950" marR="0" rtl="0" algn="l">
              <a:lnSpc>
                <a:spcPct val="90000"/>
              </a:lnSpc>
              <a:spcBef>
                <a:spcPts val="360"/>
              </a:spcBef>
              <a:spcAft>
                <a:spcPts val="0"/>
              </a:spcAft>
              <a:buClr>
                <a:schemeClr val="accent2"/>
              </a:buClr>
              <a:buSzPts val="990"/>
              <a:buFont typeface="Noto Sans Symbols"/>
              <a:buChar char="■"/>
            </a:pPr>
            <a:r>
              <a:rPr b="0" i="0" lang="en" sz="1800" u="none" cap="none" strike="noStrike">
                <a:solidFill>
                  <a:schemeClr val="dk1"/>
                </a:solidFill>
                <a:latin typeface="Droid Sans Mono"/>
                <a:ea typeface="Droid Sans Mono"/>
                <a:cs typeface="Droid Sans Mono"/>
                <a:sym typeface="Droid Sans Mono"/>
              </a:rPr>
              <a:t>checked, unchecked</a:t>
            </a:r>
            <a:endParaRPr/>
          </a:p>
          <a:p>
            <a:pPr indent="-285750" lvl="1" marL="742950" marR="0" rtl="0" algn="l">
              <a:lnSpc>
                <a:spcPct val="90000"/>
              </a:lnSpc>
              <a:spcBef>
                <a:spcPts val="360"/>
              </a:spcBef>
              <a:spcAft>
                <a:spcPts val="0"/>
              </a:spcAft>
              <a:buClr>
                <a:schemeClr val="accent2"/>
              </a:buClr>
              <a:buSzPts val="990"/>
              <a:buFont typeface="Noto Sans Symbols"/>
              <a:buChar char="■"/>
            </a:pPr>
            <a:r>
              <a:rPr b="0" i="0" lang="en" sz="1800" u="none" cap="none" strike="noStrike">
                <a:solidFill>
                  <a:schemeClr val="dk1"/>
                </a:solidFill>
                <a:latin typeface="Droid Sans Mono"/>
                <a:ea typeface="Droid Sans Mono"/>
                <a:cs typeface="Droid Sans Mono"/>
                <a:sym typeface="Droid Sans Mono"/>
              </a:rPr>
              <a:t>lock</a:t>
            </a:r>
            <a:endParaRPr/>
          </a:p>
          <a:p>
            <a:pPr indent="-285750" lvl="1" marL="742950" marR="0" rtl="0" algn="l">
              <a:lnSpc>
                <a:spcPct val="90000"/>
              </a:lnSpc>
              <a:spcBef>
                <a:spcPts val="360"/>
              </a:spcBef>
              <a:spcAft>
                <a:spcPts val="0"/>
              </a:spcAft>
              <a:buClr>
                <a:schemeClr val="accent2"/>
              </a:buClr>
              <a:buSzPts val="990"/>
              <a:buFont typeface="Noto Sans Symbols"/>
              <a:buChar char="■"/>
            </a:pPr>
            <a:r>
              <a:rPr b="0" i="0" lang="en" sz="1800" u="none" cap="none" strike="noStrike">
                <a:solidFill>
                  <a:schemeClr val="dk1"/>
                </a:solidFill>
                <a:latin typeface="Droid Sans Mono"/>
                <a:ea typeface="Droid Sans Mono"/>
                <a:cs typeface="Droid Sans Mono"/>
                <a:sym typeface="Droid Sans Mono"/>
              </a:rPr>
              <a:t>using</a:t>
            </a:r>
            <a:endParaRPr/>
          </a:p>
          <a:p>
            <a:pPr indent="-342900" lvl="0" marL="342900" marR="0" rtl="0" algn="l">
              <a:lnSpc>
                <a:spcPct val="90000"/>
              </a:lnSpc>
              <a:spcBef>
                <a:spcPts val="400"/>
              </a:spcBef>
              <a:spcAft>
                <a:spcPts val="0"/>
              </a:spcAft>
              <a:buClr>
                <a:schemeClr val="accent2"/>
              </a:buClr>
              <a:buSzPts val="2000"/>
              <a:buFont typeface="Noto Sans Symbols"/>
              <a:buChar char="⬥"/>
            </a:pPr>
            <a:r>
              <a:rPr b="0" i="0" lang="en" sz="2000" u="none">
                <a:solidFill>
                  <a:schemeClr val="dk1"/>
                </a:solidFill>
                <a:latin typeface="Arial"/>
                <a:ea typeface="Arial"/>
                <a:cs typeface="Arial"/>
                <a:sym typeface="Arial"/>
              </a:rPr>
              <a:t>Conditionals</a:t>
            </a:r>
            <a:endParaRPr/>
          </a:p>
          <a:p>
            <a:pPr indent="-285750" lvl="1" marL="742950" marR="0" rtl="0" algn="l">
              <a:lnSpc>
                <a:spcPct val="90000"/>
              </a:lnSpc>
              <a:spcBef>
                <a:spcPts val="360"/>
              </a:spcBef>
              <a:spcAft>
                <a:spcPts val="0"/>
              </a:spcAft>
              <a:buClr>
                <a:schemeClr val="accent2"/>
              </a:buClr>
              <a:buSzPts val="990"/>
              <a:buFont typeface="Noto Sans Symbols"/>
              <a:buChar char="■"/>
            </a:pPr>
            <a:r>
              <a:rPr b="0" i="0" lang="en" sz="1800" u="none" cap="none" strike="noStrike">
                <a:solidFill>
                  <a:schemeClr val="dk1"/>
                </a:solidFill>
                <a:latin typeface="Droid Sans Mono"/>
                <a:ea typeface="Droid Sans Mono"/>
                <a:cs typeface="Droid Sans Mono"/>
                <a:sym typeface="Droid Sans Mono"/>
              </a:rPr>
              <a:t>if</a:t>
            </a:r>
            <a:endParaRPr/>
          </a:p>
          <a:p>
            <a:pPr indent="-285750" lvl="1" marL="742950" marR="0" rtl="0" algn="l">
              <a:lnSpc>
                <a:spcPct val="90000"/>
              </a:lnSpc>
              <a:spcBef>
                <a:spcPts val="360"/>
              </a:spcBef>
              <a:spcAft>
                <a:spcPts val="0"/>
              </a:spcAft>
              <a:buClr>
                <a:schemeClr val="accent2"/>
              </a:buClr>
              <a:buSzPts val="990"/>
              <a:buFont typeface="Noto Sans Symbols"/>
              <a:buChar char="■"/>
            </a:pPr>
            <a:r>
              <a:rPr b="0" i="0" lang="en" sz="1800" u="none" cap="none" strike="noStrike">
                <a:solidFill>
                  <a:schemeClr val="dk1"/>
                </a:solidFill>
                <a:latin typeface="Droid Sans Mono"/>
                <a:ea typeface="Droid Sans Mono"/>
                <a:cs typeface="Droid Sans Mono"/>
                <a:sym typeface="Droid Sans Mono"/>
              </a:rPr>
              <a:t>switch</a:t>
            </a:r>
            <a:endParaRPr/>
          </a:p>
        </p:txBody>
      </p:sp>
      <p:sp>
        <p:nvSpPr>
          <p:cNvPr id="741" name="Google Shape;741;p107"/>
          <p:cNvSpPr txBox="1"/>
          <p:nvPr/>
        </p:nvSpPr>
        <p:spPr>
          <a:xfrm>
            <a:off x="4648200" y="1428750"/>
            <a:ext cx="4191000" cy="33718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2000"/>
              <a:buFont typeface="Noto Sans Symbols"/>
              <a:buChar char="⬥"/>
            </a:pPr>
            <a:r>
              <a:rPr b="0" i="0" lang="en" sz="2000" u="none">
                <a:solidFill>
                  <a:schemeClr val="dk1"/>
                </a:solidFill>
                <a:latin typeface="Arial"/>
                <a:ea typeface="Arial"/>
                <a:cs typeface="Arial"/>
                <a:sym typeface="Arial"/>
              </a:rPr>
              <a:t>Loop Statements</a:t>
            </a:r>
            <a:endParaRPr/>
          </a:p>
          <a:p>
            <a:pPr indent="-285750" lvl="1" marL="742950" marR="0" rtl="0" algn="l">
              <a:lnSpc>
                <a:spcPct val="90000"/>
              </a:lnSpc>
              <a:spcBef>
                <a:spcPts val="360"/>
              </a:spcBef>
              <a:spcAft>
                <a:spcPts val="0"/>
              </a:spcAft>
              <a:buClr>
                <a:schemeClr val="accent2"/>
              </a:buClr>
              <a:buSzPts val="990"/>
              <a:buFont typeface="Noto Sans Symbols"/>
              <a:buChar char="■"/>
            </a:pPr>
            <a:r>
              <a:rPr b="0" i="0" lang="en" sz="1800" u="none" cap="none" strike="noStrike">
                <a:solidFill>
                  <a:schemeClr val="dk1"/>
                </a:solidFill>
                <a:latin typeface="Droid Sans Mono"/>
                <a:ea typeface="Droid Sans Mono"/>
                <a:cs typeface="Droid Sans Mono"/>
                <a:sym typeface="Droid Sans Mono"/>
              </a:rPr>
              <a:t>while</a:t>
            </a:r>
            <a:endParaRPr/>
          </a:p>
          <a:p>
            <a:pPr indent="-285750" lvl="1" marL="742950" marR="0" rtl="0" algn="l">
              <a:lnSpc>
                <a:spcPct val="90000"/>
              </a:lnSpc>
              <a:spcBef>
                <a:spcPts val="360"/>
              </a:spcBef>
              <a:spcAft>
                <a:spcPts val="0"/>
              </a:spcAft>
              <a:buClr>
                <a:schemeClr val="accent2"/>
              </a:buClr>
              <a:buSzPts val="990"/>
              <a:buFont typeface="Noto Sans Symbols"/>
              <a:buChar char="■"/>
            </a:pPr>
            <a:r>
              <a:rPr b="0" i="0" lang="en" sz="1800" u="none" cap="none" strike="noStrike">
                <a:solidFill>
                  <a:schemeClr val="dk1"/>
                </a:solidFill>
                <a:latin typeface="Droid Sans Mono"/>
                <a:ea typeface="Droid Sans Mono"/>
                <a:cs typeface="Droid Sans Mono"/>
                <a:sym typeface="Droid Sans Mono"/>
              </a:rPr>
              <a:t>do</a:t>
            </a:r>
            <a:endParaRPr/>
          </a:p>
          <a:p>
            <a:pPr indent="-285750" lvl="1" marL="742950" marR="0" rtl="0" algn="l">
              <a:lnSpc>
                <a:spcPct val="90000"/>
              </a:lnSpc>
              <a:spcBef>
                <a:spcPts val="360"/>
              </a:spcBef>
              <a:spcAft>
                <a:spcPts val="0"/>
              </a:spcAft>
              <a:buClr>
                <a:schemeClr val="accent2"/>
              </a:buClr>
              <a:buSzPts val="990"/>
              <a:buFont typeface="Noto Sans Symbols"/>
              <a:buChar char="■"/>
            </a:pPr>
            <a:r>
              <a:rPr b="0" i="0" lang="en" sz="1800" u="none" cap="none" strike="noStrike">
                <a:solidFill>
                  <a:schemeClr val="dk1"/>
                </a:solidFill>
                <a:latin typeface="Droid Sans Mono"/>
                <a:ea typeface="Droid Sans Mono"/>
                <a:cs typeface="Droid Sans Mono"/>
                <a:sym typeface="Droid Sans Mono"/>
              </a:rPr>
              <a:t>for</a:t>
            </a:r>
            <a:endParaRPr/>
          </a:p>
          <a:p>
            <a:pPr indent="-285750" lvl="1" marL="742950" marR="0" rtl="0" algn="l">
              <a:lnSpc>
                <a:spcPct val="90000"/>
              </a:lnSpc>
              <a:spcBef>
                <a:spcPts val="360"/>
              </a:spcBef>
              <a:spcAft>
                <a:spcPts val="0"/>
              </a:spcAft>
              <a:buClr>
                <a:schemeClr val="accent2"/>
              </a:buClr>
              <a:buSzPts val="990"/>
              <a:buFont typeface="Noto Sans Symbols"/>
              <a:buChar char="■"/>
            </a:pPr>
            <a:r>
              <a:rPr b="0" i="0" lang="en" sz="1800" u="none" cap="none" strike="noStrike">
                <a:solidFill>
                  <a:schemeClr val="dk1"/>
                </a:solidFill>
                <a:latin typeface="Droid Sans Mono"/>
                <a:ea typeface="Droid Sans Mono"/>
                <a:cs typeface="Droid Sans Mono"/>
                <a:sym typeface="Droid Sans Mono"/>
              </a:rPr>
              <a:t>foreach</a:t>
            </a:r>
            <a:endParaRPr/>
          </a:p>
          <a:p>
            <a:pPr indent="-342900" lvl="0" marL="342900" marR="0" rtl="0" algn="l">
              <a:lnSpc>
                <a:spcPct val="90000"/>
              </a:lnSpc>
              <a:spcBef>
                <a:spcPts val="400"/>
              </a:spcBef>
              <a:spcAft>
                <a:spcPts val="0"/>
              </a:spcAft>
              <a:buClr>
                <a:schemeClr val="accent2"/>
              </a:buClr>
              <a:buSzPts val="2000"/>
              <a:buFont typeface="Noto Sans Symbols"/>
              <a:buChar char="⬥"/>
            </a:pPr>
            <a:r>
              <a:rPr b="0" i="0" lang="en" sz="2000" u="none">
                <a:solidFill>
                  <a:schemeClr val="dk1"/>
                </a:solidFill>
                <a:latin typeface="Arial"/>
                <a:ea typeface="Arial"/>
                <a:cs typeface="Arial"/>
                <a:sym typeface="Arial"/>
              </a:rPr>
              <a:t>Jump Statements</a:t>
            </a:r>
            <a:endParaRPr/>
          </a:p>
          <a:p>
            <a:pPr indent="-285750" lvl="1" marL="742950" marR="0" rtl="0" algn="l">
              <a:lnSpc>
                <a:spcPct val="90000"/>
              </a:lnSpc>
              <a:spcBef>
                <a:spcPts val="360"/>
              </a:spcBef>
              <a:spcAft>
                <a:spcPts val="0"/>
              </a:spcAft>
              <a:buClr>
                <a:schemeClr val="accent2"/>
              </a:buClr>
              <a:buSzPts val="990"/>
              <a:buFont typeface="Noto Sans Symbols"/>
              <a:buChar char="■"/>
            </a:pPr>
            <a:r>
              <a:rPr b="0" i="0" lang="en" sz="1800" u="none" cap="none" strike="noStrike">
                <a:solidFill>
                  <a:schemeClr val="dk1"/>
                </a:solidFill>
                <a:latin typeface="Droid Sans Mono"/>
                <a:ea typeface="Droid Sans Mono"/>
                <a:cs typeface="Droid Sans Mono"/>
                <a:sym typeface="Droid Sans Mono"/>
              </a:rPr>
              <a:t>break</a:t>
            </a:r>
            <a:endParaRPr/>
          </a:p>
          <a:p>
            <a:pPr indent="-285750" lvl="1" marL="742950" marR="0" rtl="0" algn="l">
              <a:lnSpc>
                <a:spcPct val="90000"/>
              </a:lnSpc>
              <a:spcBef>
                <a:spcPts val="360"/>
              </a:spcBef>
              <a:spcAft>
                <a:spcPts val="0"/>
              </a:spcAft>
              <a:buClr>
                <a:schemeClr val="accent2"/>
              </a:buClr>
              <a:buSzPts val="990"/>
              <a:buFont typeface="Noto Sans Symbols"/>
              <a:buChar char="■"/>
            </a:pPr>
            <a:r>
              <a:rPr b="0" i="0" lang="en" sz="1800" u="none" cap="none" strike="noStrike">
                <a:solidFill>
                  <a:schemeClr val="dk1"/>
                </a:solidFill>
                <a:latin typeface="Droid Sans Mono"/>
                <a:ea typeface="Droid Sans Mono"/>
                <a:cs typeface="Droid Sans Mono"/>
                <a:sym typeface="Droid Sans Mono"/>
              </a:rPr>
              <a:t>continue</a:t>
            </a:r>
            <a:endParaRPr/>
          </a:p>
          <a:p>
            <a:pPr indent="-285750" lvl="1" marL="742950" marR="0" rtl="0" algn="l">
              <a:lnSpc>
                <a:spcPct val="90000"/>
              </a:lnSpc>
              <a:spcBef>
                <a:spcPts val="360"/>
              </a:spcBef>
              <a:spcAft>
                <a:spcPts val="0"/>
              </a:spcAft>
              <a:buClr>
                <a:schemeClr val="accent2"/>
              </a:buClr>
              <a:buSzPts val="990"/>
              <a:buFont typeface="Noto Sans Symbols"/>
              <a:buChar char="■"/>
            </a:pPr>
            <a:r>
              <a:rPr b="0" i="0" lang="en" sz="1800" u="none" cap="none" strike="noStrike">
                <a:solidFill>
                  <a:schemeClr val="dk1"/>
                </a:solidFill>
                <a:latin typeface="Droid Sans Mono"/>
                <a:ea typeface="Droid Sans Mono"/>
                <a:cs typeface="Droid Sans Mono"/>
                <a:sym typeface="Droid Sans Mono"/>
              </a:rPr>
              <a:t>goto</a:t>
            </a:r>
            <a:endParaRPr/>
          </a:p>
          <a:p>
            <a:pPr indent="-285750" lvl="1" marL="742950" marR="0" rtl="0" algn="l">
              <a:lnSpc>
                <a:spcPct val="90000"/>
              </a:lnSpc>
              <a:spcBef>
                <a:spcPts val="360"/>
              </a:spcBef>
              <a:spcAft>
                <a:spcPts val="0"/>
              </a:spcAft>
              <a:buClr>
                <a:schemeClr val="accent2"/>
              </a:buClr>
              <a:buSzPts val="990"/>
              <a:buFont typeface="Noto Sans Symbols"/>
              <a:buChar char="■"/>
            </a:pPr>
            <a:r>
              <a:rPr b="0" i="0" lang="en" sz="1800" u="none" cap="none" strike="noStrike">
                <a:solidFill>
                  <a:schemeClr val="dk1"/>
                </a:solidFill>
                <a:latin typeface="Droid Sans Mono"/>
                <a:ea typeface="Droid Sans Mono"/>
                <a:cs typeface="Droid Sans Mono"/>
                <a:sym typeface="Droid Sans Mono"/>
              </a:rPr>
              <a:t>return</a:t>
            </a:r>
            <a:endParaRPr/>
          </a:p>
          <a:p>
            <a:pPr indent="-285750" lvl="1" marL="742950" marR="0" rtl="0" algn="l">
              <a:lnSpc>
                <a:spcPct val="90000"/>
              </a:lnSpc>
              <a:spcBef>
                <a:spcPts val="360"/>
              </a:spcBef>
              <a:spcAft>
                <a:spcPts val="0"/>
              </a:spcAft>
              <a:buClr>
                <a:schemeClr val="accent2"/>
              </a:buClr>
              <a:buSzPts val="990"/>
              <a:buFont typeface="Noto Sans Symbols"/>
              <a:buChar char="■"/>
            </a:pPr>
            <a:r>
              <a:rPr b="0" i="0" lang="en" sz="1800" u="none" cap="none" strike="noStrike">
                <a:solidFill>
                  <a:schemeClr val="dk1"/>
                </a:solidFill>
                <a:latin typeface="Droid Sans Mono"/>
                <a:ea typeface="Droid Sans Mono"/>
                <a:cs typeface="Droid Sans Mono"/>
                <a:sym typeface="Droid Sans Mono"/>
              </a:rPr>
              <a:t>throw</a:t>
            </a:r>
            <a:endParaRPr/>
          </a:p>
          <a:p>
            <a:pPr indent="-342900" lvl="0" marL="342900" marR="0" rtl="0" algn="l">
              <a:lnSpc>
                <a:spcPct val="90000"/>
              </a:lnSpc>
              <a:spcBef>
                <a:spcPts val="400"/>
              </a:spcBef>
              <a:spcAft>
                <a:spcPts val="0"/>
              </a:spcAft>
              <a:buClr>
                <a:schemeClr val="accent2"/>
              </a:buClr>
              <a:buSzPts val="2000"/>
              <a:buFont typeface="Noto Sans Symbols"/>
              <a:buChar char="⬥"/>
            </a:pPr>
            <a:r>
              <a:rPr b="0" i="0" lang="en" sz="2000" u="none">
                <a:solidFill>
                  <a:schemeClr val="dk1"/>
                </a:solidFill>
                <a:latin typeface="Arial"/>
                <a:ea typeface="Arial"/>
                <a:cs typeface="Arial"/>
                <a:sym typeface="Arial"/>
              </a:rPr>
              <a:t>Exception handling</a:t>
            </a:r>
            <a:endParaRPr/>
          </a:p>
          <a:p>
            <a:pPr indent="-285750" lvl="1" marL="742950" marR="0" rtl="0" algn="l">
              <a:lnSpc>
                <a:spcPct val="90000"/>
              </a:lnSpc>
              <a:spcBef>
                <a:spcPts val="360"/>
              </a:spcBef>
              <a:spcAft>
                <a:spcPts val="0"/>
              </a:spcAft>
              <a:buClr>
                <a:schemeClr val="accent2"/>
              </a:buClr>
              <a:buSzPts val="990"/>
              <a:buFont typeface="Noto Sans Symbols"/>
              <a:buChar char="■"/>
            </a:pPr>
            <a:r>
              <a:rPr b="0" i="0" lang="en" sz="1800" u="none" cap="none" strike="noStrike">
                <a:solidFill>
                  <a:schemeClr val="dk1"/>
                </a:solidFill>
                <a:latin typeface="Droid Sans Mono"/>
                <a:ea typeface="Droid Sans Mono"/>
                <a:cs typeface="Droid Sans Mono"/>
                <a:sym typeface="Droid Sans Mono"/>
              </a:rPr>
              <a:t>try</a:t>
            </a:r>
            <a:endParaRPr/>
          </a:p>
          <a:p>
            <a:pPr indent="-285750" lvl="1" marL="742950" marR="0" rtl="0" algn="l">
              <a:lnSpc>
                <a:spcPct val="90000"/>
              </a:lnSpc>
              <a:spcBef>
                <a:spcPts val="360"/>
              </a:spcBef>
              <a:spcAft>
                <a:spcPts val="0"/>
              </a:spcAft>
              <a:buClr>
                <a:schemeClr val="accent2"/>
              </a:buClr>
              <a:buSzPts val="990"/>
              <a:buFont typeface="Noto Sans Symbols"/>
              <a:buChar char="■"/>
            </a:pPr>
            <a:r>
              <a:rPr b="0" i="0" lang="en" sz="1800" u="none" cap="none" strike="noStrike">
                <a:solidFill>
                  <a:schemeClr val="dk1"/>
                </a:solidFill>
                <a:latin typeface="Droid Sans Mono"/>
                <a:ea typeface="Droid Sans Mono"/>
                <a:cs typeface="Droid Sans Mono"/>
                <a:sym typeface="Droid Sans Mono"/>
              </a:rPr>
              <a:t>throw</a:t>
            </a:r>
            <a:endParaRPr/>
          </a:p>
        </p:txBody>
      </p:sp>
    </p:spTree>
  </p:cSld>
  <p:clrMapOvr>
    <a:masterClrMapping/>
  </p:clrMapOvr>
  <p:transition spd="med">
    <p:fade thruBlk="1"/>
  </p:transition>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108"/>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Syntax</a:t>
            </a:r>
            <a:endParaRPr/>
          </a:p>
        </p:txBody>
      </p:sp>
      <p:sp>
        <p:nvSpPr>
          <p:cNvPr id="747" name="Google Shape;747;p108"/>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Statements are terminated with a </a:t>
            </a:r>
            <a:br>
              <a:rPr b="0" i="0" lang="en" sz="2800" u="none">
                <a:solidFill>
                  <a:schemeClr val="dk1"/>
                </a:solidFill>
                <a:latin typeface="Arial"/>
                <a:ea typeface="Arial"/>
                <a:cs typeface="Arial"/>
                <a:sym typeface="Arial"/>
              </a:rPr>
            </a:br>
            <a:r>
              <a:rPr b="0" i="0" lang="en" sz="2800" u="none">
                <a:solidFill>
                  <a:schemeClr val="dk1"/>
                </a:solidFill>
                <a:latin typeface="Arial"/>
                <a:ea typeface="Arial"/>
                <a:cs typeface="Arial"/>
                <a:sym typeface="Arial"/>
              </a:rPr>
              <a:t>semicolon (</a:t>
            </a:r>
            <a:r>
              <a:rPr b="0" i="0" lang="en" sz="2800" u="none">
                <a:solidFill>
                  <a:schemeClr val="dk1"/>
                </a:solidFill>
                <a:latin typeface="Droid Sans Mono"/>
                <a:ea typeface="Droid Sans Mono"/>
                <a:cs typeface="Droid Sans Mono"/>
                <a:sym typeface="Droid Sans Mono"/>
              </a:rPr>
              <a:t>;</a:t>
            </a:r>
            <a:r>
              <a:rPr b="0" i="0" lang="en" sz="2800" u="none">
                <a:solidFill>
                  <a:schemeClr val="dk1"/>
                </a:solidFill>
                <a:latin typeface="Arial"/>
                <a:ea typeface="Arial"/>
                <a:cs typeface="Arial"/>
                <a:sym typeface="Arial"/>
              </a:rPr>
              <a:t>)</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Just like C, C++ and Java</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Block statements { ... } don’t need a semicolon</a:t>
            </a:r>
            <a:endParaRPr/>
          </a:p>
        </p:txBody>
      </p:sp>
    </p:spTree>
  </p:cSld>
  <p:clrMapOvr>
    <a:masterClrMapping/>
  </p:clrMapOvr>
  <p:transition spd="med">
    <p:fade thruBlk="1"/>
  </p:transition>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109"/>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Syntax</a:t>
            </a:r>
            <a:endParaRPr/>
          </a:p>
        </p:txBody>
      </p:sp>
      <p:sp>
        <p:nvSpPr>
          <p:cNvPr id="753" name="Google Shape;753;p109"/>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Comments</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Droid Sans Mono"/>
                <a:ea typeface="Droid Sans Mono"/>
                <a:cs typeface="Droid Sans Mono"/>
                <a:sym typeface="Droid Sans Mono"/>
              </a:rPr>
              <a:t>// Comment a single line, C++ style</a:t>
            </a:r>
            <a:endParaRPr/>
          </a:p>
          <a:p>
            <a:pPr indent="-285750" lvl="1" marL="742950" marR="0" rtl="0" algn="l">
              <a:lnSpc>
                <a:spcPct val="100000"/>
              </a:lnSpc>
              <a:spcBef>
                <a:spcPts val="480"/>
              </a:spcBef>
              <a:spcAft>
                <a:spcPts val="0"/>
              </a:spcAft>
              <a:buClr>
                <a:schemeClr val="accent2"/>
              </a:buClr>
              <a:buSzPts val="1320"/>
              <a:buFont typeface="Noto Sans Symbols"/>
              <a:buChar char="■"/>
            </a:pPr>
            <a:r>
              <a:rPr b="0" i="0" lang="en" sz="2400" u="none" cap="none" strike="noStrike">
                <a:solidFill>
                  <a:schemeClr val="dk1"/>
                </a:solidFill>
                <a:latin typeface="Droid Sans Mono"/>
                <a:ea typeface="Droid Sans Mono"/>
                <a:cs typeface="Droid Sans Mono"/>
                <a:sym typeface="Droid Sans Mono"/>
              </a:rPr>
              <a:t>/* Comment multiple </a:t>
            </a:r>
            <a:br>
              <a:rPr b="0" i="0" lang="en" sz="2400" u="none" cap="none" strike="noStrike">
                <a:solidFill>
                  <a:schemeClr val="dk1"/>
                </a:solidFill>
                <a:latin typeface="Droid Sans Mono"/>
                <a:ea typeface="Droid Sans Mono"/>
                <a:cs typeface="Droid Sans Mono"/>
                <a:sym typeface="Droid Sans Mono"/>
              </a:rPr>
            </a:br>
            <a:r>
              <a:rPr b="0" i="0" lang="en" sz="2400" u="none" cap="none" strike="noStrike">
                <a:solidFill>
                  <a:schemeClr val="dk1"/>
                </a:solidFill>
                <a:latin typeface="Droid Sans Mono"/>
                <a:ea typeface="Droid Sans Mono"/>
                <a:cs typeface="Droid Sans Mono"/>
                <a:sym typeface="Droid Sans Mono"/>
              </a:rPr>
              <a:t>                    lines,</a:t>
            </a:r>
            <a:br>
              <a:rPr b="0" i="0" lang="en" sz="2400" u="none" cap="none" strike="noStrike">
                <a:solidFill>
                  <a:schemeClr val="dk1"/>
                </a:solidFill>
                <a:latin typeface="Droid Sans Mono"/>
                <a:ea typeface="Droid Sans Mono"/>
                <a:cs typeface="Droid Sans Mono"/>
                <a:sym typeface="Droid Sans Mono"/>
              </a:rPr>
            </a:br>
            <a:r>
              <a:rPr b="0" i="0" lang="en" sz="2400" u="none" cap="none" strike="noStrike">
                <a:solidFill>
                  <a:schemeClr val="dk1"/>
                </a:solidFill>
                <a:latin typeface="Droid Sans Mono"/>
                <a:ea typeface="Droid Sans Mono"/>
                <a:cs typeface="Droid Sans Mono"/>
                <a:sym typeface="Droid Sans Mono"/>
              </a:rPr>
              <a:t>      C style</a:t>
            </a:r>
            <a:br>
              <a:rPr b="0" i="0" lang="en" sz="2400" u="none" cap="none" strike="noStrike">
                <a:solidFill>
                  <a:schemeClr val="dk1"/>
                </a:solidFill>
                <a:latin typeface="Droid Sans Mono"/>
                <a:ea typeface="Droid Sans Mono"/>
                <a:cs typeface="Droid Sans Mono"/>
                <a:sym typeface="Droid Sans Mono"/>
              </a:rPr>
            </a:br>
            <a:r>
              <a:rPr b="0" i="0" lang="en" sz="2400" u="none" cap="none" strike="noStrike">
                <a:solidFill>
                  <a:schemeClr val="dk1"/>
                </a:solidFill>
                <a:latin typeface="Droid Sans Mono"/>
                <a:ea typeface="Droid Sans Mono"/>
                <a:cs typeface="Droid Sans Mono"/>
                <a:sym typeface="Droid Sans Mono"/>
              </a:rPr>
              <a:t>*/</a:t>
            </a:r>
            <a:endParaRPr/>
          </a:p>
          <a:p>
            <a:pPr indent="-190500" lvl="0" marL="342900" marR="0" rtl="0" algn="l">
              <a:lnSpc>
                <a:spcPct val="100000"/>
              </a:lnSpc>
              <a:spcBef>
                <a:spcPts val="480"/>
              </a:spcBef>
              <a:spcAft>
                <a:spcPts val="0"/>
              </a:spcAft>
              <a:buClr>
                <a:schemeClr val="accent2"/>
              </a:buClr>
              <a:buSzPts val="2400"/>
              <a:buFont typeface="Noto Sans Symbols"/>
              <a:buNone/>
            </a:pPr>
            <a:r>
              <a:t/>
            </a:r>
            <a:endParaRPr b="0" i="0" sz="2400" u="none" cap="none" strike="noStrike">
              <a:solidFill>
                <a:schemeClr val="dk1"/>
              </a:solidFill>
              <a:latin typeface="Droid Sans Mono"/>
              <a:ea typeface="Droid Sans Mono"/>
              <a:cs typeface="Droid Sans Mono"/>
              <a:sym typeface="Droid Sans Mono"/>
            </a:endParaRPr>
          </a:p>
        </p:txBody>
      </p:sp>
    </p:spTree>
  </p:cSld>
  <p:clrMapOvr>
    <a:masterClrMapping/>
  </p:clrMapOvr>
  <p:transition spd="med">
    <p:fade thruBlk="1"/>
  </p:transition>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110"/>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Statement Lists &amp; Block Statements</a:t>
            </a:r>
            <a:endParaRPr/>
          </a:p>
        </p:txBody>
      </p:sp>
      <p:sp>
        <p:nvSpPr>
          <p:cNvPr id="759" name="Google Shape;759;p110"/>
          <p:cNvSpPr txBox="1"/>
          <p:nvPr>
            <p:ph idx="1" type="body"/>
          </p:nvPr>
        </p:nvSpPr>
        <p:spPr>
          <a:xfrm>
            <a:off x="311700" y="864356"/>
            <a:ext cx="8520600" cy="256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Statement list: one or more statements in sequence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 sz="2800" u="none">
                <a:solidFill>
                  <a:schemeClr val="dk1"/>
                </a:solidFill>
                <a:latin typeface="Arial"/>
                <a:ea typeface="Arial"/>
                <a:cs typeface="Arial"/>
                <a:sym typeface="Arial"/>
              </a:rPr>
              <a:t>Block statement: a statement list delimited by braces </a:t>
            </a:r>
            <a:r>
              <a:rPr b="0" i="0" lang="en" sz="2800" u="none">
                <a:solidFill>
                  <a:schemeClr val="dk1"/>
                </a:solidFill>
                <a:latin typeface="Droid Sans Mono"/>
                <a:ea typeface="Droid Sans Mono"/>
                <a:cs typeface="Droid Sans Mono"/>
                <a:sym typeface="Droid Sans Mono"/>
              </a:rPr>
              <a:t>{ ... }</a:t>
            </a:r>
            <a:endParaRPr/>
          </a:p>
        </p:txBody>
      </p:sp>
      <p:sp>
        <p:nvSpPr>
          <p:cNvPr id="760" name="Google Shape;760;p110"/>
          <p:cNvSpPr txBox="1"/>
          <p:nvPr/>
        </p:nvSpPr>
        <p:spPr>
          <a:xfrm>
            <a:off x="3962400" y="2618184"/>
            <a:ext cx="4876800" cy="2068115"/>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static void Main() { </a:t>
            </a:r>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F();</a:t>
            </a:r>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G();</a:t>
            </a:r>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        // Start block</a:t>
            </a:r>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H();</a:t>
            </a:r>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      // Empty statement</a:t>
            </a:r>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I();</a:t>
            </a:r>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        // End block</a:t>
            </a:r>
            <a:endParaRPr/>
          </a:p>
          <a:p>
            <a:pPr indent="0" lvl="0" marL="0" marR="0" rtl="0" algn="l">
              <a:lnSpc>
                <a:spcPct val="9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p:txBody>
      </p:sp>
    </p:spTree>
  </p:cSld>
  <p:clrMapOvr>
    <a:masterClrMapping/>
  </p:clrMapOvr>
  <p:transition spd="med">
    <p:fade thruBlk="1"/>
  </p:transition>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111"/>
          <p:cNvSpPr txBox="1"/>
          <p:nvPr>
            <p:ph type="title"/>
          </p:nvPr>
        </p:nvSpPr>
        <p:spPr>
          <a:xfrm>
            <a:off x="311700" y="333769"/>
            <a:ext cx="8520600" cy="429525"/>
          </a:xfrm>
          <a:prstGeom prst="rect">
            <a:avLst/>
          </a:prstGeom>
          <a:gradFill>
            <a:gsLst>
              <a:gs pos="0">
                <a:srgbClr val="6699FF"/>
              </a:gs>
              <a:gs pos="100000">
                <a:srgbClr val="FFFFFF"/>
              </a:gs>
            </a:gsLst>
            <a:lin ang="5400000" scaled="0"/>
          </a:grad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dk2"/>
              </a:buClr>
              <a:buSzPts val="4400"/>
              <a:buFont typeface="Arial"/>
              <a:buNone/>
            </a:pPr>
            <a:r>
              <a:rPr b="1" i="0" lang="en" sz="4400" u="none">
                <a:solidFill>
                  <a:schemeClr val="dk2"/>
                </a:solidFill>
                <a:latin typeface="Arial"/>
                <a:ea typeface="Arial"/>
                <a:cs typeface="Arial"/>
                <a:sym typeface="Arial"/>
              </a:rPr>
              <a:t>Statements</a:t>
            </a:r>
            <a:br>
              <a:rPr b="1" i="0" lang="en" sz="4400" u="none">
                <a:solidFill>
                  <a:schemeClr val="dk2"/>
                </a:solidFill>
                <a:latin typeface="Arial"/>
                <a:ea typeface="Arial"/>
                <a:cs typeface="Arial"/>
                <a:sym typeface="Arial"/>
              </a:rPr>
            </a:br>
            <a:r>
              <a:rPr b="1" i="0" lang="en" sz="3200" u="none">
                <a:solidFill>
                  <a:schemeClr val="dk2"/>
                </a:solidFill>
                <a:latin typeface="Arial"/>
                <a:ea typeface="Arial"/>
                <a:cs typeface="Arial"/>
                <a:sym typeface="Arial"/>
              </a:rPr>
              <a:t>Variables and Constants</a:t>
            </a:r>
            <a:endParaRPr/>
          </a:p>
        </p:txBody>
      </p:sp>
      <p:sp>
        <p:nvSpPr>
          <p:cNvPr id="766" name="Google Shape;766;p111"/>
          <p:cNvSpPr txBox="1"/>
          <p:nvPr/>
        </p:nvSpPr>
        <p:spPr>
          <a:xfrm>
            <a:off x="1066800" y="1843088"/>
            <a:ext cx="7086600" cy="2500313"/>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t" bIns="137150" lIns="182875" spcFirstLastPara="1" rIns="182875" wrap="square" tIns="137150">
            <a:spAutoFit/>
          </a:bodyPr>
          <a:lstStyle/>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static void Main() {</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const float pi = 3.14f;</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const int r = 123;</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Console.WriteLine(pi * r * r);</a:t>
            </a:r>
            <a:endParaRPr/>
          </a:p>
          <a:p>
            <a:pPr indent="0" lvl="0" marL="0" marR="0" rtl="0" algn="l">
              <a:lnSpc>
                <a:spcPct val="100000"/>
              </a:lnSpc>
              <a:spcBef>
                <a:spcPts val="0"/>
              </a:spcBef>
              <a:spcAft>
                <a:spcPts val="0"/>
              </a:spcAft>
              <a:buClr>
                <a:schemeClr val="dk1"/>
              </a:buClr>
              <a:buSzPts val="2000"/>
              <a:buFont typeface="Times New Roman"/>
              <a:buNone/>
            </a:pPr>
            <a:r>
              <a:t/>
            </a:r>
            <a:endParaRPr b="1" i="0" sz="2000" u="none">
              <a:solidFill>
                <a:schemeClr val="dk1"/>
              </a:solidFill>
              <a:latin typeface="Droid Sans Mono"/>
              <a:ea typeface="Droid Sans Mono"/>
              <a:cs typeface="Droid Sans Mono"/>
              <a:sym typeface="Droid Sans Mono"/>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int a;</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int b = 2, c = 3;</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a = 1;</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  Console.WriteLine(a + b + c);</a:t>
            </a:r>
            <a:endParaRPr/>
          </a:p>
          <a:p>
            <a:pPr indent="0" lvl="0" marL="0" marR="0" rtl="0" algn="l">
              <a:lnSpc>
                <a:spcPct val="100000"/>
              </a:lnSpc>
              <a:spcBef>
                <a:spcPts val="0"/>
              </a:spcBef>
              <a:spcAft>
                <a:spcPts val="0"/>
              </a:spcAft>
              <a:buClr>
                <a:schemeClr val="dk1"/>
              </a:buClr>
              <a:buSzPts val="2000"/>
              <a:buFont typeface="Droid Sans Mono"/>
              <a:buNone/>
            </a:pPr>
            <a:r>
              <a:rPr b="1" i="0" lang="en" sz="2000" u="none">
                <a:solidFill>
                  <a:schemeClr val="dk1"/>
                </a:solidFill>
                <a:latin typeface="Droid Sans Mono"/>
                <a:ea typeface="Droid Sans Mono"/>
                <a:cs typeface="Droid Sans Mono"/>
                <a:sym typeface="Droid Sans Mono"/>
              </a:rPr>
              <a:t>}</a:t>
            </a:r>
            <a:endParaRPr/>
          </a:p>
        </p:txBody>
      </p:sp>
    </p:spTree>
  </p:cSld>
  <p:clrMapOvr>
    <a:masterClrMapping/>
  </p:clrMapOvr>
  <p:transition spd="med">
    <p:fade thruBlk="1"/>
  </p:transition>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