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7718810a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7718810a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7718810a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7718810a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7718810a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7718810a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7718810a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7718810a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7718810a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7718810a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7718810a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7718810a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7718810a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7718810a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7718810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7718810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7718810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7718810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7718810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7718810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7718810a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7718810a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7718810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7718810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7718810a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7718810a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7718810a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7718810a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7718810a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7718810a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learn.microsoft.com/en-us/aspnet/mvc/overview/getting-started/getting-started-with-ef-using-mvc/creating-an-entity-framework-data-model-for-an-asp-net-mvc-application" TargetMode="External"/><Relationship Id="rId4" Type="http://schemas.openxmlformats.org/officeDocument/2006/relationships/hyperlink" Target="https://www.c-sharpcorner.com/article/entity-framework-introduction-using-c-sharp-part-o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Object-relational_mapp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Entity </a:t>
            </a:r>
            <a:r>
              <a:rPr lang="en"/>
              <a:t>FrameWork (EFW)</a:t>
            </a:r>
            <a:endParaRPr/>
          </a:p>
          <a:p>
            <a:pPr indent="0" lvl="0" marL="0" rtl="0" algn="ctr">
              <a:spcBef>
                <a:spcPts val="0"/>
              </a:spcBef>
              <a:spcAft>
                <a:spcPts val="0"/>
              </a:spcAft>
              <a:buNone/>
            </a:pPr>
            <a:r>
              <a:rPr lang="en"/>
              <a:t> for C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CRUD </a:t>
            </a:r>
            <a:r>
              <a:rPr lang="en"/>
              <a:t>Workflow</a:t>
            </a:r>
            <a:r>
              <a:rPr lang="en"/>
              <a:t> in EFW</a:t>
            </a:r>
            <a:endParaRPr/>
          </a:p>
        </p:txBody>
      </p:sp>
      <p:pic>
        <p:nvPicPr>
          <p:cNvPr id="110" name="Google Shape;110;p22"/>
          <p:cNvPicPr preferRelativeResize="0"/>
          <p:nvPr/>
        </p:nvPicPr>
        <p:blipFill>
          <a:blip r:embed="rId3">
            <a:alphaModFix/>
          </a:blip>
          <a:stretch>
            <a:fillRect/>
          </a:stretch>
        </p:blipFill>
        <p:spPr>
          <a:xfrm>
            <a:off x="152400" y="1170125"/>
            <a:ext cx="8726500"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181717"/>
              </a:buClr>
              <a:buSzPts val="1200"/>
              <a:buFont typeface="Verdana"/>
              <a:buAutoNum type="arabicPeriod"/>
            </a:pPr>
            <a:r>
              <a:rPr lang="en" sz="1200">
                <a:solidFill>
                  <a:srgbClr val="181717"/>
                </a:solidFill>
                <a:highlight>
                  <a:srgbClr val="FFFFFF"/>
                </a:highlight>
                <a:latin typeface="Verdana"/>
                <a:ea typeface="Verdana"/>
                <a:cs typeface="Verdana"/>
                <a:sym typeface="Verdana"/>
              </a:rPr>
              <a:t>Define your model. Defining the model includes defining your domain classes, context class derived from DbContext, and configurations (if any). </a:t>
            </a:r>
            <a:endParaRPr sz="1200">
              <a:solidFill>
                <a:srgbClr val="181717"/>
              </a:solidFill>
              <a:highlight>
                <a:srgbClr val="FFFFFF"/>
              </a:highlight>
              <a:latin typeface="Verdana"/>
              <a:ea typeface="Verdana"/>
              <a:cs typeface="Verdana"/>
              <a:sym typeface="Verdana"/>
            </a:endParaRPr>
          </a:p>
          <a:p>
            <a:pPr indent="-304800" lvl="0" marL="457200" rtl="0" algn="l">
              <a:spcBef>
                <a:spcPts val="0"/>
              </a:spcBef>
              <a:spcAft>
                <a:spcPts val="0"/>
              </a:spcAft>
              <a:buClr>
                <a:srgbClr val="181717"/>
              </a:buClr>
              <a:buSzPts val="1200"/>
              <a:buFont typeface="Verdana"/>
              <a:buAutoNum type="arabicPeriod"/>
            </a:pPr>
            <a:r>
              <a:rPr lang="en" sz="1200">
                <a:solidFill>
                  <a:srgbClr val="181717"/>
                </a:solidFill>
                <a:highlight>
                  <a:srgbClr val="FFFFFF"/>
                </a:highlight>
                <a:latin typeface="Verdana"/>
                <a:ea typeface="Verdana"/>
                <a:cs typeface="Verdana"/>
                <a:sym typeface="Verdana"/>
              </a:rPr>
              <a:t>EF will perform CRUD operations based on your model.</a:t>
            </a:r>
            <a:endParaRPr sz="1200">
              <a:solidFill>
                <a:srgbClr val="181717"/>
              </a:solidFill>
              <a:highlight>
                <a:srgbClr val="FFFFFF"/>
              </a:highlight>
              <a:latin typeface="Verdana"/>
              <a:ea typeface="Verdana"/>
              <a:cs typeface="Verdana"/>
              <a:sym typeface="Verdana"/>
            </a:endParaRPr>
          </a:p>
          <a:p>
            <a:pPr indent="-304800" lvl="0" marL="457200" rtl="0" algn="l">
              <a:spcBef>
                <a:spcPts val="0"/>
              </a:spcBef>
              <a:spcAft>
                <a:spcPts val="0"/>
              </a:spcAft>
              <a:buClr>
                <a:srgbClr val="181717"/>
              </a:buClr>
              <a:buSzPts val="1200"/>
              <a:buFont typeface="Verdana"/>
              <a:buAutoNum type="arabicPeriod"/>
            </a:pPr>
            <a:r>
              <a:rPr lang="en" sz="1200">
                <a:solidFill>
                  <a:srgbClr val="181717"/>
                </a:solidFill>
                <a:highlight>
                  <a:srgbClr val="FFFFFF"/>
                </a:highlight>
                <a:latin typeface="Verdana"/>
                <a:ea typeface="Verdana"/>
                <a:cs typeface="Verdana"/>
                <a:sym typeface="Verdana"/>
              </a:rPr>
              <a:t>To insert data, add a domain object to a context and call the </a:t>
            </a:r>
            <a:r>
              <a:rPr lang="en" sz="1200">
                <a:solidFill>
                  <a:schemeClr val="dk1"/>
                </a:solidFill>
                <a:highlight>
                  <a:srgbClr val="F9F9F9"/>
                </a:highlight>
                <a:latin typeface="Courier New"/>
                <a:ea typeface="Courier New"/>
                <a:cs typeface="Courier New"/>
                <a:sym typeface="Courier New"/>
              </a:rPr>
              <a:t>SaveChanges()</a:t>
            </a:r>
            <a:r>
              <a:rPr lang="en" sz="1200">
                <a:solidFill>
                  <a:srgbClr val="181717"/>
                </a:solidFill>
                <a:highlight>
                  <a:srgbClr val="FFFFFF"/>
                </a:highlight>
                <a:latin typeface="Verdana"/>
                <a:ea typeface="Verdana"/>
                <a:cs typeface="Verdana"/>
                <a:sym typeface="Verdana"/>
              </a:rPr>
              <a:t> method. EF API will build an appropriate INSERT command and execute it to the database.</a:t>
            </a:r>
            <a:endParaRPr sz="1200">
              <a:solidFill>
                <a:srgbClr val="181717"/>
              </a:solidFill>
              <a:highlight>
                <a:srgbClr val="FFFFFF"/>
              </a:highlight>
              <a:latin typeface="Verdana"/>
              <a:ea typeface="Verdana"/>
              <a:cs typeface="Verdana"/>
              <a:sym typeface="Verdana"/>
            </a:endParaRPr>
          </a:p>
          <a:p>
            <a:pPr indent="-304800" lvl="0" marL="457200" rtl="0" algn="l">
              <a:spcBef>
                <a:spcPts val="0"/>
              </a:spcBef>
              <a:spcAft>
                <a:spcPts val="0"/>
              </a:spcAft>
              <a:buClr>
                <a:srgbClr val="181717"/>
              </a:buClr>
              <a:buSzPts val="1200"/>
              <a:buFont typeface="Verdana"/>
              <a:buAutoNum type="arabicPeriod"/>
            </a:pPr>
            <a:r>
              <a:rPr lang="en" sz="1200">
                <a:solidFill>
                  <a:srgbClr val="181717"/>
                </a:solidFill>
                <a:highlight>
                  <a:srgbClr val="FFFFFF"/>
                </a:highlight>
                <a:latin typeface="Verdana"/>
                <a:ea typeface="Verdana"/>
                <a:cs typeface="Verdana"/>
                <a:sym typeface="Verdana"/>
              </a:rPr>
              <a:t>To read data, execute the LINQ-to-Entities query in your preferred language (C#/VB.NET). EF API will convert this query into SQL query for the underlying relational database and execute it. The result will be transformed into domain (entity) objects and displayed on the UI.</a:t>
            </a:r>
            <a:endParaRPr sz="1200">
              <a:solidFill>
                <a:srgbClr val="181717"/>
              </a:solidFill>
              <a:highlight>
                <a:srgbClr val="FFFFFF"/>
              </a:highlight>
              <a:latin typeface="Verdana"/>
              <a:ea typeface="Verdana"/>
              <a:cs typeface="Verdana"/>
              <a:sym typeface="Verdana"/>
            </a:endParaRPr>
          </a:p>
          <a:p>
            <a:pPr indent="-304800" lvl="0" marL="457200" rtl="0" algn="l">
              <a:spcBef>
                <a:spcPts val="0"/>
              </a:spcBef>
              <a:spcAft>
                <a:spcPts val="0"/>
              </a:spcAft>
              <a:buClr>
                <a:srgbClr val="181717"/>
              </a:buClr>
              <a:buSzPts val="1200"/>
              <a:buFont typeface="Verdana"/>
              <a:buAutoNum type="arabicPeriod"/>
            </a:pPr>
            <a:r>
              <a:rPr lang="en" sz="1200">
                <a:solidFill>
                  <a:srgbClr val="181717"/>
                </a:solidFill>
                <a:highlight>
                  <a:srgbClr val="FFFFFF"/>
                </a:highlight>
                <a:latin typeface="Verdana"/>
                <a:ea typeface="Verdana"/>
                <a:cs typeface="Verdana"/>
                <a:sym typeface="Verdana"/>
              </a:rPr>
              <a:t>To edit or delete data, update or remove entity objects from a context and call the </a:t>
            </a:r>
            <a:r>
              <a:rPr lang="en" sz="1200">
                <a:solidFill>
                  <a:schemeClr val="dk1"/>
                </a:solidFill>
                <a:highlight>
                  <a:srgbClr val="F9F9F9"/>
                </a:highlight>
                <a:latin typeface="Courier New"/>
                <a:ea typeface="Courier New"/>
                <a:cs typeface="Courier New"/>
                <a:sym typeface="Courier New"/>
              </a:rPr>
              <a:t>SaveChanges()</a:t>
            </a:r>
            <a:r>
              <a:rPr lang="en" sz="1200">
                <a:solidFill>
                  <a:srgbClr val="181717"/>
                </a:solidFill>
                <a:highlight>
                  <a:srgbClr val="FFFFFF"/>
                </a:highlight>
                <a:latin typeface="Verdana"/>
                <a:ea typeface="Verdana"/>
                <a:cs typeface="Verdana"/>
                <a:sym typeface="Verdana"/>
              </a:rPr>
              <a:t> method. EF API will build the appropriate UPDATE or DELETE command and execute it to the database.</a:t>
            </a:r>
            <a:endParaRPr sz="1200">
              <a:solidFill>
                <a:srgbClr val="181717"/>
              </a:solidFill>
              <a:highlight>
                <a:srgbClr val="FFFFFF"/>
              </a:highlight>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EFW- API</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4"/>
          <p:cNvPicPr preferRelativeResize="0"/>
          <p:nvPr/>
        </p:nvPicPr>
        <p:blipFill>
          <a:blip r:embed="rId3">
            <a:alphaModFix/>
          </a:blip>
          <a:stretch>
            <a:fillRect/>
          </a:stretch>
        </p:blipFill>
        <p:spPr>
          <a:xfrm>
            <a:off x="1847850" y="1595438"/>
            <a:ext cx="5448300" cy="1952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Entity Data Model </a:t>
            </a:r>
            <a:endParaRPr/>
          </a:p>
        </p:txBody>
      </p:sp>
      <p:sp>
        <p:nvSpPr>
          <p:cNvPr id="129" name="Google Shape;129;p25"/>
          <p:cNvSpPr txBox="1"/>
          <p:nvPr>
            <p:ph idx="1" type="body"/>
          </p:nvPr>
        </p:nvSpPr>
        <p:spPr>
          <a:xfrm>
            <a:off x="311700" y="1152475"/>
            <a:ext cx="2827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181717"/>
                </a:solidFill>
                <a:highlight>
                  <a:srgbClr val="FFFFFF"/>
                </a:highlight>
                <a:latin typeface="Verdana"/>
                <a:ea typeface="Verdana"/>
                <a:cs typeface="Verdana"/>
                <a:sym typeface="Verdana"/>
              </a:rPr>
              <a:t>DM is an in-memory representation of the entire metadata:</a:t>
            </a:r>
            <a:endParaRPr sz="1200">
              <a:solidFill>
                <a:srgbClr val="181717"/>
              </a:solidFill>
              <a:highlight>
                <a:srgbClr val="FFFFFF"/>
              </a:highlight>
              <a:latin typeface="Verdana"/>
              <a:ea typeface="Verdana"/>
              <a:cs typeface="Verdana"/>
              <a:sym typeface="Verdana"/>
            </a:endParaRPr>
          </a:p>
          <a:p>
            <a:pPr indent="0" lvl="0" marL="0" rtl="0" algn="l">
              <a:spcBef>
                <a:spcPts val="1200"/>
              </a:spcBef>
              <a:spcAft>
                <a:spcPts val="0"/>
              </a:spcAft>
              <a:buNone/>
            </a:pPr>
            <a:r>
              <a:rPr lang="en" sz="1200">
                <a:solidFill>
                  <a:srgbClr val="181717"/>
                </a:solidFill>
                <a:highlight>
                  <a:srgbClr val="FFFFFF"/>
                </a:highlight>
                <a:latin typeface="Verdana"/>
                <a:ea typeface="Verdana"/>
                <a:cs typeface="Verdana"/>
                <a:sym typeface="Verdana"/>
              </a:rPr>
              <a:t> conceptual model</a:t>
            </a:r>
            <a:endParaRPr sz="1200">
              <a:solidFill>
                <a:srgbClr val="181717"/>
              </a:solidFill>
              <a:highlight>
                <a:srgbClr val="FFFFFF"/>
              </a:highlight>
              <a:latin typeface="Verdana"/>
              <a:ea typeface="Verdana"/>
              <a:cs typeface="Verdana"/>
              <a:sym typeface="Verdana"/>
            </a:endParaRPr>
          </a:p>
          <a:p>
            <a:pPr indent="0" lvl="0" marL="0" rtl="0" algn="l">
              <a:spcBef>
                <a:spcPts val="1200"/>
              </a:spcBef>
              <a:spcAft>
                <a:spcPts val="0"/>
              </a:spcAft>
              <a:buNone/>
            </a:pPr>
            <a:r>
              <a:rPr lang="en" sz="1200">
                <a:solidFill>
                  <a:srgbClr val="181717"/>
                </a:solidFill>
                <a:highlight>
                  <a:srgbClr val="FFFFFF"/>
                </a:highlight>
                <a:latin typeface="Verdana"/>
                <a:ea typeface="Verdana"/>
                <a:cs typeface="Verdana"/>
                <a:sym typeface="Verdana"/>
              </a:rPr>
              <a:t> storage model</a:t>
            </a:r>
            <a:endParaRPr sz="1200">
              <a:solidFill>
                <a:srgbClr val="181717"/>
              </a:solidFill>
              <a:highlight>
                <a:srgbClr val="FFFFFF"/>
              </a:highlight>
              <a:latin typeface="Verdana"/>
              <a:ea typeface="Verdana"/>
              <a:cs typeface="Verdana"/>
              <a:sym typeface="Verdana"/>
            </a:endParaRPr>
          </a:p>
          <a:p>
            <a:pPr indent="0" lvl="0" marL="0" rtl="0" algn="l">
              <a:spcBef>
                <a:spcPts val="1200"/>
              </a:spcBef>
              <a:spcAft>
                <a:spcPts val="1200"/>
              </a:spcAft>
              <a:buNone/>
            </a:pPr>
            <a:r>
              <a:rPr lang="en" sz="1200">
                <a:solidFill>
                  <a:srgbClr val="181717"/>
                </a:solidFill>
                <a:highlight>
                  <a:srgbClr val="FFFFFF"/>
                </a:highlight>
                <a:latin typeface="Verdana"/>
                <a:ea typeface="Verdana"/>
                <a:cs typeface="Verdana"/>
                <a:sym typeface="Verdana"/>
              </a:rPr>
              <a:t> and mapping between them.</a:t>
            </a:r>
            <a:endParaRPr/>
          </a:p>
        </p:txBody>
      </p:sp>
      <p:pic>
        <p:nvPicPr>
          <p:cNvPr id="130" name="Google Shape;130;p25"/>
          <p:cNvPicPr preferRelativeResize="0"/>
          <p:nvPr/>
        </p:nvPicPr>
        <p:blipFill>
          <a:blip r:embed="rId3">
            <a:alphaModFix/>
          </a:blip>
          <a:stretch>
            <a:fillRect/>
          </a:stretch>
        </p:blipFill>
        <p:spPr>
          <a:xfrm>
            <a:off x="3192400" y="1152475"/>
            <a:ext cx="5639899" cy="3991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Querying</a:t>
            </a:r>
            <a:endParaRPr/>
          </a:p>
        </p:txBody>
      </p:sp>
      <p:pic>
        <p:nvPicPr>
          <p:cNvPr id="136" name="Google Shape;136;p26"/>
          <p:cNvPicPr preferRelativeResize="0"/>
          <p:nvPr/>
        </p:nvPicPr>
        <p:blipFill>
          <a:blip r:embed="rId3">
            <a:alphaModFix/>
          </a:blip>
          <a:stretch>
            <a:fillRect/>
          </a:stretch>
        </p:blipFill>
        <p:spPr>
          <a:xfrm>
            <a:off x="576949" y="1898849"/>
            <a:ext cx="8329400" cy="1824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Saving </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7"/>
          <p:cNvPicPr preferRelativeResize="0"/>
          <p:nvPr/>
        </p:nvPicPr>
        <p:blipFill>
          <a:blip r:embed="rId3">
            <a:alphaModFix/>
          </a:blip>
          <a:stretch>
            <a:fillRect/>
          </a:stretch>
        </p:blipFill>
        <p:spPr>
          <a:xfrm>
            <a:off x="609600" y="1600200"/>
            <a:ext cx="7924800" cy="1943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a:t>
            </a:r>
            <a:r>
              <a:rPr lang="en" sz="1200" u="sng">
                <a:solidFill>
                  <a:schemeClr val="hlink"/>
                </a:solidFill>
                <a:hlinkClick r:id="rId3"/>
              </a:rPr>
              <a:t>https://learn.microsoft.com/en-us/aspnet/mvc/overview/getting-started/getting-started-with-ef-using-mvc/creating-an-entity-framework-data-model-for-an-asp-net-mvc-application</a:t>
            </a:r>
            <a:r>
              <a:rPr lang="en" sz="1200"/>
              <a:t> </a:t>
            </a:r>
            <a:endParaRPr sz="1200"/>
          </a:p>
          <a:p>
            <a:pPr indent="0" lvl="0" marL="0" rtl="0" algn="l">
              <a:spcBef>
                <a:spcPts val="1200"/>
              </a:spcBef>
              <a:spcAft>
                <a:spcPts val="1200"/>
              </a:spcAft>
              <a:buNone/>
            </a:pPr>
            <a:r>
              <a:rPr lang="en" sz="1200"/>
              <a:t>2. </a:t>
            </a:r>
            <a:r>
              <a:rPr lang="en" sz="1200" u="sng">
                <a:solidFill>
                  <a:schemeClr val="hlink"/>
                </a:solidFill>
                <a:hlinkClick r:id="rId4"/>
              </a:rPr>
              <a:t>https://www.c-sharpcorner.com/article/entity-framework-introduction-using-c-sharp-part-one/</a:t>
            </a:r>
            <a:r>
              <a:rPr lang="en" sz="1200"/>
              <a:t>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EFW -History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solidFill>
                  <a:srgbClr val="181717"/>
                </a:solidFill>
                <a:highlight>
                  <a:srgbClr val="FFFFFF"/>
                </a:highlight>
                <a:latin typeface="Verdana"/>
                <a:ea typeface="Verdana"/>
                <a:cs typeface="Verdana"/>
                <a:sym typeface="Verdana"/>
              </a:rPr>
              <a:t>Prior to .NET 3.5, we (developers) often used to write Active Data Access Object (ADO.NET) code or Enterprise Data Access Block to save or retrieve application data from the underlying database. </a:t>
            </a:r>
            <a:endParaRPr sz="1200">
              <a:solidFill>
                <a:srgbClr val="181717"/>
              </a:solidFill>
              <a:highlight>
                <a:srgbClr val="FFFFFF"/>
              </a:highlight>
              <a:latin typeface="Verdana"/>
              <a:ea typeface="Verdana"/>
              <a:cs typeface="Verdana"/>
              <a:sym typeface="Verdana"/>
            </a:endParaRPr>
          </a:p>
          <a:p>
            <a:pPr indent="-304800" lvl="0" marL="457200" rtl="0" algn="just">
              <a:spcBef>
                <a:spcPts val="1200"/>
              </a:spcBef>
              <a:spcAft>
                <a:spcPts val="0"/>
              </a:spcAft>
              <a:buClr>
                <a:srgbClr val="181717"/>
              </a:buClr>
              <a:buSzPts val="1200"/>
              <a:buFont typeface="Verdana"/>
              <a:buChar char="●"/>
            </a:pPr>
            <a:r>
              <a:rPr lang="en" sz="1200">
                <a:solidFill>
                  <a:srgbClr val="181717"/>
                </a:solidFill>
                <a:highlight>
                  <a:srgbClr val="FFFFFF"/>
                </a:highlight>
                <a:latin typeface="Verdana"/>
                <a:ea typeface="Verdana"/>
                <a:cs typeface="Verdana"/>
                <a:sym typeface="Verdana"/>
              </a:rPr>
              <a:t>Use to open a connection to the database</a:t>
            </a:r>
            <a:endParaRPr sz="1200">
              <a:solidFill>
                <a:srgbClr val="181717"/>
              </a:solidFill>
              <a:highlight>
                <a:srgbClr val="FFFFFF"/>
              </a:highlight>
              <a:latin typeface="Verdana"/>
              <a:ea typeface="Verdana"/>
              <a:cs typeface="Verdana"/>
              <a:sym typeface="Verdana"/>
            </a:endParaRPr>
          </a:p>
          <a:p>
            <a:pPr indent="-304800" lvl="0" marL="457200" rtl="0" algn="just">
              <a:spcBef>
                <a:spcPts val="0"/>
              </a:spcBef>
              <a:spcAft>
                <a:spcPts val="0"/>
              </a:spcAft>
              <a:buClr>
                <a:srgbClr val="181717"/>
              </a:buClr>
              <a:buSzPts val="1200"/>
              <a:buFont typeface="Verdana"/>
              <a:buChar char="●"/>
            </a:pPr>
            <a:r>
              <a:rPr lang="en" sz="1200">
                <a:solidFill>
                  <a:srgbClr val="181717"/>
                </a:solidFill>
                <a:highlight>
                  <a:srgbClr val="FFFFFF"/>
                </a:highlight>
                <a:latin typeface="Verdana"/>
                <a:ea typeface="Verdana"/>
                <a:cs typeface="Verdana"/>
                <a:sym typeface="Verdana"/>
              </a:rPr>
              <a:t> Create a DataSet to fetch or submit the data to the database</a:t>
            </a:r>
            <a:endParaRPr sz="1200">
              <a:solidFill>
                <a:srgbClr val="181717"/>
              </a:solidFill>
              <a:highlight>
                <a:srgbClr val="FFFFFF"/>
              </a:highlight>
              <a:latin typeface="Verdana"/>
              <a:ea typeface="Verdana"/>
              <a:cs typeface="Verdana"/>
              <a:sym typeface="Verdana"/>
            </a:endParaRPr>
          </a:p>
          <a:p>
            <a:pPr indent="-304800" lvl="0" marL="457200" rtl="0" algn="just">
              <a:spcBef>
                <a:spcPts val="0"/>
              </a:spcBef>
              <a:spcAft>
                <a:spcPts val="0"/>
              </a:spcAft>
              <a:buClr>
                <a:srgbClr val="181717"/>
              </a:buClr>
              <a:buSzPts val="1200"/>
              <a:buFont typeface="Verdana"/>
              <a:buChar char="●"/>
            </a:pPr>
            <a:r>
              <a:rPr lang="en" sz="1200">
                <a:solidFill>
                  <a:srgbClr val="181717"/>
                </a:solidFill>
                <a:highlight>
                  <a:srgbClr val="FFFFFF"/>
                </a:highlight>
                <a:latin typeface="Verdana"/>
                <a:ea typeface="Verdana"/>
                <a:cs typeface="Verdana"/>
                <a:sym typeface="Verdana"/>
              </a:rPr>
              <a:t> Convert data from the DataSet to .NET objects or vice-versa to apply business rules. </a:t>
            </a:r>
            <a:endParaRPr sz="1200">
              <a:solidFill>
                <a:srgbClr val="181717"/>
              </a:solidFill>
              <a:highlight>
                <a:srgbClr val="FFFFFF"/>
              </a:highlight>
              <a:latin typeface="Verdana"/>
              <a:ea typeface="Verdana"/>
              <a:cs typeface="Verdana"/>
              <a:sym typeface="Verdana"/>
            </a:endParaRPr>
          </a:p>
          <a:p>
            <a:pPr indent="0" lvl="0" marL="0" rtl="0" algn="just">
              <a:spcBef>
                <a:spcPts val="1200"/>
              </a:spcBef>
              <a:spcAft>
                <a:spcPts val="0"/>
              </a:spcAft>
              <a:buNone/>
            </a:pPr>
            <a:r>
              <a:rPr b="1" lang="en" sz="1200">
                <a:solidFill>
                  <a:srgbClr val="181717"/>
                </a:solidFill>
                <a:highlight>
                  <a:srgbClr val="FFFFFF"/>
                </a:highlight>
                <a:latin typeface="Verdana"/>
                <a:ea typeface="Verdana"/>
                <a:cs typeface="Verdana"/>
                <a:sym typeface="Verdana"/>
              </a:rPr>
              <a:t>Alternative </a:t>
            </a:r>
            <a:endParaRPr b="1" sz="1200">
              <a:solidFill>
                <a:srgbClr val="181717"/>
              </a:solidFill>
              <a:highlight>
                <a:srgbClr val="FFFFFF"/>
              </a:highlight>
              <a:latin typeface="Verdana"/>
              <a:ea typeface="Verdana"/>
              <a:cs typeface="Verdana"/>
              <a:sym typeface="Verdana"/>
            </a:endParaRPr>
          </a:p>
          <a:p>
            <a:pPr indent="0" lvl="0" marL="0" rtl="0" algn="just">
              <a:spcBef>
                <a:spcPts val="1200"/>
              </a:spcBef>
              <a:spcAft>
                <a:spcPts val="0"/>
              </a:spcAft>
              <a:buClr>
                <a:schemeClr val="dk1"/>
              </a:buClr>
              <a:buSzPts val="1100"/>
              <a:buFont typeface="Arial"/>
              <a:buNone/>
            </a:pPr>
            <a:r>
              <a:rPr lang="en" sz="1200">
                <a:solidFill>
                  <a:srgbClr val="181717"/>
                </a:solidFill>
                <a:highlight>
                  <a:srgbClr val="FFFFFF"/>
                </a:highlight>
                <a:latin typeface="Verdana"/>
                <a:ea typeface="Verdana"/>
                <a:cs typeface="Verdana"/>
                <a:sym typeface="Verdana"/>
              </a:rPr>
              <a:t>Microsoft has provided a framework called "Entity Framework" to automate all these database related activities for your application.</a:t>
            </a:r>
            <a:endParaRPr sz="1200">
              <a:solidFill>
                <a:srgbClr val="181717"/>
              </a:solidFill>
              <a:highlight>
                <a:srgbClr val="FFFFFF"/>
              </a:highlight>
              <a:latin typeface="Verdana"/>
              <a:ea typeface="Verdana"/>
              <a:cs typeface="Verdana"/>
              <a:sym typeface="Verdana"/>
            </a:endParaRPr>
          </a:p>
          <a:p>
            <a:pPr indent="0" lvl="0" marL="0" rtl="0" algn="just">
              <a:spcBef>
                <a:spcPts val="1200"/>
              </a:spcBef>
              <a:spcAft>
                <a:spcPts val="0"/>
              </a:spcAft>
              <a:buClr>
                <a:schemeClr val="dk1"/>
              </a:buClr>
              <a:buSzPts val="1100"/>
              <a:buFont typeface="Arial"/>
              <a:buNone/>
            </a:pPr>
            <a:r>
              <a:t/>
            </a:r>
            <a:endParaRPr sz="1200">
              <a:solidFill>
                <a:srgbClr val="181717"/>
              </a:solidFill>
              <a:highlight>
                <a:srgbClr val="FFFFFF"/>
              </a:highlight>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EFW</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solidFill>
                  <a:srgbClr val="181717"/>
                </a:solidFill>
                <a:highlight>
                  <a:srgbClr val="FFFFFF"/>
                </a:highlight>
                <a:latin typeface="Verdana"/>
                <a:ea typeface="Verdana"/>
                <a:cs typeface="Verdana"/>
                <a:sym typeface="Verdana"/>
              </a:rPr>
              <a:t>Entity Framework is an open-source Object Relation Model (</a:t>
            </a:r>
            <a:r>
              <a:rPr lang="en" sz="1200">
                <a:solidFill>
                  <a:srgbClr val="007BFF"/>
                </a:solidFill>
                <a:highlight>
                  <a:srgbClr val="FFFFFF"/>
                </a:highlight>
                <a:uFill>
                  <a:noFill/>
                </a:uFill>
                <a:latin typeface="Verdana"/>
                <a:ea typeface="Verdana"/>
                <a:cs typeface="Verdana"/>
                <a:sym typeface="Verdana"/>
                <a:hlinkClick r:id="rId3">
                  <a:extLst>
                    <a:ext uri="{A12FA001-AC4F-418D-AE19-62706E023703}">
                      <ahyp:hlinkClr val="tx"/>
                    </a:ext>
                  </a:extLst>
                </a:hlinkClick>
              </a:rPr>
              <a:t>ORM) framework</a:t>
            </a:r>
            <a:r>
              <a:rPr lang="en" sz="1200">
                <a:solidFill>
                  <a:srgbClr val="181717"/>
                </a:solidFill>
                <a:highlight>
                  <a:srgbClr val="FFFFFF"/>
                </a:highlight>
                <a:latin typeface="Verdana"/>
                <a:ea typeface="Verdana"/>
                <a:cs typeface="Verdana"/>
                <a:sym typeface="Verdana"/>
              </a:rPr>
              <a:t> for .NET applications supported by Microsoft. </a:t>
            </a:r>
            <a:endParaRPr sz="1200">
              <a:solidFill>
                <a:srgbClr val="181717"/>
              </a:solidFill>
              <a:highlight>
                <a:srgbClr val="FFFFFF"/>
              </a:highlight>
              <a:latin typeface="Verdana"/>
              <a:ea typeface="Verdana"/>
              <a:cs typeface="Verdana"/>
              <a:sym typeface="Verdana"/>
            </a:endParaRPr>
          </a:p>
          <a:p>
            <a:pPr indent="0" lvl="0" marL="0" rtl="0" algn="just">
              <a:spcBef>
                <a:spcPts val="1200"/>
              </a:spcBef>
              <a:spcAft>
                <a:spcPts val="0"/>
              </a:spcAft>
              <a:buNone/>
            </a:pPr>
            <a:r>
              <a:rPr lang="en" sz="1200">
                <a:solidFill>
                  <a:srgbClr val="181717"/>
                </a:solidFill>
                <a:highlight>
                  <a:srgbClr val="FFFFFF"/>
                </a:highlight>
                <a:latin typeface="Verdana"/>
                <a:ea typeface="Verdana"/>
                <a:cs typeface="Verdana"/>
                <a:sym typeface="Verdana"/>
              </a:rPr>
              <a:t>Focus on data using objects of domain specific classes without focusing on the underlying database tables and columns where this data is stored. </a:t>
            </a:r>
            <a:endParaRPr sz="1200">
              <a:solidFill>
                <a:srgbClr val="181717"/>
              </a:solidFill>
              <a:highlight>
                <a:srgbClr val="FFFFFF"/>
              </a:highlight>
              <a:latin typeface="Verdana"/>
              <a:ea typeface="Verdana"/>
              <a:cs typeface="Verdana"/>
              <a:sym typeface="Verdana"/>
            </a:endParaRPr>
          </a:p>
          <a:p>
            <a:pPr indent="0" lvl="0" marL="0" rtl="0" algn="just">
              <a:spcBef>
                <a:spcPts val="1200"/>
              </a:spcBef>
              <a:spcAft>
                <a:spcPts val="0"/>
              </a:spcAft>
              <a:buClr>
                <a:schemeClr val="dk1"/>
              </a:buClr>
              <a:buSzPts val="1100"/>
              <a:buFont typeface="Arial"/>
              <a:buNone/>
            </a:pPr>
            <a:r>
              <a:rPr lang="en" sz="1200">
                <a:solidFill>
                  <a:srgbClr val="181717"/>
                </a:solidFill>
                <a:highlight>
                  <a:srgbClr val="FFFFFF"/>
                </a:highlight>
                <a:latin typeface="Verdana"/>
                <a:ea typeface="Verdana"/>
                <a:cs typeface="Verdana"/>
                <a:sym typeface="Verdana"/>
              </a:rPr>
              <a:t>With the Entity Framework, developers can work at a higher level of abstraction when they deal with data, and can create and maintain data-oriented applications with less code compared with traditional applications.</a:t>
            </a:r>
            <a:endParaRPr sz="1200">
              <a:solidFill>
                <a:srgbClr val="181717"/>
              </a:solidFill>
              <a:highlight>
                <a:srgbClr val="FFFFFF"/>
              </a:highlight>
              <a:latin typeface="Verdana"/>
              <a:ea typeface="Verdana"/>
              <a:cs typeface="Verdana"/>
              <a:sym typeface="Verdana"/>
            </a:endParaRPr>
          </a:p>
          <a:p>
            <a:pPr indent="0" lvl="0" marL="0" rtl="0" algn="just">
              <a:spcBef>
                <a:spcPts val="1200"/>
              </a:spcBef>
              <a:spcAft>
                <a:spcPts val="1200"/>
              </a:spcAft>
              <a:buClr>
                <a:schemeClr val="dk1"/>
              </a:buClr>
              <a:buSzPts val="1100"/>
              <a:buFont typeface="Arial"/>
              <a:buNone/>
            </a:pPr>
            <a:r>
              <a:rPr lang="en" sz="1200">
                <a:solidFill>
                  <a:srgbClr val="181717"/>
                </a:solidFill>
                <a:highlight>
                  <a:srgbClr val="FFFFFF"/>
                </a:highlight>
                <a:latin typeface="Verdana"/>
                <a:ea typeface="Verdana"/>
                <a:cs typeface="Verdana"/>
                <a:sym typeface="Verdana"/>
              </a:rPr>
              <a:t>Official Definition: “Entity Framework is an object-relational mapper (O/RM) that enables .NET developers to work with a database using .NET objects. It eliminates the need for most of the data-access code that developers usually need to write.”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EFW</a:t>
            </a:r>
            <a:endParaRPr/>
          </a:p>
        </p:txBody>
      </p:sp>
      <p:pic>
        <p:nvPicPr>
          <p:cNvPr id="73" name="Google Shape;73;p16"/>
          <p:cNvPicPr preferRelativeResize="0"/>
          <p:nvPr/>
        </p:nvPicPr>
        <p:blipFill rotWithShape="1">
          <a:blip r:embed="rId3">
            <a:alphaModFix/>
          </a:blip>
          <a:srcRect b="5722" l="0" r="0" t="0"/>
          <a:stretch/>
        </p:blipFill>
        <p:spPr>
          <a:xfrm>
            <a:off x="2932425" y="1152475"/>
            <a:ext cx="3181350" cy="3637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EFW- Use for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62500"/>
              </a:lnSpc>
              <a:spcBef>
                <a:spcPts val="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Entity Framework is used in the following scenarios.</a:t>
            </a:r>
            <a:endParaRPr sz="1200">
              <a:solidFill>
                <a:schemeClr val="dk1"/>
              </a:solidFill>
              <a:highlight>
                <a:srgbClr val="FFFFFF"/>
              </a:highlight>
              <a:latin typeface="Roboto"/>
              <a:ea typeface="Roboto"/>
              <a:cs typeface="Roboto"/>
              <a:sym typeface="Roboto"/>
            </a:endParaRPr>
          </a:p>
          <a:p>
            <a:pPr indent="-304800" lvl="0" marL="647700" rtl="0" algn="l">
              <a:lnSpc>
                <a:spcPct val="150000"/>
              </a:lnSpc>
              <a:spcBef>
                <a:spcPts val="20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Create an MVC web app.</a:t>
            </a:r>
            <a:endParaRPr sz="1200">
              <a:solidFill>
                <a:schemeClr val="dk1"/>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Set up the site style.</a:t>
            </a:r>
            <a:endParaRPr sz="1200">
              <a:solidFill>
                <a:schemeClr val="dk1"/>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Install Entity Framework 6.</a:t>
            </a:r>
            <a:endParaRPr sz="1200">
              <a:solidFill>
                <a:schemeClr val="dk1"/>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Create the data model.</a:t>
            </a:r>
            <a:endParaRPr sz="1200">
              <a:solidFill>
                <a:schemeClr val="dk1"/>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Create the database context.</a:t>
            </a:r>
            <a:endParaRPr sz="1200">
              <a:solidFill>
                <a:schemeClr val="dk1"/>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Initialize DB with test data.</a:t>
            </a:r>
            <a:endParaRPr sz="1200">
              <a:solidFill>
                <a:schemeClr val="dk1"/>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Set up EF 6 to use LocalDB.</a:t>
            </a:r>
            <a:endParaRPr sz="1200">
              <a:solidFill>
                <a:schemeClr val="dk1"/>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Create controller and views</a:t>
            </a:r>
            <a:endParaRPr sz="1200">
              <a:solidFill>
                <a:schemeClr val="dk1"/>
              </a:solidFill>
              <a:highlight>
                <a:srgbClr val="FFFFFF"/>
              </a:highlight>
              <a:latin typeface="Roboto"/>
              <a:ea typeface="Roboto"/>
              <a:cs typeface="Roboto"/>
              <a:sym typeface="Roboto"/>
            </a:endParaRPr>
          </a:p>
          <a:p>
            <a:pPr indent="0" lvl="0" marL="0" rtl="0" algn="l">
              <a:spcBef>
                <a:spcPts val="23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Features</a:t>
            </a:r>
            <a:endParaRPr/>
          </a:p>
        </p:txBody>
      </p:sp>
      <p:sp>
        <p:nvSpPr>
          <p:cNvPr id="85" name="Google Shape;85;p18"/>
          <p:cNvSpPr txBox="1"/>
          <p:nvPr>
            <p:ph idx="1" type="body"/>
          </p:nvPr>
        </p:nvSpPr>
        <p:spPr>
          <a:xfrm>
            <a:off x="311700" y="1152475"/>
            <a:ext cx="8520600" cy="3824700"/>
          </a:xfrm>
          <a:prstGeom prst="rect">
            <a:avLst/>
          </a:prstGeom>
        </p:spPr>
        <p:txBody>
          <a:bodyPr anchorCtr="0" anchor="t" bIns="91425" lIns="91425" spcFirstLastPara="1" rIns="91425" wrap="square" tIns="91425">
            <a:normAutofit fontScale="77500" lnSpcReduction="20000"/>
          </a:bodyPr>
          <a:lstStyle/>
          <a:p>
            <a:pPr indent="-228600" lvl="0" marL="457200" rtl="0" algn="l">
              <a:spcBef>
                <a:spcPts val="0"/>
              </a:spcBef>
              <a:spcAft>
                <a:spcPts val="0"/>
              </a:spcAft>
              <a:buClr>
                <a:srgbClr val="181717"/>
              </a:buClr>
              <a:buSzPct val="100000"/>
              <a:buFont typeface="Verdana"/>
              <a:buNone/>
            </a:pPr>
            <a:r>
              <a:rPr b="1" lang="en" sz="1554">
                <a:solidFill>
                  <a:srgbClr val="181717"/>
                </a:solidFill>
                <a:highlight>
                  <a:srgbClr val="FFFFFF"/>
                </a:highlight>
                <a:latin typeface="Verdana"/>
                <a:ea typeface="Verdana"/>
                <a:cs typeface="Verdana"/>
                <a:sym typeface="Verdana"/>
              </a:rPr>
              <a:t>Cross-platform:</a:t>
            </a:r>
            <a:r>
              <a:rPr lang="en" sz="1554">
                <a:solidFill>
                  <a:srgbClr val="181717"/>
                </a:solidFill>
                <a:highlight>
                  <a:srgbClr val="FFFFFF"/>
                </a:highlight>
                <a:latin typeface="Verdana"/>
                <a:ea typeface="Verdana"/>
                <a:cs typeface="Verdana"/>
                <a:sym typeface="Verdana"/>
              </a:rPr>
              <a:t> EF Core is a cross-platform framework which can run on Windows, Linux and Mac.</a:t>
            </a:r>
            <a:endParaRPr sz="1554">
              <a:solidFill>
                <a:srgbClr val="181717"/>
              </a:solidFill>
              <a:highlight>
                <a:srgbClr val="FFFFFF"/>
              </a:highlight>
              <a:latin typeface="Verdana"/>
              <a:ea typeface="Verdana"/>
              <a:cs typeface="Verdana"/>
              <a:sym typeface="Verdana"/>
            </a:endParaRPr>
          </a:p>
          <a:p>
            <a:pPr indent="-228600" lvl="0" marL="457200" rtl="0" algn="l">
              <a:spcBef>
                <a:spcPts val="0"/>
              </a:spcBef>
              <a:spcAft>
                <a:spcPts val="0"/>
              </a:spcAft>
              <a:buClr>
                <a:srgbClr val="181717"/>
              </a:buClr>
              <a:buSzPct val="100000"/>
              <a:buFont typeface="Verdana"/>
              <a:buNone/>
            </a:pPr>
            <a:r>
              <a:rPr b="1" lang="en" sz="1554">
                <a:solidFill>
                  <a:srgbClr val="181717"/>
                </a:solidFill>
                <a:highlight>
                  <a:srgbClr val="FFFFFF"/>
                </a:highlight>
                <a:latin typeface="Verdana"/>
                <a:ea typeface="Verdana"/>
                <a:cs typeface="Verdana"/>
                <a:sym typeface="Verdana"/>
              </a:rPr>
              <a:t>Modelling:</a:t>
            </a:r>
            <a:r>
              <a:rPr lang="en" sz="1554">
                <a:solidFill>
                  <a:srgbClr val="181717"/>
                </a:solidFill>
                <a:highlight>
                  <a:srgbClr val="FFFFFF"/>
                </a:highlight>
                <a:latin typeface="Verdana"/>
                <a:ea typeface="Verdana"/>
                <a:cs typeface="Verdana"/>
                <a:sym typeface="Verdana"/>
              </a:rPr>
              <a:t> EF (Entity Framework) creates an EDM (Entity Data Model) based on POCO (Plain Old CLR Object) entities with get/set properties of different data types. It uses this model when querying or saving entity data to the underlying database.</a:t>
            </a:r>
            <a:endParaRPr sz="1554">
              <a:solidFill>
                <a:srgbClr val="181717"/>
              </a:solidFill>
              <a:highlight>
                <a:srgbClr val="FFFFFF"/>
              </a:highlight>
              <a:latin typeface="Verdana"/>
              <a:ea typeface="Verdana"/>
              <a:cs typeface="Verdana"/>
              <a:sym typeface="Verdana"/>
            </a:endParaRPr>
          </a:p>
          <a:p>
            <a:pPr indent="-228600" lvl="0" marL="457200" rtl="0" algn="l">
              <a:spcBef>
                <a:spcPts val="0"/>
              </a:spcBef>
              <a:spcAft>
                <a:spcPts val="0"/>
              </a:spcAft>
              <a:buClr>
                <a:srgbClr val="181717"/>
              </a:buClr>
              <a:buSzPct val="100000"/>
              <a:buFont typeface="Verdana"/>
              <a:buNone/>
            </a:pPr>
            <a:r>
              <a:rPr b="1" lang="en" sz="1554">
                <a:solidFill>
                  <a:srgbClr val="181717"/>
                </a:solidFill>
                <a:highlight>
                  <a:srgbClr val="FFFFFF"/>
                </a:highlight>
                <a:latin typeface="Verdana"/>
                <a:ea typeface="Verdana"/>
                <a:cs typeface="Verdana"/>
                <a:sym typeface="Verdana"/>
              </a:rPr>
              <a:t>Querying:</a:t>
            </a:r>
            <a:r>
              <a:rPr lang="en" sz="1554">
                <a:solidFill>
                  <a:srgbClr val="181717"/>
                </a:solidFill>
                <a:highlight>
                  <a:srgbClr val="FFFFFF"/>
                </a:highlight>
                <a:latin typeface="Verdana"/>
                <a:ea typeface="Verdana"/>
                <a:cs typeface="Verdana"/>
                <a:sym typeface="Verdana"/>
              </a:rPr>
              <a:t> EF allows us to use LINQ queries (C#/VB.NET) to retrieve data from the underlying database. The database provider will translate this </a:t>
            </a:r>
            <a:r>
              <a:rPr b="1" lang="en" sz="1554">
                <a:solidFill>
                  <a:srgbClr val="181717"/>
                </a:solidFill>
                <a:highlight>
                  <a:srgbClr val="FFFFFF"/>
                </a:highlight>
                <a:latin typeface="Verdana"/>
                <a:ea typeface="Verdana"/>
                <a:cs typeface="Verdana"/>
                <a:sym typeface="Verdana"/>
              </a:rPr>
              <a:t>LINQ queries to the database-specific query language</a:t>
            </a:r>
            <a:r>
              <a:rPr lang="en" sz="1554">
                <a:solidFill>
                  <a:srgbClr val="181717"/>
                </a:solidFill>
                <a:highlight>
                  <a:srgbClr val="FFFFFF"/>
                </a:highlight>
                <a:latin typeface="Verdana"/>
                <a:ea typeface="Verdana"/>
                <a:cs typeface="Verdana"/>
                <a:sym typeface="Verdana"/>
              </a:rPr>
              <a:t> (e.g. SQL for a relational database). EF also allows us to execute raw SQL queries directly to the database.</a:t>
            </a:r>
            <a:endParaRPr sz="1554">
              <a:solidFill>
                <a:srgbClr val="181717"/>
              </a:solidFill>
              <a:highlight>
                <a:srgbClr val="FFFFFF"/>
              </a:highlight>
              <a:latin typeface="Verdana"/>
              <a:ea typeface="Verdana"/>
              <a:cs typeface="Verdana"/>
              <a:sym typeface="Verdana"/>
            </a:endParaRPr>
          </a:p>
          <a:p>
            <a:pPr indent="-228600" lvl="0" marL="457200" rtl="0" algn="l">
              <a:spcBef>
                <a:spcPts val="0"/>
              </a:spcBef>
              <a:spcAft>
                <a:spcPts val="0"/>
              </a:spcAft>
              <a:buClr>
                <a:srgbClr val="181717"/>
              </a:buClr>
              <a:buSzPct val="100000"/>
              <a:buFont typeface="Verdana"/>
              <a:buNone/>
            </a:pPr>
            <a:r>
              <a:rPr b="1" lang="en" sz="1554">
                <a:solidFill>
                  <a:srgbClr val="181717"/>
                </a:solidFill>
                <a:highlight>
                  <a:srgbClr val="FFFFFF"/>
                </a:highlight>
                <a:latin typeface="Verdana"/>
                <a:ea typeface="Verdana"/>
                <a:cs typeface="Verdana"/>
                <a:sym typeface="Verdana"/>
              </a:rPr>
              <a:t>Change Tracking:</a:t>
            </a:r>
            <a:r>
              <a:rPr lang="en" sz="1554">
                <a:solidFill>
                  <a:srgbClr val="181717"/>
                </a:solidFill>
                <a:highlight>
                  <a:srgbClr val="FFFFFF"/>
                </a:highlight>
                <a:latin typeface="Verdana"/>
                <a:ea typeface="Verdana"/>
                <a:cs typeface="Verdana"/>
                <a:sym typeface="Verdana"/>
              </a:rPr>
              <a:t> EF keeps track of changes occurred to instances of your entities (Property values) which need to be submitted to the database.</a:t>
            </a:r>
            <a:endParaRPr sz="1554">
              <a:solidFill>
                <a:srgbClr val="181717"/>
              </a:solidFill>
              <a:highlight>
                <a:srgbClr val="FFFFFF"/>
              </a:highlight>
              <a:latin typeface="Verdana"/>
              <a:ea typeface="Verdana"/>
              <a:cs typeface="Verdana"/>
              <a:sym typeface="Verdana"/>
            </a:endParaRPr>
          </a:p>
          <a:p>
            <a:pPr indent="-228600" lvl="0" marL="457200" rtl="0" algn="l">
              <a:spcBef>
                <a:spcPts val="0"/>
              </a:spcBef>
              <a:spcAft>
                <a:spcPts val="0"/>
              </a:spcAft>
              <a:buClr>
                <a:srgbClr val="181717"/>
              </a:buClr>
              <a:buSzPct val="100000"/>
              <a:buFont typeface="Verdana"/>
              <a:buNone/>
            </a:pPr>
            <a:r>
              <a:rPr b="1" lang="en" sz="1554">
                <a:solidFill>
                  <a:srgbClr val="181717"/>
                </a:solidFill>
                <a:highlight>
                  <a:srgbClr val="FFFFFF"/>
                </a:highlight>
                <a:latin typeface="Verdana"/>
                <a:ea typeface="Verdana"/>
                <a:cs typeface="Verdana"/>
                <a:sym typeface="Verdana"/>
              </a:rPr>
              <a:t>Saving: </a:t>
            </a:r>
            <a:r>
              <a:rPr lang="en" sz="1554">
                <a:solidFill>
                  <a:srgbClr val="181717"/>
                </a:solidFill>
                <a:highlight>
                  <a:srgbClr val="FFFFFF"/>
                </a:highlight>
                <a:latin typeface="Verdana"/>
                <a:ea typeface="Verdana"/>
                <a:cs typeface="Verdana"/>
                <a:sym typeface="Verdana"/>
              </a:rPr>
              <a:t>EF executes INSERT, UPDATE, and DELETE commands to the database based on the changes occurred to your entities when you call the </a:t>
            </a:r>
            <a:r>
              <a:rPr lang="en" sz="1554">
                <a:solidFill>
                  <a:schemeClr val="dk1"/>
                </a:solidFill>
                <a:highlight>
                  <a:srgbClr val="F9F9F9"/>
                </a:highlight>
                <a:latin typeface="Courier New"/>
                <a:ea typeface="Courier New"/>
                <a:cs typeface="Courier New"/>
                <a:sym typeface="Courier New"/>
              </a:rPr>
              <a:t>SaveChanges()</a:t>
            </a:r>
            <a:r>
              <a:rPr lang="en" sz="1554">
                <a:solidFill>
                  <a:srgbClr val="181717"/>
                </a:solidFill>
                <a:highlight>
                  <a:srgbClr val="FFFFFF"/>
                </a:highlight>
                <a:latin typeface="Verdana"/>
                <a:ea typeface="Verdana"/>
                <a:cs typeface="Verdana"/>
                <a:sym typeface="Verdana"/>
              </a:rPr>
              <a:t> method. EF also provides the asynchronous </a:t>
            </a:r>
            <a:r>
              <a:rPr lang="en" sz="1554">
                <a:solidFill>
                  <a:schemeClr val="dk1"/>
                </a:solidFill>
                <a:highlight>
                  <a:srgbClr val="F9F9F9"/>
                </a:highlight>
                <a:latin typeface="Courier New"/>
                <a:ea typeface="Courier New"/>
                <a:cs typeface="Courier New"/>
                <a:sym typeface="Courier New"/>
              </a:rPr>
              <a:t>SaveChangesAsync()</a:t>
            </a:r>
            <a:r>
              <a:rPr lang="en" sz="1554">
                <a:solidFill>
                  <a:srgbClr val="181717"/>
                </a:solidFill>
                <a:highlight>
                  <a:srgbClr val="FFFFFF"/>
                </a:highlight>
                <a:latin typeface="Verdana"/>
                <a:ea typeface="Verdana"/>
                <a:cs typeface="Verdana"/>
                <a:sym typeface="Verdana"/>
              </a:rPr>
              <a:t> method.</a:t>
            </a:r>
            <a:endParaRPr sz="1554">
              <a:solidFill>
                <a:srgbClr val="181717"/>
              </a:solidFill>
              <a:highlight>
                <a:srgbClr val="FFFFFF"/>
              </a:highlight>
              <a:latin typeface="Verdana"/>
              <a:ea typeface="Verdana"/>
              <a:cs typeface="Verdana"/>
              <a:sym typeface="Verdana"/>
            </a:endParaRPr>
          </a:p>
          <a:p>
            <a:pPr indent="-228600" lvl="0" marL="457200" rtl="0" algn="l">
              <a:spcBef>
                <a:spcPts val="0"/>
              </a:spcBef>
              <a:spcAft>
                <a:spcPts val="0"/>
              </a:spcAft>
              <a:buClr>
                <a:srgbClr val="181717"/>
              </a:buClr>
              <a:buSzPct val="100000"/>
              <a:buFont typeface="Verdana"/>
              <a:buNone/>
            </a:pPr>
            <a:r>
              <a:rPr b="1" lang="en" sz="1554">
                <a:solidFill>
                  <a:srgbClr val="181717"/>
                </a:solidFill>
                <a:highlight>
                  <a:srgbClr val="FFFFFF"/>
                </a:highlight>
                <a:latin typeface="Verdana"/>
                <a:ea typeface="Verdana"/>
                <a:cs typeface="Verdana"/>
                <a:sym typeface="Verdana"/>
              </a:rPr>
              <a:t>Concurrency: </a:t>
            </a:r>
            <a:r>
              <a:rPr lang="en" sz="1554">
                <a:solidFill>
                  <a:srgbClr val="181717"/>
                </a:solidFill>
                <a:highlight>
                  <a:srgbClr val="FFFFFF"/>
                </a:highlight>
                <a:latin typeface="Verdana"/>
                <a:ea typeface="Verdana"/>
                <a:cs typeface="Verdana"/>
                <a:sym typeface="Verdana"/>
              </a:rPr>
              <a:t>EF uses Optimistic Concurrency by default to protect overwriting changes made by another user since data was fetched from the database.</a:t>
            </a:r>
            <a:endParaRPr sz="1554">
              <a:solidFill>
                <a:srgbClr val="181717"/>
              </a:solidFill>
              <a:highlight>
                <a:srgbClr val="FFFFFF"/>
              </a:highlight>
              <a:latin typeface="Verdana"/>
              <a:ea typeface="Verdana"/>
              <a:cs typeface="Verdana"/>
              <a:sym typeface="Verdana"/>
            </a:endParaRPr>
          </a:p>
          <a:p>
            <a:pPr indent="-228600" lvl="0" marL="457200" rtl="0" algn="l">
              <a:spcBef>
                <a:spcPts val="0"/>
              </a:spcBef>
              <a:spcAft>
                <a:spcPts val="0"/>
              </a:spcAft>
              <a:buClr>
                <a:srgbClr val="181717"/>
              </a:buClr>
              <a:buSzPct val="100000"/>
              <a:buFont typeface="Verdana"/>
              <a:buNone/>
            </a:pPr>
            <a:r>
              <a:rPr b="1" lang="en" sz="1554">
                <a:solidFill>
                  <a:srgbClr val="181717"/>
                </a:solidFill>
                <a:highlight>
                  <a:srgbClr val="FFFFFF"/>
                </a:highlight>
                <a:latin typeface="Verdana"/>
                <a:ea typeface="Verdana"/>
                <a:cs typeface="Verdana"/>
                <a:sym typeface="Verdana"/>
              </a:rPr>
              <a:t>Caching: </a:t>
            </a:r>
            <a:r>
              <a:rPr lang="en" sz="1554">
                <a:solidFill>
                  <a:srgbClr val="181717"/>
                </a:solidFill>
                <a:highlight>
                  <a:srgbClr val="FFFFFF"/>
                </a:highlight>
                <a:latin typeface="Verdana"/>
                <a:ea typeface="Verdana"/>
                <a:cs typeface="Verdana"/>
                <a:sym typeface="Verdana"/>
              </a:rPr>
              <a:t>EF includes first level of caching out of the box. So, repeated querying will return data from the cache instead of hitting the database.</a:t>
            </a:r>
            <a:endParaRPr sz="1554">
              <a:solidFill>
                <a:srgbClr val="181717"/>
              </a:solidFill>
              <a:highlight>
                <a:srgbClr val="FFFFFF"/>
              </a:highlight>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EFW- Features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Clr>
                <a:srgbClr val="181717"/>
              </a:buClr>
              <a:buSzPts val="1200"/>
              <a:buFont typeface="Verdana"/>
              <a:buNone/>
            </a:pPr>
            <a:r>
              <a:rPr b="1" lang="en" sz="1200">
                <a:solidFill>
                  <a:srgbClr val="181717"/>
                </a:solidFill>
                <a:highlight>
                  <a:srgbClr val="FFFFFF"/>
                </a:highlight>
                <a:latin typeface="Verdana"/>
                <a:ea typeface="Verdana"/>
                <a:cs typeface="Verdana"/>
                <a:sym typeface="Verdana"/>
              </a:rPr>
              <a:t>Transactions: </a:t>
            </a:r>
            <a:r>
              <a:rPr lang="en" sz="1200">
                <a:solidFill>
                  <a:srgbClr val="181717"/>
                </a:solidFill>
                <a:highlight>
                  <a:srgbClr val="FFFFFF"/>
                </a:highlight>
                <a:latin typeface="Verdana"/>
                <a:ea typeface="Verdana"/>
                <a:cs typeface="Verdana"/>
                <a:sym typeface="Verdana"/>
              </a:rPr>
              <a:t>EF performs automatic transaction management while querying or saving data. It also provides options to customize transaction management.</a:t>
            </a:r>
            <a:endParaRPr sz="1200">
              <a:solidFill>
                <a:srgbClr val="181717"/>
              </a:solidFill>
              <a:highlight>
                <a:srgbClr val="FFFFFF"/>
              </a:highlight>
              <a:latin typeface="Verdana"/>
              <a:ea typeface="Verdana"/>
              <a:cs typeface="Verdana"/>
              <a:sym typeface="Verdana"/>
            </a:endParaRPr>
          </a:p>
          <a:p>
            <a:pPr indent="-228600" lvl="0" marL="457200" rtl="0" algn="l">
              <a:spcBef>
                <a:spcPts val="0"/>
              </a:spcBef>
              <a:spcAft>
                <a:spcPts val="0"/>
              </a:spcAft>
              <a:buClr>
                <a:srgbClr val="181717"/>
              </a:buClr>
              <a:buSzPts val="1200"/>
              <a:buFont typeface="Verdana"/>
              <a:buNone/>
            </a:pPr>
            <a:r>
              <a:rPr b="1" lang="en" sz="1200">
                <a:solidFill>
                  <a:srgbClr val="181717"/>
                </a:solidFill>
                <a:highlight>
                  <a:srgbClr val="FFFFFF"/>
                </a:highlight>
                <a:latin typeface="Verdana"/>
                <a:ea typeface="Verdana"/>
                <a:cs typeface="Verdana"/>
                <a:sym typeface="Verdana"/>
              </a:rPr>
              <a:t>Built-in Conventions: </a:t>
            </a:r>
            <a:r>
              <a:rPr lang="en" sz="1200">
                <a:solidFill>
                  <a:srgbClr val="181717"/>
                </a:solidFill>
                <a:highlight>
                  <a:srgbClr val="FFFFFF"/>
                </a:highlight>
                <a:latin typeface="Verdana"/>
                <a:ea typeface="Verdana"/>
                <a:cs typeface="Verdana"/>
                <a:sym typeface="Verdana"/>
              </a:rPr>
              <a:t>EF follows conventions over the configuration programming pattern, and includes a set of default rules which automatically configure the EF model.</a:t>
            </a:r>
            <a:endParaRPr sz="1200">
              <a:solidFill>
                <a:srgbClr val="181717"/>
              </a:solidFill>
              <a:highlight>
                <a:srgbClr val="FFFFFF"/>
              </a:highlight>
              <a:latin typeface="Verdana"/>
              <a:ea typeface="Verdana"/>
              <a:cs typeface="Verdana"/>
              <a:sym typeface="Verdana"/>
            </a:endParaRPr>
          </a:p>
          <a:p>
            <a:pPr indent="-228600" lvl="0" marL="457200" rtl="0" algn="l">
              <a:spcBef>
                <a:spcPts val="0"/>
              </a:spcBef>
              <a:spcAft>
                <a:spcPts val="0"/>
              </a:spcAft>
              <a:buClr>
                <a:srgbClr val="181717"/>
              </a:buClr>
              <a:buSzPts val="1200"/>
              <a:buFont typeface="Verdana"/>
              <a:buNone/>
            </a:pPr>
            <a:r>
              <a:rPr b="1" lang="en" sz="1200">
                <a:solidFill>
                  <a:srgbClr val="181717"/>
                </a:solidFill>
                <a:highlight>
                  <a:srgbClr val="FFFFFF"/>
                </a:highlight>
                <a:latin typeface="Verdana"/>
                <a:ea typeface="Verdana"/>
                <a:cs typeface="Verdana"/>
                <a:sym typeface="Verdana"/>
              </a:rPr>
              <a:t>Configurations:</a:t>
            </a:r>
            <a:r>
              <a:rPr lang="en" sz="1200">
                <a:solidFill>
                  <a:srgbClr val="181717"/>
                </a:solidFill>
                <a:highlight>
                  <a:srgbClr val="FFFFFF"/>
                </a:highlight>
                <a:latin typeface="Verdana"/>
                <a:ea typeface="Verdana"/>
                <a:cs typeface="Verdana"/>
                <a:sym typeface="Verdana"/>
              </a:rPr>
              <a:t> EF allows us to configure the EF model by using data annotation attributes or Fluent API to override default conventions.</a:t>
            </a:r>
            <a:endParaRPr sz="1200">
              <a:solidFill>
                <a:srgbClr val="181717"/>
              </a:solidFill>
              <a:highlight>
                <a:srgbClr val="FFFFFF"/>
              </a:highlight>
              <a:latin typeface="Verdana"/>
              <a:ea typeface="Verdana"/>
              <a:cs typeface="Verdana"/>
              <a:sym typeface="Verdana"/>
            </a:endParaRPr>
          </a:p>
          <a:p>
            <a:pPr indent="-228600" lvl="0" marL="457200" rtl="0" algn="l">
              <a:spcBef>
                <a:spcPts val="0"/>
              </a:spcBef>
              <a:spcAft>
                <a:spcPts val="0"/>
              </a:spcAft>
              <a:buClr>
                <a:srgbClr val="181717"/>
              </a:buClr>
              <a:buSzPts val="1200"/>
              <a:buFont typeface="Verdana"/>
              <a:buNone/>
            </a:pPr>
            <a:r>
              <a:rPr b="1" lang="en" sz="1200">
                <a:solidFill>
                  <a:srgbClr val="181717"/>
                </a:solidFill>
                <a:highlight>
                  <a:srgbClr val="FFFFFF"/>
                </a:highlight>
                <a:latin typeface="Verdana"/>
                <a:ea typeface="Verdana"/>
                <a:cs typeface="Verdana"/>
                <a:sym typeface="Verdana"/>
              </a:rPr>
              <a:t>Migrations: </a:t>
            </a:r>
            <a:r>
              <a:rPr lang="en" sz="1200">
                <a:solidFill>
                  <a:srgbClr val="181717"/>
                </a:solidFill>
                <a:highlight>
                  <a:srgbClr val="FFFFFF"/>
                </a:highlight>
                <a:latin typeface="Verdana"/>
                <a:ea typeface="Verdana"/>
                <a:cs typeface="Verdana"/>
                <a:sym typeface="Verdana"/>
              </a:rPr>
              <a:t>EF provides a set of migration commands that can be executed on the NuGet Package Manager Console or the Command Line Interface to create or manage underlying database Schema.</a:t>
            </a:r>
            <a:endParaRPr sz="1200">
              <a:solidFill>
                <a:srgbClr val="181717"/>
              </a:solidFill>
              <a:highlight>
                <a:srgbClr val="FFFFFF"/>
              </a:highlight>
              <a:latin typeface="Verdana"/>
              <a:ea typeface="Verdana"/>
              <a:cs typeface="Verdana"/>
              <a:sym typeface="Verdana"/>
            </a:endParaRPr>
          </a:p>
          <a:p>
            <a:pPr indent="-228600" lvl="0" marL="457200" rtl="0" algn="l">
              <a:spcBef>
                <a:spcPts val="0"/>
              </a:spcBef>
              <a:spcAft>
                <a:spcPts val="0"/>
              </a:spcAft>
              <a:buClr>
                <a:srgbClr val="181717"/>
              </a:buClr>
              <a:buSzPts val="1200"/>
              <a:buFont typeface="Verdana"/>
              <a:buNone/>
            </a:pPr>
            <a:r>
              <a:t/>
            </a:r>
            <a:endParaRPr sz="1200">
              <a:solidFill>
                <a:srgbClr val="181717"/>
              </a:solidFill>
              <a:highlight>
                <a:srgbClr val="FFFFFF"/>
              </a:highlight>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EFW- Version </a:t>
            </a:r>
            <a:r>
              <a:rPr lang="en"/>
              <a:t>History</a:t>
            </a:r>
            <a:r>
              <a:rPr lang="en"/>
              <a:t>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20"/>
          <p:cNvPicPr preferRelativeResize="0"/>
          <p:nvPr/>
        </p:nvPicPr>
        <p:blipFill>
          <a:blip r:embed="rId3">
            <a:alphaModFix/>
          </a:blip>
          <a:stretch>
            <a:fillRect/>
          </a:stretch>
        </p:blipFill>
        <p:spPr>
          <a:xfrm>
            <a:off x="311700" y="1152475"/>
            <a:ext cx="8520600" cy="3751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EFW- Approaches </a:t>
            </a:r>
            <a:endParaRPr/>
          </a:p>
        </p:txBody>
      </p:sp>
      <p:sp>
        <p:nvSpPr>
          <p:cNvPr id="104" name="Google Shape;104;p21"/>
          <p:cNvSpPr txBox="1"/>
          <p:nvPr>
            <p:ph idx="1" type="body"/>
          </p:nvPr>
        </p:nvSpPr>
        <p:spPr>
          <a:xfrm>
            <a:off x="38015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Code-First</a:t>
            </a:r>
            <a:endParaRPr b="1"/>
          </a:p>
          <a:p>
            <a:pPr indent="0" lvl="0" marL="0" rtl="0" algn="l">
              <a:spcBef>
                <a:spcPts val="1200"/>
              </a:spcBef>
              <a:spcAft>
                <a:spcPts val="0"/>
              </a:spcAft>
              <a:buNone/>
            </a:pPr>
            <a:r>
              <a:rPr lang="en" sz="1200">
                <a:solidFill>
                  <a:schemeClr val="accent2"/>
                </a:solidFill>
                <a:highlight>
                  <a:srgbClr val="FFFFFF"/>
                </a:highlight>
              </a:rPr>
              <a:t>The user has to prepare by giving them the properties representing the table fields to determine the structure of the database.</a:t>
            </a:r>
            <a:endParaRPr/>
          </a:p>
          <a:p>
            <a:pPr indent="0" lvl="0" marL="0" rtl="0" algn="l">
              <a:spcBef>
                <a:spcPts val="1200"/>
              </a:spcBef>
              <a:spcAft>
                <a:spcPts val="0"/>
              </a:spcAft>
              <a:buNone/>
            </a:pPr>
            <a:r>
              <a:rPr b="1" lang="en"/>
              <a:t>Database First</a:t>
            </a:r>
            <a:endParaRPr b="1"/>
          </a:p>
          <a:p>
            <a:pPr indent="0" lvl="0" marL="0" rtl="0" algn="l">
              <a:spcBef>
                <a:spcPts val="1200"/>
              </a:spcBef>
              <a:spcAft>
                <a:spcPts val="0"/>
              </a:spcAft>
              <a:buNone/>
            </a:pPr>
            <a:r>
              <a:rPr lang="en" sz="1200">
                <a:solidFill>
                  <a:schemeClr val="accent2"/>
                </a:solidFill>
                <a:highlight>
                  <a:srgbClr val="FFFFFF"/>
                </a:highlight>
              </a:rPr>
              <a:t>Use has to model a pre-existing database (and therefore, to derive from it our objects)</a:t>
            </a:r>
            <a:endParaRPr/>
          </a:p>
          <a:p>
            <a:pPr indent="0" lvl="0" marL="0" rtl="0" algn="l">
              <a:spcBef>
                <a:spcPts val="1200"/>
              </a:spcBef>
              <a:spcAft>
                <a:spcPts val="0"/>
              </a:spcAft>
              <a:buNone/>
            </a:pPr>
            <a:r>
              <a:rPr lang="en"/>
              <a:t>Question?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solidFill>
                  <a:srgbClr val="0000FF"/>
                </a:solidFill>
              </a:rPr>
              <a:t>Is there any Contract First Approach?</a:t>
            </a:r>
            <a:endParaRPr>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