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4" r:id="rId4"/>
    <p:sldId id="260" r:id="rId5"/>
    <p:sldId id="258" r:id="rId6"/>
    <p:sldId id="259" r:id="rId7"/>
    <p:sldId id="263" r:id="rId8"/>
    <p:sldId id="261"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0AEBE"/>
    <a:srgbClr val="E05E7D"/>
    <a:srgbClr val="ACC50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22" autoAdjust="0"/>
    <p:restoredTop sz="94660"/>
  </p:normalViewPr>
  <p:slideViewPr>
    <p:cSldViewPr snapToGrid="0">
      <p:cViewPr varScale="1">
        <p:scale>
          <a:sx n="92" d="100"/>
          <a:sy n="92" d="100"/>
        </p:scale>
        <p:origin x="44"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D99400-F4ED-05CB-BAF1-142E821C388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50049E4-F697-621B-2BA9-F0DB5DA1BC4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BDF474B-6A28-1DA7-4B9F-A681F95C16D9}"/>
              </a:ext>
            </a:extLst>
          </p:cNvPr>
          <p:cNvSpPr>
            <a:spLocks noGrp="1"/>
          </p:cNvSpPr>
          <p:nvPr>
            <p:ph type="dt" sz="half" idx="10"/>
          </p:nvPr>
        </p:nvSpPr>
        <p:spPr/>
        <p:txBody>
          <a:bodyPr/>
          <a:lstStyle/>
          <a:p>
            <a:fld id="{BBA81623-DFA4-4BB3-A75E-60BCCEA093A4}" type="datetimeFigureOut">
              <a:rPr lang="en-US" smtClean="0"/>
              <a:t>11/13/2023</a:t>
            </a:fld>
            <a:endParaRPr lang="en-US"/>
          </a:p>
        </p:txBody>
      </p:sp>
      <p:sp>
        <p:nvSpPr>
          <p:cNvPr id="5" name="Footer Placeholder 4">
            <a:extLst>
              <a:ext uri="{FF2B5EF4-FFF2-40B4-BE49-F238E27FC236}">
                <a16:creationId xmlns:a16="http://schemas.microsoft.com/office/drawing/2014/main" id="{464669CA-6064-A7D4-E6AF-33D896F9AB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80A60A-ED88-29F5-7125-BA91D5B7829F}"/>
              </a:ext>
            </a:extLst>
          </p:cNvPr>
          <p:cNvSpPr>
            <a:spLocks noGrp="1"/>
          </p:cNvSpPr>
          <p:nvPr>
            <p:ph type="sldNum" sz="quarter" idx="12"/>
          </p:nvPr>
        </p:nvSpPr>
        <p:spPr/>
        <p:txBody>
          <a:bodyPr/>
          <a:lstStyle/>
          <a:p>
            <a:fld id="{21D6FF64-6928-41CE-AB7E-8FFA9DE64D77}" type="slidenum">
              <a:rPr lang="en-US" smtClean="0"/>
              <a:t>‹#›</a:t>
            </a:fld>
            <a:endParaRPr lang="en-US"/>
          </a:p>
        </p:txBody>
      </p:sp>
    </p:spTree>
    <p:extLst>
      <p:ext uri="{BB962C8B-B14F-4D97-AF65-F5344CB8AC3E}">
        <p14:creationId xmlns:p14="http://schemas.microsoft.com/office/powerpoint/2010/main" val="7978331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3A365-0DAD-E2CF-040F-C06BDA2C4B9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CEB1ED9-F135-02F8-1D49-A9923AB7C2C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13116A6-20D2-ADF1-F962-2990542AD3A9}"/>
              </a:ext>
            </a:extLst>
          </p:cNvPr>
          <p:cNvSpPr>
            <a:spLocks noGrp="1"/>
          </p:cNvSpPr>
          <p:nvPr>
            <p:ph type="dt" sz="half" idx="10"/>
          </p:nvPr>
        </p:nvSpPr>
        <p:spPr/>
        <p:txBody>
          <a:bodyPr/>
          <a:lstStyle/>
          <a:p>
            <a:fld id="{BBA81623-DFA4-4BB3-A75E-60BCCEA093A4}" type="datetimeFigureOut">
              <a:rPr lang="en-US" smtClean="0"/>
              <a:t>11/13/2023</a:t>
            </a:fld>
            <a:endParaRPr lang="en-US"/>
          </a:p>
        </p:txBody>
      </p:sp>
      <p:sp>
        <p:nvSpPr>
          <p:cNvPr id="5" name="Footer Placeholder 4">
            <a:extLst>
              <a:ext uri="{FF2B5EF4-FFF2-40B4-BE49-F238E27FC236}">
                <a16:creationId xmlns:a16="http://schemas.microsoft.com/office/drawing/2014/main" id="{F82EA284-F3B8-E9AA-B55B-66749BD730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4653CC-9B65-157A-8E2E-E17F76792DD7}"/>
              </a:ext>
            </a:extLst>
          </p:cNvPr>
          <p:cNvSpPr>
            <a:spLocks noGrp="1"/>
          </p:cNvSpPr>
          <p:nvPr>
            <p:ph type="sldNum" sz="quarter" idx="12"/>
          </p:nvPr>
        </p:nvSpPr>
        <p:spPr/>
        <p:txBody>
          <a:bodyPr/>
          <a:lstStyle/>
          <a:p>
            <a:fld id="{21D6FF64-6928-41CE-AB7E-8FFA9DE64D77}" type="slidenum">
              <a:rPr lang="en-US" smtClean="0"/>
              <a:t>‹#›</a:t>
            </a:fld>
            <a:endParaRPr lang="en-US"/>
          </a:p>
        </p:txBody>
      </p:sp>
    </p:spTree>
    <p:extLst>
      <p:ext uri="{BB962C8B-B14F-4D97-AF65-F5344CB8AC3E}">
        <p14:creationId xmlns:p14="http://schemas.microsoft.com/office/powerpoint/2010/main" val="42610192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E09EDEA-ED0A-7529-5F8E-595ADF779E2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CD8F0F0-A874-B149-EEDF-A3938AE322B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1514A8A-9A22-5291-385F-4C70180CFBEC}"/>
              </a:ext>
            </a:extLst>
          </p:cNvPr>
          <p:cNvSpPr>
            <a:spLocks noGrp="1"/>
          </p:cNvSpPr>
          <p:nvPr>
            <p:ph type="dt" sz="half" idx="10"/>
          </p:nvPr>
        </p:nvSpPr>
        <p:spPr/>
        <p:txBody>
          <a:bodyPr/>
          <a:lstStyle/>
          <a:p>
            <a:fld id="{BBA81623-DFA4-4BB3-A75E-60BCCEA093A4}" type="datetimeFigureOut">
              <a:rPr lang="en-US" smtClean="0"/>
              <a:t>11/13/2023</a:t>
            </a:fld>
            <a:endParaRPr lang="en-US"/>
          </a:p>
        </p:txBody>
      </p:sp>
      <p:sp>
        <p:nvSpPr>
          <p:cNvPr id="5" name="Footer Placeholder 4">
            <a:extLst>
              <a:ext uri="{FF2B5EF4-FFF2-40B4-BE49-F238E27FC236}">
                <a16:creationId xmlns:a16="http://schemas.microsoft.com/office/drawing/2014/main" id="{5E77A440-E5DC-CDBB-264E-25F0A0BC20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BC86BD-B839-4ED0-A8DC-33292E5A30F7}"/>
              </a:ext>
            </a:extLst>
          </p:cNvPr>
          <p:cNvSpPr>
            <a:spLocks noGrp="1"/>
          </p:cNvSpPr>
          <p:nvPr>
            <p:ph type="sldNum" sz="quarter" idx="12"/>
          </p:nvPr>
        </p:nvSpPr>
        <p:spPr/>
        <p:txBody>
          <a:bodyPr/>
          <a:lstStyle/>
          <a:p>
            <a:fld id="{21D6FF64-6928-41CE-AB7E-8FFA9DE64D77}" type="slidenum">
              <a:rPr lang="en-US" smtClean="0"/>
              <a:t>‹#›</a:t>
            </a:fld>
            <a:endParaRPr lang="en-US"/>
          </a:p>
        </p:txBody>
      </p:sp>
    </p:spTree>
    <p:extLst>
      <p:ext uri="{BB962C8B-B14F-4D97-AF65-F5344CB8AC3E}">
        <p14:creationId xmlns:p14="http://schemas.microsoft.com/office/powerpoint/2010/main" val="36452301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264D4-44D7-5F18-3273-1D55ACB39EF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076EED5-62B0-06ED-04BD-6C1B4BF6555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78A2BA-96AA-CB8B-B35C-FFA80BD14871}"/>
              </a:ext>
            </a:extLst>
          </p:cNvPr>
          <p:cNvSpPr>
            <a:spLocks noGrp="1"/>
          </p:cNvSpPr>
          <p:nvPr>
            <p:ph type="dt" sz="half" idx="10"/>
          </p:nvPr>
        </p:nvSpPr>
        <p:spPr/>
        <p:txBody>
          <a:bodyPr/>
          <a:lstStyle/>
          <a:p>
            <a:fld id="{BBA81623-DFA4-4BB3-A75E-60BCCEA093A4}" type="datetimeFigureOut">
              <a:rPr lang="en-US" smtClean="0"/>
              <a:t>11/13/2023</a:t>
            </a:fld>
            <a:endParaRPr lang="en-US"/>
          </a:p>
        </p:txBody>
      </p:sp>
      <p:sp>
        <p:nvSpPr>
          <p:cNvPr id="5" name="Footer Placeholder 4">
            <a:extLst>
              <a:ext uri="{FF2B5EF4-FFF2-40B4-BE49-F238E27FC236}">
                <a16:creationId xmlns:a16="http://schemas.microsoft.com/office/drawing/2014/main" id="{E9CC4A8B-291D-09A5-7C7C-7B1A2487954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87791B-C8AB-96D2-A1F9-A0BBE21EBC49}"/>
              </a:ext>
            </a:extLst>
          </p:cNvPr>
          <p:cNvSpPr>
            <a:spLocks noGrp="1"/>
          </p:cNvSpPr>
          <p:nvPr>
            <p:ph type="sldNum" sz="quarter" idx="12"/>
          </p:nvPr>
        </p:nvSpPr>
        <p:spPr/>
        <p:txBody>
          <a:bodyPr/>
          <a:lstStyle/>
          <a:p>
            <a:fld id="{21D6FF64-6928-41CE-AB7E-8FFA9DE64D77}" type="slidenum">
              <a:rPr lang="en-US" smtClean="0"/>
              <a:t>‹#›</a:t>
            </a:fld>
            <a:endParaRPr lang="en-US"/>
          </a:p>
        </p:txBody>
      </p:sp>
    </p:spTree>
    <p:extLst>
      <p:ext uri="{BB962C8B-B14F-4D97-AF65-F5344CB8AC3E}">
        <p14:creationId xmlns:p14="http://schemas.microsoft.com/office/powerpoint/2010/main" val="37213365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E4F7-B5D9-9132-C041-DC69B0EB6D4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124F0B9-7C0E-111D-E961-6CDD6BAC9BE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16785D2-1DA7-3FA4-E9CC-1629EB0829BA}"/>
              </a:ext>
            </a:extLst>
          </p:cNvPr>
          <p:cNvSpPr>
            <a:spLocks noGrp="1"/>
          </p:cNvSpPr>
          <p:nvPr>
            <p:ph type="dt" sz="half" idx="10"/>
          </p:nvPr>
        </p:nvSpPr>
        <p:spPr/>
        <p:txBody>
          <a:bodyPr/>
          <a:lstStyle/>
          <a:p>
            <a:fld id="{BBA81623-DFA4-4BB3-A75E-60BCCEA093A4}" type="datetimeFigureOut">
              <a:rPr lang="en-US" smtClean="0"/>
              <a:t>11/13/2023</a:t>
            </a:fld>
            <a:endParaRPr lang="en-US"/>
          </a:p>
        </p:txBody>
      </p:sp>
      <p:sp>
        <p:nvSpPr>
          <p:cNvPr id="5" name="Footer Placeholder 4">
            <a:extLst>
              <a:ext uri="{FF2B5EF4-FFF2-40B4-BE49-F238E27FC236}">
                <a16:creationId xmlns:a16="http://schemas.microsoft.com/office/drawing/2014/main" id="{FA19265F-5C53-077B-0CA7-90143DE169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150694-C465-4B1F-C1E1-3B8521015F35}"/>
              </a:ext>
            </a:extLst>
          </p:cNvPr>
          <p:cNvSpPr>
            <a:spLocks noGrp="1"/>
          </p:cNvSpPr>
          <p:nvPr>
            <p:ph type="sldNum" sz="quarter" idx="12"/>
          </p:nvPr>
        </p:nvSpPr>
        <p:spPr/>
        <p:txBody>
          <a:bodyPr/>
          <a:lstStyle/>
          <a:p>
            <a:fld id="{21D6FF64-6928-41CE-AB7E-8FFA9DE64D77}" type="slidenum">
              <a:rPr lang="en-US" smtClean="0"/>
              <a:t>‹#›</a:t>
            </a:fld>
            <a:endParaRPr lang="en-US"/>
          </a:p>
        </p:txBody>
      </p:sp>
    </p:spTree>
    <p:extLst>
      <p:ext uri="{BB962C8B-B14F-4D97-AF65-F5344CB8AC3E}">
        <p14:creationId xmlns:p14="http://schemas.microsoft.com/office/powerpoint/2010/main" val="7385870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23025-14DF-CC80-98C7-4F4F1A020ED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973FC06-91C4-9EDD-F8E1-061B62FCA1A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D985B68-2157-EACB-CEA3-B409897EBB1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1523E10-907B-71F6-84EC-BF8A388C4706}"/>
              </a:ext>
            </a:extLst>
          </p:cNvPr>
          <p:cNvSpPr>
            <a:spLocks noGrp="1"/>
          </p:cNvSpPr>
          <p:nvPr>
            <p:ph type="dt" sz="half" idx="10"/>
          </p:nvPr>
        </p:nvSpPr>
        <p:spPr/>
        <p:txBody>
          <a:bodyPr/>
          <a:lstStyle/>
          <a:p>
            <a:fld id="{BBA81623-DFA4-4BB3-A75E-60BCCEA093A4}" type="datetimeFigureOut">
              <a:rPr lang="en-US" smtClean="0"/>
              <a:t>11/13/2023</a:t>
            </a:fld>
            <a:endParaRPr lang="en-US"/>
          </a:p>
        </p:txBody>
      </p:sp>
      <p:sp>
        <p:nvSpPr>
          <p:cNvPr id="6" name="Footer Placeholder 5">
            <a:extLst>
              <a:ext uri="{FF2B5EF4-FFF2-40B4-BE49-F238E27FC236}">
                <a16:creationId xmlns:a16="http://schemas.microsoft.com/office/drawing/2014/main" id="{7A0DF07C-9B8C-455B-93EC-66954288D4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8CDD1B9-A6BE-885A-5F3C-C204DDCF8A0A}"/>
              </a:ext>
            </a:extLst>
          </p:cNvPr>
          <p:cNvSpPr>
            <a:spLocks noGrp="1"/>
          </p:cNvSpPr>
          <p:nvPr>
            <p:ph type="sldNum" sz="quarter" idx="12"/>
          </p:nvPr>
        </p:nvSpPr>
        <p:spPr/>
        <p:txBody>
          <a:bodyPr/>
          <a:lstStyle/>
          <a:p>
            <a:fld id="{21D6FF64-6928-41CE-AB7E-8FFA9DE64D77}" type="slidenum">
              <a:rPr lang="en-US" smtClean="0"/>
              <a:t>‹#›</a:t>
            </a:fld>
            <a:endParaRPr lang="en-US"/>
          </a:p>
        </p:txBody>
      </p:sp>
    </p:spTree>
    <p:extLst>
      <p:ext uri="{BB962C8B-B14F-4D97-AF65-F5344CB8AC3E}">
        <p14:creationId xmlns:p14="http://schemas.microsoft.com/office/powerpoint/2010/main" val="38231987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789DC4-C955-8D2D-5139-37B08470AC6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10815E3-9B93-1FFF-B7D3-4C024484B6A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28267F9-BB20-A10D-FE24-F78A926F54F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8E088AA-BEDE-439C-3246-423D5065BEC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1369580-283B-8DCA-2270-EBA323CD851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1ADDEFB-E23F-A846-6ED7-68312E15FE68}"/>
              </a:ext>
            </a:extLst>
          </p:cNvPr>
          <p:cNvSpPr>
            <a:spLocks noGrp="1"/>
          </p:cNvSpPr>
          <p:nvPr>
            <p:ph type="dt" sz="half" idx="10"/>
          </p:nvPr>
        </p:nvSpPr>
        <p:spPr/>
        <p:txBody>
          <a:bodyPr/>
          <a:lstStyle/>
          <a:p>
            <a:fld id="{BBA81623-DFA4-4BB3-A75E-60BCCEA093A4}" type="datetimeFigureOut">
              <a:rPr lang="en-US" smtClean="0"/>
              <a:t>11/13/2023</a:t>
            </a:fld>
            <a:endParaRPr lang="en-US"/>
          </a:p>
        </p:txBody>
      </p:sp>
      <p:sp>
        <p:nvSpPr>
          <p:cNvPr id="8" name="Footer Placeholder 7">
            <a:extLst>
              <a:ext uri="{FF2B5EF4-FFF2-40B4-BE49-F238E27FC236}">
                <a16:creationId xmlns:a16="http://schemas.microsoft.com/office/drawing/2014/main" id="{A39B33F4-465C-840B-E336-BE51F6C6F65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A4E6C90-A946-61D8-5E7B-8AC6536A6218}"/>
              </a:ext>
            </a:extLst>
          </p:cNvPr>
          <p:cNvSpPr>
            <a:spLocks noGrp="1"/>
          </p:cNvSpPr>
          <p:nvPr>
            <p:ph type="sldNum" sz="quarter" idx="12"/>
          </p:nvPr>
        </p:nvSpPr>
        <p:spPr/>
        <p:txBody>
          <a:bodyPr/>
          <a:lstStyle/>
          <a:p>
            <a:fld id="{21D6FF64-6928-41CE-AB7E-8FFA9DE64D77}" type="slidenum">
              <a:rPr lang="en-US" smtClean="0"/>
              <a:t>‹#›</a:t>
            </a:fld>
            <a:endParaRPr lang="en-US"/>
          </a:p>
        </p:txBody>
      </p:sp>
    </p:spTree>
    <p:extLst>
      <p:ext uri="{BB962C8B-B14F-4D97-AF65-F5344CB8AC3E}">
        <p14:creationId xmlns:p14="http://schemas.microsoft.com/office/powerpoint/2010/main" val="16576785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DA130-091B-7BCF-5684-163AABEAAC6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C1EE5A2-7BC7-342C-DF1D-D57915C43384}"/>
              </a:ext>
            </a:extLst>
          </p:cNvPr>
          <p:cNvSpPr>
            <a:spLocks noGrp="1"/>
          </p:cNvSpPr>
          <p:nvPr>
            <p:ph type="dt" sz="half" idx="10"/>
          </p:nvPr>
        </p:nvSpPr>
        <p:spPr/>
        <p:txBody>
          <a:bodyPr/>
          <a:lstStyle/>
          <a:p>
            <a:fld id="{BBA81623-DFA4-4BB3-A75E-60BCCEA093A4}" type="datetimeFigureOut">
              <a:rPr lang="en-US" smtClean="0"/>
              <a:t>11/13/2023</a:t>
            </a:fld>
            <a:endParaRPr lang="en-US"/>
          </a:p>
        </p:txBody>
      </p:sp>
      <p:sp>
        <p:nvSpPr>
          <p:cNvPr id="4" name="Footer Placeholder 3">
            <a:extLst>
              <a:ext uri="{FF2B5EF4-FFF2-40B4-BE49-F238E27FC236}">
                <a16:creationId xmlns:a16="http://schemas.microsoft.com/office/drawing/2014/main" id="{5398B61C-CF22-092F-A9C5-3B56E936F9D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79B6C28-B426-A37B-B9E9-D64800BC3C22}"/>
              </a:ext>
            </a:extLst>
          </p:cNvPr>
          <p:cNvSpPr>
            <a:spLocks noGrp="1"/>
          </p:cNvSpPr>
          <p:nvPr>
            <p:ph type="sldNum" sz="quarter" idx="12"/>
          </p:nvPr>
        </p:nvSpPr>
        <p:spPr/>
        <p:txBody>
          <a:bodyPr/>
          <a:lstStyle/>
          <a:p>
            <a:fld id="{21D6FF64-6928-41CE-AB7E-8FFA9DE64D77}" type="slidenum">
              <a:rPr lang="en-US" smtClean="0"/>
              <a:t>‹#›</a:t>
            </a:fld>
            <a:endParaRPr lang="en-US"/>
          </a:p>
        </p:txBody>
      </p:sp>
    </p:spTree>
    <p:extLst>
      <p:ext uri="{BB962C8B-B14F-4D97-AF65-F5344CB8AC3E}">
        <p14:creationId xmlns:p14="http://schemas.microsoft.com/office/powerpoint/2010/main" val="7053616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CCB2CE9-B157-6494-0D1C-B6FB9FF2D8AC}"/>
              </a:ext>
            </a:extLst>
          </p:cNvPr>
          <p:cNvSpPr>
            <a:spLocks noGrp="1"/>
          </p:cNvSpPr>
          <p:nvPr>
            <p:ph type="dt" sz="half" idx="10"/>
          </p:nvPr>
        </p:nvSpPr>
        <p:spPr/>
        <p:txBody>
          <a:bodyPr/>
          <a:lstStyle/>
          <a:p>
            <a:fld id="{BBA81623-DFA4-4BB3-A75E-60BCCEA093A4}" type="datetimeFigureOut">
              <a:rPr lang="en-US" smtClean="0"/>
              <a:t>11/13/2023</a:t>
            </a:fld>
            <a:endParaRPr lang="en-US"/>
          </a:p>
        </p:txBody>
      </p:sp>
      <p:sp>
        <p:nvSpPr>
          <p:cNvPr id="3" name="Footer Placeholder 2">
            <a:extLst>
              <a:ext uri="{FF2B5EF4-FFF2-40B4-BE49-F238E27FC236}">
                <a16:creationId xmlns:a16="http://schemas.microsoft.com/office/drawing/2014/main" id="{AE4FEBA2-1759-69D7-F617-6CA92891D5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8B62840-50F4-2CA0-DE6E-1F9F03CE3551}"/>
              </a:ext>
            </a:extLst>
          </p:cNvPr>
          <p:cNvSpPr>
            <a:spLocks noGrp="1"/>
          </p:cNvSpPr>
          <p:nvPr>
            <p:ph type="sldNum" sz="quarter" idx="12"/>
          </p:nvPr>
        </p:nvSpPr>
        <p:spPr/>
        <p:txBody>
          <a:bodyPr/>
          <a:lstStyle/>
          <a:p>
            <a:fld id="{21D6FF64-6928-41CE-AB7E-8FFA9DE64D77}" type="slidenum">
              <a:rPr lang="en-US" smtClean="0"/>
              <a:t>‹#›</a:t>
            </a:fld>
            <a:endParaRPr lang="en-US"/>
          </a:p>
        </p:txBody>
      </p:sp>
    </p:spTree>
    <p:extLst>
      <p:ext uri="{BB962C8B-B14F-4D97-AF65-F5344CB8AC3E}">
        <p14:creationId xmlns:p14="http://schemas.microsoft.com/office/powerpoint/2010/main" val="31975288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FFB496-2556-79EF-83B0-F1691458083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A86D950-8825-0911-D985-E0FE1557671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6AB710E-911D-6A47-3FA3-92DC3883B2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1143F6-BEFB-E2B5-6CF7-7F0FEFECB135}"/>
              </a:ext>
            </a:extLst>
          </p:cNvPr>
          <p:cNvSpPr>
            <a:spLocks noGrp="1"/>
          </p:cNvSpPr>
          <p:nvPr>
            <p:ph type="dt" sz="half" idx="10"/>
          </p:nvPr>
        </p:nvSpPr>
        <p:spPr/>
        <p:txBody>
          <a:bodyPr/>
          <a:lstStyle/>
          <a:p>
            <a:fld id="{BBA81623-DFA4-4BB3-A75E-60BCCEA093A4}" type="datetimeFigureOut">
              <a:rPr lang="en-US" smtClean="0"/>
              <a:t>11/13/2023</a:t>
            </a:fld>
            <a:endParaRPr lang="en-US"/>
          </a:p>
        </p:txBody>
      </p:sp>
      <p:sp>
        <p:nvSpPr>
          <p:cNvPr id="6" name="Footer Placeholder 5">
            <a:extLst>
              <a:ext uri="{FF2B5EF4-FFF2-40B4-BE49-F238E27FC236}">
                <a16:creationId xmlns:a16="http://schemas.microsoft.com/office/drawing/2014/main" id="{A00ACF92-DA1E-328F-0006-BA6BB83D6F4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3E445DA-AF5B-6E56-5E18-DCF07A8195EC}"/>
              </a:ext>
            </a:extLst>
          </p:cNvPr>
          <p:cNvSpPr>
            <a:spLocks noGrp="1"/>
          </p:cNvSpPr>
          <p:nvPr>
            <p:ph type="sldNum" sz="quarter" idx="12"/>
          </p:nvPr>
        </p:nvSpPr>
        <p:spPr/>
        <p:txBody>
          <a:bodyPr/>
          <a:lstStyle/>
          <a:p>
            <a:fld id="{21D6FF64-6928-41CE-AB7E-8FFA9DE64D77}" type="slidenum">
              <a:rPr lang="en-US" smtClean="0"/>
              <a:t>‹#›</a:t>
            </a:fld>
            <a:endParaRPr lang="en-US"/>
          </a:p>
        </p:txBody>
      </p:sp>
    </p:spTree>
    <p:extLst>
      <p:ext uri="{BB962C8B-B14F-4D97-AF65-F5344CB8AC3E}">
        <p14:creationId xmlns:p14="http://schemas.microsoft.com/office/powerpoint/2010/main" val="15419863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6B8459-50D4-633D-54A0-EF122F54D29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5E8218F-6FF8-D6EA-AF23-475AE8347A2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9F6B483-94CF-015C-5314-4FA8D6E600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F2B0B77-3F89-A836-FAA2-4FFE276CF11E}"/>
              </a:ext>
            </a:extLst>
          </p:cNvPr>
          <p:cNvSpPr>
            <a:spLocks noGrp="1"/>
          </p:cNvSpPr>
          <p:nvPr>
            <p:ph type="dt" sz="half" idx="10"/>
          </p:nvPr>
        </p:nvSpPr>
        <p:spPr/>
        <p:txBody>
          <a:bodyPr/>
          <a:lstStyle/>
          <a:p>
            <a:fld id="{BBA81623-DFA4-4BB3-A75E-60BCCEA093A4}" type="datetimeFigureOut">
              <a:rPr lang="en-US" smtClean="0"/>
              <a:t>11/13/2023</a:t>
            </a:fld>
            <a:endParaRPr lang="en-US"/>
          </a:p>
        </p:txBody>
      </p:sp>
      <p:sp>
        <p:nvSpPr>
          <p:cNvPr id="6" name="Footer Placeholder 5">
            <a:extLst>
              <a:ext uri="{FF2B5EF4-FFF2-40B4-BE49-F238E27FC236}">
                <a16:creationId xmlns:a16="http://schemas.microsoft.com/office/drawing/2014/main" id="{1819B46A-6CCE-07B3-86D5-F6D954DAC16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355BF2B-4401-65B7-8918-B5E37ECE1EEB}"/>
              </a:ext>
            </a:extLst>
          </p:cNvPr>
          <p:cNvSpPr>
            <a:spLocks noGrp="1"/>
          </p:cNvSpPr>
          <p:nvPr>
            <p:ph type="sldNum" sz="quarter" idx="12"/>
          </p:nvPr>
        </p:nvSpPr>
        <p:spPr/>
        <p:txBody>
          <a:bodyPr/>
          <a:lstStyle/>
          <a:p>
            <a:fld id="{21D6FF64-6928-41CE-AB7E-8FFA9DE64D77}" type="slidenum">
              <a:rPr lang="en-US" smtClean="0"/>
              <a:t>‹#›</a:t>
            </a:fld>
            <a:endParaRPr lang="en-US"/>
          </a:p>
        </p:txBody>
      </p:sp>
    </p:spTree>
    <p:extLst>
      <p:ext uri="{BB962C8B-B14F-4D97-AF65-F5344CB8AC3E}">
        <p14:creationId xmlns:p14="http://schemas.microsoft.com/office/powerpoint/2010/main" val="15934071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7DD14BC-C93E-BB2B-046E-8C5B77C245C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3B35F7B-5E33-FF59-51A8-C7EA4D827FF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E08D4A-841F-B98D-FD1B-E76F550A67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BA81623-DFA4-4BB3-A75E-60BCCEA093A4}" type="datetimeFigureOut">
              <a:rPr lang="en-US" smtClean="0"/>
              <a:t>11/13/2023</a:t>
            </a:fld>
            <a:endParaRPr lang="en-US"/>
          </a:p>
        </p:txBody>
      </p:sp>
      <p:sp>
        <p:nvSpPr>
          <p:cNvPr id="5" name="Footer Placeholder 4">
            <a:extLst>
              <a:ext uri="{FF2B5EF4-FFF2-40B4-BE49-F238E27FC236}">
                <a16:creationId xmlns:a16="http://schemas.microsoft.com/office/drawing/2014/main" id="{FD58F803-A133-F2EA-40D3-064A06F33FF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BDCB53A-B7D2-5196-0CA8-D13D1237AE2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D6FF64-6928-41CE-AB7E-8FFA9DE64D77}" type="slidenum">
              <a:rPr lang="en-US" smtClean="0"/>
              <a:t>‹#›</a:t>
            </a:fld>
            <a:endParaRPr lang="en-US"/>
          </a:p>
        </p:txBody>
      </p:sp>
    </p:spTree>
    <p:extLst>
      <p:ext uri="{BB962C8B-B14F-4D97-AF65-F5344CB8AC3E}">
        <p14:creationId xmlns:p14="http://schemas.microsoft.com/office/powerpoint/2010/main" val="1292296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9" name="Rectangle 1038">
            <a:extLst>
              <a:ext uri="{FF2B5EF4-FFF2-40B4-BE49-F238E27FC236}">
                <a16:creationId xmlns:a16="http://schemas.microsoft.com/office/drawing/2014/main" id="{352BEC0E-22F8-46D0-9632-375DB541B0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35110D9F-A692-2331-7D70-2564A6C88688}"/>
              </a:ext>
            </a:extLst>
          </p:cNvPr>
          <p:cNvSpPr txBox="1"/>
          <p:nvPr/>
        </p:nvSpPr>
        <p:spPr>
          <a:xfrm>
            <a:off x="640080" y="329184"/>
            <a:ext cx="7513320" cy="1783080"/>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4000" b="1" dirty="0">
                <a:solidFill>
                  <a:srgbClr val="ACC50D"/>
                </a:solidFill>
                <a:latin typeface="Tw Cen MT" panose="020B0602020104020603" pitchFamily="34" charset="0"/>
                <a:ea typeface="+mj-ea"/>
                <a:cs typeface="+mj-cs"/>
              </a:rPr>
              <a:t>Classification Challenge: </a:t>
            </a:r>
          </a:p>
          <a:p>
            <a:pPr>
              <a:lnSpc>
                <a:spcPct val="90000"/>
              </a:lnSpc>
              <a:spcBef>
                <a:spcPct val="0"/>
              </a:spcBef>
              <a:spcAft>
                <a:spcPts val="600"/>
              </a:spcAft>
            </a:pPr>
            <a:r>
              <a:rPr lang="en-US" sz="2800" b="0" i="0" u="none" strike="noStrike" baseline="0" dirty="0">
                <a:latin typeface="Tw Cen MT" panose="020B0602020104020603" pitchFamily="34" charset="0"/>
                <a:ea typeface="+mj-ea"/>
                <a:cs typeface="+mj-cs"/>
              </a:rPr>
              <a:t>Alzheimer’s Disease Classification Using MRIs and Gene Expression Data</a:t>
            </a:r>
            <a:endParaRPr lang="en-US" sz="2800" dirty="0">
              <a:latin typeface="Tw Cen MT" panose="020B0602020104020603" pitchFamily="34" charset="0"/>
              <a:ea typeface="+mj-ea"/>
              <a:cs typeface="+mj-cs"/>
            </a:endParaRPr>
          </a:p>
        </p:txBody>
      </p:sp>
      <p:sp>
        <p:nvSpPr>
          <p:cNvPr id="1041"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8952"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3E0ADB6C-EB29-2256-847A-C416EBA5DDB7}"/>
              </a:ext>
            </a:extLst>
          </p:cNvPr>
          <p:cNvSpPr txBox="1"/>
          <p:nvPr/>
        </p:nvSpPr>
        <p:spPr>
          <a:xfrm>
            <a:off x="691065" y="2743200"/>
            <a:ext cx="9564969" cy="3483864"/>
          </a:xfrm>
          <a:prstGeom prst="rect">
            <a:avLst/>
          </a:prstGeom>
        </p:spPr>
        <p:txBody>
          <a:bodyPr vert="horz" lIns="91440" tIns="45720" rIns="91440" bIns="45720" rtlCol="0">
            <a:normAutofit/>
          </a:bodyPr>
          <a:lstStyle/>
          <a:p>
            <a:pPr>
              <a:lnSpc>
                <a:spcPct val="90000"/>
              </a:lnSpc>
              <a:spcAft>
                <a:spcPts val="600"/>
              </a:spcAft>
            </a:pPr>
            <a:r>
              <a:rPr lang="en-US" sz="2200" b="1" dirty="0">
                <a:latin typeface="+mj-lt"/>
              </a:rPr>
              <a:t>MD IMRAN HOSSAIN</a:t>
            </a:r>
          </a:p>
          <a:p>
            <a:pPr>
              <a:lnSpc>
                <a:spcPct val="90000"/>
              </a:lnSpc>
              <a:spcAft>
                <a:spcPts val="600"/>
              </a:spcAft>
            </a:pPr>
            <a:r>
              <a:rPr lang="en-US" sz="2200" dirty="0">
                <a:latin typeface="+mj-lt"/>
              </a:rPr>
              <a:t>Statistical Learning &amp; Data Mining </a:t>
            </a:r>
          </a:p>
          <a:p>
            <a:pPr>
              <a:lnSpc>
                <a:spcPct val="90000"/>
              </a:lnSpc>
              <a:spcAft>
                <a:spcPts val="600"/>
              </a:spcAft>
            </a:pPr>
            <a:r>
              <a:rPr lang="en-US" sz="2200" dirty="0">
                <a:latin typeface="+mj-lt"/>
              </a:rPr>
              <a:t>Erasmus Mundus Joint Master in Medical Imaging and Applications </a:t>
            </a:r>
          </a:p>
          <a:p>
            <a:pPr>
              <a:lnSpc>
                <a:spcPct val="90000"/>
              </a:lnSpc>
              <a:spcAft>
                <a:spcPts val="600"/>
              </a:spcAft>
            </a:pPr>
            <a:r>
              <a:rPr lang="en-US" sz="2200" dirty="0">
                <a:latin typeface="+mj-lt"/>
              </a:rPr>
              <a:t>University of Cassino and Southern Lazio, Italy</a:t>
            </a:r>
          </a:p>
        </p:txBody>
      </p:sp>
      <p:pic>
        <p:nvPicPr>
          <p:cNvPr id="1030" name="Picture 6">
            <a:extLst>
              <a:ext uri="{FF2B5EF4-FFF2-40B4-BE49-F238E27FC236}">
                <a16:creationId xmlns:a16="http://schemas.microsoft.com/office/drawing/2014/main" id="{721F5193-9E4D-3D60-E2CD-A6F0D937E55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336438" y="1123462"/>
            <a:ext cx="3069020" cy="1841412"/>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VIBOT / MAiA - Center Condorcet - uB, Le Creusot">
            <a:extLst>
              <a:ext uri="{FF2B5EF4-FFF2-40B4-BE49-F238E27FC236}">
                <a16:creationId xmlns:a16="http://schemas.microsoft.com/office/drawing/2014/main" id="{296F178F-94DD-809B-53B7-FFCB0E3696BB}"/>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8222673" y="4649363"/>
            <a:ext cx="3278262" cy="10359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07228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9D49B9B0-B209-A900-ADCD-E7F940CCF341}"/>
              </a:ext>
            </a:extLst>
          </p:cNvPr>
          <p:cNvSpPr/>
          <p:nvPr/>
        </p:nvSpPr>
        <p:spPr>
          <a:xfrm>
            <a:off x="-6923" y="-3"/>
            <a:ext cx="10702632" cy="450277"/>
          </a:xfrm>
          <a:prstGeom prst="rect">
            <a:avLst/>
          </a:prstGeom>
          <a:solidFill>
            <a:srgbClr val="E05E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73F6910-D874-D101-C5C9-3CBBA7E931D3}"/>
              </a:ext>
            </a:extLst>
          </p:cNvPr>
          <p:cNvSpPr/>
          <p:nvPr/>
        </p:nvSpPr>
        <p:spPr>
          <a:xfrm>
            <a:off x="10695709" y="6407723"/>
            <a:ext cx="1496291" cy="450277"/>
          </a:xfrm>
          <a:prstGeom prst="rect">
            <a:avLst/>
          </a:prstGeom>
          <a:solidFill>
            <a:srgbClr val="E05E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4D0D1278-BE5E-77C9-9EDE-ACDEC26E2978}"/>
              </a:ext>
            </a:extLst>
          </p:cNvPr>
          <p:cNvSpPr txBox="1"/>
          <p:nvPr/>
        </p:nvSpPr>
        <p:spPr>
          <a:xfrm>
            <a:off x="11297019" y="6463584"/>
            <a:ext cx="306494" cy="369332"/>
          </a:xfrm>
          <a:prstGeom prst="rect">
            <a:avLst/>
          </a:prstGeom>
          <a:noFill/>
        </p:spPr>
        <p:txBody>
          <a:bodyPr wrap="none" rtlCol="0">
            <a:spAutoFit/>
          </a:bodyPr>
          <a:lstStyle/>
          <a:p>
            <a:r>
              <a:rPr lang="en-US" b="1" dirty="0">
                <a:solidFill>
                  <a:schemeClr val="bg2">
                    <a:lumMod val="25000"/>
                  </a:schemeClr>
                </a:solidFill>
                <a:latin typeface="Tw Cen MT" panose="020B0602020104020603" pitchFamily="34" charset="0"/>
              </a:rPr>
              <a:t>1</a:t>
            </a:r>
          </a:p>
        </p:txBody>
      </p:sp>
      <p:sp>
        <p:nvSpPr>
          <p:cNvPr id="36" name="TextBox 35">
            <a:extLst>
              <a:ext uri="{FF2B5EF4-FFF2-40B4-BE49-F238E27FC236}">
                <a16:creationId xmlns:a16="http://schemas.microsoft.com/office/drawing/2014/main" id="{0DABA218-D54C-5000-FDA3-495E9CAFB3FC}"/>
              </a:ext>
            </a:extLst>
          </p:cNvPr>
          <p:cNvSpPr txBox="1"/>
          <p:nvPr/>
        </p:nvSpPr>
        <p:spPr>
          <a:xfrm>
            <a:off x="494270" y="-36475"/>
            <a:ext cx="2624315" cy="523220"/>
          </a:xfrm>
          <a:prstGeom prst="rect">
            <a:avLst/>
          </a:prstGeom>
          <a:noFill/>
        </p:spPr>
        <p:txBody>
          <a:bodyPr wrap="square">
            <a:spAutoFit/>
          </a:bodyPr>
          <a:lstStyle/>
          <a:p>
            <a:r>
              <a:rPr lang="en-US" sz="2800" b="1" dirty="0">
                <a:solidFill>
                  <a:schemeClr val="bg2">
                    <a:lumMod val="25000"/>
                  </a:schemeClr>
                </a:solidFill>
                <a:latin typeface="Tw Cen MT" panose="020B0602020104020603" pitchFamily="34" charset="0"/>
              </a:rPr>
              <a:t>Methodology</a:t>
            </a:r>
            <a:r>
              <a:rPr lang="en-US" b="1" dirty="0">
                <a:latin typeface="Tw Cen MT" panose="020B0602020104020603" pitchFamily="34" charset="0"/>
              </a:rPr>
              <a:t> </a:t>
            </a:r>
            <a:endParaRPr lang="en-US" sz="1800" b="1" dirty="0">
              <a:latin typeface="Tw Cen MT" panose="020B0602020104020603" pitchFamily="34" charset="0"/>
            </a:endParaRPr>
          </a:p>
        </p:txBody>
      </p:sp>
      <p:grpSp>
        <p:nvGrpSpPr>
          <p:cNvPr id="17" name="Group 16">
            <a:extLst>
              <a:ext uri="{FF2B5EF4-FFF2-40B4-BE49-F238E27FC236}">
                <a16:creationId xmlns:a16="http://schemas.microsoft.com/office/drawing/2014/main" id="{7AFB8B7F-D09C-1751-AC2F-D223779F7F89}"/>
              </a:ext>
            </a:extLst>
          </p:cNvPr>
          <p:cNvGrpSpPr/>
          <p:nvPr/>
        </p:nvGrpSpPr>
        <p:grpSpPr>
          <a:xfrm>
            <a:off x="667404" y="1142021"/>
            <a:ext cx="10857192" cy="4907403"/>
            <a:chOff x="610722" y="1142021"/>
            <a:chExt cx="10857192" cy="4907403"/>
          </a:xfrm>
        </p:grpSpPr>
        <p:grpSp>
          <p:nvGrpSpPr>
            <p:cNvPr id="23" name="Group 22">
              <a:extLst>
                <a:ext uri="{FF2B5EF4-FFF2-40B4-BE49-F238E27FC236}">
                  <a16:creationId xmlns:a16="http://schemas.microsoft.com/office/drawing/2014/main" id="{571F8571-32AA-FE67-ED2B-274CCD9FD8E7}"/>
                </a:ext>
              </a:extLst>
            </p:cNvPr>
            <p:cNvGrpSpPr/>
            <p:nvPr/>
          </p:nvGrpSpPr>
          <p:grpSpPr>
            <a:xfrm>
              <a:off x="2367801" y="1747060"/>
              <a:ext cx="174811" cy="955944"/>
              <a:chOff x="4562995" y="970468"/>
              <a:chExt cx="102034" cy="557967"/>
            </a:xfrm>
          </p:grpSpPr>
          <p:sp>
            <p:nvSpPr>
              <p:cNvPr id="6" name="Oval 5">
                <a:extLst>
                  <a:ext uri="{FF2B5EF4-FFF2-40B4-BE49-F238E27FC236}">
                    <a16:creationId xmlns:a16="http://schemas.microsoft.com/office/drawing/2014/main" id="{BA4D86BB-9357-8D0B-DBE3-D0A4BFB55182}"/>
                  </a:ext>
                </a:extLst>
              </p:cNvPr>
              <p:cNvSpPr/>
              <p:nvPr/>
            </p:nvSpPr>
            <p:spPr>
              <a:xfrm>
                <a:off x="4562995" y="1205347"/>
                <a:ext cx="102034" cy="102034"/>
              </a:xfrm>
              <a:prstGeom prst="ellipse">
                <a:avLst/>
              </a:prstGeom>
              <a:solidFill>
                <a:srgbClr val="E05E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3809E0B8-6777-3671-B708-8EACDCAD1875}"/>
                  </a:ext>
                </a:extLst>
              </p:cNvPr>
              <p:cNvCxnSpPr>
                <a:cxnSpLocks/>
              </p:cNvCxnSpPr>
              <p:nvPr/>
            </p:nvCxnSpPr>
            <p:spPr>
              <a:xfrm flipV="1">
                <a:off x="4609970" y="970468"/>
                <a:ext cx="0" cy="282526"/>
              </a:xfrm>
              <a:prstGeom prst="line">
                <a:avLst/>
              </a:prstGeom>
              <a:ln w="19050">
                <a:solidFill>
                  <a:srgbClr val="E05E7D"/>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0119E3CA-762F-EF3E-6E2C-83AFB058B686}"/>
                  </a:ext>
                </a:extLst>
              </p:cNvPr>
              <p:cNvCxnSpPr>
                <a:cxnSpLocks/>
              </p:cNvCxnSpPr>
              <p:nvPr/>
            </p:nvCxnSpPr>
            <p:spPr>
              <a:xfrm flipV="1">
                <a:off x="4609970" y="1167151"/>
                <a:ext cx="0" cy="361284"/>
              </a:xfrm>
              <a:prstGeom prst="line">
                <a:avLst/>
              </a:prstGeom>
              <a:ln w="19050">
                <a:solidFill>
                  <a:srgbClr val="E05E7D"/>
                </a:solidFill>
              </a:ln>
            </p:spPr>
            <p:style>
              <a:lnRef idx="1">
                <a:schemeClr val="accent1"/>
              </a:lnRef>
              <a:fillRef idx="0">
                <a:schemeClr val="accent1"/>
              </a:fillRef>
              <a:effectRef idx="0">
                <a:schemeClr val="accent1"/>
              </a:effectRef>
              <a:fontRef idx="minor">
                <a:schemeClr val="tx1"/>
              </a:fontRef>
            </p:style>
          </p:cxnSp>
        </p:grpSp>
        <p:sp>
          <p:nvSpPr>
            <p:cNvPr id="30" name="TextBox 29">
              <a:extLst>
                <a:ext uri="{FF2B5EF4-FFF2-40B4-BE49-F238E27FC236}">
                  <a16:creationId xmlns:a16="http://schemas.microsoft.com/office/drawing/2014/main" id="{D5E8A76B-5812-C0CD-9BA3-6E9F47C03F1A}"/>
                </a:ext>
              </a:extLst>
            </p:cNvPr>
            <p:cNvSpPr txBox="1"/>
            <p:nvPr/>
          </p:nvSpPr>
          <p:spPr>
            <a:xfrm>
              <a:off x="1749746" y="1372854"/>
              <a:ext cx="1466042" cy="369332"/>
            </a:xfrm>
            <a:prstGeom prst="rect">
              <a:avLst/>
            </a:prstGeom>
            <a:noFill/>
          </p:spPr>
          <p:txBody>
            <a:bodyPr wrap="none" rtlCol="0">
              <a:spAutoFit/>
            </a:bodyPr>
            <a:lstStyle/>
            <a:p>
              <a:r>
                <a:rPr lang="en-US" b="1" dirty="0"/>
                <a:t>Data Analysis</a:t>
              </a:r>
            </a:p>
          </p:txBody>
        </p:sp>
        <p:sp>
          <p:nvSpPr>
            <p:cNvPr id="31" name="TextBox 30">
              <a:extLst>
                <a:ext uri="{FF2B5EF4-FFF2-40B4-BE49-F238E27FC236}">
                  <a16:creationId xmlns:a16="http://schemas.microsoft.com/office/drawing/2014/main" id="{4CF19C82-3F12-8C8B-77E9-FD6686EFB453}"/>
                </a:ext>
              </a:extLst>
            </p:cNvPr>
            <p:cNvSpPr txBox="1"/>
            <p:nvPr/>
          </p:nvSpPr>
          <p:spPr>
            <a:xfrm>
              <a:off x="610722" y="2710099"/>
              <a:ext cx="4099007" cy="369332"/>
            </a:xfrm>
            <a:prstGeom prst="rect">
              <a:avLst/>
            </a:prstGeom>
            <a:noFill/>
          </p:spPr>
          <p:txBody>
            <a:bodyPr wrap="none" rtlCol="0">
              <a:spAutoFit/>
            </a:bodyPr>
            <a:lstStyle/>
            <a:p>
              <a:r>
                <a:rPr lang="en-US" b="1" dirty="0"/>
                <a:t>Data Pre-processing &amp; Features Selection</a:t>
              </a:r>
            </a:p>
          </p:txBody>
        </p:sp>
        <p:grpSp>
          <p:nvGrpSpPr>
            <p:cNvPr id="39" name="Group 38">
              <a:extLst>
                <a:ext uri="{FF2B5EF4-FFF2-40B4-BE49-F238E27FC236}">
                  <a16:creationId xmlns:a16="http://schemas.microsoft.com/office/drawing/2014/main" id="{EF9E0A6F-B2B9-0394-09C2-581578E5F05C}"/>
                </a:ext>
              </a:extLst>
            </p:cNvPr>
            <p:cNvGrpSpPr/>
            <p:nvPr/>
          </p:nvGrpSpPr>
          <p:grpSpPr>
            <a:xfrm>
              <a:off x="2360875" y="3137116"/>
              <a:ext cx="174811" cy="955944"/>
              <a:chOff x="4562995" y="970468"/>
              <a:chExt cx="102034" cy="557967"/>
            </a:xfrm>
          </p:grpSpPr>
          <p:sp>
            <p:nvSpPr>
              <p:cNvPr id="40" name="Oval 39">
                <a:extLst>
                  <a:ext uri="{FF2B5EF4-FFF2-40B4-BE49-F238E27FC236}">
                    <a16:creationId xmlns:a16="http://schemas.microsoft.com/office/drawing/2014/main" id="{41E2CFAF-9925-7A23-0E76-ACB90B1C5D1C}"/>
                  </a:ext>
                </a:extLst>
              </p:cNvPr>
              <p:cNvSpPr/>
              <p:nvPr/>
            </p:nvSpPr>
            <p:spPr>
              <a:xfrm>
                <a:off x="4562995" y="1205347"/>
                <a:ext cx="102034" cy="102034"/>
              </a:xfrm>
              <a:prstGeom prst="ellipse">
                <a:avLst/>
              </a:prstGeom>
              <a:solidFill>
                <a:srgbClr val="E05E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Straight Connector 40">
                <a:extLst>
                  <a:ext uri="{FF2B5EF4-FFF2-40B4-BE49-F238E27FC236}">
                    <a16:creationId xmlns:a16="http://schemas.microsoft.com/office/drawing/2014/main" id="{863ACA42-9842-CFB8-43A0-F01DD943180E}"/>
                  </a:ext>
                </a:extLst>
              </p:cNvPr>
              <p:cNvCxnSpPr>
                <a:cxnSpLocks/>
              </p:cNvCxnSpPr>
              <p:nvPr/>
            </p:nvCxnSpPr>
            <p:spPr>
              <a:xfrm flipV="1">
                <a:off x="4609970" y="970468"/>
                <a:ext cx="0" cy="282526"/>
              </a:xfrm>
              <a:prstGeom prst="line">
                <a:avLst/>
              </a:prstGeom>
              <a:ln w="19050">
                <a:solidFill>
                  <a:srgbClr val="E05E7D"/>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00CADD05-6263-AC06-7434-EAD2FE5300CC}"/>
                  </a:ext>
                </a:extLst>
              </p:cNvPr>
              <p:cNvCxnSpPr>
                <a:cxnSpLocks/>
              </p:cNvCxnSpPr>
              <p:nvPr/>
            </p:nvCxnSpPr>
            <p:spPr>
              <a:xfrm flipV="1">
                <a:off x="4609970" y="1167151"/>
                <a:ext cx="0" cy="361284"/>
              </a:xfrm>
              <a:prstGeom prst="line">
                <a:avLst/>
              </a:prstGeom>
              <a:ln w="19050">
                <a:solidFill>
                  <a:srgbClr val="E05E7D"/>
                </a:solidFill>
              </a:ln>
            </p:spPr>
            <p:style>
              <a:lnRef idx="1">
                <a:schemeClr val="accent1"/>
              </a:lnRef>
              <a:fillRef idx="0">
                <a:schemeClr val="accent1"/>
              </a:fillRef>
              <a:effectRef idx="0">
                <a:schemeClr val="accent1"/>
              </a:effectRef>
              <a:fontRef idx="minor">
                <a:schemeClr val="tx1"/>
              </a:fontRef>
            </p:style>
          </p:cxnSp>
        </p:grpSp>
        <p:grpSp>
          <p:nvGrpSpPr>
            <p:cNvPr id="43" name="Group 42">
              <a:extLst>
                <a:ext uri="{FF2B5EF4-FFF2-40B4-BE49-F238E27FC236}">
                  <a16:creationId xmlns:a16="http://schemas.microsoft.com/office/drawing/2014/main" id="{67DEE248-5E8B-5985-C595-5A8CA95EB9DA}"/>
                </a:ext>
              </a:extLst>
            </p:cNvPr>
            <p:cNvGrpSpPr/>
            <p:nvPr/>
          </p:nvGrpSpPr>
          <p:grpSpPr>
            <a:xfrm>
              <a:off x="2367801" y="4509313"/>
              <a:ext cx="174811" cy="955944"/>
              <a:chOff x="4562995" y="970468"/>
              <a:chExt cx="102034" cy="557967"/>
            </a:xfrm>
          </p:grpSpPr>
          <p:sp>
            <p:nvSpPr>
              <p:cNvPr id="44" name="Oval 43">
                <a:extLst>
                  <a:ext uri="{FF2B5EF4-FFF2-40B4-BE49-F238E27FC236}">
                    <a16:creationId xmlns:a16="http://schemas.microsoft.com/office/drawing/2014/main" id="{C649C3BD-7B18-E1D4-0D14-4533DF855B85}"/>
                  </a:ext>
                </a:extLst>
              </p:cNvPr>
              <p:cNvSpPr/>
              <p:nvPr/>
            </p:nvSpPr>
            <p:spPr>
              <a:xfrm>
                <a:off x="4562995" y="1205347"/>
                <a:ext cx="102034" cy="102034"/>
              </a:xfrm>
              <a:prstGeom prst="ellipse">
                <a:avLst/>
              </a:prstGeom>
              <a:solidFill>
                <a:srgbClr val="E05E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5" name="Straight Connector 44">
                <a:extLst>
                  <a:ext uri="{FF2B5EF4-FFF2-40B4-BE49-F238E27FC236}">
                    <a16:creationId xmlns:a16="http://schemas.microsoft.com/office/drawing/2014/main" id="{D7F42A3E-F0D4-8907-BEA0-624217283BCD}"/>
                  </a:ext>
                </a:extLst>
              </p:cNvPr>
              <p:cNvCxnSpPr>
                <a:cxnSpLocks/>
              </p:cNvCxnSpPr>
              <p:nvPr/>
            </p:nvCxnSpPr>
            <p:spPr>
              <a:xfrm flipV="1">
                <a:off x="4609970" y="970468"/>
                <a:ext cx="0" cy="282526"/>
              </a:xfrm>
              <a:prstGeom prst="line">
                <a:avLst/>
              </a:prstGeom>
              <a:ln w="19050">
                <a:solidFill>
                  <a:srgbClr val="E05E7D"/>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9B631F50-5C40-8220-26D1-D8861FAEDF63}"/>
                  </a:ext>
                </a:extLst>
              </p:cNvPr>
              <p:cNvCxnSpPr>
                <a:cxnSpLocks/>
              </p:cNvCxnSpPr>
              <p:nvPr/>
            </p:nvCxnSpPr>
            <p:spPr>
              <a:xfrm flipV="1">
                <a:off x="4609970" y="1167151"/>
                <a:ext cx="0" cy="361284"/>
              </a:xfrm>
              <a:prstGeom prst="line">
                <a:avLst/>
              </a:prstGeom>
              <a:ln w="19050">
                <a:solidFill>
                  <a:srgbClr val="E05E7D"/>
                </a:solidFill>
              </a:ln>
            </p:spPr>
            <p:style>
              <a:lnRef idx="1">
                <a:schemeClr val="accent1"/>
              </a:lnRef>
              <a:fillRef idx="0">
                <a:schemeClr val="accent1"/>
              </a:fillRef>
              <a:effectRef idx="0">
                <a:schemeClr val="accent1"/>
              </a:effectRef>
              <a:fontRef idx="minor">
                <a:schemeClr val="tx1"/>
              </a:fontRef>
            </p:style>
          </p:cxnSp>
        </p:grpSp>
        <p:sp>
          <p:nvSpPr>
            <p:cNvPr id="47" name="TextBox 46">
              <a:extLst>
                <a:ext uri="{FF2B5EF4-FFF2-40B4-BE49-F238E27FC236}">
                  <a16:creationId xmlns:a16="http://schemas.microsoft.com/office/drawing/2014/main" id="{A6B50FBC-09F1-DF33-0D2E-B9C14AB4C385}"/>
                </a:ext>
              </a:extLst>
            </p:cNvPr>
            <p:cNvSpPr txBox="1"/>
            <p:nvPr/>
          </p:nvSpPr>
          <p:spPr>
            <a:xfrm>
              <a:off x="1600292" y="4070930"/>
              <a:ext cx="1709827" cy="369332"/>
            </a:xfrm>
            <a:prstGeom prst="rect">
              <a:avLst/>
            </a:prstGeom>
            <a:noFill/>
          </p:spPr>
          <p:txBody>
            <a:bodyPr wrap="none" rtlCol="0">
              <a:spAutoFit/>
            </a:bodyPr>
            <a:lstStyle/>
            <a:p>
              <a:r>
                <a:rPr lang="en-US" b="1" dirty="0"/>
                <a:t>Training Models</a:t>
              </a:r>
            </a:p>
          </p:txBody>
        </p:sp>
        <p:sp>
          <p:nvSpPr>
            <p:cNvPr id="48" name="TextBox 47">
              <a:extLst>
                <a:ext uri="{FF2B5EF4-FFF2-40B4-BE49-F238E27FC236}">
                  <a16:creationId xmlns:a16="http://schemas.microsoft.com/office/drawing/2014/main" id="{DC6D0DF3-1809-9A5D-3B17-E607C743995A}"/>
                </a:ext>
              </a:extLst>
            </p:cNvPr>
            <p:cNvSpPr txBox="1"/>
            <p:nvPr/>
          </p:nvSpPr>
          <p:spPr>
            <a:xfrm>
              <a:off x="1874437" y="5460547"/>
              <a:ext cx="1161536" cy="369332"/>
            </a:xfrm>
            <a:prstGeom prst="rect">
              <a:avLst/>
            </a:prstGeom>
            <a:noFill/>
          </p:spPr>
          <p:txBody>
            <a:bodyPr wrap="none" rtlCol="0">
              <a:spAutoFit/>
            </a:bodyPr>
            <a:lstStyle/>
            <a:p>
              <a:r>
                <a:rPr lang="en-US" b="1" dirty="0"/>
                <a:t>Prediction</a:t>
              </a:r>
            </a:p>
          </p:txBody>
        </p:sp>
        <p:sp>
          <p:nvSpPr>
            <p:cNvPr id="2" name="Rectangle 1">
              <a:extLst>
                <a:ext uri="{FF2B5EF4-FFF2-40B4-BE49-F238E27FC236}">
                  <a16:creationId xmlns:a16="http://schemas.microsoft.com/office/drawing/2014/main" id="{8821006D-876E-DC3D-8E18-6DB23664A992}"/>
                </a:ext>
              </a:extLst>
            </p:cNvPr>
            <p:cNvSpPr/>
            <p:nvPr/>
          </p:nvSpPr>
          <p:spPr>
            <a:xfrm>
              <a:off x="5156840" y="1223443"/>
              <a:ext cx="6311074" cy="962891"/>
            </a:xfrm>
            <a:prstGeom prst="rect">
              <a:avLst/>
            </a:prstGeom>
            <a:solidFill>
              <a:srgbClr val="F0AE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lumMod val="75000"/>
                      <a:lumOff val="25000"/>
                    </a:schemeClr>
                  </a:solidFill>
                </a:rPr>
                <a:t>Checking dimensionality and balance info of the datasets. </a:t>
              </a:r>
            </a:p>
          </p:txBody>
        </p:sp>
        <p:sp>
          <p:nvSpPr>
            <p:cNvPr id="5" name="Rectangle 4">
              <a:extLst>
                <a:ext uri="{FF2B5EF4-FFF2-40B4-BE49-F238E27FC236}">
                  <a16:creationId xmlns:a16="http://schemas.microsoft.com/office/drawing/2014/main" id="{D0AC8239-8DFD-E658-CA3C-A7FC86E75B8D}"/>
                </a:ext>
              </a:extLst>
            </p:cNvPr>
            <p:cNvSpPr/>
            <p:nvPr/>
          </p:nvSpPr>
          <p:spPr>
            <a:xfrm>
              <a:off x="5156840" y="2489155"/>
              <a:ext cx="6311074" cy="962891"/>
            </a:xfrm>
            <a:prstGeom prst="rect">
              <a:avLst/>
            </a:prstGeom>
            <a:solidFill>
              <a:srgbClr val="F0AE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lumMod val="75000"/>
                      <a:lumOff val="25000"/>
                    </a:schemeClr>
                  </a:solidFill>
                </a:rPr>
                <a:t>Removing predictors who have co-linearity problems and high correlation factor. Selecting the most important predictors for the training models by feature selection algorithms (e.g., Lasso, Boruta).</a:t>
              </a:r>
            </a:p>
          </p:txBody>
        </p:sp>
        <p:sp>
          <p:nvSpPr>
            <p:cNvPr id="7" name="Rectangle 6">
              <a:extLst>
                <a:ext uri="{FF2B5EF4-FFF2-40B4-BE49-F238E27FC236}">
                  <a16:creationId xmlns:a16="http://schemas.microsoft.com/office/drawing/2014/main" id="{19820AD3-5141-E58C-D31A-185F19929199}"/>
                </a:ext>
              </a:extLst>
            </p:cNvPr>
            <p:cNvSpPr/>
            <p:nvPr/>
          </p:nvSpPr>
          <p:spPr>
            <a:xfrm>
              <a:off x="5156840" y="3754867"/>
              <a:ext cx="6311074" cy="962891"/>
            </a:xfrm>
            <a:prstGeom prst="rect">
              <a:avLst/>
            </a:prstGeom>
            <a:solidFill>
              <a:srgbClr val="F0AE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lumMod val="75000"/>
                      <a:lumOff val="25000"/>
                    </a:schemeClr>
                  </a:solidFill>
                </a:rPr>
                <a:t>Setting the model controller (k-fold cross validation) in order to prevent biasing tendency toward predictors with large values. Fitting the pre-processed training dataset into different classification models (e.g., Logistic Regression, Support Vector Machine)</a:t>
              </a:r>
            </a:p>
          </p:txBody>
        </p:sp>
        <p:sp>
          <p:nvSpPr>
            <p:cNvPr id="9" name="Rectangle 8">
              <a:extLst>
                <a:ext uri="{FF2B5EF4-FFF2-40B4-BE49-F238E27FC236}">
                  <a16:creationId xmlns:a16="http://schemas.microsoft.com/office/drawing/2014/main" id="{8488B972-6A2F-5D43-6714-07853C8077E7}"/>
                </a:ext>
              </a:extLst>
            </p:cNvPr>
            <p:cNvSpPr/>
            <p:nvPr/>
          </p:nvSpPr>
          <p:spPr>
            <a:xfrm>
              <a:off x="5156840" y="5086533"/>
              <a:ext cx="6311074" cy="962891"/>
            </a:xfrm>
            <a:prstGeom prst="rect">
              <a:avLst/>
            </a:prstGeom>
            <a:solidFill>
              <a:srgbClr val="F0AE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lumMod val="75000"/>
                      <a:lumOff val="25000"/>
                    </a:schemeClr>
                  </a:solidFill>
                </a:rPr>
                <a:t>Predicting the classification result using the training dataset and calculating the Confusion Matrix, AUC and MCC scores for each model. Fitting testing dataset in the best model and importing results.</a:t>
              </a:r>
            </a:p>
          </p:txBody>
        </p:sp>
        <p:sp>
          <p:nvSpPr>
            <p:cNvPr id="13" name="TextBox 12">
              <a:extLst>
                <a:ext uri="{FF2B5EF4-FFF2-40B4-BE49-F238E27FC236}">
                  <a16:creationId xmlns:a16="http://schemas.microsoft.com/office/drawing/2014/main" id="{76D1884C-6512-C07F-A64D-FF99B11B676B}"/>
                </a:ext>
              </a:extLst>
            </p:cNvPr>
            <p:cNvSpPr txBox="1"/>
            <p:nvPr/>
          </p:nvSpPr>
          <p:spPr>
            <a:xfrm>
              <a:off x="4835238" y="1142021"/>
              <a:ext cx="193964" cy="461665"/>
            </a:xfrm>
            <a:prstGeom prst="rect">
              <a:avLst/>
            </a:prstGeom>
            <a:noFill/>
          </p:spPr>
          <p:txBody>
            <a:bodyPr wrap="square" rtlCol="0">
              <a:spAutoFit/>
            </a:bodyPr>
            <a:lstStyle/>
            <a:p>
              <a:r>
                <a:rPr lang="en-US" sz="2400" b="1" dirty="0">
                  <a:solidFill>
                    <a:srgbClr val="92D050"/>
                  </a:solidFill>
                  <a:latin typeface="Impact" panose="020B0806030902050204" pitchFamily="34" charset="0"/>
                </a:rPr>
                <a:t>1</a:t>
              </a:r>
            </a:p>
          </p:txBody>
        </p:sp>
        <p:sp>
          <p:nvSpPr>
            <p:cNvPr id="14" name="TextBox 13">
              <a:extLst>
                <a:ext uri="{FF2B5EF4-FFF2-40B4-BE49-F238E27FC236}">
                  <a16:creationId xmlns:a16="http://schemas.microsoft.com/office/drawing/2014/main" id="{2F0C5D50-1FFF-D22E-A0BF-A613B0810185}"/>
                </a:ext>
              </a:extLst>
            </p:cNvPr>
            <p:cNvSpPr txBox="1"/>
            <p:nvPr/>
          </p:nvSpPr>
          <p:spPr>
            <a:xfrm>
              <a:off x="4842166" y="2393517"/>
              <a:ext cx="193964" cy="461665"/>
            </a:xfrm>
            <a:prstGeom prst="rect">
              <a:avLst/>
            </a:prstGeom>
            <a:noFill/>
          </p:spPr>
          <p:txBody>
            <a:bodyPr wrap="square" rtlCol="0">
              <a:spAutoFit/>
            </a:bodyPr>
            <a:lstStyle/>
            <a:p>
              <a:r>
                <a:rPr lang="en-US" sz="2400" b="1" dirty="0">
                  <a:solidFill>
                    <a:srgbClr val="92D050"/>
                  </a:solidFill>
                  <a:latin typeface="Impact" panose="020B0806030902050204" pitchFamily="34" charset="0"/>
                </a:rPr>
                <a:t>2</a:t>
              </a:r>
            </a:p>
          </p:txBody>
        </p:sp>
        <p:sp>
          <p:nvSpPr>
            <p:cNvPr id="15" name="TextBox 14">
              <a:extLst>
                <a:ext uri="{FF2B5EF4-FFF2-40B4-BE49-F238E27FC236}">
                  <a16:creationId xmlns:a16="http://schemas.microsoft.com/office/drawing/2014/main" id="{CB55D445-51B3-965C-D417-71DE7275E5B1}"/>
                </a:ext>
              </a:extLst>
            </p:cNvPr>
            <p:cNvSpPr txBox="1"/>
            <p:nvPr/>
          </p:nvSpPr>
          <p:spPr>
            <a:xfrm>
              <a:off x="4810473" y="3645013"/>
              <a:ext cx="193964" cy="461665"/>
            </a:xfrm>
            <a:prstGeom prst="rect">
              <a:avLst/>
            </a:prstGeom>
            <a:noFill/>
          </p:spPr>
          <p:txBody>
            <a:bodyPr wrap="square" rtlCol="0">
              <a:spAutoFit/>
            </a:bodyPr>
            <a:lstStyle/>
            <a:p>
              <a:r>
                <a:rPr lang="en-US" sz="2400" b="1" dirty="0">
                  <a:solidFill>
                    <a:srgbClr val="92D050"/>
                  </a:solidFill>
                  <a:latin typeface="Impact" panose="020B0806030902050204" pitchFamily="34" charset="0"/>
                </a:rPr>
                <a:t>3</a:t>
              </a:r>
            </a:p>
          </p:txBody>
        </p:sp>
        <p:sp>
          <p:nvSpPr>
            <p:cNvPr id="16" name="TextBox 15">
              <a:extLst>
                <a:ext uri="{FF2B5EF4-FFF2-40B4-BE49-F238E27FC236}">
                  <a16:creationId xmlns:a16="http://schemas.microsoft.com/office/drawing/2014/main" id="{455C83D4-4F4F-C66A-92B6-2B28AFAA3545}"/>
                </a:ext>
              </a:extLst>
            </p:cNvPr>
            <p:cNvSpPr txBox="1"/>
            <p:nvPr/>
          </p:nvSpPr>
          <p:spPr>
            <a:xfrm>
              <a:off x="4810473" y="4998882"/>
              <a:ext cx="193964" cy="461665"/>
            </a:xfrm>
            <a:prstGeom prst="rect">
              <a:avLst/>
            </a:prstGeom>
            <a:noFill/>
          </p:spPr>
          <p:txBody>
            <a:bodyPr wrap="square" rtlCol="0">
              <a:spAutoFit/>
            </a:bodyPr>
            <a:lstStyle/>
            <a:p>
              <a:r>
                <a:rPr lang="en-US" sz="2400" b="1" dirty="0">
                  <a:solidFill>
                    <a:srgbClr val="92D050"/>
                  </a:solidFill>
                  <a:latin typeface="Impact" panose="020B0806030902050204" pitchFamily="34" charset="0"/>
                </a:rPr>
                <a:t>4</a:t>
              </a:r>
            </a:p>
          </p:txBody>
        </p:sp>
      </p:grpSp>
    </p:spTree>
    <p:extLst>
      <p:ext uri="{BB962C8B-B14F-4D97-AF65-F5344CB8AC3E}">
        <p14:creationId xmlns:p14="http://schemas.microsoft.com/office/powerpoint/2010/main" val="15307251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9D49B9B0-B209-A900-ADCD-E7F940CCF341}"/>
              </a:ext>
            </a:extLst>
          </p:cNvPr>
          <p:cNvSpPr/>
          <p:nvPr/>
        </p:nvSpPr>
        <p:spPr>
          <a:xfrm>
            <a:off x="-6923" y="-3"/>
            <a:ext cx="10702632" cy="450277"/>
          </a:xfrm>
          <a:prstGeom prst="rect">
            <a:avLst/>
          </a:prstGeom>
          <a:solidFill>
            <a:srgbClr val="E05E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73F6910-D874-D101-C5C9-3CBBA7E931D3}"/>
              </a:ext>
            </a:extLst>
          </p:cNvPr>
          <p:cNvSpPr/>
          <p:nvPr/>
        </p:nvSpPr>
        <p:spPr>
          <a:xfrm>
            <a:off x="10695709" y="6407723"/>
            <a:ext cx="1496291" cy="450277"/>
          </a:xfrm>
          <a:prstGeom prst="rect">
            <a:avLst/>
          </a:prstGeom>
          <a:solidFill>
            <a:srgbClr val="E05E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4D0D1278-BE5E-77C9-9EDE-ACDEC26E2978}"/>
              </a:ext>
            </a:extLst>
          </p:cNvPr>
          <p:cNvSpPr txBox="1"/>
          <p:nvPr/>
        </p:nvSpPr>
        <p:spPr>
          <a:xfrm>
            <a:off x="11297019" y="6463584"/>
            <a:ext cx="306494" cy="369332"/>
          </a:xfrm>
          <a:prstGeom prst="rect">
            <a:avLst/>
          </a:prstGeom>
          <a:noFill/>
        </p:spPr>
        <p:txBody>
          <a:bodyPr wrap="none" rtlCol="0">
            <a:spAutoFit/>
          </a:bodyPr>
          <a:lstStyle/>
          <a:p>
            <a:r>
              <a:rPr lang="en-US" b="1" dirty="0">
                <a:solidFill>
                  <a:schemeClr val="bg2">
                    <a:lumMod val="25000"/>
                  </a:schemeClr>
                </a:solidFill>
                <a:latin typeface="Tw Cen MT" panose="020B0602020104020603" pitchFamily="34" charset="0"/>
              </a:rPr>
              <a:t>1</a:t>
            </a:r>
          </a:p>
        </p:txBody>
      </p:sp>
      <p:sp>
        <p:nvSpPr>
          <p:cNvPr id="36" name="TextBox 35">
            <a:extLst>
              <a:ext uri="{FF2B5EF4-FFF2-40B4-BE49-F238E27FC236}">
                <a16:creationId xmlns:a16="http://schemas.microsoft.com/office/drawing/2014/main" id="{0DABA218-D54C-5000-FDA3-495E9CAFB3FC}"/>
              </a:ext>
            </a:extLst>
          </p:cNvPr>
          <p:cNvSpPr txBox="1"/>
          <p:nvPr/>
        </p:nvSpPr>
        <p:spPr>
          <a:xfrm>
            <a:off x="494270" y="-36475"/>
            <a:ext cx="2624315" cy="523220"/>
          </a:xfrm>
          <a:prstGeom prst="rect">
            <a:avLst/>
          </a:prstGeom>
          <a:noFill/>
        </p:spPr>
        <p:txBody>
          <a:bodyPr wrap="square">
            <a:spAutoFit/>
          </a:bodyPr>
          <a:lstStyle/>
          <a:p>
            <a:r>
              <a:rPr lang="en-US" sz="2800" b="1" dirty="0">
                <a:solidFill>
                  <a:schemeClr val="bg2">
                    <a:lumMod val="25000"/>
                  </a:schemeClr>
                </a:solidFill>
                <a:latin typeface="Tw Cen MT" panose="020B0602020104020603" pitchFamily="34" charset="0"/>
              </a:rPr>
              <a:t>Methodology</a:t>
            </a:r>
            <a:r>
              <a:rPr lang="en-US" b="1" dirty="0">
                <a:latin typeface="Tw Cen MT" panose="020B0602020104020603" pitchFamily="34" charset="0"/>
              </a:rPr>
              <a:t> </a:t>
            </a:r>
            <a:endParaRPr lang="en-US" sz="1800" b="1" dirty="0">
              <a:latin typeface="Tw Cen MT" panose="020B0602020104020603" pitchFamily="34" charset="0"/>
            </a:endParaRPr>
          </a:p>
        </p:txBody>
      </p:sp>
      <p:grpSp>
        <p:nvGrpSpPr>
          <p:cNvPr id="17" name="Group 16">
            <a:extLst>
              <a:ext uri="{FF2B5EF4-FFF2-40B4-BE49-F238E27FC236}">
                <a16:creationId xmlns:a16="http://schemas.microsoft.com/office/drawing/2014/main" id="{7AFB8B7F-D09C-1751-AC2F-D223779F7F89}"/>
              </a:ext>
            </a:extLst>
          </p:cNvPr>
          <p:cNvGrpSpPr/>
          <p:nvPr/>
        </p:nvGrpSpPr>
        <p:grpSpPr>
          <a:xfrm>
            <a:off x="771314" y="1142021"/>
            <a:ext cx="10753282" cy="4907403"/>
            <a:chOff x="714632" y="1142021"/>
            <a:chExt cx="10753282" cy="4907403"/>
          </a:xfrm>
        </p:grpSpPr>
        <p:grpSp>
          <p:nvGrpSpPr>
            <p:cNvPr id="23" name="Group 22">
              <a:extLst>
                <a:ext uri="{FF2B5EF4-FFF2-40B4-BE49-F238E27FC236}">
                  <a16:creationId xmlns:a16="http://schemas.microsoft.com/office/drawing/2014/main" id="{571F8571-32AA-FE67-ED2B-274CCD9FD8E7}"/>
                </a:ext>
              </a:extLst>
            </p:cNvPr>
            <p:cNvGrpSpPr/>
            <p:nvPr/>
          </p:nvGrpSpPr>
          <p:grpSpPr>
            <a:xfrm>
              <a:off x="2367801" y="1747060"/>
              <a:ext cx="174811" cy="955944"/>
              <a:chOff x="4562995" y="970468"/>
              <a:chExt cx="102034" cy="557967"/>
            </a:xfrm>
          </p:grpSpPr>
          <p:sp>
            <p:nvSpPr>
              <p:cNvPr id="6" name="Oval 5">
                <a:extLst>
                  <a:ext uri="{FF2B5EF4-FFF2-40B4-BE49-F238E27FC236}">
                    <a16:creationId xmlns:a16="http://schemas.microsoft.com/office/drawing/2014/main" id="{BA4D86BB-9357-8D0B-DBE3-D0A4BFB55182}"/>
                  </a:ext>
                </a:extLst>
              </p:cNvPr>
              <p:cNvSpPr/>
              <p:nvPr/>
            </p:nvSpPr>
            <p:spPr>
              <a:xfrm>
                <a:off x="4562995" y="1205347"/>
                <a:ext cx="102034" cy="102034"/>
              </a:xfrm>
              <a:prstGeom prst="ellipse">
                <a:avLst/>
              </a:prstGeom>
              <a:solidFill>
                <a:srgbClr val="E05E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3809E0B8-6777-3671-B708-8EACDCAD1875}"/>
                  </a:ext>
                </a:extLst>
              </p:cNvPr>
              <p:cNvCxnSpPr>
                <a:cxnSpLocks/>
              </p:cNvCxnSpPr>
              <p:nvPr/>
            </p:nvCxnSpPr>
            <p:spPr>
              <a:xfrm flipV="1">
                <a:off x="4609970" y="970468"/>
                <a:ext cx="0" cy="282526"/>
              </a:xfrm>
              <a:prstGeom prst="line">
                <a:avLst/>
              </a:prstGeom>
              <a:ln w="19050">
                <a:solidFill>
                  <a:srgbClr val="E05E7D"/>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0119E3CA-762F-EF3E-6E2C-83AFB058B686}"/>
                  </a:ext>
                </a:extLst>
              </p:cNvPr>
              <p:cNvCxnSpPr>
                <a:cxnSpLocks/>
              </p:cNvCxnSpPr>
              <p:nvPr/>
            </p:nvCxnSpPr>
            <p:spPr>
              <a:xfrm flipV="1">
                <a:off x="4609970" y="1167151"/>
                <a:ext cx="0" cy="361284"/>
              </a:xfrm>
              <a:prstGeom prst="line">
                <a:avLst/>
              </a:prstGeom>
              <a:ln w="19050">
                <a:solidFill>
                  <a:srgbClr val="E05E7D"/>
                </a:solidFill>
              </a:ln>
            </p:spPr>
            <p:style>
              <a:lnRef idx="1">
                <a:schemeClr val="accent1"/>
              </a:lnRef>
              <a:fillRef idx="0">
                <a:schemeClr val="accent1"/>
              </a:fillRef>
              <a:effectRef idx="0">
                <a:schemeClr val="accent1"/>
              </a:effectRef>
              <a:fontRef idx="minor">
                <a:schemeClr val="tx1"/>
              </a:fontRef>
            </p:style>
          </p:cxnSp>
        </p:grpSp>
        <p:sp>
          <p:nvSpPr>
            <p:cNvPr id="30" name="TextBox 29">
              <a:extLst>
                <a:ext uri="{FF2B5EF4-FFF2-40B4-BE49-F238E27FC236}">
                  <a16:creationId xmlns:a16="http://schemas.microsoft.com/office/drawing/2014/main" id="{D5E8A76B-5812-C0CD-9BA3-6E9F47C03F1A}"/>
                </a:ext>
              </a:extLst>
            </p:cNvPr>
            <p:cNvSpPr txBox="1"/>
            <p:nvPr/>
          </p:nvSpPr>
          <p:spPr>
            <a:xfrm>
              <a:off x="1767137" y="1378874"/>
              <a:ext cx="1388393" cy="338554"/>
            </a:xfrm>
            <a:prstGeom prst="rect">
              <a:avLst/>
            </a:prstGeom>
            <a:noFill/>
          </p:spPr>
          <p:txBody>
            <a:bodyPr wrap="none" rtlCol="0">
              <a:spAutoFit/>
            </a:bodyPr>
            <a:lstStyle/>
            <a:p>
              <a:r>
                <a:rPr lang="en-US" sz="1600" b="1" dirty="0">
                  <a:latin typeface="Times New Roman" panose="02020603050405020304" pitchFamily="18" charset="0"/>
                  <a:cs typeface="Times New Roman" panose="02020603050405020304" pitchFamily="18" charset="0"/>
                </a:rPr>
                <a:t>Data Analysis</a:t>
              </a:r>
            </a:p>
          </p:txBody>
        </p:sp>
        <p:sp>
          <p:nvSpPr>
            <p:cNvPr id="31" name="TextBox 30">
              <a:extLst>
                <a:ext uri="{FF2B5EF4-FFF2-40B4-BE49-F238E27FC236}">
                  <a16:creationId xmlns:a16="http://schemas.microsoft.com/office/drawing/2014/main" id="{4CF19C82-3F12-8C8B-77E9-FD6686EFB453}"/>
                </a:ext>
              </a:extLst>
            </p:cNvPr>
            <p:cNvSpPr txBox="1"/>
            <p:nvPr/>
          </p:nvSpPr>
          <p:spPr>
            <a:xfrm>
              <a:off x="714632" y="2712024"/>
              <a:ext cx="3826753" cy="338554"/>
            </a:xfrm>
            <a:prstGeom prst="rect">
              <a:avLst/>
            </a:prstGeom>
            <a:noFill/>
          </p:spPr>
          <p:txBody>
            <a:bodyPr wrap="none" rtlCol="0">
              <a:spAutoFit/>
            </a:bodyPr>
            <a:lstStyle/>
            <a:p>
              <a:r>
                <a:rPr lang="en-US" sz="1600" b="1" dirty="0">
                  <a:latin typeface="Times New Roman" panose="02020603050405020304" pitchFamily="18" charset="0"/>
                  <a:cs typeface="Times New Roman" panose="02020603050405020304" pitchFamily="18" charset="0"/>
                </a:rPr>
                <a:t>Data Pre-processing &amp; Features Selection</a:t>
              </a:r>
            </a:p>
          </p:txBody>
        </p:sp>
        <p:grpSp>
          <p:nvGrpSpPr>
            <p:cNvPr id="39" name="Group 38">
              <a:extLst>
                <a:ext uri="{FF2B5EF4-FFF2-40B4-BE49-F238E27FC236}">
                  <a16:creationId xmlns:a16="http://schemas.microsoft.com/office/drawing/2014/main" id="{EF9E0A6F-B2B9-0394-09C2-581578E5F05C}"/>
                </a:ext>
              </a:extLst>
            </p:cNvPr>
            <p:cNvGrpSpPr/>
            <p:nvPr/>
          </p:nvGrpSpPr>
          <p:grpSpPr>
            <a:xfrm>
              <a:off x="2360875" y="3137116"/>
              <a:ext cx="174811" cy="955944"/>
              <a:chOff x="4562995" y="970468"/>
              <a:chExt cx="102034" cy="557967"/>
            </a:xfrm>
          </p:grpSpPr>
          <p:sp>
            <p:nvSpPr>
              <p:cNvPr id="40" name="Oval 39">
                <a:extLst>
                  <a:ext uri="{FF2B5EF4-FFF2-40B4-BE49-F238E27FC236}">
                    <a16:creationId xmlns:a16="http://schemas.microsoft.com/office/drawing/2014/main" id="{41E2CFAF-9925-7A23-0E76-ACB90B1C5D1C}"/>
                  </a:ext>
                </a:extLst>
              </p:cNvPr>
              <p:cNvSpPr/>
              <p:nvPr/>
            </p:nvSpPr>
            <p:spPr>
              <a:xfrm>
                <a:off x="4562995" y="1205347"/>
                <a:ext cx="102034" cy="102034"/>
              </a:xfrm>
              <a:prstGeom prst="ellipse">
                <a:avLst/>
              </a:prstGeom>
              <a:solidFill>
                <a:srgbClr val="E05E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Straight Connector 40">
                <a:extLst>
                  <a:ext uri="{FF2B5EF4-FFF2-40B4-BE49-F238E27FC236}">
                    <a16:creationId xmlns:a16="http://schemas.microsoft.com/office/drawing/2014/main" id="{863ACA42-9842-CFB8-43A0-F01DD943180E}"/>
                  </a:ext>
                </a:extLst>
              </p:cNvPr>
              <p:cNvCxnSpPr>
                <a:cxnSpLocks/>
              </p:cNvCxnSpPr>
              <p:nvPr/>
            </p:nvCxnSpPr>
            <p:spPr>
              <a:xfrm flipV="1">
                <a:off x="4609970" y="970468"/>
                <a:ext cx="0" cy="282526"/>
              </a:xfrm>
              <a:prstGeom prst="line">
                <a:avLst/>
              </a:prstGeom>
              <a:ln w="19050">
                <a:solidFill>
                  <a:srgbClr val="E05E7D"/>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00CADD05-6263-AC06-7434-EAD2FE5300CC}"/>
                  </a:ext>
                </a:extLst>
              </p:cNvPr>
              <p:cNvCxnSpPr>
                <a:cxnSpLocks/>
              </p:cNvCxnSpPr>
              <p:nvPr/>
            </p:nvCxnSpPr>
            <p:spPr>
              <a:xfrm flipV="1">
                <a:off x="4609970" y="1167151"/>
                <a:ext cx="0" cy="361284"/>
              </a:xfrm>
              <a:prstGeom prst="line">
                <a:avLst/>
              </a:prstGeom>
              <a:ln w="19050">
                <a:solidFill>
                  <a:srgbClr val="E05E7D"/>
                </a:solidFill>
              </a:ln>
            </p:spPr>
            <p:style>
              <a:lnRef idx="1">
                <a:schemeClr val="accent1"/>
              </a:lnRef>
              <a:fillRef idx="0">
                <a:schemeClr val="accent1"/>
              </a:fillRef>
              <a:effectRef idx="0">
                <a:schemeClr val="accent1"/>
              </a:effectRef>
              <a:fontRef idx="minor">
                <a:schemeClr val="tx1"/>
              </a:fontRef>
            </p:style>
          </p:cxnSp>
        </p:grpSp>
        <p:grpSp>
          <p:nvGrpSpPr>
            <p:cNvPr id="43" name="Group 42">
              <a:extLst>
                <a:ext uri="{FF2B5EF4-FFF2-40B4-BE49-F238E27FC236}">
                  <a16:creationId xmlns:a16="http://schemas.microsoft.com/office/drawing/2014/main" id="{67DEE248-5E8B-5985-C595-5A8CA95EB9DA}"/>
                </a:ext>
              </a:extLst>
            </p:cNvPr>
            <p:cNvGrpSpPr/>
            <p:nvPr/>
          </p:nvGrpSpPr>
          <p:grpSpPr>
            <a:xfrm>
              <a:off x="2367801" y="4509313"/>
              <a:ext cx="174811" cy="955944"/>
              <a:chOff x="4562995" y="970468"/>
              <a:chExt cx="102034" cy="557967"/>
            </a:xfrm>
          </p:grpSpPr>
          <p:sp>
            <p:nvSpPr>
              <p:cNvPr id="44" name="Oval 43">
                <a:extLst>
                  <a:ext uri="{FF2B5EF4-FFF2-40B4-BE49-F238E27FC236}">
                    <a16:creationId xmlns:a16="http://schemas.microsoft.com/office/drawing/2014/main" id="{C649C3BD-7B18-E1D4-0D14-4533DF855B85}"/>
                  </a:ext>
                </a:extLst>
              </p:cNvPr>
              <p:cNvSpPr/>
              <p:nvPr/>
            </p:nvSpPr>
            <p:spPr>
              <a:xfrm>
                <a:off x="4562995" y="1205347"/>
                <a:ext cx="102034" cy="102034"/>
              </a:xfrm>
              <a:prstGeom prst="ellipse">
                <a:avLst/>
              </a:prstGeom>
              <a:solidFill>
                <a:srgbClr val="E05E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5" name="Straight Connector 44">
                <a:extLst>
                  <a:ext uri="{FF2B5EF4-FFF2-40B4-BE49-F238E27FC236}">
                    <a16:creationId xmlns:a16="http://schemas.microsoft.com/office/drawing/2014/main" id="{D7F42A3E-F0D4-8907-BEA0-624217283BCD}"/>
                  </a:ext>
                </a:extLst>
              </p:cNvPr>
              <p:cNvCxnSpPr>
                <a:cxnSpLocks/>
              </p:cNvCxnSpPr>
              <p:nvPr/>
            </p:nvCxnSpPr>
            <p:spPr>
              <a:xfrm flipV="1">
                <a:off x="4609970" y="970468"/>
                <a:ext cx="0" cy="282526"/>
              </a:xfrm>
              <a:prstGeom prst="line">
                <a:avLst/>
              </a:prstGeom>
              <a:ln w="19050">
                <a:solidFill>
                  <a:srgbClr val="E05E7D"/>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9B631F50-5C40-8220-26D1-D8861FAEDF63}"/>
                  </a:ext>
                </a:extLst>
              </p:cNvPr>
              <p:cNvCxnSpPr>
                <a:cxnSpLocks/>
              </p:cNvCxnSpPr>
              <p:nvPr/>
            </p:nvCxnSpPr>
            <p:spPr>
              <a:xfrm flipV="1">
                <a:off x="4609970" y="1167151"/>
                <a:ext cx="0" cy="361284"/>
              </a:xfrm>
              <a:prstGeom prst="line">
                <a:avLst/>
              </a:prstGeom>
              <a:ln w="19050">
                <a:solidFill>
                  <a:srgbClr val="E05E7D"/>
                </a:solidFill>
              </a:ln>
            </p:spPr>
            <p:style>
              <a:lnRef idx="1">
                <a:schemeClr val="accent1"/>
              </a:lnRef>
              <a:fillRef idx="0">
                <a:schemeClr val="accent1"/>
              </a:fillRef>
              <a:effectRef idx="0">
                <a:schemeClr val="accent1"/>
              </a:effectRef>
              <a:fontRef idx="minor">
                <a:schemeClr val="tx1"/>
              </a:fontRef>
            </p:style>
          </p:cxnSp>
        </p:grpSp>
        <p:sp>
          <p:nvSpPr>
            <p:cNvPr id="47" name="TextBox 46">
              <a:extLst>
                <a:ext uri="{FF2B5EF4-FFF2-40B4-BE49-F238E27FC236}">
                  <a16:creationId xmlns:a16="http://schemas.microsoft.com/office/drawing/2014/main" id="{A6B50FBC-09F1-DF33-0D2E-B9C14AB4C385}"/>
                </a:ext>
              </a:extLst>
            </p:cNvPr>
            <p:cNvSpPr txBox="1"/>
            <p:nvPr/>
          </p:nvSpPr>
          <p:spPr>
            <a:xfrm>
              <a:off x="1637128" y="4126638"/>
              <a:ext cx="1636154" cy="338554"/>
            </a:xfrm>
            <a:prstGeom prst="rect">
              <a:avLst/>
            </a:prstGeom>
            <a:noFill/>
          </p:spPr>
          <p:txBody>
            <a:bodyPr wrap="none" rtlCol="0">
              <a:spAutoFit/>
            </a:bodyPr>
            <a:lstStyle/>
            <a:p>
              <a:r>
                <a:rPr lang="en-US" sz="1600" b="1" dirty="0">
                  <a:latin typeface="Times New Roman" panose="02020603050405020304" pitchFamily="18" charset="0"/>
                  <a:cs typeface="Times New Roman" panose="02020603050405020304" pitchFamily="18" charset="0"/>
                </a:rPr>
                <a:t>Training Models</a:t>
              </a:r>
            </a:p>
          </p:txBody>
        </p:sp>
        <p:sp>
          <p:nvSpPr>
            <p:cNvPr id="48" name="TextBox 47">
              <a:extLst>
                <a:ext uri="{FF2B5EF4-FFF2-40B4-BE49-F238E27FC236}">
                  <a16:creationId xmlns:a16="http://schemas.microsoft.com/office/drawing/2014/main" id="{DC6D0DF3-1809-9A5D-3B17-E607C743995A}"/>
                </a:ext>
              </a:extLst>
            </p:cNvPr>
            <p:cNvSpPr txBox="1"/>
            <p:nvPr/>
          </p:nvSpPr>
          <p:spPr>
            <a:xfrm>
              <a:off x="1907876" y="5460547"/>
              <a:ext cx="1094659" cy="338554"/>
            </a:xfrm>
            <a:prstGeom prst="rect">
              <a:avLst/>
            </a:prstGeom>
            <a:noFill/>
          </p:spPr>
          <p:txBody>
            <a:bodyPr wrap="none" rtlCol="0">
              <a:spAutoFit/>
            </a:bodyPr>
            <a:lstStyle/>
            <a:p>
              <a:r>
                <a:rPr lang="en-US" sz="1600" b="1" dirty="0">
                  <a:latin typeface="Times New Roman" panose="02020603050405020304" pitchFamily="18" charset="0"/>
                  <a:cs typeface="Times New Roman" panose="02020603050405020304" pitchFamily="18" charset="0"/>
                </a:rPr>
                <a:t>Prediction</a:t>
              </a:r>
            </a:p>
          </p:txBody>
        </p:sp>
        <p:sp>
          <p:nvSpPr>
            <p:cNvPr id="2" name="Rectangle 1">
              <a:extLst>
                <a:ext uri="{FF2B5EF4-FFF2-40B4-BE49-F238E27FC236}">
                  <a16:creationId xmlns:a16="http://schemas.microsoft.com/office/drawing/2014/main" id="{8821006D-876E-DC3D-8E18-6DB23664A992}"/>
                </a:ext>
              </a:extLst>
            </p:cNvPr>
            <p:cNvSpPr/>
            <p:nvPr/>
          </p:nvSpPr>
          <p:spPr>
            <a:xfrm>
              <a:off x="5156840" y="1223443"/>
              <a:ext cx="6311074" cy="962891"/>
            </a:xfrm>
            <a:prstGeom prst="rect">
              <a:avLst/>
            </a:prstGeom>
            <a:solidFill>
              <a:srgbClr val="F0AEBE"/>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lumMod val="75000"/>
                      <a:lumOff val="25000"/>
                    </a:schemeClr>
                  </a:solidFill>
                  <a:latin typeface="Times New Roman" panose="02020603050405020304" pitchFamily="18" charset="0"/>
                  <a:cs typeface="Times New Roman" panose="02020603050405020304" pitchFamily="18" charset="0"/>
                </a:rPr>
                <a:t>Checking dimensionality and balance info of the datasets. </a:t>
              </a:r>
            </a:p>
          </p:txBody>
        </p:sp>
        <p:sp>
          <p:nvSpPr>
            <p:cNvPr id="5" name="Rectangle 4">
              <a:extLst>
                <a:ext uri="{FF2B5EF4-FFF2-40B4-BE49-F238E27FC236}">
                  <a16:creationId xmlns:a16="http://schemas.microsoft.com/office/drawing/2014/main" id="{D0AC8239-8DFD-E658-CA3C-A7FC86E75B8D}"/>
                </a:ext>
              </a:extLst>
            </p:cNvPr>
            <p:cNvSpPr/>
            <p:nvPr/>
          </p:nvSpPr>
          <p:spPr>
            <a:xfrm>
              <a:off x="5156840" y="2489155"/>
              <a:ext cx="6311074" cy="962891"/>
            </a:xfrm>
            <a:prstGeom prst="rect">
              <a:avLst/>
            </a:prstGeom>
            <a:solidFill>
              <a:srgbClr val="F0AEBE"/>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lumMod val="75000"/>
                      <a:lumOff val="25000"/>
                    </a:schemeClr>
                  </a:solidFill>
                  <a:latin typeface="Times New Roman" panose="02020603050405020304" pitchFamily="18" charset="0"/>
                  <a:cs typeface="Times New Roman" panose="02020603050405020304" pitchFamily="18" charset="0"/>
                </a:rPr>
                <a:t>Removing predictors who have co-linearity problems and high correlation factor. Selecting the most important predictors for the training models by feature selection algorithms (e.g., Lasso, Boruta).</a:t>
              </a:r>
            </a:p>
          </p:txBody>
        </p:sp>
        <p:sp>
          <p:nvSpPr>
            <p:cNvPr id="7" name="Rectangle 6">
              <a:extLst>
                <a:ext uri="{FF2B5EF4-FFF2-40B4-BE49-F238E27FC236}">
                  <a16:creationId xmlns:a16="http://schemas.microsoft.com/office/drawing/2014/main" id="{19820AD3-5141-E58C-D31A-185F19929199}"/>
                </a:ext>
              </a:extLst>
            </p:cNvPr>
            <p:cNvSpPr/>
            <p:nvPr/>
          </p:nvSpPr>
          <p:spPr>
            <a:xfrm>
              <a:off x="5156840" y="3754867"/>
              <a:ext cx="6311074" cy="962891"/>
            </a:xfrm>
            <a:prstGeom prst="rect">
              <a:avLst/>
            </a:prstGeom>
            <a:solidFill>
              <a:srgbClr val="F0AEBE"/>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lumMod val="75000"/>
                      <a:lumOff val="25000"/>
                    </a:schemeClr>
                  </a:solidFill>
                  <a:latin typeface="Times New Roman" panose="02020603050405020304" pitchFamily="18" charset="0"/>
                  <a:cs typeface="Times New Roman" panose="02020603050405020304" pitchFamily="18" charset="0"/>
                </a:rPr>
                <a:t>Setting the model controller (k-fold cross validation) in order to prevent biasing tendency toward predictors with large values. Fitting the pre-processed training dataset into different classification models (e.g., Logistic Regression, Support Vector Machine)</a:t>
              </a:r>
            </a:p>
          </p:txBody>
        </p:sp>
        <p:sp>
          <p:nvSpPr>
            <p:cNvPr id="9" name="Rectangle 8">
              <a:extLst>
                <a:ext uri="{FF2B5EF4-FFF2-40B4-BE49-F238E27FC236}">
                  <a16:creationId xmlns:a16="http://schemas.microsoft.com/office/drawing/2014/main" id="{8488B972-6A2F-5D43-6714-07853C8077E7}"/>
                </a:ext>
              </a:extLst>
            </p:cNvPr>
            <p:cNvSpPr/>
            <p:nvPr/>
          </p:nvSpPr>
          <p:spPr>
            <a:xfrm>
              <a:off x="5156840" y="5086533"/>
              <a:ext cx="6311074" cy="962891"/>
            </a:xfrm>
            <a:prstGeom prst="rect">
              <a:avLst/>
            </a:prstGeom>
            <a:solidFill>
              <a:srgbClr val="F0AEBE"/>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lumMod val="75000"/>
                      <a:lumOff val="25000"/>
                    </a:schemeClr>
                  </a:solidFill>
                  <a:latin typeface="Times New Roman" panose="02020603050405020304" pitchFamily="18" charset="0"/>
                  <a:cs typeface="Times New Roman" panose="02020603050405020304" pitchFamily="18" charset="0"/>
                </a:rPr>
                <a:t>Predicting the classification result using the training dataset and calculating the Confusion Matrix, AUC and MCC scores for each model. Fitting testing dataset in the best model and importing results.</a:t>
              </a:r>
            </a:p>
          </p:txBody>
        </p:sp>
        <p:sp>
          <p:nvSpPr>
            <p:cNvPr id="13" name="TextBox 12">
              <a:extLst>
                <a:ext uri="{FF2B5EF4-FFF2-40B4-BE49-F238E27FC236}">
                  <a16:creationId xmlns:a16="http://schemas.microsoft.com/office/drawing/2014/main" id="{76D1884C-6512-C07F-A64D-FF99B11B676B}"/>
                </a:ext>
              </a:extLst>
            </p:cNvPr>
            <p:cNvSpPr txBox="1"/>
            <p:nvPr/>
          </p:nvSpPr>
          <p:spPr>
            <a:xfrm>
              <a:off x="4835238" y="1142021"/>
              <a:ext cx="193964" cy="461665"/>
            </a:xfrm>
            <a:prstGeom prst="rect">
              <a:avLst/>
            </a:prstGeom>
            <a:noFill/>
          </p:spPr>
          <p:txBody>
            <a:bodyPr wrap="square" rtlCol="0">
              <a:spAutoFit/>
            </a:bodyPr>
            <a:lstStyle/>
            <a:p>
              <a:r>
                <a:rPr lang="en-US" sz="2400" b="1" dirty="0">
                  <a:solidFill>
                    <a:srgbClr val="92D050"/>
                  </a:solidFill>
                  <a:latin typeface="Impact" panose="020B0806030902050204" pitchFamily="34" charset="0"/>
                </a:rPr>
                <a:t>1</a:t>
              </a:r>
            </a:p>
          </p:txBody>
        </p:sp>
        <p:sp>
          <p:nvSpPr>
            <p:cNvPr id="14" name="TextBox 13">
              <a:extLst>
                <a:ext uri="{FF2B5EF4-FFF2-40B4-BE49-F238E27FC236}">
                  <a16:creationId xmlns:a16="http://schemas.microsoft.com/office/drawing/2014/main" id="{2F0C5D50-1FFF-D22E-A0BF-A613B0810185}"/>
                </a:ext>
              </a:extLst>
            </p:cNvPr>
            <p:cNvSpPr txBox="1"/>
            <p:nvPr/>
          </p:nvSpPr>
          <p:spPr>
            <a:xfrm>
              <a:off x="4842166" y="2393517"/>
              <a:ext cx="193964" cy="461665"/>
            </a:xfrm>
            <a:prstGeom prst="rect">
              <a:avLst/>
            </a:prstGeom>
            <a:noFill/>
          </p:spPr>
          <p:txBody>
            <a:bodyPr wrap="square" rtlCol="0">
              <a:spAutoFit/>
            </a:bodyPr>
            <a:lstStyle/>
            <a:p>
              <a:r>
                <a:rPr lang="en-US" sz="2400" b="1" dirty="0">
                  <a:solidFill>
                    <a:srgbClr val="92D050"/>
                  </a:solidFill>
                  <a:latin typeface="Impact" panose="020B0806030902050204" pitchFamily="34" charset="0"/>
                </a:rPr>
                <a:t>2</a:t>
              </a:r>
            </a:p>
          </p:txBody>
        </p:sp>
        <p:sp>
          <p:nvSpPr>
            <p:cNvPr id="15" name="TextBox 14">
              <a:extLst>
                <a:ext uri="{FF2B5EF4-FFF2-40B4-BE49-F238E27FC236}">
                  <a16:creationId xmlns:a16="http://schemas.microsoft.com/office/drawing/2014/main" id="{CB55D445-51B3-965C-D417-71DE7275E5B1}"/>
                </a:ext>
              </a:extLst>
            </p:cNvPr>
            <p:cNvSpPr txBox="1"/>
            <p:nvPr/>
          </p:nvSpPr>
          <p:spPr>
            <a:xfrm>
              <a:off x="4810473" y="3645013"/>
              <a:ext cx="193964" cy="461665"/>
            </a:xfrm>
            <a:prstGeom prst="rect">
              <a:avLst/>
            </a:prstGeom>
            <a:noFill/>
          </p:spPr>
          <p:txBody>
            <a:bodyPr wrap="square" rtlCol="0">
              <a:spAutoFit/>
            </a:bodyPr>
            <a:lstStyle/>
            <a:p>
              <a:r>
                <a:rPr lang="en-US" sz="2400" b="1" dirty="0">
                  <a:solidFill>
                    <a:srgbClr val="92D050"/>
                  </a:solidFill>
                  <a:latin typeface="Impact" panose="020B0806030902050204" pitchFamily="34" charset="0"/>
                </a:rPr>
                <a:t>3</a:t>
              </a:r>
            </a:p>
          </p:txBody>
        </p:sp>
        <p:sp>
          <p:nvSpPr>
            <p:cNvPr id="16" name="TextBox 15">
              <a:extLst>
                <a:ext uri="{FF2B5EF4-FFF2-40B4-BE49-F238E27FC236}">
                  <a16:creationId xmlns:a16="http://schemas.microsoft.com/office/drawing/2014/main" id="{455C83D4-4F4F-C66A-92B6-2B28AFAA3545}"/>
                </a:ext>
              </a:extLst>
            </p:cNvPr>
            <p:cNvSpPr txBox="1"/>
            <p:nvPr/>
          </p:nvSpPr>
          <p:spPr>
            <a:xfrm>
              <a:off x="4810473" y="4998882"/>
              <a:ext cx="193964" cy="461665"/>
            </a:xfrm>
            <a:prstGeom prst="rect">
              <a:avLst/>
            </a:prstGeom>
            <a:noFill/>
          </p:spPr>
          <p:txBody>
            <a:bodyPr wrap="square" rtlCol="0">
              <a:spAutoFit/>
            </a:bodyPr>
            <a:lstStyle/>
            <a:p>
              <a:r>
                <a:rPr lang="en-US" sz="2400" b="1" dirty="0">
                  <a:solidFill>
                    <a:srgbClr val="92D050"/>
                  </a:solidFill>
                  <a:latin typeface="Impact" panose="020B0806030902050204" pitchFamily="34" charset="0"/>
                </a:rPr>
                <a:t>4</a:t>
              </a:r>
            </a:p>
          </p:txBody>
        </p:sp>
      </p:grpSp>
    </p:spTree>
    <p:extLst>
      <p:ext uri="{BB962C8B-B14F-4D97-AF65-F5344CB8AC3E}">
        <p14:creationId xmlns:p14="http://schemas.microsoft.com/office/powerpoint/2010/main" val="15712749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56B7B84-C7F4-F7A9-94B8-224509B7BF31}"/>
              </a:ext>
            </a:extLst>
          </p:cNvPr>
          <p:cNvSpPr/>
          <p:nvPr/>
        </p:nvSpPr>
        <p:spPr>
          <a:xfrm>
            <a:off x="-6923" y="-3"/>
            <a:ext cx="10702632" cy="450277"/>
          </a:xfrm>
          <a:prstGeom prst="rect">
            <a:avLst/>
          </a:prstGeom>
          <a:solidFill>
            <a:srgbClr val="E05E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B50BE66A-A618-DD23-B1CF-49C23AFBCE61}"/>
              </a:ext>
            </a:extLst>
          </p:cNvPr>
          <p:cNvSpPr txBox="1"/>
          <p:nvPr/>
        </p:nvSpPr>
        <p:spPr>
          <a:xfrm>
            <a:off x="432858" y="-28129"/>
            <a:ext cx="2394373" cy="523220"/>
          </a:xfrm>
          <a:prstGeom prst="rect">
            <a:avLst/>
          </a:prstGeom>
          <a:noFill/>
        </p:spPr>
        <p:txBody>
          <a:bodyPr wrap="none" rtlCol="0">
            <a:spAutoFit/>
          </a:bodyPr>
          <a:lstStyle/>
          <a:p>
            <a:r>
              <a:rPr lang="en-US" sz="2800" b="1" dirty="0">
                <a:solidFill>
                  <a:schemeClr val="bg2">
                    <a:lumMod val="25000"/>
                  </a:schemeClr>
                </a:solidFill>
                <a:latin typeface="Tw Cen MT" panose="020B0602020104020603" pitchFamily="34" charset="0"/>
              </a:rPr>
              <a:t>Data Analysis </a:t>
            </a:r>
          </a:p>
        </p:txBody>
      </p:sp>
      <p:sp>
        <p:nvSpPr>
          <p:cNvPr id="10" name="Rectangle 9">
            <a:extLst>
              <a:ext uri="{FF2B5EF4-FFF2-40B4-BE49-F238E27FC236}">
                <a16:creationId xmlns:a16="http://schemas.microsoft.com/office/drawing/2014/main" id="{573F6910-D874-D101-C5C9-3CBBA7E931D3}"/>
              </a:ext>
            </a:extLst>
          </p:cNvPr>
          <p:cNvSpPr/>
          <p:nvPr/>
        </p:nvSpPr>
        <p:spPr>
          <a:xfrm>
            <a:off x="10695709" y="6407723"/>
            <a:ext cx="1496291" cy="450277"/>
          </a:xfrm>
          <a:prstGeom prst="rect">
            <a:avLst/>
          </a:prstGeom>
          <a:solidFill>
            <a:srgbClr val="E05E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4D0D1278-BE5E-77C9-9EDE-ACDEC26E2978}"/>
              </a:ext>
            </a:extLst>
          </p:cNvPr>
          <p:cNvSpPr txBox="1"/>
          <p:nvPr/>
        </p:nvSpPr>
        <p:spPr>
          <a:xfrm>
            <a:off x="11297019" y="6463584"/>
            <a:ext cx="306494" cy="369332"/>
          </a:xfrm>
          <a:prstGeom prst="rect">
            <a:avLst/>
          </a:prstGeom>
          <a:noFill/>
        </p:spPr>
        <p:txBody>
          <a:bodyPr wrap="none" rtlCol="0">
            <a:spAutoFit/>
          </a:bodyPr>
          <a:lstStyle/>
          <a:p>
            <a:r>
              <a:rPr lang="en-US" b="1" dirty="0">
                <a:solidFill>
                  <a:schemeClr val="bg2">
                    <a:lumMod val="25000"/>
                  </a:schemeClr>
                </a:solidFill>
                <a:latin typeface="Tw Cen MT" panose="020B0602020104020603" pitchFamily="34" charset="0"/>
              </a:rPr>
              <a:t>2</a:t>
            </a:r>
          </a:p>
        </p:txBody>
      </p:sp>
      <p:sp>
        <p:nvSpPr>
          <p:cNvPr id="12" name="TextBox 11">
            <a:extLst>
              <a:ext uri="{FF2B5EF4-FFF2-40B4-BE49-F238E27FC236}">
                <a16:creationId xmlns:a16="http://schemas.microsoft.com/office/drawing/2014/main" id="{12A4950A-E9C6-0B0D-BC35-408CCB161011}"/>
              </a:ext>
            </a:extLst>
          </p:cNvPr>
          <p:cNvSpPr txBox="1"/>
          <p:nvPr/>
        </p:nvSpPr>
        <p:spPr>
          <a:xfrm>
            <a:off x="337704" y="503506"/>
            <a:ext cx="1675459" cy="369332"/>
          </a:xfrm>
          <a:prstGeom prst="rect">
            <a:avLst/>
          </a:prstGeom>
          <a:noFill/>
        </p:spPr>
        <p:txBody>
          <a:bodyPr wrap="none" rtlCol="0">
            <a:spAutoFit/>
          </a:bodyPr>
          <a:lstStyle/>
          <a:p>
            <a:r>
              <a:rPr lang="en-US" b="1" dirty="0"/>
              <a:t>Dimensionality </a:t>
            </a:r>
          </a:p>
        </p:txBody>
      </p:sp>
      <p:sp>
        <p:nvSpPr>
          <p:cNvPr id="13" name="Rectangle 12">
            <a:extLst>
              <a:ext uri="{FF2B5EF4-FFF2-40B4-BE49-F238E27FC236}">
                <a16:creationId xmlns:a16="http://schemas.microsoft.com/office/drawing/2014/main" id="{AA18FDCA-B174-07C4-AA1C-FA597BF6FC8A}"/>
              </a:ext>
            </a:extLst>
          </p:cNvPr>
          <p:cNvSpPr/>
          <p:nvPr/>
        </p:nvSpPr>
        <p:spPr>
          <a:xfrm>
            <a:off x="280554" y="521733"/>
            <a:ext cx="114300" cy="351105"/>
          </a:xfrm>
          <a:prstGeom prst="rect">
            <a:avLst/>
          </a:prstGeom>
          <a:solidFill>
            <a:srgbClr val="ACC5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ACC50D"/>
              </a:solidFill>
            </a:endParaRPr>
          </a:p>
        </p:txBody>
      </p:sp>
      <p:sp>
        <p:nvSpPr>
          <p:cNvPr id="14" name="TextBox 13">
            <a:extLst>
              <a:ext uri="{FF2B5EF4-FFF2-40B4-BE49-F238E27FC236}">
                <a16:creationId xmlns:a16="http://schemas.microsoft.com/office/drawing/2014/main" id="{8AC97F16-8073-FF89-F3D6-9FEE22E0AF1F}"/>
              </a:ext>
            </a:extLst>
          </p:cNvPr>
          <p:cNvSpPr txBox="1"/>
          <p:nvPr/>
        </p:nvSpPr>
        <p:spPr>
          <a:xfrm>
            <a:off x="337704" y="872838"/>
            <a:ext cx="5803705" cy="954107"/>
          </a:xfrm>
          <a:prstGeom prst="rect">
            <a:avLst/>
          </a:prstGeom>
          <a:noFill/>
        </p:spPr>
        <p:txBody>
          <a:bodyPr wrap="none" rtlCol="0">
            <a:spAutoFit/>
          </a:bodyPr>
          <a:lstStyle/>
          <a:p>
            <a:r>
              <a:rPr lang="en-US" sz="1400" dirty="0"/>
              <a:t>Inspected number of predictors, </a:t>
            </a:r>
            <a:r>
              <a:rPr lang="en-US" sz="1400" b="1" dirty="0"/>
              <a:t>p</a:t>
            </a:r>
            <a:r>
              <a:rPr lang="en-US" sz="1400" dirty="0"/>
              <a:t> and number of samples,</a:t>
            </a:r>
            <a:r>
              <a:rPr lang="en-US" sz="1400" b="1" dirty="0"/>
              <a:t> n </a:t>
            </a:r>
            <a:r>
              <a:rPr lang="en-US" sz="1400" dirty="0"/>
              <a:t>in each dataset:</a:t>
            </a:r>
          </a:p>
          <a:p>
            <a:pPr marL="285750" indent="-285750">
              <a:buClr>
                <a:srgbClr val="E05E7D"/>
              </a:buClr>
              <a:buFont typeface="Courier New" panose="02070309020205020404" pitchFamily="49" charset="0"/>
              <a:buChar char="o"/>
            </a:pPr>
            <a:r>
              <a:rPr lang="en-US" sz="1400" dirty="0"/>
              <a:t>ADCTL Dataset: </a:t>
            </a:r>
            <a:r>
              <a:rPr lang="en-US" sz="1400" b="1" dirty="0"/>
              <a:t>n</a:t>
            </a:r>
            <a:r>
              <a:rPr lang="en-US" sz="1400" dirty="0"/>
              <a:t> = 164; </a:t>
            </a:r>
            <a:r>
              <a:rPr lang="en-US" sz="1400" b="1" dirty="0"/>
              <a:t>p</a:t>
            </a:r>
            <a:r>
              <a:rPr lang="en-US" sz="1400" dirty="0"/>
              <a:t> = 429 </a:t>
            </a:r>
            <a:r>
              <a:rPr lang="en-US" sz="1400" dirty="0">
                <a:sym typeface="Wingdings" panose="05000000000000000000" pitchFamily="2" charset="2"/>
              </a:rPr>
              <a:t> </a:t>
            </a:r>
            <a:r>
              <a:rPr lang="en-US" sz="1400" b="1" dirty="0">
                <a:sym typeface="Wingdings" panose="05000000000000000000" pitchFamily="2" charset="2"/>
              </a:rPr>
              <a:t>very</a:t>
            </a:r>
            <a:r>
              <a:rPr lang="en-US" sz="1400" dirty="0">
                <a:sym typeface="Wingdings" panose="05000000000000000000" pitchFamily="2" charset="2"/>
              </a:rPr>
              <a:t> </a:t>
            </a:r>
            <a:r>
              <a:rPr lang="en-US" sz="1400" b="1" dirty="0">
                <a:sym typeface="Wingdings" panose="05000000000000000000" pitchFamily="2" charset="2"/>
              </a:rPr>
              <a:t>high</a:t>
            </a:r>
            <a:r>
              <a:rPr lang="en-US" sz="1400" dirty="0">
                <a:sym typeface="Wingdings" panose="05000000000000000000" pitchFamily="2" charset="2"/>
              </a:rPr>
              <a:t> dimensionality </a:t>
            </a:r>
            <a:r>
              <a:rPr lang="en-US" sz="1400" b="1" dirty="0">
                <a:sym typeface="Wingdings" panose="05000000000000000000" pitchFamily="2" charset="2"/>
              </a:rPr>
              <a:t>(p &gt;&gt; n)</a:t>
            </a:r>
          </a:p>
          <a:p>
            <a:pPr marL="285750" indent="-285750">
              <a:buClr>
                <a:srgbClr val="E05E7D"/>
              </a:buClr>
              <a:buFont typeface="Courier New" panose="02070309020205020404" pitchFamily="49" charset="0"/>
              <a:buChar char="o"/>
            </a:pPr>
            <a:r>
              <a:rPr lang="en-US" sz="1400" dirty="0">
                <a:sym typeface="Wingdings" panose="05000000000000000000" pitchFamily="2" charset="2"/>
              </a:rPr>
              <a:t>ADMCI Dataset: </a:t>
            </a:r>
            <a:r>
              <a:rPr lang="en-US" sz="1400" b="1" dirty="0">
                <a:sym typeface="Wingdings" panose="05000000000000000000" pitchFamily="2" charset="2"/>
              </a:rPr>
              <a:t>n</a:t>
            </a:r>
            <a:r>
              <a:rPr lang="en-US" sz="1400" dirty="0">
                <a:sym typeface="Wingdings" panose="05000000000000000000" pitchFamily="2" charset="2"/>
              </a:rPr>
              <a:t> =</a:t>
            </a:r>
            <a:r>
              <a:rPr lang="en-US" sz="1400" dirty="0"/>
              <a:t> 172; </a:t>
            </a:r>
            <a:r>
              <a:rPr lang="en-US" sz="1400" b="1" dirty="0"/>
              <a:t>p</a:t>
            </a:r>
            <a:r>
              <a:rPr lang="en-US" sz="1400" dirty="0"/>
              <a:t> = 63 </a:t>
            </a:r>
            <a:r>
              <a:rPr lang="en-US" sz="1400" dirty="0">
                <a:sym typeface="Wingdings" panose="05000000000000000000" pitchFamily="2" charset="2"/>
              </a:rPr>
              <a:t> </a:t>
            </a:r>
            <a:r>
              <a:rPr lang="en-US" sz="1400" b="1" dirty="0">
                <a:sym typeface="Wingdings" panose="05000000000000000000" pitchFamily="2" charset="2"/>
              </a:rPr>
              <a:t>low</a:t>
            </a:r>
            <a:r>
              <a:rPr lang="en-US" sz="1400" dirty="0">
                <a:sym typeface="Wingdings" panose="05000000000000000000" pitchFamily="2" charset="2"/>
              </a:rPr>
              <a:t> dimensionality </a:t>
            </a:r>
            <a:r>
              <a:rPr lang="en-US" sz="1400" b="1" dirty="0">
                <a:sym typeface="Wingdings" panose="05000000000000000000" pitchFamily="2" charset="2"/>
              </a:rPr>
              <a:t>(p &lt; n)</a:t>
            </a:r>
          </a:p>
          <a:p>
            <a:pPr marL="285750" indent="-285750">
              <a:buClr>
                <a:srgbClr val="E05E7D"/>
              </a:buClr>
              <a:buFont typeface="Courier New" panose="02070309020205020404" pitchFamily="49" charset="0"/>
              <a:buChar char="o"/>
            </a:pPr>
            <a:r>
              <a:rPr lang="en-US" sz="1400" dirty="0">
                <a:sym typeface="Wingdings" panose="05000000000000000000" pitchFamily="2" charset="2"/>
              </a:rPr>
              <a:t>MCICTL Dataset: </a:t>
            </a:r>
            <a:r>
              <a:rPr lang="en-US" sz="1400" b="1" dirty="0"/>
              <a:t>n</a:t>
            </a:r>
            <a:r>
              <a:rPr lang="en-US" sz="1400" dirty="0"/>
              <a:t> = 172; </a:t>
            </a:r>
            <a:r>
              <a:rPr lang="en-US" sz="1400" b="1" dirty="0"/>
              <a:t>p </a:t>
            </a:r>
            <a:r>
              <a:rPr lang="en-US" sz="1400" dirty="0"/>
              <a:t>= 593 </a:t>
            </a:r>
            <a:r>
              <a:rPr lang="en-US" sz="1400" dirty="0">
                <a:sym typeface="Wingdings" panose="05000000000000000000" pitchFamily="2" charset="2"/>
              </a:rPr>
              <a:t> </a:t>
            </a:r>
            <a:r>
              <a:rPr lang="en-US" sz="1400" b="1" dirty="0">
                <a:sym typeface="Wingdings" panose="05000000000000000000" pitchFamily="2" charset="2"/>
              </a:rPr>
              <a:t>very high </a:t>
            </a:r>
            <a:r>
              <a:rPr lang="en-US" sz="1400" dirty="0">
                <a:sym typeface="Wingdings" panose="05000000000000000000" pitchFamily="2" charset="2"/>
              </a:rPr>
              <a:t>dimensionality </a:t>
            </a:r>
            <a:r>
              <a:rPr lang="en-US" sz="1400" b="1" dirty="0">
                <a:sym typeface="Wingdings" panose="05000000000000000000" pitchFamily="2" charset="2"/>
              </a:rPr>
              <a:t>(p &gt;&gt; n)</a:t>
            </a:r>
            <a:endParaRPr lang="en-US" sz="1400" b="1" dirty="0"/>
          </a:p>
        </p:txBody>
      </p:sp>
      <p:sp>
        <p:nvSpPr>
          <p:cNvPr id="15" name="TextBox 14">
            <a:extLst>
              <a:ext uri="{FF2B5EF4-FFF2-40B4-BE49-F238E27FC236}">
                <a16:creationId xmlns:a16="http://schemas.microsoft.com/office/drawing/2014/main" id="{6872FA90-2E5B-A8F7-692C-E8CB716264C9}"/>
              </a:ext>
            </a:extLst>
          </p:cNvPr>
          <p:cNvSpPr txBox="1"/>
          <p:nvPr/>
        </p:nvSpPr>
        <p:spPr>
          <a:xfrm>
            <a:off x="7174922" y="485350"/>
            <a:ext cx="933269" cy="369332"/>
          </a:xfrm>
          <a:prstGeom prst="rect">
            <a:avLst/>
          </a:prstGeom>
          <a:noFill/>
        </p:spPr>
        <p:txBody>
          <a:bodyPr wrap="none" rtlCol="0">
            <a:spAutoFit/>
          </a:bodyPr>
          <a:lstStyle/>
          <a:p>
            <a:r>
              <a:rPr lang="en-US" b="1" dirty="0"/>
              <a:t>Balance</a:t>
            </a:r>
          </a:p>
        </p:txBody>
      </p:sp>
      <p:sp>
        <p:nvSpPr>
          <p:cNvPr id="16" name="Rectangle 15">
            <a:extLst>
              <a:ext uri="{FF2B5EF4-FFF2-40B4-BE49-F238E27FC236}">
                <a16:creationId xmlns:a16="http://schemas.microsoft.com/office/drawing/2014/main" id="{D8B8D1CD-20D6-C0E8-79DC-7A5F2290715F}"/>
              </a:ext>
            </a:extLst>
          </p:cNvPr>
          <p:cNvSpPr/>
          <p:nvPr/>
        </p:nvSpPr>
        <p:spPr>
          <a:xfrm>
            <a:off x="7117772" y="503577"/>
            <a:ext cx="114300" cy="351105"/>
          </a:xfrm>
          <a:prstGeom prst="rect">
            <a:avLst/>
          </a:prstGeom>
          <a:solidFill>
            <a:srgbClr val="ACC5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ACC50D"/>
              </a:solidFill>
            </a:endParaRPr>
          </a:p>
        </p:txBody>
      </p:sp>
      <p:sp>
        <p:nvSpPr>
          <p:cNvPr id="17" name="TextBox 16">
            <a:extLst>
              <a:ext uri="{FF2B5EF4-FFF2-40B4-BE49-F238E27FC236}">
                <a16:creationId xmlns:a16="http://schemas.microsoft.com/office/drawing/2014/main" id="{41A03CD2-F54F-679C-326B-D27574B868CC}"/>
              </a:ext>
            </a:extLst>
          </p:cNvPr>
          <p:cNvSpPr txBox="1"/>
          <p:nvPr/>
        </p:nvSpPr>
        <p:spPr>
          <a:xfrm>
            <a:off x="7174922" y="854682"/>
            <a:ext cx="4627485" cy="954107"/>
          </a:xfrm>
          <a:prstGeom prst="rect">
            <a:avLst/>
          </a:prstGeom>
          <a:noFill/>
        </p:spPr>
        <p:txBody>
          <a:bodyPr wrap="none" rtlCol="0">
            <a:spAutoFit/>
          </a:bodyPr>
          <a:lstStyle/>
          <a:p>
            <a:r>
              <a:rPr lang="en-US" sz="1400" dirty="0"/>
              <a:t>Observed the number of samples in each class:</a:t>
            </a:r>
          </a:p>
          <a:p>
            <a:pPr marL="285750" indent="-285750">
              <a:buClr>
                <a:srgbClr val="E05E7D"/>
              </a:buClr>
              <a:buFont typeface="Courier New" panose="02070309020205020404" pitchFamily="49" charset="0"/>
              <a:buChar char="o"/>
            </a:pPr>
            <a:r>
              <a:rPr lang="en-US" sz="1400" dirty="0"/>
              <a:t>ADCTL Dataset: </a:t>
            </a:r>
            <a:r>
              <a:rPr lang="en-US" sz="1400" b="1" dirty="0"/>
              <a:t>AD</a:t>
            </a:r>
            <a:r>
              <a:rPr lang="en-US" sz="1400" dirty="0"/>
              <a:t> = 81; </a:t>
            </a:r>
            <a:r>
              <a:rPr lang="en-US" sz="1400" b="1" dirty="0"/>
              <a:t>CTL</a:t>
            </a:r>
            <a:r>
              <a:rPr lang="en-US" sz="1400" dirty="0"/>
              <a:t> = 83 </a:t>
            </a:r>
            <a:r>
              <a:rPr lang="en-US" sz="1400" dirty="0">
                <a:sym typeface="Wingdings" panose="05000000000000000000" pitchFamily="2" charset="2"/>
              </a:rPr>
              <a:t> </a:t>
            </a:r>
            <a:r>
              <a:rPr lang="en-US" sz="1400" b="1" dirty="0">
                <a:sym typeface="Wingdings" panose="05000000000000000000" pitchFamily="2" charset="2"/>
              </a:rPr>
              <a:t>balanced </a:t>
            </a:r>
            <a:r>
              <a:rPr lang="en-US" sz="1400" dirty="0">
                <a:sym typeface="Wingdings" panose="05000000000000000000" pitchFamily="2" charset="2"/>
              </a:rPr>
              <a:t>dataset </a:t>
            </a:r>
            <a:endParaRPr lang="en-US" sz="1400" b="1" dirty="0">
              <a:sym typeface="Wingdings" panose="05000000000000000000" pitchFamily="2" charset="2"/>
            </a:endParaRPr>
          </a:p>
          <a:p>
            <a:pPr marL="285750" indent="-285750">
              <a:buClr>
                <a:srgbClr val="E05E7D"/>
              </a:buClr>
              <a:buFont typeface="Courier New" panose="02070309020205020404" pitchFamily="49" charset="0"/>
              <a:buChar char="o"/>
            </a:pPr>
            <a:r>
              <a:rPr lang="en-US" sz="1400" dirty="0">
                <a:sym typeface="Wingdings" panose="05000000000000000000" pitchFamily="2" charset="2"/>
              </a:rPr>
              <a:t>ADMCI Dataset: </a:t>
            </a:r>
            <a:r>
              <a:rPr lang="en-US" sz="1400" b="1" dirty="0">
                <a:sym typeface="Wingdings" panose="05000000000000000000" pitchFamily="2" charset="2"/>
              </a:rPr>
              <a:t>AD</a:t>
            </a:r>
            <a:r>
              <a:rPr lang="en-US" sz="1400" dirty="0">
                <a:sym typeface="Wingdings" panose="05000000000000000000" pitchFamily="2" charset="2"/>
              </a:rPr>
              <a:t> =</a:t>
            </a:r>
            <a:r>
              <a:rPr lang="en-US" sz="1400" dirty="0"/>
              <a:t> 82; </a:t>
            </a:r>
            <a:r>
              <a:rPr lang="en-US" sz="1400" b="1" dirty="0"/>
              <a:t>MCI</a:t>
            </a:r>
            <a:r>
              <a:rPr lang="en-US" sz="1400" dirty="0"/>
              <a:t> = 90 </a:t>
            </a:r>
            <a:r>
              <a:rPr lang="en-US" sz="1400" dirty="0">
                <a:sym typeface="Wingdings" panose="05000000000000000000" pitchFamily="2" charset="2"/>
              </a:rPr>
              <a:t> </a:t>
            </a:r>
            <a:r>
              <a:rPr lang="en-US" sz="1400" b="1" dirty="0">
                <a:sym typeface="Wingdings" panose="05000000000000000000" pitchFamily="2" charset="2"/>
              </a:rPr>
              <a:t>balanced </a:t>
            </a:r>
            <a:r>
              <a:rPr lang="en-US" sz="1400" dirty="0">
                <a:sym typeface="Wingdings" panose="05000000000000000000" pitchFamily="2" charset="2"/>
              </a:rPr>
              <a:t>dataset</a:t>
            </a:r>
          </a:p>
          <a:p>
            <a:pPr marL="285750" indent="-285750">
              <a:buClr>
                <a:srgbClr val="E05E7D"/>
              </a:buClr>
              <a:buFont typeface="Courier New" panose="02070309020205020404" pitchFamily="49" charset="0"/>
              <a:buChar char="o"/>
            </a:pPr>
            <a:r>
              <a:rPr lang="en-US" sz="1400" dirty="0">
                <a:sym typeface="Wingdings" panose="05000000000000000000" pitchFamily="2" charset="2"/>
              </a:rPr>
              <a:t>MCICTL Dataset: </a:t>
            </a:r>
            <a:r>
              <a:rPr lang="en-US" sz="1400" b="1" dirty="0">
                <a:sym typeface="Wingdings" panose="05000000000000000000" pitchFamily="2" charset="2"/>
              </a:rPr>
              <a:t>MCI </a:t>
            </a:r>
            <a:r>
              <a:rPr lang="en-US" sz="1400" dirty="0"/>
              <a:t>= 90; </a:t>
            </a:r>
            <a:r>
              <a:rPr lang="en-US" sz="1400" b="1" dirty="0"/>
              <a:t>CTL </a:t>
            </a:r>
            <a:r>
              <a:rPr lang="en-US" sz="1400" dirty="0"/>
              <a:t>= 82 </a:t>
            </a:r>
            <a:r>
              <a:rPr lang="en-US" sz="1400" dirty="0">
                <a:sym typeface="Wingdings" panose="05000000000000000000" pitchFamily="2" charset="2"/>
              </a:rPr>
              <a:t> </a:t>
            </a:r>
            <a:r>
              <a:rPr lang="en-US" sz="1400" b="1" dirty="0">
                <a:sym typeface="Wingdings" panose="05000000000000000000" pitchFamily="2" charset="2"/>
              </a:rPr>
              <a:t>balanced </a:t>
            </a:r>
            <a:r>
              <a:rPr lang="en-US" sz="1400" dirty="0">
                <a:sym typeface="Wingdings" panose="05000000000000000000" pitchFamily="2" charset="2"/>
              </a:rPr>
              <a:t>dataset</a:t>
            </a:r>
            <a:endParaRPr lang="en-US" sz="1400" dirty="0"/>
          </a:p>
        </p:txBody>
      </p:sp>
      <p:sp>
        <p:nvSpPr>
          <p:cNvPr id="18" name="TextBox 17">
            <a:extLst>
              <a:ext uri="{FF2B5EF4-FFF2-40B4-BE49-F238E27FC236}">
                <a16:creationId xmlns:a16="http://schemas.microsoft.com/office/drawing/2014/main" id="{69919595-AED7-69BF-50DC-943BF1AA4C6E}"/>
              </a:ext>
            </a:extLst>
          </p:cNvPr>
          <p:cNvSpPr txBox="1"/>
          <p:nvPr/>
        </p:nvSpPr>
        <p:spPr>
          <a:xfrm>
            <a:off x="337704" y="2409027"/>
            <a:ext cx="1292341" cy="369332"/>
          </a:xfrm>
          <a:prstGeom prst="rect">
            <a:avLst/>
          </a:prstGeom>
          <a:noFill/>
        </p:spPr>
        <p:txBody>
          <a:bodyPr wrap="none" rtlCol="0">
            <a:spAutoFit/>
          </a:bodyPr>
          <a:lstStyle/>
          <a:p>
            <a:r>
              <a:rPr lang="en-US" b="1" dirty="0"/>
              <a:t>Co-linearity</a:t>
            </a:r>
          </a:p>
        </p:txBody>
      </p:sp>
      <p:sp>
        <p:nvSpPr>
          <p:cNvPr id="19" name="Rectangle 18">
            <a:extLst>
              <a:ext uri="{FF2B5EF4-FFF2-40B4-BE49-F238E27FC236}">
                <a16:creationId xmlns:a16="http://schemas.microsoft.com/office/drawing/2014/main" id="{F9BC2708-0F67-C869-CF73-71CAA5D9A7D6}"/>
              </a:ext>
            </a:extLst>
          </p:cNvPr>
          <p:cNvSpPr/>
          <p:nvPr/>
        </p:nvSpPr>
        <p:spPr>
          <a:xfrm>
            <a:off x="280554" y="2427254"/>
            <a:ext cx="114300" cy="351105"/>
          </a:xfrm>
          <a:prstGeom prst="rect">
            <a:avLst/>
          </a:prstGeom>
          <a:solidFill>
            <a:srgbClr val="ACC5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ACC50D"/>
              </a:solidFill>
            </a:endParaRPr>
          </a:p>
        </p:txBody>
      </p:sp>
      <p:sp>
        <p:nvSpPr>
          <p:cNvPr id="20" name="TextBox 19">
            <a:extLst>
              <a:ext uri="{FF2B5EF4-FFF2-40B4-BE49-F238E27FC236}">
                <a16:creationId xmlns:a16="http://schemas.microsoft.com/office/drawing/2014/main" id="{169E8553-6888-9651-1F27-D23A5FCFCAFB}"/>
              </a:ext>
            </a:extLst>
          </p:cNvPr>
          <p:cNvSpPr txBox="1"/>
          <p:nvPr/>
        </p:nvSpPr>
        <p:spPr>
          <a:xfrm>
            <a:off x="348989" y="2778359"/>
            <a:ext cx="6155719" cy="1600438"/>
          </a:xfrm>
          <a:prstGeom prst="rect">
            <a:avLst/>
          </a:prstGeom>
          <a:noFill/>
        </p:spPr>
        <p:txBody>
          <a:bodyPr wrap="square" rtlCol="0">
            <a:spAutoFit/>
          </a:bodyPr>
          <a:lstStyle/>
          <a:p>
            <a:pPr algn="just"/>
            <a:r>
              <a:rPr lang="en-US" sz="1400" dirty="0"/>
              <a:t>Firstly, Variance Inflation Factor (VIF) is used to identify predictors who have co-linearity problems. After that, predictors having co-linearity problems are eliminated from the training dataset. As a result, the number of predictors, </a:t>
            </a:r>
            <a:r>
              <a:rPr lang="en-US" sz="1400" b="1" dirty="0"/>
              <a:t>p</a:t>
            </a:r>
            <a:r>
              <a:rPr lang="en-US" sz="1400" dirty="0"/>
              <a:t> is reduced in the dataset. The number of predictors having co-linearity problem are:</a:t>
            </a:r>
          </a:p>
          <a:p>
            <a:pPr marL="285750" indent="-285750" algn="just">
              <a:buClr>
                <a:srgbClr val="E05E7D"/>
              </a:buClr>
              <a:buFont typeface="Courier New" panose="02070309020205020404" pitchFamily="49" charset="0"/>
              <a:buChar char="o"/>
            </a:pPr>
            <a:r>
              <a:rPr lang="en-US" sz="1400" dirty="0"/>
              <a:t>ADCTL Dataset: </a:t>
            </a:r>
            <a:r>
              <a:rPr lang="en-US" sz="1400" b="1" dirty="0"/>
              <a:t>110</a:t>
            </a:r>
            <a:r>
              <a:rPr lang="en-US" sz="1400" dirty="0"/>
              <a:t> predictors have co-linearity problems </a:t>
            </a:r>
            <a:r>
              <a:rPr lang="en-US" sz="1400" b="1" dirty="0"/>
              <a:t>(hence eliminated)</a:t>
            </a:r>
          </a:p>
          <a:p>
            <a:pPr marL="285750" indent="-285750" algn="just">
              <a:buClr>
                <a:srgbClr val="E05E7D"/>
              </a:buClr>
              <a:buFont typeface="Courier New" panose="02070309020205020404" pitchFamily="49" charset="0"/>
              <a:buChar char="o"/>
            </a:pPr>
            <a:r>
              <a:rPr lang="en-US" sz="1400" dirty="0">
                <a:sym typeface="Wingdings" panose="05000000000000000000" pitchFamily="2" charset="2"/>
              </a:rPr>
              <a:t>ADMCI Dataset: </a:t>
            </a:r>
            <a:r>
              <a:rPr lang="en-US" sz="1400" b="1" dirty="0">
                <a:sym typeface="Wingdings" panose="05000000000000000000" pitchFamily="2" charset="2"/>
              </a:rPr>
              <a:t>8</a:t>
            </a:r>
            <a:r>
              <a:rPr lang="en-US" sz="1400" dirty="0"/>
              <a:t> predictors have co-linearity problems </a:t>
            </a:r>
            <a:r>
              <a:rPr lang="en-US" sz="1400" b="1" dirty="0"/>
              <a:t>(hence eliminated)</a:t>
            </a:r>
            <a:endParaRPr lang="en-US" sz="1400" dirty="0">
              <a:sym typeface="Wingdings" panose="05000000000000000000" pitchFamily="2" charset="2"/>
            </a:endParaRPr>
          </a:p>
          <a:p>
            <a:pPr marL="285750" indent="-285750" algn="just">
              <a:buClr>
                <a:srgbClr val="E05E7D"/>
              </a:buClr>
              <a:buFont typeface="Courier New" panose="02070309020205020404" pitchFamily="49" charset="0"/>
              <a:buChar char="o"/>
            </a:pPr>
            <a:r>
              <a:rPr lang="en-US" sz="1400" dirty="0">
                <a:sym typeface="Wingdings" panose="05000000000000000000" pitchFamily="2" charset="2"/>
              </a:rPr>
              <a:t>MCICTL Dataset: </a:t>
            </a:r>
            <a:r>
              <a:rPr lang="en-US" sz="1400" b="1" dirty="0"/>
              <a:t>192</a:t>
            </a:r>
            <a:r>
              <a:rPr lang="en-US" sz="1400" dirty="0"/>
              <a:t> predictors have co-linearity problems </a:t>
            </a:r>
            <a:r>
              <a:rPr lang="en-US" sz="1400" b="1" dirty="0"/>
              <a:t>(hence eliminated)</a:t>
            </a:r>
          </a:p>
        </p:txBody>
      </p:sp>
      <p:sp>
        <p:nvSpPr>
          <p:cNvPr id="21" name="TextBox 20">
            <a:extLst>
              <a:ext uri="{FF2B5EF4-FFF2-40B4-BE49-F238E27FC236}">
                <a16:creationId xmlns:a16="http://schemas.microsoft.com/office/drawing/2014/main" id="{2CEFD2DE-CEFC-7AE0-3562-B610D5125F91}"/>
              </a:ext>
            </a:extLst>
          </p:cNvPr>
          <p:cNvSpPr txBox="1"/>
          <p:nvPr/>
        </p:nvSpPr>
        <p:spPr>
          <a:xfrm>
            <a:off x="315442" y="4453273"/>
            <a:ext cx="1257204" cy="369332"/>
          </a:xfrm>
          <a:prstGeom prst="rect">
            <a:avLst/>
          </a:prstGeom>
          <a:noFill/>
        </p:spPr>
        <p:txBody>
          <a:bodyPr wrap="none" rtlCol="0">
            <a:spAutoFit/>
          </a:bodyPr>
          <a:lstStyle/>
          <a:p>
            <a:r>
              <a:rPr lang="en-US" b="1" dirty="0"/>
              <a:t>Correlation</a:t>
            </a:r>
          </a:p>
        </p:txBody>
      </p:sp>
      <p:sp>
        <p:nvSpPr>
          <p:cNvPr id="22" name="Rectangle 21">
            <a:extLst>
              <a:ext uri="{FF2B5EF4-FFF2-40B4-BE49-F238E27FC236}">
                <a16:creationId xmlns:a16="http://schemas.microsoft.com/office/drawing/2014/main" id="{418F0492-7859-5F48-42C1-9BBF8BF3F117}"/>
              </a:ext>
            </a:extLst>
          </p:cNvPr>
          <p:cNvSpPr/>
          <p:nvPr/>
        </p:nvSpPr>
        <p:spPr>
          <a:xfrm>
            <a:off x="258292" y="4471500"/>
            <a:ext cx="114300" cy="351105"/>
          </a:xfrm>
          <a:prstGeom prst="rect">
            <a:avLst/>
          </a:prstGeom>
          <a:solidFill>
            <a:srgbClr val="ACC5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ACC50D"/>
              </a:solidFill>
            </a:endParaRPr>
          </a:p>
        </p:txBody>
      </p:sp>
      <p:sp>
        <p:nvSpPr>
          <p:cNvPr id="25" name="TextBox 24">
            <a:extLst>
              <a:ext uri="{FF2B5EF4-FFF2-40B4-BE49-F238E27FC236}">
                <a16:creationId xmlns:a16="http://schemas.microsoft.com/office/drawing/2014/main" id="{57B4B885-69A4-C152-EF35-EDFE5528BDE1}"/>
              </a:ext>
            </a:extLst>
          </p:cNvPr>
          <p:cNvSpPr txBox="1"/>
          <p:nvPr/>
        </p:nvSpPr>
        <p:spPr>
          <a:xfrm>
            <a:off x="432858" y="1846102"/>
            <a:ext cx="6370527" cy="523220"/>
          </a:xfrm>
          <a:prstGeom prst="rect">
            <a:avLst/>
          </a:prstGeom>
          <a:noFill/>
        </p:spPr>
        <p:txBody>
          <a:bodyPr wrap="none" rtlCol="0">
            <a:spAutoFit/>
          </a:bodyPr>
          <a:lstStyle/>
          <a:p>
            <a:r>
              <a:rPr lang="en-US" sz="2800" b="1" dirty="0">
                <a:solidFill>
                  <a:schemeClr val="bg2">
                    <a:lumMod val="25000"/>
                  </a:schemeClr>
                </a:solidFill>
                <a:latin typeface="Tw Cen MT" panose="020B0602020104020603" pitchFamily="34" charset="0"/>
              </a:rPr>
              <a:t>Data Pre-processing &amp; Features Selection </a:t>
            </a:r>
          </a:p>
        </p:txBody>
      </p:sp>
      <p:sp>
        <p:nvSpPr>
          <p:cNvPr id="26" name="TextBox 25">
            <a:extLst>
              <a:ext uri="{FF2B5EF4-FFF2-40B4-BE49-F238E27FC236}">
                <a16:creationId xmlns:a16="http://schemas.microsoft.com/office/drawing/2014/main" id="{3A139589-9A16-E098-BA7C-47BAD574C905}"/>
              </a:ext>
            </a:extLst>
          </p:cNvPr>
          <p:cNvSpPr txBox="1"/>
          <p:nvPr/>
        </p:nvSpPr>
        <p:spPr>
          <a:xfrm>
            <a:off x="348989" y="4840832"/>
            <a:ext cx="6263988" cy="1815882"/>
          </a:xfrm>
          <a:prstGeom prst="rect">
            <a:avLst/>
          </a:prstGeom>
          <a:noFill/>
        </p:spPr>
        <p:txBody>
          <a:bodyPr wrap="square" rtlCol="0">
            <a:spAutoFit/>
          </a:bodyPr>
          <a:lstStyle/>
          <a:p>
            <a:pPr algn="just"/>
            <a:r>
              <a:rPr lang="en-US" sz="1400" dirty="0"/>
              <a:t>At first, the correlation matrix of predictors of each dataset is calculated and then removed the predictors who have more than 75% correlation factor from the dataset. In addition, the correlation matrices of datasets are plotted and noticed the presence of high correlation between some pairs of the feature variable (red dark) in all task.</a:t>
            </a:r>
          </a:p>
          <a:p>
            <a:pPr marL="285750" indent="-285750" algn="just">
              <a:buClr>
                <a:srgbClr val="E05E7D"/>
              </a:buClr>
              <a:buFont typeface="Courier New" panose="02070309020205020404" pitchFamily="49" charset="0"/>
              <a:buChar char="o"/>
            </a:pPr>
            <a:r>
              <a:rPr lang="en-US" sz="1400" dirty="0">
                <a:sym typeface="Wingdings" panose="05000000000000000000" pitchFamily="2" charset="2"/>
              </a:rPr>
              <a:t>ADCTL Dataset: </a:t>
            </a:r>
            <a:r>
              <a:rPr lang="en-US" sz="1400" b="1" dirty="0"/>
              <a:t>184</a:t>
            </a:r>
            <a:r>
              <a:rPr lang="en-US" sz="1400" dirty="0"/>
              <a:t> predictors have correlation factor of </a:t>
            </a:r>
            <a:r>
              <a:rPr lang="en-US" sz="1400" b="1" dirty="0"/>
              <a:t>more than 0.75</a:t>
            </a:r>
          </a:p>
          <a:p>
            <a:pPr marL="285750" indent="-285750" algn="just">
              <a:buClr>
                <a:srgbClr val="E05E7D"/>
              </a:buClr>
              <a:buFont typeface="Courier New" panose="02070309020205020404" pitchFamily="49" charset="0"/>
              <a:buChar char="o"/>
            </a:pPr>
            <a:r>
              <a:rPr lang="en-US" sz="1400" dirty="0">
                <a:sym typeface="Wingdings" panose="05000000000000000000" pitchFamily="2" charset="2"/>
              </a:rPr>
              <a:t>ADMCI Dataset: </a:t>
            </a:r>
            <a:r>
              <a:rPr lang="en-US" sz="1400" b="1" dirty="0">
                <a:sym typeface="Wingdings" panose="05000000000000000000" pitchFamily="2" charset="2"/>
              </a:rPr>
              <a:t>33</a:t>
            </a:r>
            <a:r>
              <a:rPr lang="en-US" sz="1400" dirty="0"/>
              <a:t> predictors have correlation factor of </a:t>
            </a:r>
            <a:r>
              <a:rPr lang="en-US" sz="1400" b="1" dirty="0"/>
              <a:t>more than 0.75</a:t>
            </a:r>
            <a:endParaRPr lang="en-US" sz="1400" dirty="0">
              <a:sym typeface="Wingdings" panose="05000000000000000000" pitchFamily="2" charset="2"/>
            </a:endParaRPr>
          </a:p>
          <a:p>
            <a:pPr marL="285750" indent="-285750" algn="just">
              <a:buClr>
                <a:srgbClr val="E05E7D"/>
              </a:buClr>
              <a:buFont typeface="Courier New" panose="02070309020205020404" pitchFamily="49" charset="0"/>
              <a:buChar char="o"/>
            </a:pPr>
            <a:r>
              <a:rPr lang="en-US" sz="1400" dirty="0">
                <a:sym typeface="Wingdings" panose="05000000000000000000" pitchFamily="2" charset="2"/>
              </a:rPr>
              <a:t>MCICTL Dataset: </a:t>
            </a:r>
            <a:r>
              <a:rPr lang="en-US" sz="1400" b="1" dirty="0">
                <a:sym typeface="Wingdings" panose="05000000000000000000" pitchFamily="2" charset="2"/>
              </a:rPr>
              <a:t>315</a:t>
            </a:r>
            <a:r>
              <a:rPr lang="en-US" sz="1400" dirty="0">
                <a:sym typeface="Wingdings" panose="05000000000000000000" pitchFamily="2" charset="2"/>
              </a:rPr>
              <a:t> </a:t>
            </a:r>
            <a:r>
              <a:rPr lang="en-US" sz="1400" dirty="0"/>
              <a:t>predictors have correlation factor of </a:t>
            </a:r>
            <a:r>
              <a:rPr lang="en-US" sz="1400" b="1" dirty="0"/>
              <a:t>more than 0.75</a:t>
            </a:r>
            <a:endParaRPr lang="en-US" sz="1400" dirty="0"/>
          </a:p>
        </p:txBody>
      </p:sp>
      <p:pic>
        <p:nvPicPr>
          <p:cNvPr id="6" name="Picture 5" descr="A picture containing screenshot, rectangle, pattern, text&#10;&#10;Description automatically generated">
            <a:extLst>
              <a:ext uri="{FF2B5EF4-FFF2-40B4-BE49-F238E27FC236}">
                <a16:creationId xmlns:a16="http://schemas.microsoft.com/office/drawing/2014/main" id="{7E4C988E-3232-DB37-FC87-E9BEC2E208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52299" y="1846102"/>
            <a:ext cx="2477805" cy="2477805"/>
          </a:xfrm>
          <a:prstGeom prst="rect">
            <a:avLst/>
          </a:prstGeom>
        </p:spPr>
      </p:pic>
      <p:sp>
        <p:nvSpPr>
          <p:cNvPr id="3" name="TextBox 2">
            <a:extLst>
              <a:ext uri="{FF2B5EF4-FFF2-40B4-BE49-F238E27FC236}">
                <a16:creationId xmlns:a16="http://schemas.microsoft.com/office/drawing/2014/main" id="{1FE2425B-3973-1697-1DE1-003F43D91EEF}"/>
              </a:ext>
            </a:extLst>
          </p:cNvPr>
          <p:cNvSpPr txBox="1"/>
          <p:nvPr/>
        </p:nvSpPr>
        <p:spPr>
          <a:xfrm>
            <a:off x="7117772" y="4099610"/>
            <a:ext cx="2436886" cy="261610"/>
          </a:xfrm>
          <a:prstGeom prst="rect">
            <a:avLst/>
          </a:prstGeom>
          <a:noFill/>
        </p:spPr>
        <p:txBody>
          <a:bodyPr wrap="none" rtlCol="0">
            <a:spAutoFit/>
          </a:bodyPr>
          <a:lstStyle/>
          <a:p>
            <a:r>
              <a:rPr lang="en-US" sz="1100" dirty="0"/>
              <a:t>Correlation Matrix of ADCTL Predictors </a:t>
            </a:r>
          </a:p>
        </p:txBody>
      </p:sp>
      <p:pic>
        <p:nvPicPr>
          <p:cNvPr id="8" name="Picture 7" descr="A picture containing screenshot, line, rectangle, pattern&#10;&#10;Description automatically generated">
            <a:extLst>
              <a:ext uri="{FF2B5EF4-FFF2-40B4-BE49-F238E27FC236}">
                <a16:creationId xmlns:a16="http://schemas.microsoft.com/office/drawing/2014/main" id="{4B119956-D3BF-2478-1C5E-422C51742A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95577" y="1847531"/>
            <a:ext cx="2478024" cy="2478024"/>
          </a:xfrm>
          <a:prstGeom prst="rect">
            <a:avLst/>
          </a:prstGeom>
        </p:spPr>
      </p:pic>
      <p:sp>
        <p:nvSpPr>
          <p:cNvPr id="23" name="TextBox 22">
            <a:extLst>
              <a:ext uri="{FF2B5EF4-FFF2-40B4-BE49-F238E27FC236}">
                <a16:creationId xmlns:a16="http://schemas.microsoft.com/office/drawing/2014/main" id="{BF728F69-D1A0-CA86-B13E-CE26B5AA745D}"/>
              </a:ext>
            </a:extLst>
          </p:cNvPr>
          <p:cNvSpPr txBox="1"/>
          <p:nvPr/>
        </p:nvSpPr>
        <p:spPr>
          <a:xfrm>
            <a:off x="9677634" y="4099610"/>
            <a:ext cx="2464136" cy="261610"/>
          </a:xfrm>
          <a:prstGeom prst="rect">
            <a:avLst/>
          </a:prstGeom>
          <a:noFill/>
        </p:spPr>
        <p:txBody>
          <a:bodyPr wrap="none" rtlCol="0">
            <a:spAutoFit/>
          </a:bodyPr>
          <a:lstStyle/>
          <a:p>
            <a:r>
              <a:rPr lang="en-US" sz="1100" dirty="0"/>
              <a:t>Correlation Matrix of ADMCI Predictors </a:t>
            </a:r>
          </a:p>
        </p:txBody>
      </p:sp>
      <p:pic>
        <p:nvPicPr>
          <p:cNvPr id="27" name="Picture 26" descr="A picture containing rectangle, square, screenshot, line&#10;&#10;Description automatically generated">
            <a:extLst>
              <a:ext uri="{FF2B5EF4-FFF2-40B4-BE49-F238E27FC236}">
                <a16:creationId xmlns:a16="http://schemas.microsoft.com/office/drawing/2014/main" id="{F2FD628E-B3CC-A61B-CD3D-39B75B929FB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92999" y="4323907"/>
            <a:ext cx="2478024" cy="2478024"/>
          </a:xfrm>
          <a:prstGeom prst="rect">
            <a:avLst/>
          </a:prstGeom>
        </p:spPr>
      </p:pic>
      <p:sp>
        <p:nvSpPr>
          <p:cNvPr id="28" name="TextBox 27">
            <a:extLst>
              <a:ext uri="{FF2B5EF4-FFF2-40B4-BE49-F238E27FC236}">
                <a16:creationId xmlns:a16="http://schemas.microsoft.com/office/drawing/2014/main" id="{5616527A-6E49-3EAD-F567-33DD0B3CE607}"/>
              </a:ext>
            </a:extLst>
          </p:cNvPr>
          <p:cNvSpPr txBox="1"/>
          <p:nvPr/>
        </p:nvSpPr>
        <p:spPr>
          <a:xfrm>
            <a:off x="7158691" y="6571306"/>
            <a:ext cx="2499402" cy="261610"/>
          </a:xfrm>
          <a:prstGeom prst="rect">
            <a:avLst/>
          </a:prstGeom>
          <a:noFill/>
        </p:spPr>
        <p:txBody>
          <a:bodyPr wrap="none" rtlCol="0">
            <a:spAutoFit/>
          </a:bodyPr>
          <a:lstStyle/>
          <a:p>
            <a:r>
              <a:rPr lang="en-US" sz="1100" dirty="0"/>
              <a:t>Correlation Matrix of MCICTL Predictors </a:t>
            </a:r>
          </a:p>
        </p:txBody>
      </p:sp>
    </p:spTree>
    <p:extLst>
      <p:ext uri="{BB962C8B-B14F-4D97-AF65-F5344CB8AC3E}">
        <p14:creationId xmlns:p14="http://schemas.microsoft.com/office/powerpoint/2010/main" val="12611487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73F6910-D874-D101-C5C9-3CBBA7E931D3}"/>
              </a:ext>
            </a:extLst>
          </p:cNvPr>
          <p:cNvSpPr/>
          <p:nvPr/>
        </p:nvSpPr>
        <p:spPr>
          <a:xfrm>
            <a:off x="10695709" y="6407723"/>
            <a:ext cx="1496291" cy="450277"/>
          </a:xfrm>
          <a:prstGeom prst="rect">
            <a:avLst/>
          </a:prstGeom>
          <a:solidFill>
            <a:srgbClr val="E05E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4D0D1278-BE5E-77C9-9EDE-ACDEC26E2978}"/>
              </a:ext>
            </a:extLst>
          </p:cNvPr>
          <p:cNvSpPr txBox="1"/>
          <p:nvPr/>
        </p:nvSpPr>
        <p:spPr>
          <a:xfrm>
            <a:off x="11297019" y="6463584"/>
            <a:ext cx="306494" cy="369332"/>
          </a:xfrm>
          <a:prstGeom prst="rect">
            <a:avLst/>
          </a:prstGeom>
          <a:noFill/>
        </p:spPr>
        <p:txBody>
          <a:bodyPr wrap="none" rtlCol="0">
            <a:spAutoFit/>
          </a:bodyPr>
          <a:lstStyle/>
          <a:p>
            <a:r>
              <a:rPr lang="en-US" b="1" dirty="0">
                <a:solidFill>
                  <a:schemeClr val="bg2">
                    <a:lumMod val="25000"/>
                  </a:schemeClr>
                </a:solidFill>
                <a:latin typeface="Tw Cen MT" panose="020B0602020104020603" pitchFamily="34" charset="0"/>
              </a:rPr>
              <a:t>3</a:t>
            </a:r>
          </a:p>
        </p:txBody>
      </p:sp>
      <p:sp>
        <p:nvSpPr>
          <p:cNvPr id="12" name="TextBox 11">
            <a:extLst>
              <a:ext uri="{FF2B5EF4-FFF2-40B4-BE49-F238E27FC236}">
                <a16:creationId xmlns:a16="http://schemas.microsoft.com/office/drawing/2014/main" id="{12A4950A-E9C6-0B0D-BC35-408CCB161011}"/>
              </a:ext>
            </a:extLst>
          </p:cNvPr>
          <p:cNvSpPr txBox="1"/>
          <p:nvPr/>
        </p:nvSpPr>
        <p:spPr>
          <a:xfrm>
            <a:off x="337704" y="572781"/>
            <a:ext cx="1892313" cy="369332"/>
          </a:xfrm>
          <a:prstGeom prst="rect">
            <a:avLst/>
          </a:prstGeom>
          <a:noFill/>
        </p:spPr>
        <p:txBody>
          <a:bodyPr wrap="none" rtlCol="0">
            <a:spAutoFit/>
          </a:bodyPr>
          <a:lstStyle/>
          <a:p>
            <a:r>
              <a:rPr lang="en-US" b="1" dirty="0"/>
              <a:t>Lasso Regression </a:t>
            </a:r>
          </a:p>
        </p:txBody>
      </p:sp>
      <p:sp>
        <p:nvSpPr>
          <p:cNvPr id="13" name="Rectangle 12">
            <a:extLst>
              <a:ext uri="{FF2B5EF4-FFF2-40B4-BE49-F238E27FC236}">
                <a16:creationId xmlns:a16="http://schemas.microsoft.com/office/drawing/2014/main" id="{AA18FDCA-B174-07C4-AA1C-FA597BF6FC8A}"/>
              </a:ext>
            </a:extLst>
          </p:cNvPr>
          <p:cNvSpPr/>
          <p:nvPr/>
        </p:nvSpPr>
        <p:spPr>
          <a:xfrm>
            <a:off x="280554" y="591008"/>
            <a:ext cx="114300" cy="351105"/>
          </a:xfrm>
          <a:prstGeom prst="rect">
            <a:avLst/>
          </a:prstGeom>
          <a:solidFill>
            <a:srgbClr val="ACC5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ACC50D"/>
              </a:solidFill>
            </a:endParaRPr>
          </a:p>
        </p:txBody>
      </p:sp>
      <p:sp>
        <p:nvSpPr>
          <p:cNvPr id="14" name="TextBox 13">
            <a:extLst>
              <a:ext uri="{FF2B5EF4-FFF2-40B4-BE49-F238E27FC236}">
                <a16:creationId xmlns:a16="http://schemas.microsoft.com/office/drawing/2014/main" id="{8AC97F16-8073-FF89-F3D6-9FEE22E0AF1F}"/>
              </a:ext>
            </a:extLst>
          </p:cNvPr>
          <p:cNvSpPr txBox="1"/>
          <p:nvPr/>
        </p:nvSpPr>
        <p:spPr>
          <a:xfrm>
            <a:off x="337704" y="942113"/>
            <a:ext cx="6853991" cy="1815882"/>
          </a:xfrm>
          <a:prstGeom prst="rect">
            <a:avLst/>
          </a:prstGeom>
          <a:noFill/>
        </p:spPr>
        <p:txBody>
          <a:bodyPr wrap="square" rtlCol="0">
            <a:spAutoFit/>
          </a:bodyPr>
          <a:lstStyle/>
          <a:p>
            <a:pPr algn="just"/>
            <a:r>
              <a:rPr lang="en-US" sz="1400" dirty="0"/>
              <a:t>After removing features based on co-linearity and correlation of predictors, still overfitting is observed in some models due to a huge number of predictors, </a:t>
            </a:r>
            <a:r>
              <a:rPr lang="en-US" sz="1400" b="1" dirty="0"/>
              <a:t>p</a:t>
            </a:r>
            <a:r>
              <a:rPr lang="en-US" sz="1400" dirty="0"/>
              <a:t> compared to the total number of samples, </a:t>
            </a:r>
            <a:r>
              <a:rPr lang="en-US" sz="1400" b="1" dirty="0"/>
              <a:t>n</a:t>
            </a:r>
            <a:r>
              <a:rPr lang="en-US" sz="1400" dirty="0"/>
              <a:t>. Hence, Lasso regression is used in order to select less important predictors which are removed from the training dataset. The number of predictors after Lasso feature selection are:</a:t>
            </a:r>
          </a:p>
          <a:p>
            <a:pPr marL="285750" indent="-285750">
              <a:buClr>
                <a:srgbClr val="E05E7D"/>
              </a:buClr>
              <a:buFont typeface="Courier New" panose="02070309020205020404" pitchFamily="49" charset="0"/>
              <a:buChar char="o"/>
            </a:pPr>
            <a:r>
              <a:rPr lang="en-US" sz="1400" dirty="0"/>
              <a:t>ADCTL Dataset: only </a:t>
            </a:r>
            <a:r>
              <a:rPr lang="en-US" sz="1400" b="1" dirty="0"/>
              <a:t>24</a:t>
            </a:r>
            <a:r>
              <a:rPr lang="en-US" sz="1400" dirty="0"/>
              <a:t> out of </a:t>
            </a:r>
            <a:r>
              <a:rPr lang="en-US" sz="1400" b="1" dirty="0"/>
              <a:t>429</a:t>
            </a:r>
            <a:r>
              <a:rPr lang="en-US" sz="1400" dirty="0"/>
              <a:t> predictors are available for training models </a:t>
            </a:r>
          </a:p>
          <a:p>
            <a:pPr marL="285750" indent="-285750">
              <a:buClr>
                <a:srgbClr val="E05E7D"/>
              </a:buClr>
              <a:buFont typeface="Courier New" panose="02070309020205020404" pitchFamily="49" charset="0"/>
              <a:buChar char="o"/>
            </a:pPr>
            <a:r>
              <a:rPr lang="en-US" sz="1400" dirty="0">
                <a:sym typeface="Wingdings" panose="05000000000000000000" pitchFamily="2" charset="2"/>
              </a:rPr>
              <a:t>ADMCI Dataset: </a:t>
            </a:r>
            <a:r>
              <a:rPr lang="en-US" sz="1400" dirty="0"/>
              <a:t>only </a:t>
            </a:r>
            <a:r>
              <a:rPr lang="en-US" sz="1400" b="1" dirty="0"/>
              <a:t>9 </a:t>
            </a:r>
            <a:r>
              <a:rPr lang="en-US" sz="1400" dirty="0"/>
              <a:t>out of </a:t>
            </a:r>
            <a:r>
              <a:rPr lang="en-US" sz="1400" b="1" dirty="0"/>
              <a:t>63</a:t>
            </a:r>
            <a:r>
              <a:rPr lang="en-US" sz="1400" dirty="0"/>
              <a:t> predictors are available for training models </a:t>
            </a:r>
            <a:endParaRPr lang="en-US" sz="1400" dirty="0">
              <a:sym typeface="Wingdings" panose="05000000000000000000" pitchFamily="2" charset="2"/>
            </a:endParaRPr>
          </a:p>
          <a:p>
            <a:pPr marL="285750" indent="-285750">
              <a:buClr>
                <a:srgbClr val="E05E7D"/>
              </a:buClr>
              <a:buFont typeface="Courier New" panose="02070309020205020404" pitchFamily="49" charset="0"/>
              <a:buChar char="o"/>
            </a:pPr>
            <a:r>
              <a:rPr lang="en-US" sz="1400" dirty="0">
                <a:sym typeface="Wingdings" panose="05000000000000000000" pitchFamily="2" charset="2"/>
              </a:rPr>
              <a:t>CTLMCI Dataset: </a:t>
            </a:r>
            <a:r>
              <a:rPr lang="en-US" sz="1400" dirty="0"/>
              <a:t>only </a:t>
            </a:r>
            <a:r>
              <a:rPr lang="en-US" sz="1400" b="1" dirty="0"/>
              <a:t>6 </a:t>
            </a:r>
            <a:r>
              <a:rPr lang="en-US" sz="1400" dirty="0"/>
              <a:t>out of </a:t>
            </a:r>
            <a:r>
              <a:rPr lang="en-US" sz="1400" b="1" dirty="0"/>
              <a:t>593</a:t>
            </a:r>
            <a:r>
              <a:rPr lang="en-US" sz="1400" dirty="0"/>
              <a:t> predictors are available for training models </a:t>
            </a:r>
            <a:endParaRPr lang="en-US" sz="1400" b="1" dirty="0"/>
          </a:p>
        </p:txBody>
      </p:sp>
      <p:sp>
        <p:nvSpPr>
          <p:cNvPr id="18" name="TextBox 17">
            <a:extLst>
              <a:ext uri="{FF2B5EF4-FFF2-40B4-BE49-F238E27FC236}">
                <a16:creationId xmlns:a16="http://schemas.microsoft.com/office/drawing/2014/main" id="{69919595-AED7-69BF-50DC-943BF1AA4C6E}"/>
              </a:ext>
            </a:extLst>
          </p:cNvPr>
          <p:cNvSpPr txBox="1"/>
          <p:nvPr/>
        </p:nvSpPr>
        <p:spPr>
          <a:xfrm>
            <a:off x="337704" y="2762320"/>
            <a:ext cx="834844" cy="369332"/>
          </a:xfrm>
          <a:prstGeom prst="rect">
            <a:avLst/>
          </a:prstGeom>
          <a:noFill/>
        </p:spPr>
        <p:txBody>
          <a:bodyPr wrap="none" rtlCol="0">
            <a:spAutoFit/>
          </a:bodyPr>
          <a:lstStyle/>
          <a:p>
            <a:r>
              <a:rPr lang="en-US" b="1" dirty="0"/>
              <a:t>Boruta</a:t>
            </a:r>
          </a:p>
        </p:txBody>
      </p:sp>
      <p:sp>
        <p:nvSpPr>
          <p:cNvPr id="19" name="Rectangle 18">
            <a:extLst>
              <a:ext uri="{FF2B5EF4-FFF2-40B4-BE49-F238E27FC236}">
                <a16:creationId xmlns:a16="http://schemas.microsoft.com/office/drawing/2014/main" id="{F9BC2708-0F67-C869-CF73-71CAA5D9A7D6}"/>
              </a:ext>
            </a:extLst>
          </p:cNvPr>
          <p:cNvSpPr/>
          <p:nvPr/>
        </p:nvSpPr>
        <p:spPr>
          <a:xfrm>
            <a:off x="280554" y="2780547"/>
            <a:ext cx="114300" cy="351105"/>
          </a:xfrm>
          <a:prstGeom prst="rect">
            <a:avLst/>
          </a:prstGeom>
          <a:solidFill>
            <a:srgbClr val="ACC5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ACC50D"/>
              </a:solidFill>
            </a:endParaRPr>
          </a:p>
        </p:txBody>
      </p:sp>
      <p:sp>
        <p:nvSpPr>
          <p:cNvPr id="20" name="TextBox 19">
            <a:extLst>
              <a:ext uri="{FF2B5EF4-FFF2-40B4-BE49-F238E27FC236}">
                <a16:creationId xmlns:a16="http://schemas.microsoft.com/office/drawing/2014/main" id="{169E8553-6888-9651-1F27-D23A5FCFCAFB}"/>
              </a:ext>
            </a:extLst>
          </p:cNvPr>
          <p:cNvSpPr txBox="1"/>
          <p:nvPr/>
        </p:nvSpPr>
        <p:spPr>
          <a:xfrm>
            <a:off x="337703" y="3131652"/>
            <a:ext cx="6800287" cy="1384995"/>
          </a:xfrm>
          <a:prstGeom prst="rect">
            <a:avLst/>
          </a:prstGeom>
          <a:noFill/>
        </p:spPr>
        <p:txBody>
          <a:bodyPr wrap="square" rtlCol="0">
            <a:spAutoFit/>
          </a:bodyPr>
          <a:lstStyle/>
          <a:p>
            <a:pPr algn="just"/>
            <a:r>
              <a:rPr lang="en-US" sz="1400" dirty="0"/>
              <a:t>Boruta feature selection algorithm is also used to select impactful predictors. Boruta  reduces the number of predictors almost the same as Lasso for each dataset. The number of predictors after Boruta feature selection are:</a:t>
            </a:r>
          </a:p>
          <a:p>
            <a:pPr marL="285750" indent="-285750">
              <a:buClr>
                <a:srgbClr val="E05E7D"/>
              </a:buClr>
              <a:buFont typeface="Courier New" panose="02070309020205020404" pitchFamily="49" charset="0"/>
              <a:buChar char="o"/>
            </a:pPr>
            <a:r>
              <a:rPr lang="en-US" sz="1400" dirty="0"/>
              <a:t>ADCTL Dataset: only </a:t>
            </a:r>
            <a:r>
              <a:rPr lang="en-US" sz="1400" b="1" dirty="0"/>
              <a:t>26</a:t>
            </a:r>
            <a:r>
              <a:rPr lang="en-US" sz="1400" dirty="0"/>
              <a:t> out of </a:t>
            </a:r>
            <a:r>
              <a:rPr lang="en-US" sz="1400" b="1" dirty="0"/>
              <a:t>429</a:t>
            </a:r>
            <a:r>
              <a:rPr lang="en-US" sz="1400" dirty="0"/>
              <a:t> predictors are available for training models </a:t>
            </a:r>
          </a:p>
          <a:p>
            <a:pPr marL="285750" indent="-285750">
              <a:buClr>
                <a:srgbClr val="E05E7D"/>
              </a:buClr>
              <a:buFont typeface="Courier New" panose="02070309020205020404" pitchFamily="49" charset="0"/>
              <a:buChar char="o"/>
            </a:pPr>
            <a:r>
              <a:rPr lang="en-US" sz="1400" dirty="0">
                <a:sym typeface="Wingdings" panose="05000000000000000000" pitchFamily="2" charset="2"/>
              </a:rPr>
              <a:t>ADMCI Dataset: </a:t>
            </a:r>
            <a:r>
              <a:rPr lang="en-US" sz="1400" dirty="0"/>
              <a:t>only </a:t>
            </a:r>
            <a:r>
              <a:rPr lang="en-US" sz="1400" b="1" dirty="0"/>
              <a:t>7</a:t>
            </a:r>
            <a:r>
              <a:rPr lang="en-US" sz="1400" dirty="0"/>
              <a:t> out of </a:t>
            </a:r>
            <a:r>
              <a:rPr lang="en-US" sz="1400" b="1" dirty="0"/>
              <a:t>63</a:t>
            </a:r>
            <a:r>
              <a:rPr lang="en-US" sz="1400" dirty="0"/>
              <a:t> predictors are available for training models </a:t>
            </a:r>
            <a:endParaRPr lang="en-US" sz="1400" dirty="0">
              <a:sym typeface="Wingdings" panose="05000000000000000000" pitchFamily="2" charset="2"/>
            </a:endParaRPr>
          </a:p>
          <a:p>
            <a:pPr marL="285750" indent="-285750">
              <a:buClr>
                <a:srgbClr val="E05E7D"/>
              </a:buClr>
              <a:buFont typeface="Courier New" panose="02070309020205020404" pitchFamily="49" charset="0"/>
              <a:buChar char="o"/>
            </a:pPr>
            <a:r>
              <a:rPr lang="en-US" sz="1400" dirty="0">
                <a:sym typeface="Wingdings" panose="05000000000000000000" pitchFamily="2" charset="2"/>
              </a:rPr>
              <a:t>CTLMCI Dataset: </a:t>
            </a:r>
            <a:r>
              <a:rPr lang="en-US" sz="1400" dirty="0"/>
              <a:t>only </a:t>
            </a:r>
            <a:r>
              <a:rPr lang="en-US" sz="1400" b="1" dirty="0"/>
              <a:t>16</a:t>
            </a:r>
            <a:r>
              <a:rPr lang="en-US" sz="1400" dirty="0"/>
              <a:t> out of </a:t>
            </a:r>
            <a:r>
              <a:rPr lang="en-US" sz="1400" b="1" dirty="0"/>
              <a:t>593</a:t>
            </a:r>
            <a:r>
              <a:rPr lang="en-US" sz="1400" dirty="0"/>
              <a:t> predictors are available for training models </a:t>
            </a:r>
          </a:p>
        </p:txBody>
      </p:sp>
      <p:sp>
        <p:nvSpPr>
          <p:cNvPr id="21" name="TextBox 20">
            <a:extLst>
              <a:ext uri="{FF2B5EF4-FFF2-40B4-BE49-F238E27FC236}">
                <a16:creationId xmlns:a16="http://schemas.microsoft.com/office/drawing/2014/main" id="{2CEFD2DE-CEFC-7AE0-3562-B610D5125F91}"/>
              </a:ext>
            </a:extLst>
          </p:cNvPr>
          <p:cNvSpPr txBox="1"/>
          <p:nvPr/>
        </p:nvSpPr>
        <p:spPr>
          <a:xfrm>
            <a:off x="315442" y="4617109"/>
            <a:ext cx="4574266" cy="369332"/>
          </a:xfrm>
          <a:prstGeom prst="rect">
            <a:avLst/>
          </a:prstGeom>
          <a:noFill/>
        </p:spPr>
        <p:txBody>
          <a:bodyPr wrap="none" rtlCol="0">
            <a:spAutoFit/>
          </a:bodyPr>
          <a:lstStyle/>
          <a:p>
            <a:r>
              <a:rPr lang="en-US" b="1" dirty="0"/>
              <a:t>Principle Component Analysis (PCA) &amp; Boruta </a:t>
            </a:r>
          </a:p>
        </p:txBody>
      </p:sp>
      <p:sp>
        <p:nvSpPr>
          <p:cNvPr id="22" name="Rectangle 21">
            <a:extLst>
              <a:ext uri="{FF2B5EF4-FFF2-40B4-BE49-F238E27FC236}">
                <a16:creationId xmlns:a16="http://schemas.microsoft.com/office/drawing/2014/main" id="{418F0492-7859-5F48-42C1-9BBF8BF3F117}"/>
              </a:ext>
            </a:extLst>
          </p:cNvPr>
          <p:cNvSpPr/>
          <p:nvPr/>
        </p:nvSpPr>
        <p:spPr>
          <a:xfrm>
            <a:off x="258292" y="4635336"/>
            <a:ext cx="114300" cy="351105"/>
          </a:xfrm>
          <a:prstGeom prst="rect">
            <a:avLst/>
          </a:prstGeom>
          <a:solidFill>
            <a:srgbClr val="ACC5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ACC50D"/>
              </a:solidFill>
            </a:endParaRPr>
          </a:p>
        </p:txBody>
      </p:sp>
      <p:sp>
        <p:nvSpPr>
          <p:cNvPr id="26" name="TextBox 25">
            <a:extLst>
              <a:ext uri="{FF2B5EF4-FFF2-40B4-BE49-F238E27FC236}">
                <a16:creationId xmlns:a16="http://schemas.microsoft.com/office/drawing/2014/main" id="{3A139589-9A16-E098-BA7C-47BAD574C905}"/>
              </a:ext>
            </a:extLst>
          </p:cNvPr>
          <p:cNvSpPr txBox="1"/>
          <p:nvPr/>
        </p:nvSpPr>
        <p:spPr>
          <a:xfrm>
            <a:off x="337702" y="4956738"/>
            <a:ext cx="6800287" cy="1815882"/>
          </a:xfrm>
          <a:prstGeom prst="rect">
            <a:avLst/>
          </a:prstGeom>
          <a:noFill/>
        </p:spPr>
        <p:txBody>
          <a:bodyPr wrap="square" rtlCol="0">
            <a:spAutoFit/>
          </a:bodyPr>
          <a:lstStyle/>
          <a:p>
            <a:pPr algn="just"/>
            <a:r>
              <a:rPr lang="en-US" sz="1400" dirty="0"/>
              <a:t>A combined (or hybrid) feature selection method is also implemented in order to select the most impactful features from the training dataset which led to getting good prediction results and reduces overfitting. The combined PCA and Boruta feature selection algorithm reduced the number of predictors significantly. The number of predictors after Boruta feature selection are:</a:t>
            </a:r>
          </a:p>
          <a:p>
            <a:pPr marL="285750" indent="-285750">
              <a:buClr>
                <a:srgbClr val="E05E7D"/>
              </a:buClr>
              <a:buFont typeface="Courier New" panose="02070309020205020404" pitchFamily="49" charset="0"/>
              <a:buChar char="o"/>
            </a:pPr>
            <a:r>
              <a:rPr lang="en-US" sz="1400" dirty="0">
                <a:sym typeface="Wingdings" panose="05000000000000000000" pitchFamily="2" charset="2"/>
              </a:rPr>
              <a:t>ADCTL Dataset: </a:t>
            </a:r>
            <a:r>
              <a:rPr lang="en-US" sz="1400" dirty="0"/>
              <a:t>only </a:t>
            </a:r>
            <a:r>
              <a:rPr lang="en-US" sz="1400" b="1" dirty="0"/>
              <a:t>8 </a:t>
            </a:r>
            <a:r>
              <a:rPr lang="en-US" sz="1400" dirty="0"/>
              <a:t>out of </a:t>
            </a:r>
            <a:r>
              <a:rPr lang="en-US" sz="1400" b="1" dirty="0"/>
              <a:t>429</a:t>
            </a:r>
            <a:r>
              <a:rPr lang="en-US" sz="1400" dirty="0"/>
              <a:t> predictors are available for training models </a:t>
            </a:r>
          </a:p>
          <a:p>
            <a:pPr marL="285750" indent="-285750">
              <a:buClr>
                <a:srgbClr val="E05E7D"/>
              </a:buClr>
              <a:buFont typeface="Courier New" panose="02070309020205020404" pitchFamily="49" charset="0"/>
              <a:buChar char="o"/>
            </a:pPr>
            <a:r>
              <a:rPr lang="en-US" sz="1400" dirty="0">
                <a:sym typeface="Wingdings" panose="05000000000000000000" pitchFamily="2" charset="2"/>
              </a:rPr>
              <a:t>ADMCI Dataset: </a:t>
            </a:r>
            <a:r>
              <a:rPr lang="en-US" sz="1400" dirty="0"/>
              <a:t>only </a:t>
            </a:r>
            <a:r>
              <a:rPr lang="en-US" sz="1400" b="1" dirty="0"/>
              <a:t>3 </a:t>
            </a:r>
            <a:r>
              <a:rPr lang="en-US" sz="1400" dirty="0"/>
              <a:t>out of </a:t>
            </a:r>
            <a:r>
              <a:rPr lang="en-US" sz="1400" b="1" dirty="0"/>
              <a:t>63</a:t>
            </a:r>
            <a:r>
              <a:rPr lang="en-US" sz="1400" dirty="0"/>
              <a:t> predictors are available for training models </a:t>
            </a:r>
            <a:endParaRPr lang="en-US" sz="1400" dirty="0">
              <a:sym typeface="Wingdings" panose="05000000000000000000" pitchFamily="2" charset="2"/>
            </a:endParaRPr>
          </a:p>
          <a:p>
            <a:pPr marL="285750" indent="-285750">
              <a:buClr>
                <a:srgbClr val="E05E7D"/>
              </a:buClr>
              <a:buFont typeface="Courier New" panose="02070309020205020404" pitchFamily="49" charset="0"/>
              <a:buChar char="o"/>
            </a:pPr>
            <a:r>
              <a:rPr lang="en-US" sz="1400" dirty="0">
                <a:sym typeface="Wingdings" panose="05000000000000000000" pitchFamily="2" charset="2"/>
              </a:rPr>
              <a:t>CTLMCI Dataset: </a:t>
            </a:r>
            <a:r>
              <a:rPr lang="en-US" sz="1400" dirty="0"/>
              <a:t>only </a:t>
            </a:r>
            <a:r>
              <a:rPr lang="en-US" sz="1400" b="1" dirty="0"/>
              <a:t>6 </a:t>
            </a:r>
            <a:r>
              <a:rPr lang="en-US" sz="1400" dirty="0"/>
              <a:t>out of </a:t>
            </a:r>
            <a:r>
              <a:rPr lang="en-US" sz="1400" b="1" dirty="0"/>
              <a:t>593</a:t>
            </a:r>
            <a:r>
              <a:rPr lang="en-US" sz="1400" dirty="0"/>
              <a:t> predictors are available for training models </a:t>
            </a:r>
          </a:p>
        </p:txBody>
      </p:sp>
      <p:sp>
        <p:nvSpPr>
          <p:cNvPr id="2" name="Rectangle 1">
            <a:extLst>
              <a:ext uri="{FF2B5EF4-FFF2-40B4-BE49-F238E27FC236}">
                <a16:creationId xmlns:a16="http://schemas.microsoft.com/office/drawing/2014/main" id="{C8D38D3C-9302-3E11-B3D8-1DBDBB5BE42B}"/>
              </a:ext>
            </a:extLst>
          </p:cNvPr>
          <p:cNvSpPr/>
          <p:nvPr/>
        </p:nvSpPr>
        <p:spPr>
          <a:xfrm>
            <a:off x="-6923" y="-3"/>
            <a:ext cx="10702632" cy="450277"/>
          </a:xfrm>
          <a:prstGeom prst="rect">
            <a:avLst/>
          </a:prstGeom>
          <a:solidFill>
            <a:srgbClr val="E05E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E4B30A39-590C-AD81-CE17-E6F7668C990C}"/>
              </a:ext>
            </a:extLst>
          </p:cNvPr>
          <p:cNvSpPr txBox="1"/>
          <p:nvPr/>
        </p:nvSpPr>
        <p:spPr>
          <a:xfrm>
            <a:off x="462647" y="-28129"/>
            <a:ext cx="7741094" cy="523220"/>
          </a:xfrm>
          <a:prstGeom prst="rect">
            <a:avLst/>
          </a:prstGeom>
          <a:noFill/>
        </p:spPr>
        <p:txBody>
          <a:bodyPr wrap="none" rtlCol="0">
            <a:spAutoFit/>
          </a:bodyPr>
          <a:lstStyle/>
          <a:p>
            <a:r>
              <a:rPr lang="en-US" sz="2800" b="1" dirty="0">
                <a:solidFill>
                  <a:schemeClr val="bg2">
                    <a:lumMod val="25000"/>
                  </a:schemeClr>
                </a:solidFill>
                <a:latin typeface="Tw Cen MT" panose="020B0602020104020603" pitchFamily="34" charset="0"/>
              </a:rPr>
              <a:t>Data Pre-processing &amp; Feature Selection Methods </a:t>
            </a:r>
          </a:p>
        </p:txBody>
      </p:sp>
      <p:pic>
        <p:nvPicPr>
          <p:cNvPr id="7" name="Picture 6" descr="A picture containing diagram, line, plot&#10;&#10;Description automatically generated">
            <a:extLst>
              <a:ext uri="{FF2B5EF4-FFF2-40B4-BE49-F238E27FC236}">
                <a16:creationId xmlns:a16="http://schemas.microsoft.com/office/drawing/2014/main" id="{F93CC583-5DE0-FB07-8AD3-C18E5C55E0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37989" y="591008"/>
            <a:ext cx="2540644" cy="2540644"/>
          </a:xfrm>
          <a:prstGeom prst="rect">
            <a:avLst/>
          </a:prstGeom>
        </p:spPr>
      </p:pic>
      <p:sp>
        <p:nvSpPr>
          <p:cNvPr id="4" name="TextBox 3">
            <a:extLst>
              <a:ext uri="{FF2B5EF4-FFF2-40B4-BE49-F238E27FC236}">
                <a16:creationId xmlns:a16="http://schemas.microsoft.com/office/drawing/2014/main" id="{76A64059-78AB-72C1-91D4-C0D44F2BF585}"/>
              </a:ext>
            </a:extLst>
          </p:cNvPr>
          <p:cNvSpPr txBox="1"/>
          <p:nvPr/>
        </p:nvSpPr>
        <p:spPr>
          <a:xfrm>
            <a:off x="7456550" y="3036583"/>
            <a:ext cx="2222083" cy="261610"/>
          </a:xfrm>
          <a:prstGeom prst="rect">
            <a:avLst/>
          </a:prstGeom>
          <a:noFill/>
        </p:spPr>
        <p:txBody>
          <a:bodyPr wrap="none" rtlCol="0">
            <a:spAutoFit/>
          </a:bodyPr>
          <a:lstStyle/>
          <a:p>
            <a:r>
              <a:rPr lang="en-US" sz="1100" dirty="0"/>
              <a:t>Lasso Regression for ADCTL Dataset</a:t>
            </a:r>
          </a:p>
        </p:txBody>
      </p:sp>
      <p:pic>
        <p:nvPicPr>
          <p:cNvPr id="6" name="Picture 5" descr="A picture containing diagram, line, plot&#10;&#10;Description automatically generated">
            <a:extLst>
              <a:ext uri="{FF2B5EF4-FFF2-40B4-BE49-F238E27FC236}">
                <a16:creationId xmlns:a16="http://schemas.microsoft.com/office/drawing/2014/main" id="{0D82E612-C041-7B75-EF23-30659A227D5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59023" y="586659"/>
            <a:ext cx="2540644" cy="2540644"/>
          </a:xfrm>
          <a:prstGeom prst="rect">
            <a:avLst/>
          </a:prstGeom>
        </p:spPr>
      </p:pic>
      <p:sp>
        <p:nvSpPr>
          <p:cNvPr id="9" name="TextBox 8">
            <a:extLst>
              <a:ext uri="{FF2B5EF4-FFF2-40B4-BE49-F238E27FC236}">
                <a16:creationId xmlns:a16="http://schemas.microsoft.com/office/drawing/2014/main" id="{A2BAB394-0745-CE72-BE14-17794B3EA7B6}"/>
              </a:ext>
            </a:extLst>
          </p:cNvPr>
          <p:cNvSpPr txBox="1"/>
          <p:nvPr/>
        </p:nvSpPr>
        <p:spPr>
          <a:xfrm>
            <a:off x="9778108" y="3036583"/>
            <a:ext cx="2249334" cy="261610"/>
          </a:xfrm>
          <a:prstGeom prst="rect">
            <a:avLst/>
          </a:prstGeom>
          <a:noFill/>
        </p:spPr>
        <p:txBody>
          <a:bodyPr wrap="none" rtlCol="0">
            <a:spAutoFit/>
          </a:bodyPr>
          <a:lstStyle/>
          <a:p>
            <a:r>
              <a:rPr lang="en-US" sz="1100" dirty="0"/>
              <a:t>Lasso Regression for ADMCI Dataset</a:t>
            </a:r>
          </a:p>
        </p:txBody>
      </p:sp>
      <p:pic>
        <p:nvPicPr>
          <p:cNvPr id="16" name="Picture 15" descr="A picture containing diagram, line, plot, screenshot&#10;&#10;Description automatically generated">
            <a:extLst>
              <a:ext uri="{FF2B5EF4-FFF2-40B4-BE49-F238E27FC236}">
                <a16:creationId xmlns:a16="http://schemas.microsoft.com/office/drawing/2014/main" id="{9E5965DC-9520-033D-4A92-8F4D52D706E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57355" y="3301054"/>
            <a:ext cx="2542032" cy="2542032"/>
          </a:xfrm>
          <a:prstGeom prst="rect">
            <a:avLst/>
          </a:prstGeom>
        </p:spPr>
      </p:pic>
      <p:sp>
        <p:nvSpPr>
          <p:cNvPr id="17" name="TextBox 16">
            <a:extLst>
              <a:ext uri="{FF2B5EF4-FFF2-40B4-BE49-F238E27FC236}">
                <a16:creationId xmlns:a16="http://schemas.microsoft.com/office/drawing/2014/main" id="{B83D35F0-CA04-9E9A-E07E-52123F09E129}"/>
              </a:ext>
            </a:extLst>
          </p:cNvPr>
          <p:cNvSpPr txBox="1"/>
          <p:nvPr/>
        </p:nvSpPr>
        <p:spPr>
          <a:xfrm>
            <a:off x="8777304" y="5830856"/>
            <a:ext cx="2284600" cy="261610"/>
          </a:xfrm>
          <a:prstGeom prst="rect">
            <a:avLst/>
          </a:prstGeom>
          <a:noFill/>
        </p:spPr>
        <p:txBody>
          <a:bodyPr wrap="none" rtlCol="0">
            <a:spAutoFit/>
          </a:bodyPr>
          <a:lstStyle/>
          <a:p>
            <a:r>
              <a:rPr lang="en-US" sz="1100" dirty="0"/>
              <a:t>Lasso Regression for MCICTL Dataset</a:t>
            </a:r>
          </a:p>
        </p:txBody>
      </p:sp>
    </p:spTree>
    <p:extLst>
      <p:ext uri="{BB962C8B-B14F-4D97-AF65-F5344CB8AC3E}">
        <p14:creationId xmlns:p14="http://schemas.microsoft.com/office/powerpoint/2010/main" val="17252963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73F6910-D874-D101-C5C9-3CBBA7E931D3}"/>
              </a:ext>
            </a:extLst>
          </p:cNvPr>
          <p:cNvSpPr/>
          <p:nvPr/>
        </p:nvSpPr>
        <p:spPr>
          <a:xfrm>
            <a:off x="10695709" y="6407723"/>
            <a:ext cx="1496291" cy="450277"/>
          </a:xfrm>
          <a:prstGeom prst="rect">
            <a:avLst/>
          </a:prstGeom>
          <a:solidFill>
            <a:srgbClr val="E05E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4D0D1278-BE5E-77C9-9EDE-ACDEC26E2978}"/>
              </a:ext>
            </a:extLst>
          </p:cNvPr>
          <p:cNvSpPr txBox="1"/>
          <p:nvPr/>
        </p:nvSpPr>
        <p:spPr>
          <a:xfrm>
            <a:off x="11297019" y="6463584"/>
            <a:ext cx="306494" cy="369332"/>
          </a:xfrm>
          <a:prstGeom prst="rect">
            <a:avLst/>
          </a:prstGeom>
          <a:noFill/>
        </p:spPr>
        <p:txBody>
          <a:bodyPr wrap="none" rtlCol="0">
            <a:spAutoFit/>
          </a:bodyPr>
          <a:lstStyle/>
          <a:p>
            <a:r>
              <a:rPr lang="en-US" b="1" dirty="0">
                <a:solidFill>
                  <a:schemeClr val="bg2">
                    <a:lumMod val="25000"/>
                  </a:schemeClr>
                </a:solidFill>
                <a:latin typeface="Tw Cen MT" panose="020B0602020104020603" pitchFamily="34" charset="0"/>
              </a:rPr>
              <a:t>4</a:t>
            </a:r>
          </a:p>
        </p:txBody>
      </p:sp>
      <p:sp>
        <p:nvSpPr>
          <p:cNvPr id="12" name="TextBox 11">
            <a:extLst>
              <a:ext uri="{FF2B5EF4-FFF2-40B4-BE49-F238E27FC236}">
                <a16:creationId xmlns:a16="http://schemas.microsoft.com/office/drawing/2014/main" id="{12A4950A-E9C6-0B0D-BC35-408CCB161011}"/>
              </a:ext>
            </a:extLst>
          </p:cNvPr>
          <p:cNvSpPr txBox="1"/>
          <p:nvPr/>
        </p:nvSpPr>
        <p:spPr>
          <a:xfrm>
            <a:off x="337704" y="513339"/>
            <a:ext cx="2341282" cy="369332"/>
          </a:xfrm>
          <a:prstGeom prst="rect">
            <a:avLst/>
          </a:prstGeom>
          <a:noFill/>
        </p:spPr>
        <p:txBody>
          <a:bodyPr wrap="none" rtlCol="0">
            <a:spAutoFit/>
          </a:bodyPr>
          <a:lstStyle/>
          <a:p>
            <a:r>
              <a:rPr lang="en-US" b="1" dirty="0"/>
              <a:t>Train Model Controller</a:t>
            </a:r>
          </a:p>
        </p:txBody>
      </p:sp>
      <p:sp>
        <p:nvSpPr>
          <p:cNvPr id="13" name="Rectangle 12">
            <a:extLst>
              <a:ext uri="{FF2B5EF4-FFF2-40B4-BE49-F238E27FC236}">
                <a16:creationId xmlns:a16="http://schemas.microsoft.com/office/drawing/2014/main" id="{AA18FDCA-B174-07C4-AA1C-FA597BF6FC8A}"/>
              </a:ext>
            </a:extLst>
          </p:cNvPr>
          <p:cNvSpPr/>
          <p:nvPr/>
        </p:nvSpPr>
        <p:spPr>
          <a:xfrm>
            <a:off x="280554" y="531566"/>
            <a:ext cx="114300" cy="351105"/>
          </a:xfrm>
          <a:prstGeom prst="rect">
            <a:avLst/>
          </a:prstGeom>
          <a:solidFill>
            <a:srgbClr val="ACC5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ACC50D"/>
              </a:solidFill>
            </a:endParaRPr>
          </a:p>
        </p:txBody>
      </p:sp>
      <p:sp>
        <p:nvSpPr>
          <p:cNvPr id="14" name="TextBox 13">
            <a:extLst>
              <a:ext uri="{FF2B5EF4-FFF2-40B4-BE49-F238E27FC236}">
                <a16:creationId xmlns:a16="http://schemas.microsoft.com/office/drawing/2014/main" id="{8AC97F16-8073-FF89-F3D6-9FEE22E0AF1F}"/>
              </a:ext>
            </a:extLst>
          </p:cNvPr>
          <p:cNvSpPr txBox="1"/>
          <p:nvPr/>
        </p:nvSpPr>
        <p:spPr>
          <a:xfrm>
            <a:off x="337705" y="882671"/>
            <a:ext cx="5332993" cy="954107"/>
          </a:xfrm>
          <a:prstGeom prst="rect">
            <a:avLst/>
          </a:prstGeom>
          <a:noFill/>
        </p:spPr>
        <p:txBody>
          <a:bodyPr wrap="square" rtlCol="0">
            <a:spAutoFit/>
          </a:bodyPr>
          <a:lstStyle/>
          <a:p>
            <a:r>
              <a:rPr lang="en-US" sz="1400" b="1" dirty="0"/>
              <a:t>10-fold cross-validation </a:t>
            </a:r>
            <a:r>
              <a:rPr lang="en-US" sz="1400" dirty="0"/>
              <a:t>is used for training the datasets. In addition, datasets are centered and scaled for the training in order to reduce the biasing tendency towards predictors with higher values.</a:t>
            </a:r>
          </a:p>
          <a:p>
            <a:endParaRPr lang="en-US" sz="1400" dirty="0"/>
          </a:p>
        </p:txBody>
      </p:sp>
      <p:grpSp>
        <p:nvGrpSpPr>
          <p:cNvPr id="8" name="Group 7">
            <a:extLst>
              <a:ext uri="{FF2B5EF4-FFF2-40B4-BE49-F238E27FC236}">
                <a16:creationId xmlns:a16="http://schemas.microsoft.com/office/drawing/2014/main" id="{E0677280-E005-66ED-A63A-3025794A1F3C}"/>
              </a:ext>
            </a:extLst>
          </p:cNvPr>
          <p:cNvGrpSpPr/>
          <p:nvPr/>
        </p:nvGrpSpPr>
        <p:grpSpPr>
          <a:xfrm>
            <a:off x="5880369" y="491474"/>
            <a:ext cx="6162776" cy="2616101"/>
            <a:chOff x="280554" y="1666922"/>
            <a:chExt cx="6736933" cy="2616101"/>
          </a:xfrm>
        </p:grpSpPr>
        <p:sp>
          <p:nvSpPr>
            <p:cNvPr id="18" name="TextBox 17">
              <a:extLst>
                <a:ext uri="{FF2B5EF4-FFF2-40B4-BE49-F238E27FC236}">
                  <a16:creationId xmlns:a16="http://schemas.microsoft.com/office/drawing/2014/main" id="{69919595-AED7-69BF-50DC-943BF1AA4C6E}"/>
                </a:ext>
              </a:extLst>
            </p:cNvPr>
            <p:cNvSpPr txBox="1"/>
            <p:nvPr/>
          </p:nvSpPr>
          <p:spPr>
            <a:xfrm>
              <a:off x="337704" y="1666922"/>
              <a:ext cx="2199385" cy="369332"/>
            </a:xfrm>
            <a:prstGeom prst="rect">
              <a:avLst/>
            </a:prstGeom>
            <a:noFill/>
          </p:spPr>
          <p:txBody>
            <a:bodyPr wrap="none" rtlCol="0">
              <a:spAutoFit/>
            </a:bodyPr>
            <a:lstStyle/>
            <a:p>
              <a:r>
                <a:rPr lang="en-US" b="1" dirty="0"/>
                <a:t>Classification Models</a:t>
              </a:r>
            </a:p>
          </p:txBody>
        </p:sp>
        <p:sp>
          <p:nvSpPr>
            <p:cNvPr id="19" name="Rectangle 18">
              <a:extLst>
                <a:ext uri="{FF2B5EF4-FFF2-40B4-BE49-F238E27FC236}">
                  <a16:creationId xmlns:a16="http://schemas.microsoft.com/office/drawing/2014/main" id="{F9BC2708-0F67-C869-CF73-71CAA5D9A7D6}"/>
                </a:ext>
              </a:extLst>
            </p:cNvPr>
            <p:cNvSpPr/>
            <p:nvPr/>
          </p:nvSpPr>
          <p:spPr>
            <a:xfrm>
              <a:off x="280554" y="1685149"/>
              <a:ext cx="114300" cy="351105"/>
            </a:xfrm>
            <a:prstGeom prst="rect">
              <a:avLst/>
            </a:prstGeom>
            <a:solidFill>
              <a:srgbClr val="ACC5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ACC50D"/>
                </a:solidFill>
              </a:endParaRPr>
            </a:p>
          </p:txBody>
        </p:sp>
        <p:sp>
          <p:nvSpPr>
            <p:cNvPr id="20" name="TextBox 19">
              <a:extLst>
                <a:ext uri="{FF2B5EF4-FFF2-40B4-BE49-F238E27FC236}">
                  <a16:creationId xmlns:a16="http://schemas.microsoft.com/office/drawing/2014/main" id="{169E8553-6888-9651-1F27-D23A5FCFCAFB}"/>
                </a:ext>
              </a:extLst>
            </p:cNvPr>
            <p:cNvSpPr txBox="1"/>
            <p:nvPr/>
          </p:nvSpPr>
          <p:spPr>
            <a:xfrm>
              <a:off x="297628" y="2036254"/>
              <a:ext cx="6719859" cy="2246769"/>
            </a:xfrm>
            <a:prstGeom prst="rect">
              <a:avLst/>
            </a:prstGeom>
            <a:noFill/>
          </p:spPr>
          <p:txBody>
            <a:bodyPr wrap="square" rtlCol="0">
              <a:spAutoFit/>
            </a:bodyPr>
            <a:lstStyle/>
            <a:p>
              <a:pPr algn="just"/>
              <a:r>
                <a:rPr lang="en-US" sz="1400" dirty="0"/>
                <a:t>Multiple classification models are used in order to train each dataset and observed which model performs better. The testing dataset is fitted in the best classification model to get the optimum prediction. The used classification models are as follows: </a:t>
              </a:r>
            </a:p>
            <a:p>
              <a:pPr marL="342900" indent="-342900" algn="just">
                <a:buAutoNum type="arabicPeriod"/>
              </a:pPr>
              <a:r>
                <a:rPr lang="en-US" sz="1400" dirty="0"/>
                <a:t>Logistic Regression (LR)</a:t>
              </a:r>
            </a:p>
            <a:p>
              <a:pPr marL="342900" indent="-342900" algn="just">
                <a:buAutoNum type="arabicPeriod"/>
              </a:pPr>
              <a:r>
                <a:rPr lang="en-US" sz="1400" dirty="0"/>
                <a:t>Linear Discriminative Analysis (LDA)</a:t>
              </a:r>
            </a:p>
            <a:p>
              <a:pPr marL="342900" indent="-342900" algn="just">
                <a:buAutoNum type="arabicPeriod"/>
              </a:pPr>
              <a:r>
                <a:rPr lang="en-US" sz="1400" dirty="0"/>
                <a:t>Quadratic Discriminative Analysis (QDA)</a:t>
              </a:r>
            </a:p>
            <a:p>
              <a:pPr marL="342900" indent="-342900" algn="just">
                <a:buAutoNum type="arabicPeriod"/>
              </a:pPr>
              <a:r>
                <a:rPr lang="en-US" sz="1400" dirty="0"/>
                <a:t>Supper Vector Machine (SVM) [Linear/Gaussian Kernel]</a:t>
              </a:r>
            </a:p>
            <a:p>
              <a:pPr marL="342900" indent="-342900" algn="just">
                <a:buAutoNum type="arabicPeriod"/>
              </a:pPr>
              <a:r>
                <a:rPr lang="en-US" sz="1400" dirty="0"/>
                <a:t>K-Means Neighbor (KNN)</a:t>
              </a:r>
            </a:p>
            <a:p>
              <a:pPr marL="342900" indent="-342900" algn="just">
                <a:buAutoNum type="arabicPeriod"/>
              </a:pPr>
              <a:r>
                <a:rPr lang="en-US" sz="1400" dirty="0"/>
                <a:t>Naïve Bayes (NB)</a:t>
              </a:r>
            </a:p>
          </p:txBody>
        </p:sp>
      </p:grpSp>
      <p:sp>
        <p:nvSpPr>
          <p:cNvPr id="2" name="Rectangle 1">
            <a:extLst>
              <a:ext uri="{FF2B5EF4-FFF2-40B4-BE49-F238E27FC236}">
                <a16:creationId xmlns:a16="http://schemas.microsoft.com/office/drawing/2014/main" id="{AABD95F5-79C7-3A41-5703-41924966F7DE}"/>
              </a:ext>
            </a:extLst>
          </p:cNvPr>
          <p:cNvSpPr/>
          <p:nvPr/>
        </p:nvSpPr>
        <p:spPr>
          <a:xfrm>
            <a:off x="-1" y="-14664"/>
            <a:ext cx="10695709" cy="450277"/>
          </a:xfrm>
          <a:prstGeom prst="rect">
            <a:avLst/>
          </a:prstGeom>
          <a:solidFill>
            <a:srgbClr val="E05E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chemeClr val="bg2">
                    <a:lumMod val="25000"/>
                  </a:schemeClr>
                </a:solidFill>
                <a:latin typeface="Tw Cen MT" panose="020B0602020104020603" pitchFamily="34" charset="0"/>
              </a:rPr>
              <a:t>     Training Models</a:t>
            </a:r>
          </a:p>
        </p:txBody>
      </p:sp>
      <p:sp>
        <p:nvSpPr>
          <p:cNvPr id="9" name="TextBox 8">
            <a:extLst>
              <a:ext uri="{FF2B5EF4-FFF2-40B4-BE49-F238E27FC236}">
                <a16:creationId xmlns:a16="http://schemas.microsoft.com/office/drawing/2014/main" id="{5485D21A-D9D7-0E5D-EAEB-50EF29213360}"/>
              </a:ext>
            </a:extLst>
          </p:cNvPr>
          <p:cNvSpPr txBox="1"/>
          <p:nvPr/>
        </p:nvSpPr>
        <p:spPr>
          <a:xfrm>
            <a:off x="414641" y="3798681"/>
            <a:ext cx="5765168" cy="523220"/>
          </a:xfrm>
          <a:prstGeom prst="rect">
            <a:avLst/>
          </a:prstGeom>
          <a:noFill/>
        </p:spPr>
        <p:txBody>
          <a:bodyPr wrap="none" rtlCol="0">
            <a:spAutoFit/>
          </a:bodyPr>
          <a:lstStyle/>
          <a:p>
            <a:r>
              <a:rPr lang="en-US" sz="2800" b="1" dirty="0">
                <a:solidFill>
                  <a:schemeClr val="bg2">
                    <a:lumMod val="25000"/>
                  </a:schemeClr>
                </a:solidFill>
                <a:latin typeface="Tw Cen MT" panose="020B0602020104020603" pitchFamily="34" charset="0"/>
              </a:rPr>
              <a:t>Task 1: ADCTL Dataset Classification </a:t>
            </a:r>
          </a:p>
        </p:txBody>
      </p:sp>
      <p:sp>
        <p:nvSpPr>
          <p:cNvPr id="16" name="TextBox 15">
            <a:extLst>
              <a:ext uri="{FF2B5EF4-FFF2-40B4-BE49-F238E27FC236}">
                <a16:creationId xmlns:a16="http://schemas.microsoft.com/office/drawing/2014/main" id="{04CF8C95-DA05-07BF-4302-6DEC2315C487}"/>
              </a:ext>
            </a:extLst>
          </p:cNvPr>
          <p:cNvSpPr txBox="1"/>
          <p:nvPr/>
        </p:nvSpPr>
        <p:spPr>
          <a:xfrm>
            <a:off x="394854" y="4357066"/>
            <a:ext cx="11272638" cy="523220"/>
          </a:xfrm>
          <a:prstGeom prst="rect">
            <a:avLst/>
          </a:prstGeom>
          <a:noFill/>
        </p:spPr>
        <p:txBody>
          <a:bodyPr wrap="none" rtlCol="0">
            <a:spAutoFit/>
          </a:bodyPr>
          <a:lstStyle/>
          <a:p>
            <a:r>
              <a:rPr lang="en-US" sz="1400" dirty="0"/>
              <a:t>The ADCTL dataset consists of </a:t>
            </a:r>
            <a:r>
              <a:rPr lang="en-US" sz="1400" b="1" dirty="0"/>
              <a:t>429 predictors </a:t>
            </a:r>
            <a:r>
              <a:rPr lang="en-US" sz="1400" dirty="0"/>
              <a:t>and </a:t>
            </a:r>
            <a:r>
              <a:rPr lang="en-US" sz="1400" b="1" dirty="0"/>
              <a:t>164 sample</a:t>
            </a:r>
            <a:r>
              <a:rPr lang="en-US" sz="1400" dirty="0"/>
              <a:t>. The task is to classify patient into two classes (</a:t>
            </a:r>
            <a:r>
              <a:rPr lang="en-US" sz="1400" b="1" dirty="0"/>
              <a:t>AD – Alzheimer Disease </a:t>
            </a:r>
            <a:r>
              <a:rPr lang="en-US" sz="1400" dirty="0"/>
              <a:t>and </a:t>
            </a:r>
            <a:r>
              <a:rPr lang="en-US" sz="1400" b="1" dirty="0"/>
              <a:t>CLT – Control</a:t>
            </a:r>
            <a:r>
              <a:rPr lang="en-US" sz="1400" dirty="0"/>
              <a:t>). </a:t>
            </a:r>
          </a:p>
          <a:p>
            <a:r>
              <a:rPr lang="en-US" sz="1400" dirty="0"/>
              <a:t>To perform the task, we must execute following steps:</a:t>
            </a:r>
          </a:p>
        </p:txBody>
      </p:sp>
      <p:sp>
        <p:nvSpPr>
          <p:cNvPr id="17" name="Rectangle 16">
            <a:extLst>
              <a:ext uri="{FF2B5EF4-FFF2-40B4-BE49-F238E27FC236}">
                <a16:creationId xmlns:a16="http://schemas.microsoft.com/office/drawing/2014/main" id="{0F715200-9D57-A505-1A48-4A0C5A723CA6}"/>
              </a:ext>
            </a:extLst>
          </p:cNvPr>
          <p:cNvSpPr/>
          <p:nvPr/>
        </p:nvSpPr>
        <p:spPr>
          <a:xfrm>
            <a:off x="280554" y="4335401"/>
            <a:ext cx="114300" cy="351105"/>
          </a:xfrm>
          <a:prstGeom prst="rect">
            <a:avLst/>
          </a:prstGeom>
          <a:solidFill>
            <a:srgbClr val="ACC5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ACC50D"/>
              </a:solidFill>
            </a:endParaRPr>
          </a:p>
        </p:txBody>
      </p:sp>
      <p:sp>
        <p:nvSpPr>
          <p:cNvPr id="21" name="TextBox 20">
            <a:extLst>
              <a:ext uri="{FF2B5EF4-FFF2-40B4-BE49-F238E27FC236}">
                <a16:creationId xmlns:a16="http://schemas.microsoft.com/office/drawing/2014/main" id="{E97765B8-F1AE-AA27-272C-EA0964DDBB75}"/>
              </a:ext>
            </a:extLst>
          </p:cNvPr>
          <p:cNvSpPr txBox="1"/>
          <p:nvPr/>
        </p:nvSpPr>
        <p:spPr>
          <a:xfrm>
            <a:off x="581246" y="4873571"/>
            <a:ext cx="11348484" cy="1815882"/>
          </a:xfrm>
          <a:prstGeom prst="rect">
            <a:avLst/>
          </a:prstGeom>
          <a:noFill/>
        </p:spPr>
        <p:txBody>
          <a:bodyPr wrap="square" rtlCol="0">
            <a:spAutoFit/>
          </a:bodyPr>
          <a:lstStyle/>
          <a:p>
            <a:pPr marL="285750" indent="-285750" algn="just">
              <a:buFont typeface="Arial" panose="020B0604020202020204" pitchFamily="34" charset="0"/>
              <a:buChar char="•"/>
            </a:pPr>
            <a:r>
              <a:rPr lang="en-US" sz="1400" dirty="0"/>
              <a:t>The ADCTL dataset is imported and after that the dimensionality of the dataset is calculated. It is noticed that there are </a:t>
            </a:r>
            <a:r>
              <a:rPr lang="en-US" sz="1400" b="1" dirty="0"/>
              <a:t>429 predictors </a:t>
            </a:r>
            <a:r>
              <a:rPr lang="en-US" sz="1400" dirty="0"/>
              <a:t>and </a:t>
            </a:r>
            <a:r>
              <a:rPr lang="en-US" sz="1400" b="1" dirty="0"/>
              <a:t>164 samples </a:t>
            </a:r>
            <a:r>
              <a:rPr lang="en-US" sz="1400" dirty="0"/>
              <a:t>which indicates the very high </a:t>
            </a:r>
            <a:r>
              <a:rPr lang="en-US" sz="1400" dirty="0">
                <a:sym typeface="Wingdings" panose="05000000000000000000" pitchFamily="2" charset="2"/>
              </a:rPr>
              <a:t>dimensionality</a:t>
            </a:r>
            <a:r>
              <a:rPr lang="en-US" sz="1400" dirty="0"/>
              <a:t> and the possibility of overfitting.   </a:t>
            </a:r>
          </a:p>
          <a:p>
            <a:pPr marL="285750" indent="-285750" algn="just">
              <a:buFont typeface="Arial" panose="020B0604020202020204" pitchFamily="34" charset="0"/>
              <a:buChar char="•"/>
            </a:pPr>
            <a:r>
              <a:rPr lang="en-US" sz="1400" dirty="0"/>
              <a:t>The balance info of the ADCTL is checked and it is found that there are </a:t>
            </a:r>
            <a:r>
              <a:rPr lang="en-US" sz="1400" b="1" dirty="0"/>
              <a:t>81 AD </a:t>
            </a:r>
            <a:r>
              <a:rPr lang="en-US" sz="1400" dirty="0"/>
              <a:t>and </a:t>
            </a:r>
            <a:r>
              <a:rPr lang="en-US" sz="1400" b="1" dirty="0"/>
              <a:t>83 CLT </a:t>
            </a:r>
            <a:r>
              <a:rPr lang="en-US" sz="1400" dirty="0"/>
              <a:t>classes. Therefore, it can be said that the dataset is balanced.</a:t>
            </a:r>
          </a:p>
          <a:p>
            <a:pPr marL="285750" indent="-285750" algn="just">
              <a:buFont typeface="Arial" panose="020B0604020202020204" pitchFamily="34" charset="0"/>
              <a:buChar char="•"/>
            </a:pPr>
            <a:r>
              <a:rPr lang="en-US" sz="1400" b="1" dirty="0"/>
              <a:t>Variance Inflation Factor (VIF) </a:t>
            </a:r>
            <a:r>
              <a:rPr lang="en-US" sz="1400" dirty="0"/>
              <a:t>is used to find out predictors having co-linearity problem. In the case of ADCTL dataset, </a:t>
            </a:r>
            <a:r>
              <a:rPr lang="en-US" sz="1400" b="1" dirty="0"/>
              <a:t>110 predictors </a:t>
            </a:r>
            <a:r>
              <a:rPr lang="en-US" sz="1400" dirty="0"/>
              <a:t>have the co-linearity problems which are eliminated from the training dataset. As a result, the total number of predictors is </a:t>
            </a:r>
            <a:r>
              <a:rPr lang="en-US" sz="1400" b="1" dirty="0"/>
              <a:t>reduced to 320</a:t>
            </a:r>
            <a:r>
              <a:rPr lang="en-US" sz="1400" dirty="0"/>
              <a:t> after co-linearity checking.</a:t>
            </a:r>
          </a:p>
          <a:p>
            <a:pPr marL="285750" indent="-285750" algn="just">
              <a:buFont typeface="Arial" panose="020B0604020202020204" pitchFamily="34" charset="0"/>
              <a:buChar char="•"/>
            </a:pPr>
            <a:r>
              <a:rPr lang="en-US" sz="1400" dirty="0"/>
              <a:t>Predictors having </a:t>
            </a:r>
            <a:r>
              <a:rPr lang="en-US" sz="1400" b="1" dirty="0"/>
              <a:t>more than 75 % </a:t>
            </a:r>
            <a:r>
              <a:rPr lang="en-US" sz="1400" dirty="0"/>
              <a:t>correlation factor are removed from the training dataset. In the case of ADCTL dataset, </a:t>
            </a:r>
            <a:r>
              <a:rPr lang="en-US" sz="1400" b="1" dirty="0"/>
              <a:t>184 predictors </a:t>
            </a:r>
            <a:r>
              <a:rPr lang="en-US" sz="1400" dirty="0"/>
              <a:t>have </a:t>
            </a:r>
            <a:r>
              <a:rPr lang="en-US" sz="1400" b="1" dirty="0"/>
              <a:t>more than 75 % </a:t>
            </a:r>
            <a:r>
              <a:rPr lang="en-US" sz="1400" dirty="0"/>
              <a:t>correlation factor. Therefore, the total number of predictors is </a:t>
            </a:r>
            <a:r>
              <a:rPr lang="en-US" sz="1400" b="1" dirty="0"/>
              <a:t>decreased to 136.</a:t>
            </a:r>
          </a:p>
        </p:txBody>
      </p:sp>
    </p:spTree>
    <p:extLst>
      <p:ext uri="{BB962C8B-B14F-4D97-AF65-F5344CB8AC3E}">
        <p14:creationId xmlns:p14="http://schemas.microsoft.com/office/powerpoint/2010/main" val="22281369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73F6910-D874-D101-C5C9-3CBBA7E931D3}"/>
              </a:ext>
            </a:extLst>
          </p:cNvPr>
          <p:cNvSpPr/>
          <p:nvPr/>
        </p:nvSpPr>
        <p:spPr>
          <a:xfrm>
            <a:off x="10695709" y="6407723"/>
            <a:ext cx="1496291" cy="450277"/>
          </a:xfrm>
          <a:prstGeom prst="rect">
            <a:avLst/>
          </a:prstGeom>
          <a:solidFill>
            <a:srgbClr val="E05E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4D0D1278-BE5E-77C9-9EDE-ACDEC26E2978}"/>
              </a:ext>
            </a:extLst>
          </p:cNvPr>
          <p:cNvSpPr txBox="1"/>
          <p:nvPr/>
        </p:nvSpPr>
        <p:spPr>
          <a:xfrm>
            <a:off x="11297019" y="6463584"/>
            <a:ext cx="306494" cy="369332"/>
          </a:xfrm>
          <a:prstGeom prst="rect">
            <a:avLst/>
          </a:prstGeom>
          <a:noFill/>
        </p:spPr>
        <p:txBody>
          <a:bodyPr wrap="none" rtlCol="0">
            <a:spAutoFit/>
          </a:bodyPr>
          <a:lstStyle/>
          <a:p>
            <a:r>
              <a:rPr lang="en-US" b="1" dirty="0">
                <a:solidFill>
                  <a:schemeClr val="bg2">
                    <a:lumMod val="25000"/>
                  </a:schemeClr>
                </a:solidFill>
                <a:latin typeface="Tw Cen MT" panose="020B0602020104020603" pitchFamily="34" charset="0"/>
              </a:rPr>
              <a:t>5</a:t>
            </a:r>
          </a:p>
        </p:txBody>
      </p:sp>
      <p:sp>
        <p:nvSpPr>
          <p:cNvPr id="2" name="Rectangle 1">
            <a:extLst>
              <a:ext uri="{FF2B5EF4-FFF2-40B4-BE49-F238E27FC236}">
                <a16:creationId xmlns:a16="http://schemas.microsoft.com/office/drawing/2014/main" id="{AABD95F5-79C7-3A41-5703-41924966F7DE}"/>
              </a:ext>
            </a:extLst>
          </p:cNvPr>
          <p:cNvSpPr/>
          <p:nvPr/>
        </p:nvSpPr>
        <p:spPr>
          <a:xfrm>
            <a:off x="-1" y="-14664"/>
            <a:ext cx="10695709" cy="450277"/>
          </a:xfrm>
          <a:prstGeom prst="rect">
            <a:avLst/>
          </a:prstGeom>
          <a:solidFill>
            <a:srgbClr val="E05E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chemeClr val="bg2">
                    <a:lumMod val="25000"/>
                  </a:schemeClr>
                </a:solidFill>
                <a:latin typeface="Tw Cen MT" panose="020B0602020104020603" pitchFamily="34" charset="0"/>
              </a:rPr>
              <a:t>     </a:t>
            </a:r>
          </a:p>
        </p:txBody>
      </p:sp>
      <p:sp>
        <p:nvSpPr>
          <p:cNvPr id="9" name="TextBox 8">
            <a:extLst>
              <a:ext uri="{FF2B5EF4-FFF2-40B4-BE49-F238E27FC236}">
                <a16:creationId xmlns:a16="http://schemas.microsoft.com/office/drawing/2014/main" id="{5485D21A-D9D7-0E5D-EAEB-50EF29213360}"/>
              </a:ext>
            </a:extLst>
          </p:cNvPr>
          <p:cNvSpPr txBox="1"/>
          <p:nvPr/>
        </p:nvSpPr>
        <p:spPr>
          <a:xfrm>
            <a:off x="216167" y="-51136"/>
            <a:ext cx="5754460" cy="523220"/>
          </a:xfrm>
          <a:prstGeom prst="rect">
            <a:avLst/>
          </a:prstGeom>
          <a:noFill/>
        </p:spPr>
        <p:txBody>
          <a:bodyPr wrap="none" rtlCol="0">
            <a:spAutoFit/>
          </a:bodyPr>
          <a:lstStyle/>
          <a:p>
            <a:r>
              <a:rPr lang="en-US" sz="2800" b="1" dirty="0">
                <a:solidFill>
                  <a:schemeClr val="bg2">
                    <a:lumMod val="25000"/>
                  </a:schemeClr>
                </a:solidFill>
                <a:latin typeface="Tw Cen MT" panose="020B0602020104020603" pitchFamily="34" charset="0"/>
              </a:rPr>
              <a:t>Task 1: ADCLT Dataset Classification</a:t>
            </a:r>
          </a:p>
        </p:txBody>
      </p:sp>
      <p:sp>
        <p:nvSpPr>
          <p:cNvPr id="3" name="TextBox 2">
            <a:extLst>
              <a:ext uri="{FF2B5EF4-FFF2-40B4-BE49-F238E27FC236}">
                <a16:creationId xmlns:a16="http://schemas.microsoft.com/office/drawing/2014/main" id="{C66E8B7A-CB5F-36D7-BFA4-4E8D06AD5AE3}"/>
              </a:ext>
            </a:extLst>
          </p:cNvPr>
          <p:cNvSpPr txBox="1"/>
          <p:nvPr/>
        </p:nvSpPr>
        <p:spPr>
          <a:xfrm>
            <a:off x="552694" y="629744"/>
            <a:ext cx="11528469" cy="2246769"/>
          </a:xfrm>
          <a:prstGeom prst="rect">
            <a:avLst/>
          </a:prstGeom>
          <a:noFill/>
        </p:spPr>
        <p:txBody>
          <a:bodyPr wrap="square" rtlCol="0">
            <a:spAutoFit/>
          </a:bodyPr>
          <a:lstStyle/>
          <a:p>
            <a:pPr marL="285750" indent="-285750" algn="just">
              <a:buFont typeface="Arial" panose="020B0604020202020204" pitchFamily="34" charset="0"/>
              <a:buChar char="•"/>
            </a:pPr>
            <a:r>
              <a:rPr lang="en-US" sz="1400" dirty="0"/>
              <a:t>Lasso Regression is used to select the most significant predictors which help to reduce overfitting. It makes the total number of predicators less (</a:t>
            </a:r>
            <a:r>
              <a:rPr lang="en-US" sz="1400" b="1" dirty="0"/>
              <a:t>only 24 predictors </a:t>
            </a:r>
            <a:r>
              <a:rPr lang="en-US" sz="1400" dirty="0"/>
              <a:t>are available for training models).</a:t>
            </a:r>
          </a:p>
          <a:p>
            <a:pPr marL="285750" indent="-285750" algn="just">
              <a:buFont typeface="Arial" panose="020B0604020202020204" pitchFamily="34" charset="0"/>
              <a:buChar char="•"/>
            </a:pPr>
            <a:r>
              <a:rPr lang="en-US" sz="1400" dirty="0"/>
              <a:t>Boruta feature selection method is also used beside Lasso and observed which one is performed well. Boruta feature selection algorithm provides </a:t>
            </a:r>
            <a:r>
              <a:rPr lang="en-US" sz="1400" b="1" dirty="0"/>
              <a:t>only 26 predictors </a:t>
            </a:r>
            <a:r>
              <a:rPr lang="en-US" sz="1400" dirty="0"/>
              <a:t>for training models which is higher than Lasso.</a:t>
            </a:r>
          </a:p>
          <a:p>
            <a:pPr marL="285750" indent="-285750" algn="just">
              <a:buFont typeface="Arial" panose="020B0604020202020204" pitchFamily="34" charset="0"/>
              <a:buChar char="•"/>
            </a:pPr>
            <a:r>
              <a:rPr lang="en-US" sz="1400" dirty="0"/>
              <a:t>In addition to Lasso and Boruta, a hybrid feature selection method is also used to get the most impactful features for training the models. The combination of PCA and Boruta provides </a:t>
            </a:r>
            <a:r>
              <a:rPr lang="en-US" sz="1400" b="1" dirty="0"/>
              <a:t>only 8 predictors </a:t>
            </a:r>
            <a:r>
              <a:rPr lang="en-US" sz="1400" dirty="0"/>
              <a:t>to train the models. </a:t>
            </a:r>
          </a:p>
          <a:p>
            <a:pPr marL="285750" indent="-285750" algn="just">
              <a:buFont typeface="Arial" panose="020B0604020202020204" pitchFamily="34" charset="0"/>
              <a:buChar char="•"/>
            </a:pPr>
            <a:r>
              <a:rPr lang="en-US" sz="1400" dirty="0"/>
              <a:t>Now, all the selected features from Lasso, Boruta, and the combination of PCA and Boruta are fitted into different classification models (e.g., logistic regression, support vector machine) separately and calculated the </a:t>
            </a:r>
            <a:r>
              <a:rPr lang="en-US" sz="1400" b="1" dirty="0"/>
              <a:t>AUC</a:t>
            </a:r>
            <a:r>
              <a:rPr lang="en-US" sz="1400" dirty="0"/>
              <a:t> and </a:t>
            </a:r>
            <a:r>
              <a:rPr lang="en-US" sz="1400" b="1" dirty="0"/>
              <a:t>MCC</a:t>
            </a:r>
            <a:r>
              <a:rPr lang="en-US" sz="1400" dirty="0"/>
              <a:t> score for each model. </a:t>
            </a:r>
          </a:p>
          <a:p>
            <a:pPr marL="285750" indent="-285750" algn="just">
              <a:buFont typeface="Arial" panose="020B0604020202020204" pitchFamily="34" charset="0"/>
              <a:buChar char="•"/>
            </a:pPr>
            <a:r>
              <a:rPr lang="en-US" sz="1400" dirty="0"/>
              <a:t>Finally, the best classification model is chosen according to the </a:t>
            </a:r>
            <a:r>
              <a:rPr lang="en-US" sz="1400" b="1" dirty="0"/>
              <a:t>highest AUC </a:t>
            </a:r>
            <a:r>
              <a:rPr lang="en-US" sz="1400" dirty="0"/>
              <a:t>and</a:t>
            </a:r>
            <a:r>
              <a:rPr lang="en-US" sz="1400" b="1" dirty="0"/>
              <a:t> MCC score</a:t>
            </a:r>
            <a:r>
              <a:rPr lang="en-US" sz="1400" dirty="0"/>
              <a:t>.</a:t>
            </a:r>
          </a:p>
          <a:p>
            <a:pPr marL="285750" indent="-285750" algn="just">
              <a:buFont typeface="Arial" panose="020B0604020202020204" pitchFamily="34" charset="0"/>
              <a:buChar char="•"/>
            </a:pPr>
            <a:endParaRPr lang="en-US" sz="1400" dirty="0"/>
          </a:p>
        </p:txBody>
      </p:sp>
      <p:graphicFrame>
        <p:nvGraphicFramePr>
          <p:cNvPr id="4" name="Table 4">
            <a:extLst>
              <a:ext uri="{FF2B5EF4-FFF2-40B4-BE49-F238E27FC236}">
                <a16:creationId xmlns:a16="http://schemas.microsoft.com/office/drawing/2014/main" id="{5D4D0C3E-3A08-7E71-5D98-69767F16723D}"/>
              </a:ext>
            </a:extLst>
          </p:cNvPr>
          <p:cNvGraphicFramePr>
            <a:graphicFrameLocks noGrp="1"/>
          </p:cNvGraphicFramePr>
          <p:nvPr>
            <p:extLst>
              <p:ext uri="{D42A27DB-BD31-4B8C-83A1-F6EECF244321}">
                <p14:modId xmlns:p14="http://schemas.microsoft.com/office/powerpoint/2010/main" val="1609225489"/>
              </p:ext>
            </p:extLst>
          </p:nvPr>
        </p:nvGraphicFramePr>
        <p:xfrm>
          <a:off x="5970627" y="3142138"/>
          <a:ext cx="6056305" cy="2468880"/>
        </p:xfrm>
        <a:graphic>
          <a:graphicData uri="http://schemas.openxmlformats.org/drawingml/2006/table">
            <a:tbl>
              <a:tblPr firstRow="1" bandRow="1">
                <a:tableStyleId>{0E3FDE45-AF77-4B5C-9715-49D594BDF05E}</a:tableStyleId>
              </a:tblPr>
              <a:tblGrid>
                <a:gridCol w="2764465">
                  <a:extLst>
                    <a:ext uri="{9D8B030D-6E8A-4147-A177-3AD203B41FA5}">
                      <a16:colId xmlns:a16="http://schemas.microsoft.com/office/drawing/2014/main" val="4257331347"/>
                    </a:ext>
                  </a:extLst>
                </a:gridCol>
                <a:gridCol w="548640">
                  <a:extLst>
                    <a:ext uri="{9D8B030D-6E8A-4147-A177-3AD203B41FA5}">
                      <a16:colId xmlns:a16="http://schemas.microsoft.com/office/drawing/2014/main" val="2224652332"/>
                    </a:ext>
                  </a:extLst>
                </a:gridCol>
                <a:gridCol w="548640">
                  <a:extLst>
                    <a:ext uri="{9D8B030D-6E8A-4147-A177-3AD203B41FA5}">
                      <a16:colId xmlns:a16="http://schemas.microsoft.com/office/drawing/2014/main" val="2452615021"/>
                    </a:ext>
                  </a:extLst>
                </a:gridCol>
                <a:gridCol w="548640">
                  <a:extLst>
                    <a:ext uri="{9D8B030D-6E8A-4147-A177-3AD203B41FA5}">
                      <a16:colId xmlns:a16="http://schemas.microsoft.com/office/drawing/2014/main" val="270236586"/>
                    </a:ext>
                  </a:extLst>
                </a:gridCol>
                <a:gridCol w="548640">
                  <a:extLst>
                    <a:ext uri="{9D8B030D-6E8A-4147-A177-3AD203B41FA5}">
                      <a16:colId xmlns:a16="http://schemas.microsoft.com/office/drawing/2014/main" val="756105892"/>
                    </a:ext>
                  </a:extLst>
                </a:gridCol>
                <a:gridCol w="548640">
                  <a:extLst>
                    <a:ext uri="{9D8B030D-6E8A-4147-A177-3AD203B41FA5}">
                      <a16:colId xmlns:a16="http://schemas.microsoft.com/office/drawing/2014/main" val="3146507700"/>
                    </a:ext>
                  </a:extLst>
                </a:gridCol>
                <a:gridCol w="548640">
                  <a:extLst>
                    <a:ext uri="{9D8B030D-6E8A-4147-A177-3AD203B41FA5}">
                      <a16:colId xmlns:a16="http://schemas.microsoft.com/office/drawing/2014/main" val="4227775526"/>
                    </a:ext>
                  </a:extLst>
                </a:gridCol>
              </a:tblGrid>
              <a:tr h="0">
                <a:tc rowSpan="2">
                  <a:txBody>
                    <a:bodyPr/>
                    <a:lstStyle/>
                    <a:p>
                      <a:r>
                        <a:rPr lang="en-US" sz="1200" b="1" dirty="0"/>
                        <a:t>Models</a:t>
                      </a:r>
                    </a:p>
                  </a:txBody>
                  <a:tcPr/>
                </a:tc>
                <a:tc gridSpan="2">
                  <a:txBody>
                    <a:bodyPr/>
                    <a:lstStyle/>
                    <a:p>
                      <a:pPr algn="ctr"/>
                      <a:r>
                        <a:rPr lang="en-US" sz="1200" b="1" dirty="0"/>
                        <a:t>Lasso</a:t>
                      </a:r>
                    </a:p>
                  </a:txBody>
                  <a:tcPr>
                    <a:lnB w="12700" cmpd="sng">
                      <a:noFill/>
                    </a:lnB>
                  </a:tcPr>
                </a:tc>
                <a:tc hMerge="1">
                  <a:txBody>
                    <a:bodyPr/>
                    <a:lstStyle/>
                    <a:p>
                      <a:r>
                        <a:rPr lang="en-US" dirty="0"/>
                        <a:t>Boruta</a:t>
                      </a:r>
                    </a:p>
                  </a:txBody>
                  <a:tcPr/>
                </a:tc>
                <a:tc gridSpan="2">
                  <a:txBody>
                    <a:bodyPr/>
                    <a:lstStyle/>
                    <a:p>
                      <a:pPr algn="ctr"/>
                      <a:r>
                        <a:rPr lang="en-US" sz="1200" b="1" dirty="0"/>
                        <a:t>Boruta</a:t>
                      </a:r>
                    </a:p>
                  </a:txBody>
                  <a:tcPr>
                    <a:lnB w="12700" cmpd="sng">
                      <a:noFill/>
                    </a:lnB>
                  </a:tcPr>
                </a:tc>
                <a:tc hMerge="1">
                  <a:txBody>
                    <a:bodyPr/>
                    <a:lstStyle/>
                    <a:p>
                      <a:endParaRPr lang="en-US" dirty="0"/>
                    </a:p>
                  </a:txBody>
                  <a:tcPr>
                    <a:lnL w="12700" cap="flat" cmpd="sng" algn="ctr">
                      <a:solidFill>
                        <a:schemeClr val="tx1"/>
                      </a:solidFill>
                      <a:prstDash val="solid"/>
                      <a:round/>
                      <a:headEnd type="none" w="med" len="med"/>
                      <a:tailEnd type="none" w="med" len="med"/>
                    </a:lnL>
                  </a:tcPr>
                </a:tc>
                <a:tc gridSpan="2">
                  <a:txBody>
                    <a:bodyPr/>
                    <a:lstStyle/>
                    <a:p>
                      <a:pPr algn="ctr"/>
                      <a:r>
                        <a:rPr lang="en-US" sz="1200" b="1" dirty="0"/>
                        <a:t>PCA &amp; Boruta</a:t>
                      </a:r>
                    </a:p>
                  </a:txBody>
                  <a:tcPr>
                    <a:lnB w="12700" cmpd="sng">
                      <a:noFill/>
                    </a:lnB>
                  </a:tcPr>
                </a:tc>
                <a:tc hMerge="1">
                  <a:txBody>
                    <a:bodyPr/>
                    <a:lstStyle/>
                    <a:p>
                      <a:endParaRPr lang="en-US" dirty="0"/>
                    </a:p>
                  </a:txBody>
                  <a:tcPr/>
                </a:tc>
                <a:extLst>
                  <a:ext uri="{0D108BD9-81ED-4DB2-BD59-A6C34878D82A}">
                    <a16:rowId xmlns:a16="http://schemas.microsoft.com/office/drawing/2014/main" val="1273433909"/>
                  </a:ext>
                </a:extLst>
              </a:tr>
              <a:tr h="0">
                <a:tc vMerge="1">
                  <a:txBody>
                    <a:bodyPr/>
                    <a:lstStyle/>
                    <a:p>
                      <a:endParaRPr lang="en-US" sz="1400" dirty="0"/>
                    </a:p>
                  </a:txBody>
                  <a:tcPr/>
                </a:tc>
                <a:tc>
                  <a:txBody>
                    <a:bodyPr/>
                    <a:lstStyle/>
                    <a:p>
                      <a:pPr algn="ctr"/>
                      <a:r>
                        <a:rPr lang="en-US" sz="1200" dirty="0"/>
                        <a:t>AUC</a:t>
                      </a:r>
                      <a:endParaRPr lang="en-US" sz="1200" i="1" dirty="0"/>
                    </a:p>
                  </a:txBody>
                  <a:tcPr>
                    <a:lnL w="12700" cmpd="sng">
                      <a:noFill/>
                    </a:lnL>
                    <a:lnR>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05E7D">
                        <a:alpha val="20000"/>
                      </a:srgbClr>
                    </a:solidFill>
                  </a:tcPr>
                </a:tc>
                <a:tc>
                  <a:txBody>
                    <a:bodyPr/>
                    <a:lstStyle/>
                    <a:p>
                      <a:pPr algn="ctr"/>
                      <a:r>
                        <a:rPr lang="en-US" sz="1200" dirty="0"/>
                        <a:t>MCC</a:t>
                      </a:r>
                      <a:endParaRPr lang="en-US" sz="1200" i="1" dirty="0"/>
                    </a:p>
                  </a:txBody>
                  <a:tcPr>
                    <a:lnL>
                      <a:noFill/>
                    </a:lnL>
                    <a:lnR>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05E7D">
                        <a:alpha val="20000"/>
                      </a:srgbClr>
                    </a:solidFill>
                  </a:tcPr>
                </a:tc>
                <a:tc>
                  <a:txBody>
                    <a:bodyPr/>
                    <a:lstStyle/>
                    <a:p>
                      <a:pPr algn="ctr"/>
                      <a:r>
                        <a:rPr lang="en-US" sz="1200" dirty="0"/>
                        <a:t>AUC</a:t>
                      </a:r>
                      <a:endParaRPr lang="en-US" sz="1200" i="1" dirty="0"/>
                    </a:p>
                  </a:txBody>
                  <a:tcPr>
                    <a:lnL>
                      <a:noFill/>
                    </a:lnL>
                    <a:lnR>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05E7D">
                        <a:alpha val="20000"/>
                      </a:srgbClr>
                    </a:solidFill>
                  </a:tcPr>
                </a:tc>
                <a:tc>
                  <a:txBody>
                    <a:bodyPr/>
                    <a:lstStyle/>
                    <a:p>
                      <a:pPr algn="ctr"/>
                      <a:r>
                        <a:rPr lang="en-US" sz="1200" dirty="0"/>
                        <a:t>MCC</a:t>
                      </a:r>
                      <a:endParaRPr lang="en-US" sz="1200" i="1" dirty="0"/>
                    </a:p>
                  </a:txBody>
                  <a:tcPr>
                    <a:lnL>
                      <a:noFill/>
                    </a:lnL>
                    <a:lnR>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05E7D">
                        <a:alpha val="20000"/>
                      </a:srgbClr>
                    </a:solidFill>
                  </a:tcPr>
                </a:tc>
                <a:tc>
                  <a:txBody>
                    <a:bodyPr/>
                    <a:lstStyle/>
                    <a:p>
                      <a:pPr algn="ctr"/>
                      <a:r>
                        <a:rPr lang="en-US" sz="1200" dirty="0"/>
                        <a:t>AUC</a:t>
                      </a:r>
                      <a:endParaRPr lang="en-US" sz="1200" i="1" dirty="0"/>
                    </a:p>
                  </a:txBody>
                  <a:tcPr>
                    <a:lnL>
                      <a:noFill/>
                    </a:lnL>
                    <a:lnR>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05E7D">
                        <a:alpha val="20000"/>
                      </a:srgbClr>
                    </a:solidFill>
                  </a:tcPr>
                </a:tc>
                <a:tc>
                  <a:txBody>
                    <a:bodyPr/>
                    <a:lstStyle/>
                    <a:p>
                      <a:pPr algn="ctr"/>
                      <a:r>
                        <a:rPr lang="en-US" sz="1200" dirty="0"/>
                        <a:t>MCC</a:t>
                      </a:r>
                      <a:endParaRPr lang="en-US" sz="1200" i="1" dirty="0"/>
                    </a:p>
                  </a:txBody>
                  <a:tcPr>
                    <a:lnL>
                      <a:noFill/>
                    </a:lnL>
                    <a:lnR>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05E7D">
                        <a:alpha val="20000"/>
                      </a:srgbClr>
                    </a:solidFill>
                  </a:tcPr>
                </a:tc>
                <a:extLst>
                  <a:ext uri="{0D108BD9-81ED-4DB2-BD59-A6C34878D82A}">
                    <a16:rowId xmlns:a16="http://schemas.microsoft.com/office/drawing/2014/main" val="4122573974"/>
                  </a:ext>
                </a:extLst>
              </a:tr>
              <a:tr h="0">
                <a:tc>
                  <a:txBody>
                    <a:bodyPr/>
                    <a:lstStyle/>
                    <a:p>
                      <a:r>
                        <a:rPr lang="en-US" sz="1200" dirty="0"/>
                        <a:t>Logistic Regression</a:t>
                      </a:r>
                    </a:p>
                  </a:txBody>
                  <a:tcPr/>
                </a:tc>
                <a:tc>
                  <a:txBody>
                    <a:bodyPr/>
                    <a:lstStyle/>
                    <a:p>
                      <a:r>
                        <a:rPr lang="en-US" sz="1200" dirty="0"/>
                        <a:t>0.908</a:t>
                      </a:r>
                    </a:p>
                  </a:txBody>
                  <a:tcPr>
                    <a:lnT w="12700" cap="flat" cmpd="sng" algn="ctr">
                      <a:solidFill>
                        <a:schemeClr val="tx1"/>
                      </a:solidFill>
                      <a:prstDash val="solid"/>
                      <a:round/>
                      <a:headEnd type="none" w="med" len="med"/>
                      <a:tailEnd type="none" w="med" len="med"/>
                    </a:lnT>
                  </a:tcPr>
                </a:tc>
                <a:tc>
                  <a:txBody>
                    <a:bodyPr/>
                    <a:lstStyle/>
                    <a:p>
                      <a:r>
                        <a:rPr lang="en-US" sz="1200" dirty="0"/>
                        <a:t>0.817</a:t>
                      </a:r>
                    </a:p>
                  </a:txBody>
                  <a:tcPr>
                    <a:lnT w="12700" cap="flat" cmpd="sng" algn="ctr">
                      <a:solidFill>
                        <a:schemeClr val="tx1"/>
                      </a:solidFill>
                      <a:prstDash val="solid"/>
                      <a:round/>
                      <a:headEnd type="none" w="med" len="med"/>
                      <a:tailEnd type="none" w="med" len="med"/>
                    </a:lnT>
                  </a:tcPr>
                </a:tc>
                <a:tc>
                  <a:txBody>
                    <a:bodyPr/>
                    <a:lstStyle/>
                    <a:p>
                      <a:r>
                        <a:rPr lang="en-US" sz="1200" dirty="0"/>
                        <a:t>0.957</a:t>
                      </a:r>
                    </a:p>
                  </a:txBody>
                  <a:tcPr>
                    <a:lnT w="12700" cap="flat" cmpd="sng" algn="ctr">
                      <a:solidFill>
                        <a:schemeClr val="tx1"/>
                      </a:solidFill>
                      <a:prstDash val="solid"/>
                      <a:round/>
                      <a:headEnd type="none" w="med" len="med"/>
                      <a:tailEnd type="none" w="med" len="med"/>
                    </a:lnT>
                  </a:tcPr>
                </a:tc>
                <a:tc>
                  <a:txBody>
                    <a:bodyPr/>
                    <a:lstStyle/>
                    <a:p>
                      <a:r>
                        <a:rPr lang="en-US" sz="1200" dirty="0"/>
                        <a:t>0.914</a:t>
                      </a:r>
                    </a:p>
                  </a:txBody>
                  <a:tcPr>
                    <a:lnT w="12700" cap="flat" cmpd="sng" algn="ctr">
                      <a:solidFill>
                        <a:schemeClr val="tx1"/>
                      </a:solidFill>
                      <a:prstDash val="solid"/>
                      <a:round/>
                      <a:headEnd type="none" w="med" len="med"/>
                      <a:tailEnd type="none" w="med" len="med"/>
                    </a:lnT>
                  </a:tcPr>
                </a:tc>
                <a:tc>
                  <a:txBody>
                    <a:bodyPr/>
                    <a:lstStyle/>
                    <a:p>
                      <a:r>
                        <a:rPr lang="en-US" sz="1200" dirty="0"/>
                        <a:t>0.841</a:t>
                      </a:r>
                    </a:p>
                  </a:txBody>
                  <a:tcPr>
                    <a:lnT w="12700" cap="flat" cmpd="sng" algn="ctr">
                      <a:solidFill>
                        <a:schemeClr val="tx1"/>
                      </a:solidFill>
                      <a:prstDash val="solid"/>
                      <a:round/>
                      <a:headEnd type="none" w="med" len="med"/>
                      <a:tailEnd type="none" w="med" len="med"/>
                    </a:lnT>
                  </a:tcPr>
                </a:tc>
                <a:tc>
                  <a:txBody>
                    <a:bodyPr/>
                    <a:lstStyle/>
                    <a:p>
                      <a:r>
                        <a:rPr lang="en-US" sz="1200" dirty="0"/>
                        <a:t>0.613</a:t>
                      </a:r>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540073272"/>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Linear Discriminative Analysis (LDA)</a:t>
                      </a:r>
                    </a:p>
                  </a:txBody>
                  <a:tcPr>
                    <a:solidFill>
                      <a:srgbClr val="E05E7D">
                        <a:alpha val="20000"/>
                      </a:srgbClr>
                    </a:solidFill>
                  </a:tcPr>
                </a:tc>
                <a:tc>
                  <a:txBody>
                    <a:bodyPr/>
                    <a:lstStyle/>
                    <a:p>
                      <a:r>
                        <a:rPr lang="en-US" sz="1200" dirty="0"/>
                        <a:t>0.890</a:t>
                      </a:r>
                    </a:p>
                  </a:txBody>
                  <a:tcPr>
                    <a:solidFill>
                      <a:srgbClr val="E05E7D">
                        <a:alpha val="20000"/>
                      </a:srgbClr>
                    </a:solidFill>
                  </a:tcPr>
                </a:tc>
                <a:tc>
                  <a:txBody>
                    <a:bodyPr/>
                    <a:lstStyle/>
                    <a:p>
                      <a:r>
                        <a:rPr lang="en-US" sz="1200" dirty="0"/>
                        <a:t>0.781</a:t>
                      </a:r>
                    </a:p>
                  </a:txBody>
                  <a:tcPr>
                    <a:solidFill>
                      <a:srgbClr val="E05E7D">
                        <a:alpha val="20000"/>
                      </a:srgbClr>
                    </a:solidFill>
                  </a:tcPr>
                </a:tc>
                <a:tc>
                  <a:txBody>
                    <a:bodyPr/>
                    <a:lstStyle/>
                    <a:p>
                      <a:r>
                        <a:rPr lang="en-US" sz="1200" dirty="0"/>
                        <a:t>0.884</a:t>
                      </a:r>
                    </a:p>
                  </a:txBody>
                  <a:tcPr>
                    <a:solidFill>
                      <a:srgbClr val="E05E7D">
                        <a:alpha val="20000"/>
                      </a:srgbClr>
                    </a:solidFill>
                  </a:tcPr>
                </a:tc>
                <a:tc>
                  <a:txBody>
                    <a:bodyPr/>
                    <a:lstStyle/>
                    <a:p>
                      <a:r>
                        <a:rPr lang="en-US" sz="1200" dirty="0"/>
                        <a:t>0.771</a:t>
                      </a:r>
                    </a:p>
                  </a:txBody>
                  <a:tcPr>
                    <a:solidFill>
                      <a:srgbClr val="E05E7D">
                        <a:alpha val="20000"/>
                      </a:srgbClr>
                    </a:solidFill>
                  </a:tcPr>
                </a:tc>
                <a:tc>
                  <a:txBody>
                    <a:bodyPr/>
                    <a:lstStyle/>
                    <a:p>
                      <a:r>
                        <a:rPr lang="en-US" sz="1200" dirty="0"/>
                        <a:t>0.847</a:t>
                      </a:r>
                    </a:p>
                  </a:txBody>
                  <a:tcPr>
                    <a:solidFill>
                      <a:srgbClr val="E05E7D">
                        <a:alpha val="20000"/>
                      </a:srgbClr>
                    </a:solidFill>
                  </a:tcPr>
                </a:tc>
                <a:tc>
                  <a:txBody>
                    <a:bodyPr/>
                    <a:lstStyle/>
                    <a:p>
                      <a:r>
                        <a:rPr lang="en-US" sz="1200" dirty="0"/>
                        <a:t>0.696</a:t>
                      </a:r>
                    </a:p>
                  </a:txBody>
                  <a:tcPr>
                    <a:solidFill>
                      <a:srgbClr val="E05E7D">
                        <a:alpha val="20000"/>
                      </a:srgbClr>
                    </a:solidFill>
                  </a:tcPr>
                </a:tc>
                <a:extLst>
                  <a:ext uri="{0D108BD9-81ED-4DB2-BD59-A6C34878D82A}">
                    <a16:rowId xmlns:a16="http://schemas.microsoft.com/office/drawing/2014/main" val="569857138"/>
                  </a:ext>
                </a:extLst>
              </a:tr>
              <a:tr h="12030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Quadratic Discriminative Analysis (QDA)</a:t>
                      </a:r>
                    </a:p>
                  </a:txBody>
                  <a:tcPr/>
                </a:tc>
                <a:tc>
                  <a:txBody>
                    <a:bodyPr/>
                    <a:lstStyle/>
                    <a:p>
                      <a:r>
                        <a:rPr lang="en-US" sz="1200" b="1" dirty="0"/>
                        <a:t>0.951</a:t>
                      </a:r>
                    </a:p>
                  </a:txBody>
                  <a:tcPr/>
                </a:tc>
                <a:tc>
                  <a:txBody>
                    <a:bodyPr/>
                    <a:lstStyle/>
                    <a:p>
                      <a:r>
                        <a:rPr lang="en-US" sz="1200" b="1" dirty="0"/>
                        <a:t>0.902</a:t>
                      </a:r>
                    </a:p>
                  </a:txBody>
                  <a:tcPr/>
                </a:tc>
                <a:tc>
                  <a:txBody>
                    <a:bodyPr/>
                    <a:lstStyle/>
                    <a:p>
                      <a:r>
                        <a:rPr lang="en-US" sz="1200" b="1" dirty="0">
                          <a:solidFill>
                            <a:srgbClr val="FF0000"/>
                          </a:solidFill>
                        </a:rPr>
                        <a:t>0.963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solidFill>
                            <a:srgbClr val="FF0000"/>
                          </a:solidFill>
                        </a:rPr>
                        <a:t>0.927</a:t>
                      </a:r>
                    </a:p>
                  </a:txBody>
                  <a:tcPr/>
                </a:tc>
                <a:tc>
                  <a:txBody>
                    <a:bodyPr/>
                    <a:lstStyle/>
                    <a:p>
                      <a:r>
                        <a:rPr lang="en-US" sz="1200" dirty="0"/>
                        <a:t>0.817</a:t>
                      </a:r>
                    </a:p>
                  </a:txBody>
                  <a:tcPr/>
                </a:tc>
                <a:tc>
                  <a:txBody>
                    <a:bodyPr/>
                    <a:lstStyle/>
                    <a:p>
                      <a:r>
                        <a:rPr lang="en-US" sz="1200" dirty="0"/>
                        <a:t>0.636</a:t>
                      </a:r>
                    </a:p>
                  </a:txBody>
                  <a:tcPr/>
                </a:tc>
                <a:extLst>
                  <a:ext uri="{0D108BD9-81ED-4DB2-BD59-A6C34878D82A}">
                    <a16:rowId xmlns:a16="http://schemas.microsoft.com/office/drawing/2014/main" val="674126082"/>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Supper Vector Machine (SVM - Linear)</a:t>
                      </a:r>
                    </a:p>
                  </a:txBody>
                  <a:tcPr>
                    <a:solidFill>
                      <a:srgbClr val="E05E7D">
                        <a:alpha val="20000"/>
                      </a:srgbClr>
                    </a:solidFill>
                  </a:tcPr>
                </a:tc>
                <a:tc>
                  <a:txBody>
                    <a:bodyPr/>
                    <a:lstStyle/>
                    <a:p>
                      <a:r>
                        <a:rPr lang="en-US" sz="1200" dirty="0"/>
                        <a:t>0.902</a:t>
                      </a:r>
                    </a:p>
                  </a:txBody>
                  <a:tcPr>
                    <a:solidFill>
                      <a:srgbClr val="E05E7D">
                        <a:alpha val="20000"/>
                      </a:srgbClr>
                    </a:solidFill>
                  </a:tcPr>
                </a:tc>
                <a:tc>
                  <a:txBody>
                    <a:bodyPr/>
                    <a:lstStyle/>
                    <a:p>
                      <a:r>
                        <a:rPr lang="en-US" sz="1200" dirty="0"/>
                        <a:t>0.805</a:t>
                      </a:r>
                    </a:p>
                  </a:txBody>
                  <a:tcPr>
                    <a:solidFill>
                      <a:srgbClr val="E05E7D">
                        <a:alpha val="20000"/>
                      </a:srgbClr>
                    </a:solidFill>
                  </a:tcPr>
                </a:tc>
                <a:tc>
                  <a:txBody>
                    <a:bodyPr/>
                    <a:lstStyle/>
                    <a:p>
                      <a:r>
                        <a:rPr lang="en-US" sz="1200" b="0" dirty="0"/>
                        <a:t>0.945</a:t>
                      </a:r>
                    </a:p>
                  </a:txBody>
                  <a:tcPr>
                    <a:solidFill>
                      <a:srgbClr val="E05E7D">
                        <a:alpha val="20000"/>
                      </a:srgbClr>
                    </a:solidFill>
                  </a:tcPr>
                </a:tc>
                <a:tc>
                  <a:txBody>
                    <a:bodyPr/>
                    <a:lstStyle/>
                    <a:p>
                      <a:r>
                        <a:rPr lang="en-US" sz="1200" b="0" dirty="0"/>
                        <a:t>0.890</a:t>
                      </a:r>
                    </a:p>
                  </a:txBody>
                  <a:tcPr>
                    <a:solidFill>
                      <a:srgbClr val="E05E7D">
                        <a:alpha val="20000"/>
                      </a:srgbClr>
                    </a:solidFill>
                  </a:tcPr>
                </a:tc>
                <a:tc>
                  <a:txBody>
                    <a:bodyPr/>
                    <a:lstStyle/>
                    <a:p>
                      <a:r>
                        <a:rPr lang="en-US" sz="1200" b="1" dirty="0"/>
                        <a:t>0.860</a:t>
                      </a:r>
                    </a:p>
                  </a:txBody>
                  <a:tcPr>
                    <a:solidFill>
                      <a:srgbClr val="E05E7D">
                        <a:alpha val="20000"/>
                      </a:srgbClr>
                    </a:solidFill>
                  </a:tcPr>
                </a:tc>
                <a:tc>
                  <a:txBody>
                    <a:bodyPr/>
                    <a:lstStyle/>
                    <a:p>
                      <a:r>
                        <a:rPr lang="en-US" sz="1200" b="1" dirty="0"/>
                        <a:t>0.722</a:t>
                      </a:r>
                    </a:p>
                  </a:txBody>
                  <a:tcPr>
                    <a:solidFill>
                      <a:srgbClr val="E05E7D">
                        <a:alpha val="20000"/>
                      </a:srgbClr>
                    </a:solidFill>
                  </a:tcPr>
                </a:tc>
                <a:extLst>
                  <a:ext uri="{0D108BD9-81ED-4DB2-BD59-A6C34878D82A}">
                    <a16:rowId xmlns:a16="http://schemas.microsoft.com/office/drawing/2014/main" val="2639853595"/>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Supper Vector Machine (SVM - Gaussian)</a:t>
                      </a:r>
                    </a:p>
                  </a:txBody>
                  <a:tcPr/>
                </a:tc>
                <a:tc>
                  <a:txBody>
                    <a:bodyPr/>
                    <a:lstStyle/>
                    <a:p>
                      <a:r>
                        <a:rPr lang="en-US" sz="1200" b="0" dirty="0"/>
                        <a:t>0.891</a:t>
                      </a:r>
                    </a:p>
                  </a:txBody>
                  <a:tcPr/>
                </a:tc>
                <a:tc>
                  <a:txBody>
                    <a:bodyPr/>
                    <a:lstStyle/>
                    <a:p>
                      <a:r>
                        <a:rPr lang="en-US" sz="1200" b="0" dirty="0"/>
                        <a:t>0.792</a:t>
                      </a:r>
                    </a:p>
                  </a:txBody>
                  <a:tcPr/>
                </a:tc>
                <a:tc>
                  <a:txBody>
                    <a:bodyPr/>
                    <a:lstStyle/>
                    <a:p>
                      <a:r>
                        <a:rPr lang="en-US" sz="1200" dirty="0"/>
                        <a:t>0.909</a:t>
                      </a:r>
                    </a:p>
                  </a:txBody>
                  <a:tcPr/>
                </a:tc>
                <a:tc>
                  <a:txBody>
                    <a:bodyPr/>
                    <a:lstStyle/>
                    <a:p>
                      <a:r>
                        <a:rPr lang="en-US" sz="1200" dirty="0"/>
                        <a:t>0.820</a:t>
                      </a:r>
                    </a:p>
                  </a:txBody>
                  <a:tcPr/>
                </a:tc>
                <a:tc>
                  <a:txBody>
                    <a:bodyPr/>
                    <a:lstStyle/>
                    <a:p>
                      <a:r>
                        <a:rPr lang="en-US" sz="1200" b="0" dirty="0"/>
                        <a:t>0.849</a:t>
                      </a:r>
                    </a:p>
                  </a:txBody>
                  <a:tcPr/>
                </a:tc>
                <a:tc>
                  <a:txBody>
                    <a:bodyPr/>
                    <a:lstStyle/>
                    <a:p>
                      <a:r>
                        <a:rPr lang="en-US" sz="1200" b="0" dirty="0"/>
                        <a:t>0.715</a:t>
                      </a:r>
                    </a:p>
                  </a:txBody>
                  <a:tcPr/>
                </a:tc>
                <a:extLst>
                  <a:ext uri="{0D108BD9-81ED-4DB2-BD59-A6C34878D82A}">
                    <a16:rowId xmlns:a16="http://schemas.microsoft.com/office/drawing/2014/main" val="3443446728"/>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K-Means Neighbor (KNN)</a:t>
                      </a:r>
                    </a:p>
                  </a:txBody>
                  <a:tcPr>
                    <a:solidFill>
                      <a:srgbClr val="E05E7D">
                        <a:alpha val="20000"/>
                      </a:srgbClr>
                    </a:solidFill>
                  </a:tcPr>
                </a:tc>
                <a:tc>
                  <a:txBody>
                    <a:bodyPr/>
                    <a:lstStyle/>
                    <a:p>
                      <a:r>
                        <a:rPr lang="en-US" sz="1200" dirty="0"/>
                        <a:t>0.830</a:t>
                      </a:r>
                    </a:p>
                  </a:txBody>
                  <a:tcPr>
                    <a:solidFill>
                      <a:srgbClr val="E05E7D">
                        <a:alpha val="20000"/>
                      </a:srgbClr>
                    </a:solidFill>
                  </a:tcPr>
                </a:tc>
                <a:tc>
                  <a:txBody>
                    <a:bodyPr/>
                    <a:lstStyle/>
                    <a:p>
                      <a:r>
                        <a:rPr lang="en-US" sz="1200" dirty="0"/>
                        <a:t>0.666</a:t>
                      </a:r>
                    </a:p>
                  </a:txBody>
                  <a:tcPr>
                    <a:solidFill>
                      <a:srgbClr val="E05E7D">
                        <a:alpha val="20000"/>
                      </a:srgbClr>
                    </a:solidFill>
                  </a:tcPr>
                </a:tc>
                <a:tc>
                  <a:txBody>
                    <a:bodyPr/>
                    <a:lstStyle/>
                    <a:p>
                      <a:r>
                        <a:rPr lang="en-US" sz="1200" dirty="0"/>
                        <a:t>0.866</a:t>
                      </a:r>
                    </a:p>
                  </a:txBody>
                  <a:tcPr>
                    <a:solidFill>
                      <a:srgbClr val="E05E7D">
                        <a:alpha val="20000"/>
                      </a:srgbClr>
                    </a:solidFill>
                  </a:tcPr>
                </a:tc>
                <a:tc>
                  <a:txBody>
                    <a:bodyPr/>
                    <a:lstStyle/>
                    <a:p>
                      <a:r>
                        <a:rPr lang="en-US" sz="1200" dirty="0"/>
                        <a:t>0.737</a:t>
                      </a:r>
                    </a:p>
                  </a:txBody>
                  <a:tcPr>
                    <a:solidFill>
                      <a:srgbClr val="E05E7D">
                        <a:alpha val="20000"/>
                      </a:srgb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0.836</a:t>
                      </a:r>
                    </a:p>
                  </a:txBody>
                  <a:tcPr>
                    <a:solidFill>
                      <a:srgbClr val="E05E7D">
                        <a:alpha val="20000"/>
                      </a:srgbClr>
                    </a:solidFill>
                  </a:tcPr>
                </a:tc>
                <a:tc>
                  <a:txBody>
                    <a:bodyPr/>
                    <a:lstStyle/>
                    <a:p>
                      <a:r>
                        <a:rPr lang="en-US" sz="1200" dirty="0"/>
                        <a:t>0.679</a:t>
                      </a:r>
                    </a:p>
                  </a:txBody>
                  <a:tcPr>
                    <a:solidFill>
                      <a:srgbClr val="E05E7D">
                        <a:alpha val="20000"/>
                      </a:srgbClr>
                    </a:solidFill>
                  </a:tcPr>
                </a:tc>
                <a:extLst>
                  <a:ext uri="{0D108BD9-81ED-4DB2-BD59-A6C34878D82A}">
                    <a16:rowId xmlns:a16="http://schemas.microsoft.com/office/drawing/2014/main" val="3826506667"/>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Naïve Bayes (NB)</a:t>
                      </a:r>
                    </a:p>
                  </a:txBody>
                  <a:tcPr>
                    <a:solidFill>
                      <a:schemeClr val="bg1">
                        <a:alpha val="20000"/>
                      </a:schemeClr>
                    </a:solidFill>
                  </a:tcPr>
                </a:tc>
                <a:tc>
                  <a:txBody>
                    <a:bodyPr/>
                    <a:lstStyle/>
                    <a:p>
                      <a:r>
                        <a:rPr lang="en-US" sz="1200" dirty="0"/>
                        <a:t>0.847</a:t>
                      </a:r>
                    </a:p>
                  </a:txBody>
                  <a:tcPr>
                    <a:solidFill>
                      <a:schemeClr val="bg1">
                        <a:alpha val="20000"/>
                      </a:schemeClr>
                    </a:solidFill>
                  </a:tcPr>
                </a:tc>
                <a:tc>
                  <a:txBody>
                    <a:bodyPr/>
                    <a:lstStyle/>
                    <a:p>
                      <a:r>
                        <a:rPr lang="en-US" sz="1200" dirty="0"/>
                        <a:t>0.696</a:t>
                      </a:r>
                    </a:p>
                  </a:txBody>
                  <a:tcPr>
                    <a:solidFill>
                      <a:schemeClr val="bg1">
                        <a:alpha val="20000"/>
                      </a:schemeClr>
                    </a:solidFill>
                  </a:tcPr>
                </a:tc>
                <a:tc>
                  <a:txBody>
                    <a:bodyPr/>
                    <a:lstStyle/>
                    <a:p>
                      <a:r>
                        <a:rPr lang="en-US" sz="1200" dirty="0"/>
                        <a:t>0.866</a:t>
                      </a:r>
                    </a:p>
                  </a:txBody>
                  <a:tcPr>
                    <a:solidFill>
                      <a:schemeClr val="bg1">
                        <a:alpha val="20000"/>
                      </a:schemeClr>
                    </a:solidFill>
                  </a:tcPr>
                </a:tc>
                <a:tc>
                  <a:txBody>
                    <a:bodyPr/>
                    <a:lstStyle/>
                    <a:p>
                      <a:r>
                        <a:rPr lang="en-US" sz="1200" dirty="0"/>
                        <a:t>0.737</a:t>
                      </a:r>
                    </a:p>
                  </a:txBody>
                  <a:tcPr>
                    <a:solidFill>
                      <a:schemeClr val="bg1">
                        <a:alpha val="20000"/>
                      </a:schemeClr>
                    </a:solidFill>
                  </a:tcPr>
                </a:tc>
                <a:tc>
                  <a:txBody>
                    <a:bodyPr/>
                    <a:lstStyle/>
                    <a:p>
                      <a:r>
                        <a:rPr lang="en-US" sz="1200" dirty="0"/>
                        <a:t>0.823</a:t>
                      </a:r>
                    </a:p>
                  </a:txBody>
                  <a:tcPr>
                    <a:solidFill>
                      <a:schemeClr val="bg1">
                        <a:alpha val="20000"/>
                      </a:schemeClr>
                    </a:solidFill>
                  </a:tcPr>
                </a:tc>
                <a:tc>
                  <a:txBody>
                    <a:bodyPr/>
                    <a:lstStyle/>
                    <a:p>
                      <a:r>
                        <a:rPr lang="en-US" sz="1200" dirty="0"/>
                        <a:t>0.649</a:t>
                      </a:r>
                    </a:p>
                  </a:txBody>
                  <a:tcPr>
                    <a:solidFill>
                      <a:schemeClr val="bg1">
                        <a:alpha val="20000"/>
                      </a:schemeClr>
                    </a:solidFill>
                  </a:tcPr>
                </a:tc>
                <a:extLst>
                  <a:ext uri="{0D108BD9-81ED-4DB2-BD59-A6C34878D82A}">
                    <a16:rowId xmlns:a16="http://schemas.microsoft.com/office/drawing/2014/main" val="1883779529"/>
                  </a:ext>
                </a:extLst>
              </a:tr>
            </a:tbl>
          </a:graphicData>
        </a:graphic>
      </p:graphicFrame>
      <p:sp>
        <p:nvSpPr>
          <p:cNvPr id="5" name="TextBox 4">
            <a:extLst>
              <a:ext uri="{FF2B5EF4-FFF2-40B4-BE49-F238E27FC236}">
                <a16:creationId xmlns:a16="http://schemas.microsoft.com/office/drawing/2014/main" id="{78DCFB19-472B-89D1-465F-8D0164968211}"/>
              </a:ext>
            </a:extLst>
          </p:cNvPr>
          <p:cNvSpPr txBox="1"/>
          <p:nvPr/>
        </p:nvSpPr>
        <p:spPr>
          <a:xfrm>
            <a:off x="7390372" y="2809277"/>
            <a:ext cx="4059894" cy="307777"/>
          </a:xfrm>
          <a:prstGeom prst="rect">
            <a:avLst/>
          </a:prstGeom>
          <a:noFill/>
        </p:spPr>
        <p:txBody>
          <a:bodyPr wrap="none" rtlCol="0">
            <a:spAutoFit/>
          </a:bodyPr>
          <a:lstStyle/>
          <a:p>
            <a:r>
              <a:rPr lang="en-US" sz="1400" b="1" dirty="0"/>
              <a:t>Table-1: Performance on the ADCTL Training Dataset</a:t>
            </a:r>
          </a:p>
        </p:txBody>
      </p:sp>
      <p:sp>
        <p:nvSpPr>
          <p:cNvPr id="7" name="Rectangle 6">
            <a:extLst>
              <a:ext uri="{FF2B5EF4-FFF2-40B4-BE49-F238E27FC236}">
                <a16:creationId xmlns:a16="http://schemas.microsoft.com/office/drawing/2014/main" id="{3ACFE3E7-5F61-975E-AAE8-63870D08DA8F}"/>
              </a:ext>
            </a:extLst>
          </p:cNvPr>
          <p:cNvSpPr/>
          <p:nvPr/>
        </p:nvSpPr>
        <p:spPr>
          <a:xfrm>
            <a:off x="349827" y="2986154"/>
            <a:ext cx="114300" cy="351105"/>
          </a:xfrm>
          <a:prstGeom prst="rect">
            <a:avLst/>
          </a:prstGeom>
          <a:solidFill>
            <a:srgbClr val="ACC5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ACC50D"/>
              </a:solidFill>
            </a:endParaRPr>
          </a:p>
        </p:txBody>
      </p:sp>
      <p:sp>
        <p:nvSpPr>
          <p:cNvPr id="12" name="TextBox 11">
            <a:extLst>
              <a:ext uri="{FF2B5EF4-FFF2-40B4-BE49-F238E27FC236}">
                <a16:creationId xmlns:a16="http://schemas.microsoft.com/office/drawing/2014/main" id="{94C591C2-2FAF-68AE-21C3-27C18BFAA2DB}"/>
              </a:ext>
            </a:extLst>
          </p:cNvPr>
          <p:cNvSpPr txBox="1"/>
          <p:nvPr/>
        </p:nvSpPr>
        <p:spPr>
          <a:xfrm>
            <a:off x="526176" y="2905780"/>
            <a:ext cx="5134441" cy="523220"/>
          </a:xfrm>
          <a:prstGeom prst="rect">
            <a:avLst/>
          </a:prstGeom>
          <a:noFill/>
        </p:spPr>
        <p:txBody>
          <a:bodyPr wrap="square" rtlCol="0">
            <a:spAutoFit/>
          </a:bodyPr>
          <a:lstStyle/>
          <a:p>
            <a:pPr algn="just"/>
            <a:r>
              <a:rPr lang="en-US" sz="1400" dirty="0"/>
              <a:t>In the table-1, the performance on the ADCTL training dataset with</a:t>
            </a:r>
          </a:p>
          <a:p>
            <a:pPr algn="just"/>
            <a:r>
              <a:rPr lang="en-US" sz="1400" dirty="0"/>
              <a:t>different classification models are shown:</a:t>
            </a:r>
          </a:p>
        </p:txBody>
      </p:sp>
      <p:sp>
        <p:nvSpPr>
          <p:cNvPr id="13" name="TextBox 12">
            <a:extLst>
              <a:ext uri="{FF2B5EF4-FFF2-40B4-BE49-F238E27FC236}">
                <a16:creationId xmlns:a16="http://schemas.microsoft.com/office/drawing/2014/main" id="{C1ED0B0A-B865-6DD8-8315-BBDD3EF8B154}"/>
              </a:ext>
            </a:extLst>
          </p:cNvPr>
          <p:cNvSpPr txBox="1"/>
          <p:nvPr/>
        </p:nvSpPr>
        <p:spPr>
          <a:xfrm>
            <a:off x="552694" y="3534122"/>
            <a:ext cx="5203870" cy="1384995"/>
          </a:xfrm>
          <a:prstGeom prst="rect">
            <a:avLst/>
          </a:prstGeom>
          <a:noFill/>
        </p:spPr>
        <p:txBody>
          <a:bodyPr wrap="square" rtlCol="0">
            <a:spAutoFit/>
          </a:bodyPr>
          <a:lstStyle/>
          <a:p>
            <a:pPr marL="285750" indent="-285750">
              <a:buFont typeface="Arial" panose="020B0604020202020204" pitchFamily="34" charset="0"/>
              <a:buChar char="•"/>
            </a:pPr>
            <a:r>
              <a:rPr lang="en-US" sz="1400" dirty="0"/>
              <a:t>The highest </a:t>
            </a:r>
            <a:r>
              <a:rPr lang="en-US" sz="1400" b="1" dirty="0"/>
              <a:t>AUC (0.963) </a:t>
            </a:r>
            <a:r>
              <a:rPr lang="en-US" sz="1400" dirty="0"/>
              <a:t>and </a:t>
            </a:r>
            <a:r>
              <a:rPr lang="en-US" sz="1400" b="1" dirty="0"/>
              <a:t>MCC (0.927) </a:t>
            </a:r>
            <a:r>
              <a:rPr lang="en-US" sz="1400" dirty="0"/>
              <a:t>scores are obtained with the combination of </a:t>
            </a:r>
            <a:r>
              <a:rPr lang="en-US" sz="1400" b="1" dirty="0"/>
              <a:t>Boruta</a:t>
            </a:r>
            <a:r>
              <a:rPr lang="en-US" sz="1400" dirty="0"/>
              <a:t> feature selection algorithm and </a:t>
            </a:r>
            <a:r>
              <a:rPr lang="en-US" sz="1400" b="1" dirty="0"/>
              <a:t>Quadratic Discriminative Analysis (QDA) </a:t>
            </a:r>
            <a:r>
              <a:rPr lang="en-US" sz="1400" dirty="0"/>
              <a:t>classification model.</a:t>
            </a:r>
          </a:p>
          <a:p>
            <a:pPr marL="285750" indent="-285750">
              <a:buFont typeface="Arial" panose="020B0604020202020204" pitchFamily="34" charset="0"/>
              <a:buChar char="•"/>
            </a:pPr>
            <a:endParaRPr lang="en-US" sz="1400" b="1" dirty="0"/>
          </a:p>
          <a:p>
            <a:pPr marL="285750" indent="-285750">
              <a:buFont typeface="Arial" panose="020B0604020202020204" pitchFamily="34" charset="0"/>
              <a:buChar char="•"/>
            </a:pPr>
            <a:r>
              <a:rPr lang="en-US" sz="1400" b="1" dirty="0"/>
              <a:t>Boruta</a:t>
            </a:r>
            <a:r>
              <a:rPr lang="en-US" sz="1400" dirty="0"/>
              <a:t> feature selection algorithm provides the best result among the three feature selection methods.</a:t>
            </a:r>
            <a:endParaRPr lang="en-US" sz="1400" b="1" dirty="0"/>
          </a:p>
        </p:txBody>
      </p:sp>
      <p:pic>
        <p:nvPicPr>
          <p:cNvPr id="15" name="Picture 14" descr="A picture containing text, line, diagram, rectangle&#10;&#10;Description automatically generated">
            <a:extLst>
              <a:ext uri="{FF2B5EF4-FFF2-40B4-BE49-F238E27FC236}">
                <a16:creationId xmlns:a16="http://schemas.microsoft.com/office/drawing/2014/main" id="{741AABB6-FC8C-5BD9-F42F-BDDCA9B041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8487" y="5008416"/>
            <a:ext cx="1610591" cy="1610591"/>
          </a:xfrm>
          <a:prstGeom prst="rect">
            <a:avLst/>
          </a:prstGeom>
        </p:spPr>
      </p:pic>
      <p:pic>
        <p:nvPicPr>
          <p:cNvPr id="17" name="Picture 16" descr="A picture containing line, diagram, text, plot&#10;&#10;Description automatically generated">
            <a:extLst>
              <a:ext uri="{FF2B5EF4-FFF2-40B4-BE49-F238E27FC236}">
                <a16:creationId xmlns:a16="http://schemas.microsoft.com/office/drawing/2014/main" id="{5E136124-6828-9BB7-203C-9FBA5699F0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53909" y="5008416"/>
            <a:ext cx="1610591" cy="1610591"/>
          </a:xfrm>
          <a:prstGeom prst="rect">
            <a:avLst/>
          </a:prstGeom>
        </p:spPr>
      </p:pic>
      <p:pic>
        <p:nvPicPr>
          <p:cNvPr id="19" name="Picture 18" descr="A picture containing line, diagram, text, plot&#10;&#10;Description automatically generated">
            <a:extLst>
              <a:ext uri="{FF2B5EF4-FFF2-40B4-BE49-F238E27FC236}">
                <a16:creationId xmlns:a16="http://schemas.microsoft.com/office/drawing/2014/main" id="{8887EAC9-4BCF-55D9-513D-0940D9BBC82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16778" y="4964289"/>
            <a:ext cx="1698844" cy="1698844"/>
          </a:xfrm>
          <a:prstGeom prst="rect">
            <a:avLst/>
          </a:prstGeom>
        </p:spPr>
      </p:pic>
      <p:sp>
        <p:nvSpPr>
          <p:cNvPr id="20" name="TextBox 19">
            <a:extLst>
              <a:ext uri="{FF2B5EF4-FFF2-40B4-BE49-F238E27FC236}">
                <a16:creationId xmlns:a16="http://schemas.microsoft.com/office/drawing/2014/main" id="{C744ECEB-555E-0F57-5599-10FB13133C81}"/>
              </a:ext>
            </a:extLst>
          </p:cNvPr>
          <p:cNvSpPr txBox="1"/>
          <p:nvPr/>
        </p:nvSpPr>
        <p:spPr>
          <a:xfrm>
            <a:off x="1225736" y="6582536"/>
            <a:ext cx="4030270" cy="261610"/>
          </a:xfrm>
          <a:prstGeom prst="rect">
            <a:avLst/>
          </a:prstGeom>
          <a:noFill/>
        </p:spPr>
        <p:txBody>
          <a:bodyPr wrap="none" rtlCol="0">
            <a:spAutoFit/>
          </a:bodyPr>
          <a:lstStyle/>
          <a:p>
            <a:r>
              <a:rPr lang="en-US" sz="1100" dirty="0"/>
              <a:t>AUC Curve for the Best Prediction Models (ADCTL, ADMCI, MCICTL)</a:t>
            </a:r>
          </a:p>
        </p:txBody>
      </p:sp>
    </p:spTree>
    <p:extLst>
      <p:ext uri="{BB962C8B-B14F-4D97-AF65-F5344CB8AC3E}">
        <p14:creationId xmlns:p14="http://schemas.microsoft.com/office/powerpoint/2010/main" val="34371656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73F6910-D874-D101-C5C9-3CBBA7E931D3}"/>
              </a:ext>
            </a:extLst>
          </p:cNvPr>
          <p:cNvSpPr/>
          <p:nvPr/>
        </p:nvSpPr>
        <p:spPr>
          <a:xfrm>
            <a:off x="10695709" y="6407723"/>
            <a:ext cx="1496291" cy="450277"/>
          </a:xfrm>
          <a:prstGeom prst="rect">
            <a:avLst/>
          </a:prstGeom>
          <a:solidFill>
            <a:srgbClr val="E05E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4D0D1278-BE5E-77C9-9EDE-ACDEC26E2978}"/>
              </a:ext>
            </a:extLst>
          </p:cNvPr>
          <p:cNvSpPr txBox="1"/>
          <p:nvPr/>
        </p:nvSpPr>
        <p:spPr>
          <a:xfrm>
            <a:off x="11297019" y="6463584"/>
            <a:ext cx="306494" cy="369332"/>
          </a:xfrm>
          <a:prstGeom prst="rect">
            <a:avLst/>
          </a:prstGeom>
          <a:noFill/>
        </p:spPr>
        <p:txBody>
          <a:bodyPr wrap="none" rtlCol="0">
            <a:spAutoFit/>
          </a:bodyPr>
          <a:lstStyle/>
          <a:p>
            <a:r>
              <a:rPr lang="en-US" b="1" dirty="0">
                <a:solidFill>
                  <a:schemeClr val="bg2">
                    <a:lumMod val="25000"/>
                  </a:schemeClr>
                </a:solidFill>
                <a:latin typeface="Tw Cen MT" panose="020B0602020104020603" pitchFamily="34" charset="0"/>
              </a:rPr>
              <a:t>6</a:t>
            </a:r>
          </a:p>
        </p:txBody>
      </p:sp>
      <p:sp>
        <p:nvSpPr>
          <p:cNvPr id="2" name="Rectangle 1">
            <a:extLst>
              <a:ext uri="{FF2B5EF4-FFF2-40B4-BE49-F238E27FC236}">
                <a16:creationId xmlns:a16="http://schemas.microsoft.com/office/drawing/2014/main" id="{AABD95F5-79C7-3A41-5703-41924966F7DE}"/>
              </a:ext>
            </a:extLst>
          </p:cNvPr>
          <p:cNvSpPr/>
          <p:nvPr/>
        </p:nvSpPr>
        <p:spPr>
          <a:xfrm>
            <a:off x="-1" y="0"/>
            <a:ext cx="10695709" cy="450277"/>
          </a:xfrm>
          <a:prstGeom prst="rect">
            <a:avLst/>
          </a:prstGeom>
          <a:solidFill>
            <a:srgbClr val="E05E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800" b="1" dirty="0">
              <a:solidFill>
                <a:schemeClr val="bg2">
                  <a:lumMod val="25000"/>
                </a:schemeClr>
              </a:solidFill>
              <a:latin typeface="Tw Cen MT" panose="020B0602020104020603" pitchFamily="34" charset="0"/>
            </a:endParaRPr>
          </a:p>
        </p:txBody>
      </p:sp>
      <p:graphicFrame>
        <p:nvGraphicFramePr>
          <p:cNvPr id="3" name="Table 4">
            <a:extLst>
              <a:ext uri="{FF2B5EF4-FFF2-40B4-BE49-F238E27FC236}">
                <a16:creationId xmlns:a16="http://schemas.microsoft.com/office/drawing/2014/main" id="{2D216680-1B39-E11B-B2CB-BB3775165F33}"/>
              </a:ext>
            </a:extLst>
          </p:cNvPr>
          <p:cNvGraphicFramePr>
            <a:graphicFrameLocks noGrp="1"/>
          </p:cNvGraphicFramePr>
          <p:nvPr>
            <p:extLst>
              <p:ext uri="{D42A27DB-BD31-4B8C-83A1-F6EECF244321}">
                <p14:modId xmlns:p14="http://schemas.microsoft.com/office/powerpoint/2010/main" val="3948858839"/>
              </p:ext>
            </p:extLst>
          </p:nvPr>
        </p:nvGraphicFramePr>
        <p:xfrm>
          <a:off x="39695" y="805038"/>
          <a:ext cx="6056305" cy="2468880"/>
        </p:xfrm>
        <a:graphic>
          <a:graphicData uri="http://schemas.openxmlformats.org/drawingml/2006/table">
            <a:tbl>
              <a:tblPr firstRow="1" bandRow="1">
                <a:tableStyleId>{0E3FDE45-AF77-4B5C-9715-49D594BDF05E}</a:tableStyleId>
              </a:tblPr>
              <a:tblGrid>
                <a:gridCol w="2764465">
                  <a:extLst>
                    <a:ext uri="{9D8B030D-6E8A-4147-A177-3AD203B41FA5}">
                      <a16:colId xmlns:a16="http://schemas.microsoft.com/office/drawing/2014/main" val="4257331347"/>
                    </a:ext>
                  </a:extLst>
                </a:gridCol>
                <a:gridCol w="548640">
                  <a:extLst>
                    <a:ext uri="{9D8B030D-6E8A-4147-A177-3AD203B41FA5}">
                      <a16:colId xmlns:a16="http://schemas.microsoft.com/office/drawing/2014/main" val="2224652332"/>
                    </a:ext>
                  </a:extLst>
                </a:gridCol>
                <a:gridCol w="548640">
                  <a:extLst>
                    <a:ext uri="{9D8B030D-6E8A-4147-A177-3AD203B41FA5}">
                      <a16:colId xmlns:a16="http://schemas.microsoft.com/office/drawing/2014/main" val="2452615021"/>
                    </a:ext>
                  </a:extLst>
                </a:gridCol>
                <a:gridCol w="548640">
                  <a:extLst>
                    <a:ext uri="{9D8B030D-6E8A-4147-A177-3AD203B41FA5}">
                      <a16:colId xmlns:a16="http://schemas.microsoft.com/office/drawing/2014/main" val="270236586"/>
                    </a:ext>
                  </a:extLst>
                </a:gridCol>
                <a:gridCol w="548640">
                  <a:extLst>
                    <a:ext uri="{9D8B030D-6E8A-4147-A177-3AD203B41FA5}">
                      <a16:colId xmlns:a16="http://schemas.microsoft.com/office/drawing/2014/main" val="756105892"/>
                    </a:ext>
                  </a:extLst>
                </a:gridCol>
                <a:gridCol w="548640">
                  <a:extLst>
                    <a:ext uri="{9D8B030D-6E8A-4147-A177-3AD203B41FA5}">
                      <a16:colId xmlns:a16="http://schemas.microsoft.com/office/drawing/2014/main" val="3146507700"/>
                    </a:ext>
                  </a:extLst>
                </a:gridCol>
                <a:gridCol w="548640">
                  <a:extLst>
                    <a:ext uri="{9D8B030D-6E8A-4147-A177-3AD203B41FA5}">
                      <a16:colId xmlns:a16="http://schemas.microsoft.com/office/drawing/2014/main" val="4227775526"/>
                    </a:ext>
                  </a:extLst>
                </a:gridCol>
              </a:tblGrid>
              <a:tr h="0">
                <a:tc rowSpan="2">
                  <a:txBody>
                    <a:bodyPr/>
                    <a:lstStyle/>
                    <a:p>
                      <a:r>
                        <a:rPr lang="en-US" sz="1200" b="1" dirty="0"/>
                        <a:t>Models</a:t>
                      </a:r>
                    </a:p>
                  </a:txBody>
                  <a:tcPr/>
                </a:tc>
                <a:tc gridSpan="2">
                  <a:txBody>
                    <a:bodyPr/>
                    <a:lstStyle/>
                    <a:p>
                      <a:pPr algn="ctr"/>
                      <a:r>
                        <a:rPr lang="en-US" sz="1200" b="1" dirty="0"/>
                        <a:t>Lasso</a:t>
                      </a:r>
                    </a:p>
                  </a:txBody>
                  <a:tcPr>
                    <a:lnB w="12700" cmpd="sng">
                      <a:noFill/>
                    </a:lnB>
                  </a:tcPr>
                </a:tc>
                <a:tc hMerge="1">
                  <a:txBody>
                    <a:bodyPr/>
                    <a:lstStyle/>
                    <a:p>
                      <a:r>
                        <a:rPr lang="en-US" dirty="0"/>
                        <a:t>Boruta</a:t>
                      </a:r>
                    </a:p>
                  </a:txBody>
                  <a:tcPr/>
                </a:tc>
                <a:tc gridSpan="2">
                  <a:txBody>
                    <a:bodyPr/>
                    <a:lstStyle/>
                    <a:p>
                      <a:pPr algn="ctr"/>
                      <a:r>
                        <a:rPr lang="en-US" sz="1200" b="1" dirty="0"/>
                        <a:t>Boruta</a:t>
                      </a:r>
                    </a:p>
                  </a:txBody>
                  <a:tcPr>
                    <a:lnB w="12700" cmpd="sng">
                      <a:noFill/>
                    </a:lnB>
                  </a:tcPr>
                </a:tc>
                <a:tc hMerge="1">
                  <a:txBody>
                    <a:bodyPr/>
                    <a:lstStyle/>
                    <a:p>
                      <a:endParaRPr lang="en-US" dirty="0"/>
                    </a:p>
                  </a:txBody>
                  <a:tcPr>
                    <a:lnL w="12700" cap="flat" cmpd="sng" algn="ctr">
                      <a:solidFill>
                        <a:schemeClr val="tx1"/>
                      </a:solidFill>
                      <a:prstDash val="solid"/>
                      <a:round/>
                      <a:headEnd type="none" w="med" len="med"/>
                      <a:tailEnd type="none" w="med" len="med"/>
                    </a:lnL>
                  </a:tcPr>
                </a:tc>
                <a:tc gridSpan="2">
                  <a:txBody>
                    <a:bodyPr/>
                    <a:lstStyle/>
                    <a:p>
                      <a:pPr algn="ctr"/>
                      <a:r>
                        <a:rPr lang="en-US" sz="1200" b="1" dirty="0"/>
                        <a:t>PCA &amp; Boruta</a:t>
                      </a:r>
                    </a:p>
                  </a:txBody>
                  <a:tcPr>
                    <a:lnB w="12700" cmpd="sng">
                      <a:noFill/>
                    </a:lnB>
                  </a:tcPr>
                </a:tc>
                <a:tc hMerge="1">
                  <a:txBody>
                    <a:bodyPr/>
                    <a:lstStyle/>
                    <a:p>
                      <a:endParaRPr lang="en-US" dirty="0"/>
                    </a:p>
                  </a:txBody>
                  <a:tcPr/>
                </a:tc>
                <a:extLst>
                  <a:ext uri="{0D108BD9-81ED-4DB2-BD59-A6C34878D82A}">
                    <a16:rowId xmlns:a16="http://schemas.microsoft.com/office/drawing/2014/main" val="1273433909"/>
                  </a:ext>
                </a:extLst>
              </a:tr>
              <a:tr h="0">
                <a:tc vMerge="1">
                  <a:txBody>
                    <a:bodyPr/>
                    <a:lstStyle/>
                    <a:p>
                      <a:endParaRPr lang="en-US" sz="1400" dirty="0"/>
                    </a:p>
                  </a:txBody>
                  <a:tcPr/>
                </a:tc>
                <a:tc>
                  <a:txBody>
                    <a:bodyPr/>
                    <a:lstStyle/>
                    <a:p>
                      <a:pPr algn="ctr"/>
                      <a:r>
                        <a:rPr lang="en-US" sz="1200" dirty="0"/>
                        <a:t>AUC</a:t>
                      </a:r>
                      <a:endParaRPr lang="en-US" sz="1200" i="1" dirty="0"/>
                    </a:p>
                  </a:txBody>
                  <a:tcPr>
                    <a:lnL w="12700" cmpd="sng">
                      <a:noFill/>
                    </a:lnL>
                    <a:lnR>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05E7D">
                        <a:alpha val="20000"/>
                      </a:srgbClr>
                    </a:solidFill>
                  </a:tcPr>
                </a:tc>
                <a:tc>
                  <a:txBody>
                    <a:bodyPr/>
                    <a:lstStyle/>
                    <a:p>
                      <a:pPr algn="ctr"/>
                      <a:r>
                        <a:rPr lang="en-US" sz="1200" dirty="0"/>
                        <a:t>MCC</a:t>
                      </a:r>
                      <a:endParaRPr lang="en-US" sz="1200" i="1" dirty="0"/>
                    </a:p>
                  </a:txBody>
                  <a:tcPr>
                    <a:lnL>
                      <a:noFill/>
                    </a:lnL>
                    <a:lnR>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05E7D">
                        <a:alpha val="20000"/>
                      </a:srgbClr>
                    </a:solidFill>
                  </a:tcPr>
                </a:tc>
                <a:tc>
                  <a:txBody>
                    <a:bodyPr/>
                    <a:lstStyle/>
                    <a:p>
                      <a:pPr algn="ctr"/>
                      <a:r>
                        <a:rPr lang="en-US" sz="1200" dirty="0"/>
                        <a:t>AUC</a:t>
                      </a:r>
                      <a:endParaRPr lang="en-US" sz="1200" i="1" dirty="0"/>
                    </a:p>
                  </a:txBody>
                  <a:tcPr>
                    <a:lnL>
                      <a:noFill/>
                    </a:lnL>
                    <a:lnR>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05E7D">
                        <a:alpha val="20000"/>
                      </a:srgbClr>
                    </a:solidFill>
                  </a:tcPr>
                </a:tc>
                <a:tc>
                  <a:txBody>
                    <a:bodyPr/>
                    <a:lstStyle/>
                    <a:p>
                      <a:pPr algn="ctr"/>
                      <a:r>
                        <a:rPr lang="en-US" sz="1200" dirty="0"/>
                        <a:t>MCC</a:t>
                      </a:r>
                      <a:endParaRPr lang="en-US" sz="1200" i="1" dirty="0"/>
                    </a:p>
                  </a:txBody>
                  <a:tcPr>
                    <a:lnL>
                      <a:noFill/>
                    </a:lnL>
                    <a:lnR>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05E7D">
                        <a:alpha val="20000"/>
                      </a:srgbClr>
                    </a:solidFill>
                  </a:tcPr>
                </a:tc>
                <a:tc>
                  <a:txBody>
                    <a:bodyPr/>
                    <a:lstStyle/>
                    <a:p>
                      <a:pPr algn="ctr"/>
                      <a:r>
                        <a:rPr lang="en-US" sz="1200" dirty="0"/>
                        <a:t>AUC</a:t>
                      </a:r>
                      <a:endParaRPr lang="en-US" sz="1200" i="1" dirty="0"/>
                    </a:p>
                  </a:txBody>
                  <a:tcPr>
                    <a:lnL>
                      <a:noFill/>
                    </a:lnL>
                    <a:lnR>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05E7D">
                        <a:alpha val="20000"/>
                      </a:srgbClr>
                    </a:solidFill>
                  </a:tcPr>
                </a:tc>
                <a:tc>
                  <a:txBody>
                    <a:bodyPr/>
                    <a:lstStyle/>
                    <a:p>
                      <a:pPr algn="ctr"/>
                      <a:r>
                        <a:rPr lang="en-US" sz="1200" dirty="0"/>
                        <a:t>MCC</a:t>
                      </a:r>
                      <a:endParaRPr lang="en-US" sz="1200" i="1" dirty="0"/>
                    </a:p>
                  </a:txBody>
                  <a:tcPr>
                    <a:lnL>
                      <a:noFill/>
                    </a:lnL>
                    <a:lnR>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05E7D">
                        <a:alpha val="20000"/>
                      </a:srgbClr>
                    </a:solidFill>
                  </a:tcPr>
                </a:tc>
                <a:extLst>
                  <a:ext uri="{0D108BD9-81ED-4DB2-BD59-A6C34878D82A}">
                    <a16:rowId xmlns:a16="http://schemas.microsoft.com/office/drawing/2014/main" val="4122573974"/>
                  </a:ext>
                </a:extLst>
              </a:tr>
              <a:tr h="0">
                <a:tc>
                  <a:txBody>
                    <a:bodyPr/>
                    <a:lstStyle/>
                    <a:p>
                      <a:r>
                        <a:rPr lang="en-US" sz="1200" dirty="0"/>
                        <a:t>Logistic Regression</a:t>
                      </a:r>
                    </a:p>
                  </a:txBody>
                  <a:tcPr/>
                </a:tc>
                <a:tc>
                  <a:txBody>
                    <a:bodyPr/>
                    <a:lstStyle/>
                    <a:p>
                      <a:r>
                        <a:rPr lang="en-US" sz="1200" dirty="0"/>
                        <a:t>0.737</a:t>
                      </a:r>
                    </a:p>
                  </a:txBody>
                  <a:tcPr>
                    <a:lnT w="12700" cap="flat" cmpd="sng" algn="ctr">
                      <a:solidFill>
                        <a:schemeClr val="tx1"/>
                      </a:solidFill>
                      <a:prstDash val="solid"/>
                      <a:round/>
                      <a:headEnd type="none" w="med" len="med"/>
                      <a:tailEnd type="none" w="med" len="med"/>
                    </a:lnT>
                  </a:tcPr>
                </a:tc>
                <a:tc>
                  <a:txBody>
                    <a:bodyPr/>
                    <a:lstStyle/>
                    <a:p>
                      <a:r>
                        <a:rPr lang="en-US" sz="1200" dirty="0"/>
                        <a:t>0.475</a:t>
                      </a:r>
                    </a:p>
                  </a:txBody>
                  <a:tcPr>
                    <a:lnT w="12700" cap="flat" cmpd="sng" algn="ctr">
                      <a:solidFill>
                        <a:schemeClr val="tx1"/>
                      </a:solidFill>
                      <a:prstDash val="solid"/>
                      <a:round/>
                      <a:headEnd type="none" w="med" len="med"/>
                      <a:tailEnd type="none" w="med" len="med"/>
                    </a:lnT>
                  </a:tcPr>
                </a:tc>
                <a:tc>
                  <a:txBody>
                    <a:bodyPr/>
                    <a:lstStyle/>
                    <a:p>
                      <a:r>
                        <a:rPr lang="en-US" sz="1200" dirty="0"/>
                        <a:t>0.689</a:t>
                      </a:r>
                    </a:p>
                  </a:txBody>
                  <a:tcPr>
                    <a:lnT w="12700" cap="flat" cmpd="sng" algn="ctr">
                      <a:solidFill>
                        <a:schemeClr val="tx1"/>
                      </a:solidFill>
                      <a:prstDash val="solid"/>
                      <a:round/>
                      <a:headEnd type="none" w="med" len="med"/>
                      <a:tailEnd type="none" w="med" len="med"/>
                    </a:lnT>
                  </a:tcPr>
                </a:tc>
                <a:tc>
                  <a:txBody>
                    <a:bodyPr/>
                    <a:lstStyle/>
                    <a:p>
                      <a:r>
                        <a:rPr lang="en-US" sz="1200" dirty="0"/>
                        <a:t>0.381</a:t>
                      </a:r>
                    </a:p>
                  </a:txBody>
                  <a:tcPr>
                    <a:lnT w="12700" cap="flat" cmpd="sng" algn="ctr">
                      <a:solidFill>
                        <a:schemeClr val="tx1"/>
                      </a:solidFill>
                      <a:prstDash val="solid"/>
                      <a:round/>
                      <a:headEnd type="none" w="med" len="med"/>
                      <a:tailEnd type="none" w="med" len="med"/>
                    </a:lnT>
                  </a:tcPr>
                </a:tc>
                <a:tc>
                  <a:txBody>
                    <a:bodyPr/>
                    <a:lstStyle/>
                    <a:p>
                      <a:r>
                        <a:rPr lang="en-US" sz="1200" dirty="0"/>
                        <a:t>0.683</a:t>
                      </a:r>
                    </a:p>
                  </a:txBody>
                  <a:tcPr>
                    <a:lnT w="12700" cap="flat" cmpd="sng" algn="ctr">
                      <a:solidFill>
                        <a:schemeClr val="tx1"/>
                      </a:solidFill>
                      <a:prstDash val="solid"/>
                      <a:round/>
                      <a:headEnd type="none" w="med" len="med"/>
                      <a:tailEnd type="none" w="med" len="med"/>
                    </a:lnT>
                  </a:tcPr>
                </a:tc>
                <a:tc>
                  <a:txBody>
                    <a:bodyPr/>
                    <a:lstStyle/>
                    <a:p>
                      <a:r>
                        <a:rPr lang="en-US" sz="1200" dirty="0"/>
                        <a:t>0.369</a:t>
                      </a:r>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540073272"/>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Linear Discriminative Analysis (LDA)</a:t>
                      </a:r>
                    </a:p>
                  </a:txBody>
                  <a:tcPr>
                    <a:solidFill>
                      <a:srgbClr val="E05E7D">
                        <a:alpha val="20000"/>
                      </a:srgbClr>
                    </a:solidFill>
                  </a:tcPr>
                </a:tc>
                <a:tc>
                  <a:txBody>
                    <a:bodyPr/>
                    <a:lstStyle/>
                    <a:p>
                      <a:r>
                        <a:rPr lang="en-US" sz="1200" dirty="0"/>
                        <a:t>0.737</a:t>
                      </a:r>
                    </a:p>
                  </a:txBody>
                  <a:tcPr>
                    <a:solidFill>
                      <a:srgbClr val="E05E7D">
                        <a:alpha val="20000"/>
                      </a:srgbClr>
                    </a:solidFill>
                  </a:tcPr>
                </a:tc>
                <a:tc>
                  <a:txBody>
                    <a:bodyPr/>
                    <a:lstStyle/>
                    <a:p>
                      <a:r>
                        <a:rPr lang="en-US" sz="1200" dirty="0"/>
                        <a:t>0.475</a:t>
                      </a:r>
                    </a:p>
                  </a:txBody>
                  <a:tcPr>
                    <a:solidFill>
                      <a:srgbClr val="E05E7D">
                        <a:alpha val="20000"/>
                      </a:srgbClr>
                    </a:solidFill>
                  </a:tcPr>
                </a:tc>
                <a:tc>
                  <a:txBody>
                    <a:bodyPr/>
                    <a:lstStyle/>
                    <a:p>
                      <a:r>
                        <a:rPr lang="en-US" sz="1200" dirty="0"/>
                        <a:t>0.683</a:t>
                      </a:r>
                    </a:p>
                  </a:txBody>
                  <a:tcPr>
                    <a:solidFill>
                      <a:srgbClr val="E05E7D">
                        <a:alpha val="20000"/>
                      </a:srgbClr>
                    </a:solidFill>
                  </a:tcPr>
                </a:tc>
                <a:tc>
                  <a:txBody>
                    <a:bodyPr/>
                    <a:lstStyle/>
                    <a:p>
                      <a:r>
                        <a:rPr lang="en-US" sz="1200" dirty="0"/>
                        <a:t>0.349</a:t>
                      </a:r>
                    </a:p>
                  </a:txBody>
                  <a:tcPr>
                    <a:solidFill>
                      <a:srgbClr val="E05E7D">
                        <a:alpha val="20000"/>
                      </a:srgbClr>
                    </a:solidFill>
                  </a:tcPr>
                </a:tc>
                <a:tc>
                  <a:txBody>
                    <a:bodyPr/>
                    <a:lstStyle/>
                    <a:p>
                      <a:r>
                        <a:rPr lang="en-US" sz="1200" dirty="0"/>
                        <a:t>0.677</a:t>
                      </a:r>
                    </a:p>
                  </a:txBody>
                  <a:tcPr>
                    <a:solidFill>
                      <a:srgbClr val="E05E7D">
                        <a:alpha val="20000"/>
                      </a:srgbClr>
                    </a:solidFill>
                  </a:tcPr>
                </a:tc>
                <a:tc>
                  <a:txBody>
                    <a:bodyPr/>
                    <a:lstStyle/>
                    <a:p>
                      <a:r>
                        <a:rPr lang="en-US" sz="1200" dirty="0"/>
                        <a:t>0.357</a:t>
                      </a:r>
                    </a:p>
                  </a:txBody>
                  <a:tcPr>
                    <a:solidFill>
                      <a:srgbClr val="E05E7D">
                        <a:alpha val="20000"/>
                      </a:srgbClr>
                    </a:solidFill>
                  </a:tcPr>
                </a:tc>
                <a:extLst>
                  <a:ext uri="{0D108BD9-81ED-4DB2-BD59-A6C34878D82A}">
                    <a16:rowId xmlns:a16="http://schemas.microsoft.com/office/drawing/2014/main" val="569857138"/>
                  </a:ext>
                </a:extLst>
              </a:tr>
              <a:tr h="12030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Quadratic Discriminative Analysis (QDA)</a:t>
                      </a:r>
                    </a:p>
                  </a:txBody>
                  <a:tcPr/>
                </a:tc>
                <a:tc>
                  <a:txBody>
                    <a:bodyPr/>
                    <a:lstStyle/>
                    <a:p>
                      <a:r>
                        <a:rPr lang="en-US" sz="1200" b="1" dirty="0">
                          <a:solidFill>
                            <a:srgbClr val="FF0000"/>
                          </a:solidFill>
                        </a:rPr>
                        <a:t>0.831</a:t>
                      </a:r>
                    </a:p>
                  </a:txBody>
                  <a:tcPr/>
                </a:tc>
                <a:tc>
                  <a:txBody>
                    <a:bodyPr/>
                    <a:lstStyle/>
                    <a:p>
                      <a:r>
                        <a:rPr lang="en-US" sz="1200" b="1" dirty="0">
                          <a:solidFill>
                            <a:srgbClr val="FF0000"/>
                          </a:solidFill>
                        </a:rPr>
                        <a:t>0.663</a:t>
                      </a:r>
                    </a:p>
                  </a:txBody>
                  <a:tcPr/>
                </a:tc>
                <a:tc>
                  <a:txBody>
                    <a:bodyPr/>
                    <a:lstStyle/>
                    <a:p>
                      <a:r>
                        <a:rPr lang="en-US" sz="1200" b="0" dirty="0"/>
                        <a:t>0.761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t>0.522</a:t>
                      </a:r>
                    </a:p>
                  </a:txBody>
                  <a:tcPr/>
                </a:tc>
                <a:tc>
                  <a:txBody>
                    <a:bodyPr/>
                    <a:lstStyle/>
                    <a:p>
                      <a:r>
                        <a:rPr lang="en-US" sz="1200" dirty="0"/>
                        <a:t>0.659</a:t>
                      </a:r>
                    </a:p>
                  </a:txBody>
                  <a:tcPr/>
                </a:tc>
                <a:tc>
                  <a:txBody>
                    <a:bodyPr/>
                    <a:lstStyle/>
                    <a:p>
                      <a:r>
                        <a:rPr lang="en-US" sz="1200" dirty="0"/>
                        <a:t>0.322</a:t>
                      </a:r>
                    </a:p>
                  </a:txBody>
                  <a:tcPr/>
                </a:tc>
                <a:extLst>
                  <a:ext uri="{0D108BD9-81ED-4DB2-BD59-A6C34878D82A}">
                    <a16:rowId xmlns:a16="http://schemas.microsoft.com/office/drawing/2014/main" val="674126082"/>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Supper Vector Machine (SVM - Linear)</a:t>
                      </a:r>
                    </a:p>
                  </a:txBody>
                  <a:tcPr>
                    <a:solidFill>
                      <a:srgbClr val="E05E7D">
                        <a:alpha val="20000"/>
                      </a:srgbClr>
                    </a:solidFill>
                  </a:tcPr>
                </a:tc>
                <a:tc>
                  <a:txBody>
                    <a:bodyPr/>
                    <a:lstStyle/>
                    <a:p>
                      <a:r>
                        <a:rPr lang="en-US" sz="1200" dirty="0"/>
                        <a:t>0.743</a:t>
                      </a:r>
                    </a:p>
                  </a:txBody>
                  <a:tcPr>
                    <a:solidFill>
                      <a:srgbClr val="E05E7D">
                        <a:alpha val="20000"/>
                      </a:srgbClr>
                    </a:solidFill>
                  </a:tcPr>
                </a:tc>
                <a:tc>
                  <a:txBody>
                    <a:bodyPr/>
                    <a:lstStyle/>
                    <a:p>
                      <a:r>
                        <a:rPr lang="en-US" sz="1200" dirty="0"/>
                        <a:t>0.487</a:t>
                      </a:r>
                    </a:p>
                  </a:txBody>
                  <a:tcPr>
                    <a:solidFill>
                      <a:srgbClr val="E05E7D">
                        <a:alpha val="20000"/>
                      </a:srgbClr>
                    </a:solidFill>
                  </a:tcPr>
                </a:tc>
                <a:tc>
                  <a:txBody>
                    <a:bodyPr/>
                    <a:lstStyle/>
                    <a:p>
                      <a:r>
                        <a:rPr lang="en-US" sz="1200" b="0" dirty="0"/>
                        <a:t>0.720</a:t>
                      </a:r>
                    </a:p>
                  </a:txBody>
                  <a:tcPr>
                    <a:solidFill>
                      <a:srgbClr val="E05E7D">
                        <a:alpha val="20000"/>
                      </a:srgbClr>
                    </a:solidFill>
                  </a:tcPr>
                </a:tc>
                <a:tc>
                  <a:txBody>
                    <a:bodyPr/>
                    <a:lstStyle/>
                    <a:p>
                      <a:r>
                        <a:rPr lang="en-US" sz="1200" b="0" dirty="0"/>
                        <a:t>0.441</a:t>
                      </a:r>
                    </a:p>
                  </a:txBody>
                  <a:tcPr>
                    <a:solidFill>
                      <a:srgbClr val="E05E7D">
                        <a:alpha val="20000"/>
                      </a:srgbClr>
                    </a:solidFill>
                  </a:tcPr>
                </a:tc>
                <a:tc>
                  <a:txBody>
                    <a:bodyPr/>
                    <a:lstStyle/>
                    <a:p>
                      <a:r>
                        <a:rPr lang="en-US" sz="1200" dirty="0"/>
                        <a:t>0.689</a:t>
                      </a:r>
                    </a:p>
                  </a:txBody>
                  <a:tcPr>
                    <a:solidFill>
                      <a:srgbClr val="E05E7D">
                        <a:alpha val="20000"/>
                      </a:srgbClr>
                    </a:solidFill>
                  </a:tcPr>
                </a:tc>
                <a:tc>
                  <a:txBody>
                    <a:bodyPr/>
                    <a:lstStyle/>
                    <a:p>
                      <a:r>
                        <a:rPr lang="en-US" sz="1200" dirty="0"/>
                        <a:t>0.381</a:t>
                      </a:r>
                    </a:p>
                  </a:txBody>
                  <a:tcPr>
                    <a:solidFill>
                      <a:srgbClr val="E05E7D">
                        <a:alpha val="20000"/>
                      </a:srgbClr>
                    </a:solidFill>
                  </a:tcPr>
                </a:tc>
                <a:extLst>
                  <a:ext uri="{0D108BD9-81ED-4DB2-BD59-A6C34878D82A}">
                    <a16:rowId xmlns:a16="http://schemas.microsoft.com/office/drawing/2014/main" val="2639853595"/>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Supper Vector Machine (SVM - Gaussian)</a:t>
                      </a:r>
                    </a:p>
                  </a:txBody>
                  <a:tcPr/>
                </a:tc>
                <a:tc>
                  <a:txBody>
                    <a:bodyPr/>
                    <a:lstStyle/>
                    <a:p>
                      <a:r>
                        <a:rPr lang="en-US" sz="1200" b="0" dirty="0"/>
                        <a:t>0.825</a:t>
                      </a:r>
                    </a:p>
                  </a:txBody>
                  <a:tcPr/>
                </a:tc>
                <a:tc>
                  <a:txBody>
                    <a:bodyPr/>
                    <a:lstStyle/>
                    <a:p>
                      <a:r>
                        <a:rPr lang="en-US" sz="1200" b="0" dirty="0"/>
                        <a:t>0.650</a:t>
                      </a:r>
                    </a:p>
                  </a:txBody>
                  <a:tcPr/>
                </a:tc>
                <a:tc>
                  <a:txBody>
                    <a:bodyPr/>
                    <a:lstStyle/>
                    <a:p>
                      <a:r>
                        <a:rPr lang="en-US" sz="1200" b="1" dirty="0"/>
                        <a:t>0.827</a:t>
                      </a:r>
                    </a:p>
                  </a:txBody>
                  <a:tcPr/>
                </a:tc>
                <a:tc>
                  <a:txBody>
                    <a:bodyPr/>
                    <a:lstStyle/>
                    <a:p>
                      <a:r>
                        <a:rPr lang="en-US" sz="1200" b="1" dirty="0"/>
                        <a:t>0.656</a:t>
                      </a:r>
                    </a:p>
                  </a:txBody>
                  <a:tcPr/>
                </a:tc>
                <a:tc>
                  <a:txBody>
                    <a:bodyPr/>
                    <a:lstStyle/>
                    <a:p>
                      <a:r>
                        <a:rPr lang="en-US" sz="1200" b="0" dirty="0"/>
                        <a:t>0.724</a:t>
                      </a:r>
                    </a:p>
                  </a:txBody>
                  <a:tcPr/>
                </a:tc>
                <a:tc>
                  <a:txBody>
                    <a:bodyPr/>
                    <a:lstStyle/>
                    <a:p>
                      <a:r>
                        <a:rPr lang="en-US" sz="1200" b="0" dirty="0"/>
                        <a:t>0.451</a:t>
                      </a:r>
                    </a:p>
                  </a:txBody>
                  <a:tcPr/>
                </a:tc>
                <a:extLst>
                  <a:ext uri="{0D108BD9-81ED-4DB2-BD59-A6C34878D82A}">
                    <a16:rowId xmlns:a16="http://schemas.microsoft.com/office/drawing/2014/main" val="3443446728"/>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K-Means Neighbor (KNN)</a:t>
                      </a:r>
                    </a:p>
                  </a:txBody>
                  <a:tcPr>
                    <a:solidFill>
                      <a:srgbClr val="E05E7D">
                        <a:alpha val="20000"/>
                      </a:srgbClr>
                    </a:solidFill>
                  </a:tcPr>
                </a:tc>
                <a:tc>
                  <a:txBody>
                    <a:bodyPr/>
                    <a:lstStyle/>
                    <a:p>
                      <a:r>
                        <a:rPr lang="en-US" sz="1200" dirty="0"/>
                        <a:t>0.767</a:t>
                      </a:r>
                    </a:p>
                  </a:txBody>
                  <a:tcPr>
                    <a:solidFill>
                      <a:srgbClr val="E05E7D">
                        <a:alpha val="20000"/>
                      </a:srgbClr>
                    </a:solidFill>
                  </a:tcPr>
                </a:tc>
                <a:tc>
                  <a:txBody>
                    <a:bodyPr/>
                    <a:lstStyle/>
                    <a:p>
                      <a:r>
                        <a:rPr lang="en-US" sz="1200" dirty="0"/>
                        <a:t>0.534</a:t>
                      </a:r>
                    </a:p>
                  </a:txBody>
                  <a:tcPr>
                    <a:solidFill>
                      <a:srgbClr val="E05E7D">
                        <a:alpha val="20000"/>
                      </a:srgbClr>
                    </a:solidFill>
                  </a:tcPr>
                </a:tc>
                <a:tc>
                  <a:txBody>
                    <a:bodyPr/>
                    <a:lstStyle/>
                    <a:p>
                      <a:r>
                        <a:rPr lang="en-US" sz="1200" dirty="0"/>
                        <a:t>0.777</a:t>
                      </a:r>
                    </a:p>
                  </a:txBody>
                  <a:tcPr>
                    <a:solidFill>
                      <a:srgbClr val="E05E7D">
                        <a:alpha val="20000"/>
                      </a:srgbClr>
                    </a:solidFill>
                  </a:tcPr>
                </a:tc>
                <a:tc>
                  <a:txBody>
                    <a:bodyPr/>
                    <a:lstStyle/>
                    <a:p>
                      <a:r>
                        <a:rPr lang="en-US" sz="1200" dirty="0"/>
                        <a:t>0.557</a:t>
                      </a:r>
                    </a:p>
                  </a:txBody>
                  <a:tcPr>
                    <a:solidFill>
                      <a:srgbClr val="E05E7D">
                        <a:alpha val="20000"/>
                      </a:srgb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t>0.755</a:t>
                      </a:r>
                    </a:p>
                  </a:txBody>
                  <a:tcPr>
                    <a:solidFill>
                      <a:srgbClr val="E05E7D">
                        <a:alpha val="20000"/>
                      </a:srgbClr>
                    </a:solidFill>
                  </a:tcPr>
                </a:tc>
                <a:tc>
                  <a:txBody>
                    <a:bodyPr/>
                    <a:lstStyle/>
                    <a:p>
                      <a:r>
                        <a:rPr lang="en-US" sz="1200" b="1" dirty="0"/>
                        <a:t>0.510</a:t>
                      </a:r>
                    </a:p>
                  </a:txBody>
                  <a:tcPr>
                    <a:solidFill>
                      <a:srgbClr val="E05E7D">
                        <a:alpha val="20000"/>
                      </a:srgbClr>
                    </a:solidFill>
                  </a:tcPr>
                </a:tc>
                <a:extLst>
                  <a:ext uri="{0D108BD9-81ED-4DB2-BD59-A6C34878D82A}">
                    <a16:rowId xmlns:a16="http://schemas.microsoft.com/office/drawing/2014/main" val="3826506667"/>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Naïve Bayes (NB)</a:t>
                      </a:r>
                    </a:p>
                  </a:txBody>
                  <a:tcPr>
                    <a:solidFill>
                      <a:schemeClr val="bg1">
                        <a:alpha val="20000"/>
                      </a:schemeClr>
                    </a:solidFill>
                  </a:tcPr>
                </a:tc>
                <a:tc>
                  <a:txBody>
                    <a:bodyPr/>
                    <a:lstStyle/>
                    <a:p>
                      <a:r>
                        <a:rPr lang="en-US" sz="1200" dirty="0"/>
                        <a:t>0.749</a:t>
                      </a:r>
                    </a:p>
                  </a:txBody>
                  <a:tcPr>
                    <a:solidFill>
                      <a:schemeClr val="bg1">
                        <a:alpha val="20000"/>
                      </a:schemeClr>
                    </a:solidFill>
                  </a:tcPr>
                </a:tc>
                <a:tc>
                  <a:txBody>
                    <a:bodyPr/>
                    <a:lstStyle/>
                    <a:p>
                      <a:r>
                        <a:rPr lang="en-US" sz="1200" dirty="0"/>
                        <a:t>0.499</a:t>
                      </a:r>
                    </a:p>
                  </a:txBody>
                  <a:tcPr>
                    <a:solidFill>
                      <a:schemeClr val="bg1">
                        <a:alpha val="20000"/>
                      </a:schemeClr>
                    </a:solidFill>
                  </a:tcPr>
                </a:tc>
                <a:tc>
                  <a:txBody>
                    <a:bodyPr/>
                    <a:lstStyle/>
                    <a:p>
                      <a:r>
                        <a:rPr lang="en-US" sz="1200" dirty="0"/>
                        <a:t>0.709</a:t>
                      </a:r>
                    </a:p>
                  </a:txBody>
                  <a:tcPr>
                    <a:solidFill>
                      <a:schemeClr val="bg1">
                        <a:alpha val="20000"/>
                      </a:schemeClr>
                    </a:solidFill>
                  </a:tcPr>
                </a:tc>
                <a:tc>
                  <a:txBody>
                    <a:bodyPr/>
                    <a:lstStyle/>
                    <a:p>
                      <a:r>
                        <a:rPr lang="en-US" sz="1200" dirty="0"/>
                        <a:t>0.419</a:t>
                      </a:r>
                    </a:p>
                  </a:txBody>
                  <a:tcPr>
                    <a:solidFill>
                      <a:schemeClr val="bg1">
                        <a:alpha val="20000"/>
                      </a:schemeClr>
                    </a:solidFill>
                  </a:tcPr>
                </a:tc>
                <a:tc>
                  <a:txBody>
                    <a:bodyPr/>
                    <a:lstStyle/>
                    <a:p>
                      <a:r>
                        <a:rPr lang="en-US" sz="1200" dirty="0"/>
                        <a:t>0.700</a:t>
                      </a:r>
                    </a:p>
                  </a:txBody>
                  <a:tcPr>
                    <a:solidFill>
                      <a:schemeClr val="bg1">
                        <a:alpha val="20000"/>
                      </a:schemeClr>
                    </a:solidFill>
                  </a:tcPr>
                </a:tc>
                <a:tc>
                  <a:txBody>
                    <a:bodyPr/>
                    <a:lstStyle/>
                    <a:p>
                      <a:r>
                        <a:rPr lang="en-US" sz="1200" dirty="0"/>
                        <a:t>0.405</a:t>
                      </a:r>
                    </a:p>
                  </a:txBody>
                  <a:tcPr>
                    <a:solidFill>
                      <a:schemeClr val="bg1">
                        <a:alpha val="20000"/>
                      </a:schemeClr>
                    </a:solidFill>
                  </a:tcPr>
                </a:tc>
                <a:extLst>
                  <a:ext uri="{0D108BD9-81ED-4DB2-BD59-A6C34878D82A}">
                    <a16:rowId xmlns:a16="http://schemas.microsoft.com/office/drawing/2014/main" val="1883779529"/>
                  </a:ext>
                </a:extLst>
              </a:tr>
            </a:tbl>
          </a:graphicData>
        </a:graphic>
      </p:graphicFrame>
      <p:graphicFrame>
        <p:nvGraphicFramePr>
          <p:cNvPr id="6" name="Table 4">
            <a:extLst>
              <a:ext uri="{FF2B5EF4-FFF2-40B4-BE49-F238E27FC236}">
                <a16:creationId xmlns:a16="http://schemas.microsoft.com/office/drawing/2014/main" id="{C33D9D4B-D022-FE58-3BEC-07A6A4F4AA7C}"/>
              </a:ext>
            </a:extLst>
          </p:cNvPr>
          <p:cNvGraphicFramePr>
            <a:graphicFrameLocks noGrp="1"/>
          </p:cNvGraphicFramePr>
          <p:nvPr>
            <p:extLst>
              <p:ext uri="{D42A27DB-BD31-4B8C-83A1-F6EECF244321}">
                <p14:modId xmlns:p14="http://schemas.microsoft.com/office/powerpoint/2010/main" val="3700787603"/>
              </p:ext>
            </p:extLst>
          </p:nvPr>
        </p:nvGraphicFramePr>
        <p:xfrm>
          <a:off x="6135695" y="798111"/>
          <a:ext cx="6056305" cy="2468880"/>
        </p:xfrm>
        <a:graphic>
          <a:graphicData uri="http://schemas.openxmlformats.org/drawingml/2006/table">
            <a:tbl>
              <a:tblPr firstRow="1" bandRow="1">
                <a:tableStyleId>{0E3FDE45-AF77-4B5C-9715-49D594BDF05E}</a:tableStyleId>
              </a:tblPr>
              <a:tblGrid>
                <a:gridCol w="2764465">
                  <a:extLst>
                    <a:ext uri="{9D8B030D-6E8A-4147-A177-3AD203B41FA5}">
                      <a16:colId xmlns:a16="http://schemas.microsoft.com/office/drawing/2014/main" val="4257331347"/>
                    </a:ext>
                  </a:extLst>
                </a:gridCol>
                <a:gridCol w="548640">
                  <a:extLst>
                    <a:ext uri="{9D8B030D-6E8A-4147-A177-3AD203B41FA5}">
                      <a16:colId xmlns:a16="http://schemas.microsoft.com/office/drawing/2014/main" val="2224652332"/>
                    </a:ext>
                  </a:extLst>
                </a:gridCol>
                <a:gridCol w="548640">
                  <a:extLst>
                    <a:ext uri="{9D8B030D-6E8A-4147-A177-3AD203B41FA5}">
                      <a16:colId xmlns:a16="http://schemas.microsoft.com/office/drawing/2014/main" val="2452615021"/>
                    </a:ext>
                  </a:extLst>
                </a:gridCol>
                <a:gridCol w="548640">
                  <a:extLst>
                    <a:ext uri="{9D8B030D-6E8A-4147-A177-3AD203B41FA5}">
                      <a16:colId xmlns:a16="http://schemas.microsoft.com/office/drawing/2014/main" val="270236586"/>
                    </a:ext>
                  </a:extLst>
                </a:gridCol>
                <a:gridCol w="548640">
                  <a:extLst>
                    <a:ext uri="{9D8B030D-6E8A-4147-A177-3AD203B41FA5}">
                      <a16:colId xmlns:a16="http://schemas.microsoft.com/office/drawing/2014/main" val="756105892"/>
                    </a:ext>
                  </a:extLst>
                </a:gridCol>
                <a:gridCol w="548640">
                  <a:extLst>
                    <a:ext uri="{9D8B030D-6E8A-4147-A177-3AD203B41FA5}">
                      <a16:colId xmlns:a16="http://schemas.microsoft.com/office/drawing/2014/main" val="3146507700"/>
                    </a:ext>
                  </a:extLst>
                </a:gridCol>
                <a:gridCol w="548640">
                  <a:extLst>
                    <a:ext uri="{9D8B030D-6E8A-4147-A177-3AD203B41FA5}">
                      <a16:colId xmlns:a16="http://schemas.microsoft.com/office/drawing/2014/main" val="4227775526"/>
                    </a:ext>
                  </a:extLst>
                </a:gridCol>
              </a:tblGrid>
              <a:tr h="0">
                <a:tc rowSpan="2">
                  <a:txBody>
                    <a:bodyPr/>
                    <a:lstStyle/>
                    <a:p>
                      <a:r>
                        <a:rPr lang="en-US" sz="1200" b="1" dirty="0"/>
                        <a:t>Models</a:t>
                      </a:r>
                    </a:p>
                  </a:txBody>
                  <a:tcPr/>
                </a:tc>
                <a:tc gridSpan="2">
                  <a:txBody>
                    <a:bodyPr/>
                    <a:lstStyle/>
                    <a:p>
                      <a:pPr algn="ctr"/>
                      <a:r>
                        <a:rPr lang="en-US" sz="1200" b="1" dirty="0"/>
                        <a:t>Lasso</a:t>
                      </a:r>
                    </a:p>
                  </a:txBody>
                  <a:tcPr>
                    <a:lnB w="12700" cmpd="sng">
                      <a:noFill/>
                    </a:lnB>
                  </a:tcPr>
                </a:tc>
                <a:tc hMerge="1">
                  <a:txBody>
                    <a:bodyPr/>
                    <a:lstStyle/>
                    <a:p>
                      <a:r>
                        <a:rPr lang="en-US" dirty="0"/>
                        <a:t>Boruta</a:t>
                      </a:r>
                    </a:p>
                  </a:txBody>
                  <a:tcPr/>
                </a:tc>
                <a:tc gridSpan="2">
                  <a:txBody>
                    <a:bodyPr/>
                    <a:lstStyle/>
                    <a:p>
                      <a:pPr algn="ctr"/>
                      <a:r>
                        <a:rPr lang="en-US" sz="1200" b="1" dirty="0"/>
                        <a:t>Boruta</a:t>
                      </a:r>
                    </a:p>
                  </a:txBody>
                  <a:tcPr>
                    <a:lnB w="12700" cmpd="sng">
                      <a:noFill/>
                    </a:lnB>
                  </a:tcPr>
                </a:tc>
                <a:tc hMerge="1">
                  <a:txBody>
                    <a:bodyPr/>
                    <a:lstStyle/>
                    <a:p>
                      <a:endParaRPr lang="en-US" dirty="0"/>
                    </a:p>
                  </a:txBody>
                  <a:tcPr>
                    <a:lnL w="12700" cap="flat" cmpd="sng" algn="ctr">
                      <a:solidFill>
                        <a:schemeClr val="tx1"/>
                      </a:solidFill>
                      <a:prstDash val="solid"/>
                      <a:round/>
                      <a:headEnd type="none" w="med" len="med"/>
                      <a:tailEnd type="none" w="med" len="med"/>
                    </a:lnL>
                  </a:tcPr>
                </a:tc>
                <a:tc gridSpan="2">
                  <a:txBody>
                    <a:bodyPr/>
                    <a:lstStyle/>
                    <a:p>
                      <a:pPr algn="ctr"/>
                      <a:r>
                        <a:rPr lang="en-US" sz="1200" b="1" dirty="0"/>
                        <a:t>PCA &amp; Boruta</a:t>
                      </a:r>
                    </a:p>
                  </a:txBody>
                  <a:tcPr>
                    <a:lnB w="12700" cmpd="sng">
                      <a:noFill/>
                    </a:lnB>
                  </a:tcPr>
                </a:tc>
                <a:tc hMerge="1">
                  <a:txBody>
                    <a:bodyPr/>
                    <a:lstStyle/>
                    <a:p>
                      <a:endParaRPr lang="en-US" dirty="0"/>
                    </a:p>
                  </a:txBody>
                  <a:tcPr/>
                </a:tc>
                <a:extLst>
                  <a:ext uri="{0D108BD9-81ED-4DB2-BD59-A6C34878D82A}">
                    <a16:rowId xmlns:a16="http://schemas.microsoft.com/office/drawing/2014/main" val="1273433909"/>
                  </a:ext>
                </a:extLst>
              </a:tr>
              <a:tr h="0">
                <a:tc vMerge="1">
                  <a:txBody>
                    <a:bodyPr/>
                    <a:lstStyle/>
                    <a:p>
                      <a:endParaRPr lang="en-US" sz="1400" dirty="0"/>
                    </a:p>
                  </a:txBody>
                  <a:tcPr/>
                </a:tc>
                <a:tc>
                  <a:txBody>
                    <a:bodyPr/>
                    <a:lstStyle/>
                    <a:p>
                      <a:pPr algn="ctr"/>
                      <a:r>
                        <a:rPr lang="en-US" sz="1200" dirty="0"/>
                        <a:t>AUC</a:t>
                      </a:r>
                      <a:endParaRPr lang="en-US" sz="1200" i="1" dirty="0"/>
                    </a:p>
                  </a:txBody>
                  <a:tcPr>
                    <a:lnL w="12700" cmpd="sng">
                      <a:noFill/>
                    </a:lnL>
                    <a:lnR>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05E7D">
                        <a:alpha val="20000"/>
                      </a:srgbClr>
                    </a:solidFill>
                  </a:tcPr>
                </a:tc>
                <a:tc>
                  <a:txBody>
                    <a:bodyPr/>
                    <a:lstStyle/>
                    <a:p>
                      <a:pPr algn="ctr"/>
                      <a:r>
                        <a:rPr lang="en-US" sz="1200" dirty="0"/>
                        <a:t>MCC</a:t>
                      </a:r>
                      <a:endParaRPr lang="en-US" sz="1200" i="1" dirty="0"/>
                    </a:p>
                  </a:txBody>
                  <a:tcPr>
                    <a:lnL>
                      <a:noFill/>
                    </a:lnL>
                    <a:lnR>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05E7D">
                        <a:alpha val="20000"/>
                      </a:srgbClr>
                    </a:solidFill>
                  </a:tcPr>
                </a:tc>
                <a:tc>
                  <a:txBody>
                    <a:bodyPr/>
                    <a:lstStyle/>
                    <a:p>
                      <a:pPr algn="ctr"/>
                      <a:r>
                        <a:rPr lang="en-US" sz="1200" dirty="0"/>
                        <a:t>AUC</a:t>
                      </a:r>
                      <a:endParaRPr lang="en-US" sz="1200" i="1" dirty="0"/>
                    </a:p>
                  </a:txBody>
                  <a:tcPr>
                    <a:lnL>
                      <a:noFill/>
                    </a:lnL>
                    <a:lnR>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05E7D">
                        <a:alpha val="20000"/>
                      </a:srgbClr>
                    </a:solidFill>
                  </a:tcPr>
                </a:tc>
                <a:tc>
                  <a:txBody>
                    <a:bodyPr/>
                    <a:lstStyle/>
                    <a:p>
                      <a:pPr algn="ctr"/>
                      <a:r>
                        <a:rPr lang="en-US" sz="1200" dirty="0"/>
                        <a:t>MCC</a:t>
                      </a:r>
                      <a:endParaRPr lang="en-US" sz="1200" i="1" dirty="0"/>
                    </a:p>
                  </a:txBody>
                  <a:tcPr>
                    <a:lnL>
                      <a:noFill/>
                    </a:lnL>
                    <a:lnR>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05E7D">
                        <a:alpha val="20000"/>
                      </a:srgbClr>
                    </a:solidFill>
                  </a:tcPr>
                </a:tc>
                <a:tc>
                  <a:txBody>
                    <a:bodyPr/>
                    <a:lstStyle/>
                    <a:p>
                      <a:pPr algn="ctr"/>
                      <a:r>
                        <a:rPr lang="en-US" sz="1200" dirty="0"/>
                        <a:t>AUC</a:t>
                      </a:r>
                      <a:endParaRPr lang="en-US" sz="1200" i="1" dirty="0"/>
                    </a:p>
                  </a:txBody>
                  <a:tcPr>
                    <a:lnL>
                      <a:noFill/>
                    </a:lnL>
                    <a:lnR>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05E7D">
                        <a:alpha val="20000"/>
                      </a:srgbClr>
                    </a:solidFill>
                  </a:tcPr>
                </a:tc>
                <a:tc>
                  <a:txBody>
                    <a:bodyPr/>
                    <a:lstStyle/>
                    <a:p>
                      <a:pPr algn="ctr"/>
                      <a:r>
                        <a:rPr lang="en-US" sz="1200" dirty="0"/>
                        <a:t>MCC</a:t>
                      </a:r>
                      <a:endParaRPr lang="en-US" sz="1200" i="1" dirty="0"/>
                    </a:p>
                  </a:txBody>
                  <a:tcPr>
                    <a:lnL>
                      <a:noFill/>
                    </a:lnL>
                    <a:lnR>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05E7D">
                        <a:alpha val="20000"/>
                      </a:srgbClr>
                    </a:solidFill>
                  </a:tcPr>
                </a:tc>
                <a:extLst>
                  <a:ext uri="{0D108BD9-81ED-4DB2-BD59-A6C34878D82A}">
                    <a16:rowId xmlns:a16="http://schemas.microsoft.com/office/drawing/2014/main" val="4122573974"/>
                  </a:ext>
                </a:extLst>
              </a:tr>
              <a:tr h="0">
                <a:tc>
                  <a:txBody>
                    <a:bodyPr/>
                    <a:lstStyle/>
                    <a:p>
                      <a:r>
                        <a:rPr lang="en-US" sz="1200" dirty="0"/>
                        <a:t>Logistic Regression</a:t>
                      </a:r>
                    </a:p>
                  </a:txBody>
                  <a:tcPr/>
                </a:tc>
                <a:tc>
                  <a:txBody>
                    <a:bodyPr/>
                    <a:lstStyle/>
                    <a:p>
                      <a:r>
                        <a:rPr lang="en-US" sz="1200" dirty="0"/>
                        <a:t>0.670</a:t>
                      </a:r>
                    </a:p>
                  </a:txBody>
                  <a:tcPr>
                    <a:lnT w="12700" cap="flat" cmpd="sng" algn="ctr">
                      <a:solidFill>
                        <a:schemeClr val="tx1"/>
                      </a:solidFill>
                      <a:prstDash val="solid"/>
                      <a:round/>
                      <a:headEnd type="none" w="med" len="med"/>
                      <a:tailEnd type="none" w="med" len="med"/>
                    </a:lnT>
                  </a:tcPr>
                </a:tc>
                <a:tc>
                  <a:txBody>
                    <a:bodyPr/>
                    <a:lstStyle/>
                    <a:p>
                      <a:r>
                        <a:rPr lang="en-US" sz="1200" dirty="0"/>
                        <a:t>0.346</a:t>
                      </a:r>
                    </a:p>
                  </a:txBody>
                  <a:tcPr>
                    <a:lnT w="12700" cap="flat" cmpd="sng" algn="ctr">
                      <a:solidFill>
                        <a:schemeClr val="tx1"/>
                      </a:solidFill>
                      <a:prstDash val="solid"/>
                      <a:round/>
                      <a:headEnd type="none" w="med" len="med"/>
                      <a:tailEnd type="none" w="med" len="med"/>
                    </a:lnT>
                  </a:tcPr>
                </a:tc>
                <a:tc>
                  <a:txBody>
                    <a:bodyPr/>
                    <a:lstStyle/>
                    <a:p>
                      <a:r>
                        <a:rPr lang="en-US" sz="1200" dirty="0"/>
                        <a:t>0.784</a:t>
                      </a:r>
                    </a:p>
                  </a:txBody>
                  <a:tcPr>
                    <a:lnT w="12700" cap="flat" cmpd="sng" algn="ctr">
                      <a:solidFill>
                        <a:schemeClr val="tx1"/>
                      </a:solidFill>
                      <a:prstDash val="solid"/>
                      <a:round/>
                      <a:headEnd type="none" w="med" len="med"/>
                      <a:tailEnd type="none" w="med" len="med"/>
                    </a:lnT>
                  </a:tcPr>
                </a:tc>
                <a:tc>
                  <a:txBody>
                    <a:bodyPr/>
                    <a:lstStyle/>
                    <a:p>
                      <a:r>
                        <a:rPr lang="en-US" sz="1200" dirty="0"/>
                        <a:t>0.568</a:t>
                      </a:r>
                    </a:p>
                  </a:txBody>
                  <a:tcPr>
                    <a:lnT w="12700" cap="flat" cmpd="sng" algn="ctr">
                      <a:solidFill>
                        <a:schemeClr val="tx1"/>
                      </a:solidFill>
                      <a:prstDash val="solid"/>
                      <a:round/>
                      <a:headEnd type="none" w="med" len="med"/>
                      <a:tailEnd type="none" w="med" len="med"/>
                    </a:lnT>
                  </a:tcPr>
                </a:tc>
                <a:tc>
                  <a:txBody>
                    <a:bodyPr/>
                    <a:lstStyle/>
                    <a:p>
                      <a:r>
                        <a:rPr lang="en-US" sz="1200" dirty="0"/>
                        <a:t>0.818</a:t>
                      </a:r>
                    </a:p>
                  </a:txBody>
                  <a:tcPr>
                    <a:lnT w="12700" cap="flat" cmpd="sng" algn="ctr">
                      <a:solidFill>
                        <a:schemeClr val="tx1"/>
                      </a:solidFill>
                      <a:prstDash val="solid"/>
                      <a:round/>
                      <a:headEnd type="none" w="med" len="med"/>
                      <a:tailEnd type="none" w="med" len="med"/>
                    </a:lnT>
                  </a:tcPr>
                </a:tc>
                <a:tc>
                  <a:txBody>
                    <a:bodyPr/>
                    <a:lstStyle/>
                    <a:p>
                      <a:r>
                        <a:rPr lang="en-US" sz="1200" dirty="0"/>
                        <a:t>0.638</a:t>
                      </a:r>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540073272"/>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Linear Discriminative Analysis (LDA)</a:t>
                      </a:r>
                    </a:p>
                  </a:txBody>
                  <a:tcPr>
                    <a:solidFill>
                      <a:srgbClr val="E05E7D">
                        <a:alpha val="20000"/>
                      </a:srgb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t>0.664</a:t>
                      </a:r>
                    </a:p>
                  </a:txBody>
                  <a:tcPr>
                    <a:solidFill>
                      <a:srgbClr val="E05E7D">
                        <a:alpha val="20000"/>
                      </a:srgbClr>
                    </a:solidFill>
                  </a:tcPr>
                </a:tc>
                <a:tc>
                  <a:txBody>
                    <a:bodyPr/>
                    <a:lstStyle/>
                    <a:p>
                      <a:r>
                        <a:rPr lang="en-US" sz="1200" b="0" dirty="0"/>
                        <a:t>0.334</a:t>
                      </a:r>
                    </a:p>
                  </a:txBody>
                  <a:tcPr>
                    <a:solidFill>
                      <a:srgbClr val="E05E7D">
                        <a:alpha val="20000"/>
                      </a:srgbClr>
                    </a:solidFill>
                  </a:tcPr>
                </a:tc>
                <a:tc>
                  <a:txBody>
                    <a:bodyPr/>
                    <a:lstStyle/>
                    <a:p>
                      <a:r>
                        <a:rPr lang="en-US" sz="1200" b="0" dirty="0"/>
                        <a:t>0.783</a:t>
                      </a:r>
                    </a:p>
                  </a:txBody>
                  <a:tcPr>
                    <a:solidFill>
                      <a:srgbClr val="E05E7D">
                        <a:alpha val="20000"/>
                      </a:srgb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t>0.568</a:t>
                      </a:r>
                    </a:p>
                  </a:txBody>
                  <a:tcPr>
                    <a:solidFill>
                      <a:srgbClr val="E05E7D">
                        <a:alpha val="20000"/>
                      </a:srgbClr>
                    </a:solidFill>
                  </a:tcPr>
                </a:tc>
                <a:tc>
                  <a:txBody>
                    <a:bodyPr/>
                    <a:lstStyle/>
                    <a:p>
                      <a:r>
                        <a:rPr lang="en-US" sz="1200" dirty="0"/>
                        <a:t>0.818</a:t>
                      </a:r>
                    </a:p>
                  </a:txBody>
                  <a:tcPr>
                    <a:solidFill>
                      <a:srgbClr val="E05E7D">
                        <a:alpha val="20000"/>
                      </a:srgbClr>
                    </a:solidFill>
                  </a:tcPr>
                </a:tc>
                <a:tc>
                  <a:txBody>
                    <a:bodyPr/>
                    <a:lstStyle/>
                    <a:p>
                      <a:r>
                        <a:rPr lang="en-US" sz="1200" dirty="0"/>
                        <a:t>0.638</a:t>
                      </a:r>
                    </a:p>
                  </a:txBody>
                  <a:tcPr>
                    <a:solidFill>
                      <a:srgbClr val="E05E7D">
                        <a:alpha val="20000"/>
                      </a:srgbClr>
                    </a:solidFill>
                  </a:tcPr>
                </a:tc>
                <a:extLst>
                  <a:ext uri="{0D108BD9-81ED-4DB2-BD59-A6C34878D82A}">
                    <a16:rowId xmlns:a16="http://schemas.microsoft.com/office/drawing/2014/main" val="569857138"/>
                  </a:ext>
                </a:extLst>
              </a:tr>
              <a:tr h="12030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Quadratic Discriminative Analysis (QDA)</a:t>
                      </a:r>
                    </a:p>
                  </a:txBody>
                  <a:tcPr/>
                </a:tc>
                <a:tc>
                  <a:txBody>
                    <a:bodyPr/>
                    <a:lstStyle/>
                    <a:p>
                      <a:r>
                        <a:rPr lang="en-US" sz="1200" b="0" dirty="0"/>
                        <a:t>0.700</a:t>
                      </a:r>
                    </a:p>
                  </a:txBody>
                  <a:tcPr/>
                </a:tc>
                <a:tc>
                  <a:txBody>
                    <a:bodyPr/>
                    <a:lstStyle/>
                    <a:p>
                      <a:r>
                        <a:rPr lang="en-US" sz="1200" b="0" dirty="0"/>
                        <a:t>0.404</a:t>
                      </a:r>
                    </a:p>
                  </a:txBody>
                  <a:tcPr/>
                </a:tc>
                <a:tc>
                  <a:txBody>
                    <a:bodyPr/>
                    <a:lstStyle/>
                    <a:p>
                      <a:r>
                        <a:rPr lang="en-US" sz="1200" b="1" dirty="0">
                          <a:solidFill>
                            <a:srgbClr val="FF0000"/>
                          </a:solidFill>
                        </a:rPr>
                        <a:t>0.876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solidFill>
                            <a:srgbClr val="FF0000"/>
                          </a:solidFill>
                        </a:rPr>
                        <a:t>0.755</a:t>
                      </a:r>
                    </a:p>
                  </a:txBody>
                  <a:tcPr/>
                </a:tc>
                <a:tc>
                  <a:txBody>
                    <a:bodyPr/>
                    <a:lstStyle/>
                    <a:p>
                      <a:r>
                        <a:rPr lang="en-US" sz="1200" dirty="0"/>
                        <a:t>0.835</a:t>
                      </a:r>
                    </a:p>
                  </a:txBody>
                  <a:tcPr/>
                </a:tc>
                <a:tc>
                  <a:txBody>
                    <a:bodyPr/>
                    <a:lstStyle/>
                    <a:p>
                      <a:r>
                        <a:rPr lang="en-US" sz="1200" dirty="0"/>
                        <a:t>0.674</a:t>
                      </a:r>
                    </a:p>
                  </a:txBody>
                  <a:tcPr/>
                </a:tc>
                <a:extLst>
                  <a:ext uri="{0D108BD9-81ED-4DB2-BD59-A6C34878D82A}">
                    <a16:rowId xmlns:a16="http://schemas.microsoft.com/office/drawing/2014/main" val="674126082"/>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Supper Vector Machine (SVM - Linear)</a:t>
                      </a:r>
                    </a:p>
                  </a:txBody>
                  <a:tcPr>
                    <a:solidFill>
                      <a:srgbClr val="E05E7D">
                        <a:alpha val="20000"/>
                      </a:srgbClr>
                    </a:solidFill>
                  </a:tcPr>
                </a:tc>
                <a:tc>
                  <a:txBody>
                    <a:bodyPr/>
                    <a:lstStyle/>
                    <a:p>
                      <a:r>
                        <a:rPr lang="en-US" sz="1200" dirty="0"/>
                        <a:t>0.685</a:t>
                      </a:r>
                    </a:p>
                  </a:txBody>
                  <a:tcPr>
                    <a:solidFill>
                      <a:srgbClr val="E05E7D">
                        <a:alpha val="20000"/>
                      </a:srgbClr>
                    </a:solidFill>
                  </a:tcPr>
                </a:tc>
                <a:tc>
                  <a:txBody>
                    <a:bodyPr/>
                    <a:lstStyle/>
                    <a:p>
                      <a:r>
                        <a:rPr lang="en-US" sz="1200" dirty="0"/>
                        <a:t>0.370</a:t>
                      </a:r>
                    </a:p>
                  </a:txBody>
                  <a:tcPr>
                    <a:solidFill>
                      <a:srgbClr val="E05E7D">
                        <a:alpha val="20000"/>
                      </a:srgbClr>
                    </a:solidFill>
                  </a:tcPr>
                </a:tc>
                <a:tc>
                  <a:txBody>
                    <a:bodyPr/>
                    <a:lstStyle/>
                    <a:p>
                      <a:r>
                        <a:rPr lang="en-US" sz="1200" b="0" dirty="0">
                          <a:solidFill>
                            <a:schemeClr val="tx1"/>
                          </a:solidFill>
                        </a:rPr>
                        <a:t>0.792</a:t>
                      </a:r>
                    </a:p>
                  </a:txBody>
                  <a:tcPr>
                    <a:solidFill>
                      <a:srgbClr val="E05E7D">
                        <a:alpha val="20000"/>
                      </a:srgbClr>
                    </a:solidFill>
                  </a:tcPr>
                </a:tc>
                <a:tc>
                  <a:txBody>
                    <a:bodyPr/>
                    <a:lstStyle/>
                    <a:p>
                      <a:r>
                        <a:rPr lang="en-US" sz="1200" b="0" dirty="0">
                          <a:solidFill>
                            <a:schemeClr val="tx1"/>
                          </a:solidFill>
                        </a:rPr>
                        <a:t>0.584</a:t>
                      </a:r>
                    </a:p>
                  </a:txBody>
                  <a:tcPr>
                    <a:solidFill>
                      <a:srgbClr val="E05E7D">
                        <a:alpha val="20000"/>
                      </a:srgbClr>
                    </a:solidFill>
                  </a:tcPr>
                </a:tc>
                <a:tc>
                  <a:txBody>
                    <a:bodyPr/>
                    <a:lstStyle/>
                    <a:p>
                      <a:r>
                        <a:rPr lang="en-US" sz="1200" dirty="0"/>
                        <a:t>0.818</a:t>
                      </a:r>
                    </a:p>
                  </a:txBody>
                  <a:tcPr>
                    <a:solidFill>
                      <a:srgbClr val="E05E7D">
                        <a:alpha val="20000"/>
                      </a:srgbClr>
                    </a:solidFill>
                  </a:tcPr>
                </a:tc>
                <a:tc>
                  <a:txBody>
                    <a:bodyPr/>
                    <a:lstStyle/>
                    <a:p>
                      <a:r>
                        <a:rPr lang="en-US" sz="1200" dirty="0"/>
                        <a:t>0.638</a:t>
                      </a:r>
                    </a:p>
                  </a:txBody>
                  <a:tcPr>
                    <a:solidFill>
                      <a:srgbClr val="E05E7D">
                        <a:alpha val="20000"/>
                      </a:srgbClr>
                    </a:solidFill>
                  </a:tcPr>
                </a:tc>
                <a:extLst>
                  <a:ext uri="{0D108BD9-81ED-4DB2-BD59-A6C34878D82A}">
                    <a16:rowId xmlns:a16="http://schemas.microsoft.com/office/drawing/2014/main" val="2639853595"/>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Supper Vector Machine (SVM - Gaussian)</a:t>
                      </a:r>
                    </a:p>
                  </a:txBody>
                  <a:tcPr/>
                </a:tc>
                <a:tc>
                  <a:txBody>
                    <a:bodyPr/>
                    <a:lstStyle/>
                    <a:p>
                      <a:r>
                        <a:rPr lang="en-US" sz="1200" b="0" dirty="0"/>
                        <a:t>0.728</a:t>
                      </a:r>
                    </a:p>
                  </a:txBody>
                  <a:tcPr/>
                </a:tc>
                <a:tc>
                  <a:txBody>
                    <a:bodyPr/>
                    <a:lstStyle/>
                    <a:p>
                      <a:r>
                        <a:rPr lang="en-US" sz="1200" b="0" dirty="0"/>
                        <a:t>0.466</a:t>
                      </a:r>
                    </a:p>
                  </a:txBody>
                  <a:tcPr/>
                </a:tc>
                <a:tc>
                  <a:txBody>
                    <a:bodyPr/>
                    <a:lstStyle/>
                    <a:p>
                      <a:r>
                        <a:rPr lang="en-US" sz="1200" b="0" dirty="0"/>
                        <a:t>0.869</a:t>
                      </a:r>
                    </a:p>
                  </a:txBody>
                  <a:tcPr/>
                </a:tc>
                <a:tc>
                  <a:txBody>
                    <a:bodyPr/>
                    <a:lstStyle/>
                    <a:p>
                      <a:r>
                        <a:rPr lang="en-US" sz="1200" b="0" dirty="0"/>
                        <a:t>0.747</a:t>
                      </a:r>
                    </a:p>
                  </a:txBody>
                  <a:tcPr/>
                </a:tc>
                <a:tc>
                  <a:txBody>
                    <a:bodyPr/>
                    <a:lstStyle/>
                    <a:p>
                      <a:r>
                        <a:rPr lang="en-US" sz="1200" b="1" dirty="0"/>
                        <a:t>0.852</a:t>
                      </a:r>
                    </a:p>
                  </a:txBody>
                  <a:tcPr/>
                </a:tc>
                <a:tc>
                  <a:txBody>
                    <a:bodyPr/>
                    <a:lstStyle/>
                    <a:p>
                      <a:r>
                        <a:rPr lang="en-US" sz="1200" b="1" dirty="0"/>
                        <a:t>0.709</a:t>
                      </a:r>
                    </a:p>
                  </a:txBody>
                  <a:tcPr/>
                </a:tc>
                <a:extLst>
                  <a:ext uri="{0D108BD9-81ED-4DB2-BD59-A6C34878D82A}">
                    <a16:rowId xmlns:a16="http://schemas.microsoft.com/office/drawing/2014/main" val="3443446728"/>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K-Means Neighbor (KNN)</a:t>
                      </a:r>
                    </a:p>
                  </a:txBody>
                  <a:tcPr>
                    <a:solidFill>
                      <a:srgbClr val="E05E7D">
                        <a:alpha val="20000"/>
                      </a:srgb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t>0.814</a:t>
                      </a:r>
                    </a:p>
                  </a:txBody>
                  <a:tcPr>
                    <a:solidFill>
                      <a:srgbClr val="E05E7D">
                        <a:alpha val="20000"/>
                      </a:srgb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t>0.628</a:t>
                      </a:r>
                    </a:p>
                  </a:txBody>
                  <a:tcPr>
                    <a:solidFill>
                      <a:srgbClr val="E05E7D">
                        <a:alpha val="20000"/>
                      </a:srgbClr>
                    </a:solidFill>
                  </a:tcPr>
                </a:tc>
                <a:tc>
                  <a:txBody>
                    <a:bodyPr/>
                    <a:lstStyle/>
                    <a:p>
                      <a:r>
                        <a:rPr lang="en-US" sz="1200" dirty="0"/>
                        <a:t>0.854</a:t>
                      </a:r>
                    </a:p>
                  </a:txBody>
                  <a:tcPr>
                    <a:solidFill>
                      <a:srgbClr val="E05E7D">
                        <a:alpha val="20000"/>
                      </a:srgbClr>
                    </a:solidFill>
                  </a:tcPr>
                </a:tc>
                <a:tc>
                  <a:txBody>
                    <a:bodyPr/>
                    <a:lstStyle/>
                    <a:p>
                      <a:r>
                        <a:rPr lang="en-US" sz="1200" dirty="0"/>
                        <a:t>0.708</a:t>
                      </a:r>
                    </a:p>
                  </a:txBody>
                  <a:tcPr>
                    <a:solidFill>
                      <a:srgbClr val="E05E7D">
                        <a:alpha val="20000"/>
                      </a:srgb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0.829</a:t>
                      </a:r>
                    </a:p>
                  </a:txBody>
                  <a:tcPr>
                    <a:solidFill>
                      <a:srgbClr val="E05E7D">
                        <a:alpha val="20000"/>
                      </a:srgb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0.662</a:t>
                      </a:r>
                    </a:p>
                  </a:txBody>
                  <a:tcPr>
                    <a:solidFill>
                      <a:srgbClr val="E05E7D">
                        <a:alpha val="20000"/>
                      </a:srgbClr>
                    </a:solidFill>
                  </a:tcPr>
                </a:tc>
                <a:extLst>
                  <a:ext uri="{0D108BD9-81ED-4DB2-BD59-A6C34878D82A}">
                    <a16:rowId xmlns:a16="http://schemas.microsoft.com/office/drawing/2014/main" val="3826506667"/>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Naïve Bayes (NB)</a:t>
                      </a:r>
                    </a:p>
                  </a:txBody>
                  <a:tcPr>
                    <a:solidFill>
                      <a:schemeClr val="bg1">
                        <a:alpha val="20000"/>
                      </a:schemeClr>
                    </a:solidFill>
                  </a:tcPr>
                </a:tc>
                <a:tc>
                  <a:txBody>
                    <a:bodyPr/>
                    <a:lstStyle/>
                    <a:p>
                      <a:r>
                        <a:rPr lang="en-US" sz="1200" dirty="0"/>
                        <a:t>0.685</a:t>
                      </a:r>
                    </a:p>
                  </a:txBody>
                  <a:tcPr>
                    <a:solidFill>
                      <a:schemeClr val="bg1">
                        <a:alpha val="20000"/>
                      </a:schemeClr>
                    </a:solidFill>
                  </a:tcPr>
                </a:tc>
                <a:tc>
                  <a:txBody>
                    <a:bodyPr/>
                    <a:lstStyle/>
                    <a:p>
                      <a:r>
                        <a:rPr lang="en-US" sz="1200" dirty="0"/>
                        <a:t>0.370</a:t>
                      </a:r>
                    </a:p>
                  </a:txBody>
                  <a:tcPr>
                    <a:solidFill>
                      <a:schemeClr val="bg1">
                        <a:alpha val="20000"/>
                      </a:schemeClr>
                    </a:solidFill>
                  </a:tcPr>
                </a:tc>
                <a:tc>
                  <a:txBody>
                    <a:bodyPr/>
                    <a:lstStyle/>
                    <a:p>
                      <a:r>
                        <a:rPr lang="en-US" sz="1200" dirty="0"/>
                        <a:t>0.799</a:t>
                      </a:r>
                    </a:p>
                  </a:txBody>
                  <a:tcPr>
                    <a:solidFill>
                      <a:schemeClr val="bg1">
                        <a:alpha val="20000"/>
                      </a:schemeClr>
                    </a:solidFill>
                  </a:tcPr>
                </a:tc>
                <a:tc>
                  <a:txBody>
                    <a:bodyPr/>
                    <a:lstStyle/>
                    <a:p>
                      <a:r>
                        <a:rPr lang="en-US" sz="1200" dirty="0"/>
                        <a:t>0.605</a:t>
                      </a:r>
                    </a:p>
                  </a:txBody>
                  <a:tcPr>
                    <a:solidFill>
                      <a:schemeClr val="bg1">
                        <a:alpha val="20000"/>
                      </a:schemeClr>
                    </a:solidFill>
                  </a:tcPr>
                </a:tc>
                <a:tc>
                  <a:txBody>
                    <a:bodyPr/>
                    <a:lstStyle/>
                    <a:p>
                      <a:r>
                        <a:rPr lang="en-US" sz="1200" dirty="0"/>
                        <a:t>0.816</a:t>
                      </a:r>
                    </a:p>
                  </a:txBody>
                  <a:tcPr>
                    <a:solidFill>
                      <a:schemeClr val="bg1">
                        <a:alpha val="20000"/>
                      </a:schemeClr>
                    </a:solidFill>
                  </a:tcPr>
                </a:tc>
                <a:tc>
                  <a:txBody>
                    <a:bodyPr/>
                    <a:lstStyle/>
                    <a:p>
                      <a:r>
                        <a:rPr lang="en-US" sz="1200" dirty="0"/>
                        <a:t>0.640</a:t>
                      </a:r>
                    </a:p>
                  </a:txBody>
                  <a:tcPr>
                    <a:solidFill>
                      <a:schemeClr val="bg1">
                        <a:alpha val="20000"/>
                      </a:schemeClr>
                    </a:solidFill>
                  </a:tcPr>
                </a:tc>
                <a:extLst>
                  <a:ext uri="{0D108BD9-81ED-4DB2-BD59-A6C34878D82A}">
                    <a16:rowId xmlns:a16="http://schemas.microsoft.com/office/drawing/2014/main" val="1883779529"/>
                  </a:ext>
                </a:extLst>
              </a:tr>
            </a:tbl>
          </a:graphicData>
        </a:graphic>
      </p:graphicFrame>
      <p:sp>
        <p:nvSpPr>
          <p:cNvPr id="8" name="TextBox 7">
            <a:extLst>
              <a:ext uri="{FF2B5EF4-FFF2-40B4-BE49-F238E27FC236}">
                <a16:creationId xmlns:a16="http://schemas.microsoft.com/office/drawing/2014/main" id="{25A16E97-2D8E-74A3-4EA7-8C9CE57E363B}"/>
              </a:ext>
            </a:extLst>
          </p:cNvPr>
          <p:cNvSpPr txBox="1"/>
          <p:nvPr/>
        </p:nvSpPr>
        <p:spPr>
          <a:xfrm>
            <a:off x="959836" y="476490"/>
            <a:ext cx="6096000" cy="307777"/>
          </a:xfrm>
          <a:prstGeom prst="rect">
            <a:avLst/>
          </a:prstGeom>
          <a:noFill/>
        </p:spPr>
        <p:txBody>
          <a:bodyPr wrap="square">
            <a:spAutoFit/>
          </a:bodyPr>
          <a:lstStyle/>
          <a:p>
            <a:r>
              <a:rPr lang="en-US" sz="1400" b="1" dirty="0"/>
              <a:t>Table-2: Performance on the ADMCI Training Dataset</a:t>
            </a:r>
          </a:p>
        </p:txBody>
      </p:sp>
      <p:sp>
        <p:nvSpPr>
          <p:cNvPr id="12" name="TextBox 11">
            <a:extLst>
              <a:ext uri="{FF2B5EF4-FFF2-40B4-BE49-F238E27FC236}">
                <a16:creationId xmlns:a16="http://schemas.microsoft.com/office/drawing/2014/main" id="{3B192815-9D40-D699-3170-324132FD4AE1}"/>
              </a:ext>
            </a:extLst>
          </p:cNvPr>
          <p:cNvSpPr txBox="1"/>
          <p:nvPr/>
        </p:nvSpPr>
        <p:spPr>
          <a:xfrm>
            <a:off x="7543800" y="469330"/>
            <a:ext cx="6096000" cy="307777"/>
          </a:xfrm>
          <a:prstGeom prst="rect">
            <a:avLst/>
          </a:prstGeom>
          <a:noFill/>
        </p:spPr>
        <p:txBody>
          <a:bodyPr wrap="square">
            <a:spAutoFit/>
          </a:bodyPr>
          <a:lstStyle/>
          <a:p>
            <a:r>
              <a:rPr lang="en-US" sz="1400" b="1" dirty="0"/>
              <a:t>Table-3: Performance on the  MCICTL Training Dataset</a:t>
            </a:r>
          </a:p>
        </p:txBody>
      </p:sp>
      <p:sp>
        <p:nvSpPr>
          <p:cNvPr id="5" name="TextBox 4">
            <a:extLst>
              <a:ext uri="{FF2B5EF4-FFF2-40B4-BE49-F238E27FC236}">
                <a16:creationId xmlns:a16="http://schemas.microsoft.com/office/drawing/2014/main" id="{459A875A-CD84-5569-2D66-1F46329DB0C2}"/>
              </a:ext>
            </a:extLst>
          </p:cNvPr>
          <p:cNvSpPr txBox="1"/>
          <p:nvPr/>
        </p:nvSpPr>
        <p:spPr>
          <a:xfrm>
            <a:off x="636935" y="3501010"/>
            <a:ext cx="6096000" cy="307777"/>
          </a:xfrm>
          <a:prstGeom prst="rect">
            <a:avLst/>
          </a:prstGeom>
          <a:noFill/>
        </p:spPr>
        <p:txBody>
          <a:bodyPr wrap="square">
            <a:spAutoFit/>
          </a:bodyPr>
          <a:lstStyle/>
          <a:p>
            <a:r>
              <a:rPr lang="en-US" sz="1400" b="1" dirty="0"/>
              <a:t>Table-4: Performance Summary on Training Datasets of the Best Model</a:t>
            </a:r>
          </a:p>
        </p:txBody>
      </p:sp>
      <p:sp>
        <p:nvSpPr>
          <p:cNvPr id="7" name="Rectangle 6">
            <a:extLst>
              <a:ext uri="{FF2B5EF4-FFF2-40B4-BE49-F238E27FC236}">
                <a16:creationId xmlns:a16="http://schemas.microsoft.com/office/drawing/2014/main" id="{4D15C251-3EAD-DAD2-87EF-80C723CCFE0B}"/>
              </a:ext>
            </a:extLst>
          </p:cNvPr>
          <p:cNvSpPr/>
          <p:nvPr/>
        </p:nvSpPr>
        <p:spPr>
          <a:xfrm>
            <a:off x="58744" y="5304008"/>
            <a:ext cx="114300" cy="351105"/>
          </a:xfrm>
          <a:prstGeom prst="rect">
            <a:avLst/>
          </a:prstGeom>
          <a:solidFill>
            <a:srgbClr val="ACC5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ACC50D"/>
              </a:solidFill>
            </a:endParaRPr>
          </a:p>
        </p:txBody>
      </p:sp>
      <p:sp>
        <p:nvSpPr>
          <p:cNvPr id="9" name="TextBox 8">
            <a:extLst>
              <a:ext uri="{FF2B5EF4-FFF2-40B4-BE49-F238E27FC236}">
                <a16:creationId xmlns:a16="http://schemas.microsoft.com/office/drawing/2014/main" id="{0521663E-88FD-2EF8-A42E-025B305B8F19}"/>
              </a:ext>
            </a:extLst>
          </p:cNvPr>
          <p:cNvSpPr txBox="1"/>
          <p:nvPr/>
        </p:nvSpPr>
        <p:spPr>
          <a:xfrm>
            <a:off x="256615" y="5217950"/>
            <a:ext cx="5981085" cy="523220"/>
          </a:xfrm>
          <a:prstGeom prst="rect">
            <a:avLst/>
          </a:prstGeom>
          <a:noFill/>
        </p:spPr>
        <p:txBody>
          <a:bodyPr wrap="square" rtlCol="0">
            <a:spAutoFit/>
          </a:bodyPr>
          <a:lstStyle/>
          <a:p>
            <a:pPr algn="just"/>
            <a:r>
              <a:rPr lang="en-US" sz="1400" dirty="0"/>
              <a:t>In the table-2 &amp; 3, the performance on the ADMCI and MCICTL training dataset with different classification models are shown:</a:t>
            </a:r>
          </a:p>
        </p:txBody>
      </p:sp>
      <p:sp>
        <p:nvSpPr>
          <p:cNvPr id="13" name="TextBox 12">
            <a:extLst>
              <a:ext uri="{FF2B5EF4-FFF2-40B4-BE49-F238E27FC236}">
                <a16:creationId xmlns:a16="http://schemas.microsoft.com/office/drawing/2014/main" id="{E9CF2C17-0994-B310-AB4D-97D6F082391A}"/>
              </a:ext>
            </a:extLst>
          </p:cNvPr>
          <p:cNvSpPr txBox="1"/>
          <p:nvPr/>
        </p:nvSpPr>
        <p:spPr>
          <a:xfrm>
            <a:off x="6562622" y="3298945"/>
            <a:ext cx="5202450" cy="2893100"/>
          </a:xfrm>
          <a:prstGeom prst="rect">
            <a:avLst/>
          </a:prstGeom>
          <a:noFill/>
        </p:spPr>
        <p:txBody>
          <a:bodyPr wrap="square" rtlCol="0">
            <a:spAutoFit/>
          </a:bodyPr>
          <a:lstStyle/>
          <a:p>
            <a:pPr algn="just"/>
            <a:endParaRPr lang="en-US" sz="1400" b="1" dirty="0"/>
          </a:p>
          <a:p>
            <a:pPr marL="285750" indent="-285750" algn="just">
              <a:buFont typeface="Arial" panose="020B0604020202020204" pitchFamily="34" charset="0"/>
              <a:buChar char="•"/>
            </a:pPr>
            <a:r>
              <a:rPr lang="en-US" sz="1400" dirty="0"/>
              <a:t>In the case of MCICTL, the highest </a:t>
            </a:r>
            <a:r>
              <a:rPr lang="en-US" sz="1400" b="1" dirty="0"/>
              <a:t>AUC (0.876) </a:t>
            </a:r>
            <a:r>
              <a:rPr lang="en-US" sz="1400" dirty="0"/>
              <a:t>and </a:t>
            </a:r>
            <a:r>
              <a:rPr lang="en-US" sz="1400" b="1" dirty="0"/>
              <a:t>MCC (0.755) </a:t>
            </a:r>
            <a:r>
              <a:rPr lang="en-US" sz="1400" dirty="0"/>
              <a:t>scores are obtained with the combination of </a:t>
            </a:r>
            <a:r>
              <a:rPr lang="en-US" sz="1400" b="1" dirty="0"/>
              <a:t>Boruta</a:t>
            </a:r>
            <a:r>
              <a:rPr lang="en-US" sz="1400" dirty="0"/>
              <a:t> feature selection algorithm and </a:t>
            </a:r>
            <a:r>
              <a:rPr lang="en-US" sz="1400" b="1" dirty="0"/>
              <a:t>Quadratic Discriminative Analysis (QDA) </a:t>
            </a:r>
            <a:r>
              <a:rPr lang="en-US" sz="1400" dirty="0"/>
              <a:t>classification model.</a:t>
            </a:r>
          </a:p>
          <a:p>
            <a:pPr marL="285750" indent="-285750" algn="just">
              <a:buFont typeface="Arial" panose="020B0604020202020204" pitchFamily="34" charset="0"/>
              <a:buChar char="•"/>
            </a:pPr>
            <a:endParaRPr lang="en-US" sz="1400" dirty="0"/>
          </a:p>
          <a:p>
            <a:pPr marL="285750" indent="-285750" algn="just">
              <a:buFont typeface="Arial" panose="020B0604020202020204" pitchFamily="34" charset="0"/>
              <a:buChar char="•"/>
            </a:pPr>
            <a:r>
              <a:rPr lang="en-US" sz="1400" dirty="0"/>
              <a:t>The</a:t>
            </a:r>
            <a:r>
              <a:rPr lang="en-US" sz="1400" b="1" dirty="0"/>
              <a:t> Lasso</a:t>
            </a:r>
            <a:r>
              <a:rPr lang="en-US" sz="1400" dirty="0"/>
              <a:t> feature selection algorithm provides the best result for ADMCI dataset whereas the </a:t>
            </a:r>
            <a:r>
              <a:rPr lang="en-US" sz="1400" b="1" dirty="0"/>
              <a:t>Boruta</a:t>
            </a:r>
            <a:r>
              <a:rPr lang="en-US" sz="1400" dirty="0"/>
              <a:t> feature selection algorithm provides the best result for the MCICTL dataset among the three feature selection methods.</a:t>
            </a:r>
          </a:p>
          <a:p>
            <a:pPr marL="285750" indent="-285750" algn="just">
              <a:buFont typeface="Arial" panose="020B0604020202020204" pitchFamily="34" charset="0"/>
              <a:buChar char="•"/>
            </a:pPr>
            <a:endParaRPr lang="en-US" sz="1400" dirty="0"/>
          </a:p>
          <a:p>
            <a:pPr marL="285750" indent="-285750" algn="just">
              <a:buFont typeface="Arial" panose="020B0604020202020204" pitchFamily="34" charset="0"/>
              <a:buChar char="•"/>
            </a:pPr>
            <a:r>
              <a:rPr lang="en-US" sz="1400" dirty="0"/>
              <a:t>Table-4 shows the performance summary of each training dataset with their best classification model.</a:t>
            </a:r>
          </a:p>
        </p:txBody>
      </p:sp>
      <p:graphicFrame>
        <p:nvGraphicFramePr>
          <p:cNvPr id="14" name="Table 6">
            <a:extLst>
              <a:ext uri="{FF2B5EF4-FFF2-40B4-BE49-F238E27FC236}">
                <a16:creationId xmlns:a16="http://schemas.microsoft.com/office/drawing/2014/main" id="{E4134C43-0B3E-FA7B-F85B-46FA2D0718DE}"/>
              </a:ext>
            </a:extLst>
          </p:cNvPr>
          <p:cNvGraphicFramePr>
            <a:graphicFrameLocks noGrp="1"/>
          </p:cNvGraphicFramePr>
          <p:nvPr>
            <p:extLst>
              <p:ext uri="{D42A27DB-BD31-4B8C-83A1-F6EECF244321}">
                <p14:modId xmlns:p14="http://schemas.microsoft.com/office/powerpoint/2010/main" val="4130636054"/>
              </p:ext>
            </p:extLst>
          </p:nvPr>
        </p:nvGraphicFramePr>
        <p:xfrm>
          <a:off x="39695" y="3808787"/>
          <a:ext cx="6198005" cy="1225813"/>
        </p:xfrm>
        <a:graphic>
          <a:graphicData uri="http://schemas.openxmlformats.org/drawingml/2006/table">
            <a:tbl>
              <a:tblPr firstRow="1" bandRow="1">
                <a:tableStyleId>{0E3FDE45-AF77-4B5C-9715-49D594BDF05E}</a:tableStyleId>
              </a:tblPr>
              <a:tblGrid>
                <a:gridCol w="654628">
                  <a:extLst>
                    <a:ext uri="{9D8B030D-6E8A-4147-A177-3AD203B41FA5}">
                      <a16:colId xmlns:a16="http://schemas.microsoft.com/office/drawing/2014/main" val="1193469703"/>
                    </a:ext>
                  </a:extLst>
                </a:gridCol>
                <a:gridCol w="706582">
                  <a:extLst>
                    <a:ext uri="{9D8B030D-6E8A-4147-A177-3AD203B41FA5}">
                      <a16:colId xmlns:a16="http://schemas.microsoft.com/office/drawing/2014/main" val="1684761613"/>
                    </a:ext>
                  </a:extLst>
                </a:gridCol>
                <a:gridCol w="796636">
                  <a:extLst>
                    <a:ext uri="{9D8B030D-6E8A-4147-A177-3AD203B41FA5}">
                      <a16:colId xmlns:a16="http://schemas.microsoft.com/office/drawing/2014/main" val="3513728724"/>
                    </a:ext>
                  </a:extLst>
                </a:gridCol>
                <a:gridCol w="796637">
                  <a:extLst>
                    <a:ext uri="{9D8B030D-6E8A-4147-A177-3AD203B41FA5}">
                      <a16:colId xmlns:a16="http://schemas.microsoft.com/office/drawing/2014/main" val="595576037"/>
                    </a:ext>
                  </a:extLst>
                </a:gridCol>
                <a:gridCol w="720436">
                  <a:extLst>
                    <a:ext uri="{9D8B030D-6E8A-4147-A177-3AD203B41FA5}">
                      <a16:colId xmlns:a16="http://schemas.microsoft.com/office/drawing/2014/main" val="170406183"/>
                    </a:ext>
                  </a:extLst>
                </a:gridCol>
                <a:gridCol w="720436">
                  <a:extLst>
                    <a:ext uri="{9D8B030D-6E8A-4147-A177-3AD203B41FA5}">
                      <a16:colId xmlns:a16="http://schemas.microsoft.com/office/drawing/2014/main" val="445247437"/>
                    </a:ext>
                  </a:extLst>
                </a:gridCol>
                <a:gridCol w="741218">
                  <a:extLst>
                    <a:ext uri="{9D8B030D-6E8A-4147-A177-3AD203B41FA5}">
                      <a16:colId xmlns:a16="http://schemas.microsoft.com/office/drawing/2014/main" val="1614253480"/>
                    </a:ext>
                  </a:extLst>
                </a:gridCol>
                <a:gridCol w="519546">
                  <a:extLst>
                    <a:ext uri="{9D8B030D-6E8A-4147-A177-3AD203B41FA5}">
                      <a16:colId xmlns:a16="http://schemas.microsoft.com/office/drawing/2014/main" val="461185648"/>
                    </a:ext>
                  </a:extLst>
                </a:gridCol>
                <a:gridCol w="541886">
                  <a:extLst>
                    <a:ext uri="{9D8B030D-6E8A-4147-A177-3AD203B41FA5}">
                      <a16:colId xmlns:a16="http://schemas.microsoft.com/office/drawing/2014/main" val="4208604651"/>
                    </a:ext>
                  </a:extLst>
                </a:gridCol>
              </a:tblGrid>
              <a:tr h="437791">
                <a:tc>
                  <a:txBody>
                    <a:bodyPr/>
                    <a:lstStyle/>
                    <a:p>
                      <a:pPr algn="ctr"/>
                      <a:r>
                        <a:rPr lang="en-US" sz="1100" dirty="0"/>
                        <a:t>Dataset</a:t>
                      </a:r>
                    </a:p>
                  </a:txBody>
                  <a:tcPr/>
                </a:tc>
                <a:tc>
                  <a:txBody>
                    <a:bodyPr/>
                    <a:lstStyle/>
                    <a:p>
                      <a:pPr algn="ctr"/>
                      <a:r>
                        <a:rPr lang="en-US" sz="1100" dirty="0"/>
                        <a:t>Accuracy</a:t>
                      </a:r>
                    </a:p>
                  </a:txBody>
                  <a:tcPr/>
                </a:tc>
                <a:tc>
                  <a:txBody>
                    <a:bodyPr/>
                    <a:lstStyle/>
                    <a:p>
                      <a:pPr algn="ctr"/>
                      <a:r>
                        <a:rPr lang="en-US" sz="1100" dirty="0"/>
                        <a:t>Sensitivity</a:t>
                      </a:r>
                    </a:p>
                  </a:txBody>
                  <a:tcPr/>
                </a:tc>
                <a:tc>
                  <a:txBody>
                    <a:bodyPr/>
                    <a:lstStyle/>
                    <a:p>
                      <a:pPr algn="ctr"/>
                      <a:r>
                        <a:rPr lang="en-US" sz="1100" dirty="0"/>
                        <a:t>Specificity</a:t>
                      </a:r>
                    </a:p>
                  </a:txBody>
                  <a:tcPr/>
                </a:tc>
                <a:tc>
                  <a:txBody>
                    <a:bodyPr/>
                    <a:lstStyle/>
                    <a:p>
                      <a:pPr algn="ctr"/>
                      <a:r>
                        <a:rPr lang="en-US" sz="1100" dirty="0"/>
                        <a:t>Precision</a:t>
                      </a:r>
                    </a:p>
                  </a:txBody>
                  <a:tcPr/>
                </a:tc>
                <a:tc>
                  <a:txBody>
                    <a:bodyPr/>
                    <a:lstStyle/>
                    <a:p>
                      <a:pPr algn="ctr"/>
                      <a:r>
                        <a:rPr lang="en-US" sz="1100" dirty="0"/>
                        <a:t>F1 Score</a:t>
                      </a:r>
                    </a:p>
                  </a:txBody>
                  <a:tcPr/>
                </a:tc>
                <a:tc>
                  <a:txBody>
                    <a:bodyPr/>
                    <a:lstStyle/>
                    <a:p>
                      <a:pPr algn="ctr"/>
                      <a:r>
                        <a:rPr lang="en-US" sz="1100" dirty="0"/>
                        <a:t>Balanced Accuracy</a:t>
                      </a:r>
                    </a:p>
                  </a:txBody>
                  <a:tcPr/>
                </a:tc>
                <a:tc>
                  <a:txBody>
                    <a:bodyPr/>
                    <a:lstStyle/>
                    <a:p>
                      <a:pPr algn="ctr"/>
                      <a:r>
                        <a:rPr lang="en-US" sz="1100" dirty="0"/>
                        <a:t>AUC</a:t>
                      </a:r>
                    </a:p>
                  </a:txBody>
                  <a:tcPr/>
                </a:tc>
                <a:tc>
                  <a:txBody>
                    <a:bodyPr/>
                    <a:lstStyle/>
                    <a:p>
                      <a:pPr algn="ctr"/>
                      <a:r>
                        <a:rPr lang="en-US" sz="1200" dirty="0"/>
                        <a:t>MCC</a:t>
                      </a:r>
                    </a:p>
                  </a:txBody>
                  <a:tcPr/>
                </a:tc>
                <a:extLst>
                  <a:ext uri="{0D108BD9-81ED-4DB2-BD59-A6C34878D82A}">
                    <a16:rowId xmlns:a16="http://schemas.microsoft.com/office/drawing/2014/main" val="3213460333"/>
                  </a:ext>
                </a:extLst>
              </a:tr>
              <a:tr h="262674">
                <a:tc>
                  <a:txBody>
                    <a:bodyPr/>
                    <a:lstStyle/>
                    <a:p>
                      <a:r>
                        <a:rPr lang="en-US" sz="1100" dirty="0"/>
                        <a:t>ADCTL</a:t>
                      </a:r>
                    </a:p>
                  </a:txBody>
                  <a:tcPr>
                    <a:solidFill>
                      <a:srgbClr val="F0AEBE">
                        <a:alpha val="20000"/>
                      </a:srgbClr>
                    </a:solidFill>
                  </a:tcPr>
                </a:tc>
                <a:tc>
                  <a:txBody>
                    <a:bodyPr/>
                    <a:lstStyle/>
                    <a:p>
                      <a:pPr algn="ctr"/>
                      <a:r>
                        <a:rPr lang="en-US" sz="1100" dirty="0"/>
                        <a:t>0.9634</a:t>
                      </a:r>
                    </a:p>
                  </a:txBody>
                  <a:tcPr>
                    <a:solidFill>
                      <a:srgbClr val="F0AEBE">
                        <a:alpha val="20000"/>
                      </a:srgbClr>
                    </a:solidFill>
                  </a:tcPr>
                </a:tc>
                <a:tc>
                  <a:txBody>
                    <a:bodyPr/>
                    <a:lstStyle/>
                    <a:p>
                      <a:pPr algn="ctr"/>
                      <a:r>
                        <a:rPr lang="en-US" sz="1100" dirty="0"/>
                        <a:t>0.9638</a:t>
                      </a:r>
                    </a:p>
                  </a:txBody>
                  <a:tcPr>
                    <a:solidFill>
                      <a:srgbClr val="F0AEBE">
                        <a:alpha val="20000"/>
                      </a:srgbClr>
                    </a:solidFill>
                  </a:tcPr>
                </a:tc>
                <a:tc>
                  <a:txBody>
                    <a:bodyPr/>
                    <a:lstStyle/>
                    <a:p>
                      <a:pPr algn="ctr"/>
                      <a:r>
                        <a:rPr lang="en-US" sz="1100" dirty="0"/>
                        <a:t>0.9629</a:t>
                      </a:r>
                    </a:p>
                  </a:txBody>
                  <a:tcPr>
                    <a:solidFill>
                      <a:srgbClr val="F0AEBE">
                        <a:alpha val="20000"/>
                      </a:srgbClr>
                    </a:solidFill>
                  </a:tcPr>
                </a:tc>
                <a:tc>
                  <a:txBody>
                    <a:bodyPr/>
                    <a:lstStyle/>
                    <a:p>
                      <a:pPr algn="ctr"/>
                      <a:r>
                        <a:rPr lang="en-US" sz="1100" dirty="0"/>
                        <a:t>0.9638</a:t>
                      </a:r>
                    </a:p>
                  </a:txBody>
                  <a:tcPr>
                    <a:solidFill>
                      <a:srgbClr val="F0AEBE">
                        <a:alpha val="20000"/>
                      </a:srgbClr>
                    </a:solidFill>
                  </a:tcPr>
                </a:tc>
                <a:tc>
                  <a:txBody>
                    <a:bodyPr/>
                    <a:lstStyle/>
                    <a:p>
                      <a:pPr algn="ctr"/>
                      <a:r>
                        <a:rPr lang="en-US" sz="1100" dirty="0"/>
                        <a:t>0.9638</a:t>
                      </a:r>
                    </a:p>
                  </a:txBody>
                  <a:tcPr>
                    <a:solidFill>
                      <a:srgbClr val="F0AEBE">
                        <a:alpha val="20000"/>
                      </a:srgbClr>
                    </a:solidFill>
                  </a:tcPr>
                </a:tc>
                <a:tc>
                  <a:txBody>
                    <a:bodyPr/>
                    <a:lstStyle/>
                    <a:p>
                      <a:pPr algn="ctr"/>
                      <a:r>
                        <a:rPr lang="en-US" sz="1100" dirty="0"/>
                        <a:t>0.9634</a:t>
                      </a:r>
                    </a:p>
                  </a:txBody>
                  <a:tcPr>
                    <a:solidFill>
                      <a:srgbClr val="F0AEBE">
                        <a:alpha val="20000"/>
                      </a:srgbClr>
                    </a:solidFill>
                  </a:tcPr>
                </a:tc>
                <a:tc>
                  <a:txBody>
                    <a:bodyPr/>
                    <a:lstStyle/>
                    <a:p>
                      <a:r>
                        <a:rPr lang="en-US" sz="1100" b="1" dirty="0">
                          <a:solidFill>
                            <a:srgbClr val="FF0000"/>
                          </a:solidFill>
                        </a:rPr>
                        <a:t>0.963</a:t>
                      </a:r>
                    </a:p>
                  </a:txBody>
                  <a:tcPr>
                    <a:solidFill>
                      <a:srgbClr val="F0AEBE">
                        <a:alpha val="20000"/>
                      </a:srgb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1" dirty="0">
                          <a:solidFill>
                            <a:srgbClr val="FF0000"/>
                          </a:solidFill>
                        </a:rPr>
                        <a:t>0.927</a:t>
                      </a:r>
                    </a:p>
                  </a:txBody>
                  <a:tcPr>
                    <a:solidFill>
                      <a:srgbClr val="F0AEBE">
                        <a:alpha val="20000"/>
                      </a:srgbClr>
                    </a:solidFill>
                  </a:tcPr>
                </a:tc>
                <a:extLst>
                  <a:ext uri="{0D108BD9-81ED-4DB2-BD59-A6C34878D82A}">
                    <a16:rowId xmlns:a16="http://schemas.microsoft.com/office/drawing/2014/main" val="1665494963"/>
                  </a:ext>
                </a:extLst>
              </a:tr>
              <a:tr h="262674">
                <a:tc>
                  <a:txBody>
                    <a:bodyPr/>
                    <a:lstStyle/>
                    <a:p>
                      <a:r>
                        <a:rPr lang="en-US" sz="1100" dirty="0"/>
                        <a:t>ADMCI</a:t>
                      </a:r>
                    </a:p>
                  </a:txBody>
                  <a:tcPr/>
                </a:tc>
                <a:tc>
                  <a:txBody>
                    <a:bodyPr/>
                    <a:lstStyle/>
                    <a:p>
                      <a:pPr algn="ctr"/>
                      <a:r>
                        <a:rPr lang="en-US" sz="1100" dirty="0"/>
                        <a:t>0.8313</a:t>
                      </a:r>
                    </a:p>
                  </a:txBody>
                  <a:tcPr/>
                </a:tc>
                <a:tc>
                  <a:txBody>
                    <a:bodyPr/>
                    <a:lstStyle/>
                    <a:p>
                      <a:pPr algn="ctr"/>
                      <a:r>
                        <a:rPr lang="en-US" sz="1100" dirty="0"/>
                        <a:t>0.8222</a:t>
                      </a:r>
                    </a:p>
                  </a:txBody>
                  <a:tcPr/>
                </a:tc>
                <a:tc>
                  <a:txBody>
                    <a:bodyPr/>
                    <a:lstStyle/>
                    <a:p>
                      <a:pPr algn="ctr"/>
                      <a:r>
                        <a:rPr lang="en-US" sz="1100" dirty="0"/>
                        <a:t>0.8414</a:t>
                      </a:r>
                    </a:p>
                  </a:txBody>
                  <a:tcPr/>
                </a:tc>
                <a:tc>
                  <a:txBody>
                    <a:bodyPr/>
                    <a:lstStyle/>
                    <a:p>
                      <a:pPr algn="ctr"/>
                      <a:r>
                        <a:rPr lang="en-US" sz="1100" dirty="0"/>
                        <a:t> 0.8505</a:t>
                      </a:r>
                    </a:p>
                  </a:txBody>
                  <a:tcPr/>
                </a:tc>
                <a:tc>
                  <a:txBody>
                    <a:bodyPr/>
                    <a:lstStyle/>
                    <a:p>
                      <a:pPr algn="ctr"/>
                      <a:r>
                        <a:rPr lang="en-US" sz="1100" dirty="0"/>
                        <a:t>0.8361</a:t>
                      </a:r>
                    </a:p>
                  </a:txBody>
                  <a:tcPr/>
                </a:tc>
                <a:tc>
                  <a:txBody>
                    <a:bodyPr/>
                    <a:lstStyle/>
                    <a:p>
                      <a:pPr algn="ctr"/>
                      <a:r>
                        <a:rPr lang="en-US" sz="1100" dirty="0"/>
                        <a:t>0.8318</a:t>
                      </a:r>
                    </a:p>
                  </a:txBody>
                  <a:tcPr/>
                </a:tc>
                <a:tc>
                  <a:txBody>
                    <a:bodyPr/>
                    <a:lstStyle/>
                    <a:p>
                      <a:r>
                        <a:rPr lang="en-US" sz="1100" b="1" dirty="0">
                          <a:solidFill>
                            <a:srgbClr val="FF0000"/>
                          </a:solidFill>
                        </a:rPr>
                        <a:t>0.831</a:t>
                      </a:r>
                    </a:p>
                  </a:txBody>
                  <a:tcPr/>
                </a:tc>
                <a:tc>
                  <a:txBody>
                    <a:bodyPr/>
                    <a:lstStyle/>
                    <a:p>
                      <a:r>
                        <a:rPr lang="en-US" sz="1100" b="1" dirty="0">
                          <a:solidFill>
                            <a:srgbClr val="FF0000"/>
                          </a:solidFill>
                        </a:rPr>
                        <a:t>0.663</a:t>
                      </a:r>
                    </a:p>
                  </a:txBody>
                  <a:tcPr/>
                </a:tc>
                <a:extLst>
                  <a:ext uri="{0D108BD9-81ED-4DB2-BD59-A6C34878D82A}">
                    <a16:rowId xmlns:a16="http://schemas.microsoft.com/office/drawing/2014/main" val="1151245391"/>
                  </a:ext>
                </a:extLst>
              </a:tr>
              <a:tr h="262674">
                <a:tc>
                  <a:txBody>
                    <a:bodyPr/>
                    <a:lstStyle/>
                    <a:p>
                      <a:r>
                        <a:rPr lang="en-US" sz="1100" dirty="0"/>
                        <a:t>MCICTL</a:t>
                      </a:r>
                    </a:p>
                  </a:txBody>
                  <a:tcPr>
                    <a:solidFill>
                      <a:srgbClr val="F0AEBE">
                        <a:alpha val="20000"/>
                      </a:srgbClr>
                    </a:solidFill>
                  </a:tcPr>
                </a:tc>
                <a:tc>
                  <a:txBody>
                    <a:bodyPr/>
                    <a:lstStyle/>
                    <a:p>
                      <a:pPr algn="ctr"/>
                      <a:r>
                        <a:rPr lang="en-US" sz="1100" dirty="0"/>
                        <a:t>0.8779</a:t>
                      </a:r>
                    </a:p>
                  </a:txBody>
                  <a:tcPr>
                    <a:solidFill>
                      <a:srgbClr val="F0AEBE">
                        <a:alpha val="20000"/>
                      </a:srgbClr>
                    </a:solidFill>
                  </a:tcPr>
                </a:tc>
                <a:tc>
                  <a:txBody>
                    <a:bodyPr/>
                    <a:lstStyle/>
                    <a:p>
                      <a:pPr algn="ctr"/>
                      <a:r>
                        <a:rPr lang="en-US" sz="1100" dirty="0"/>
                        <a:t>0.9000</a:t>
                      </a:r>
                    </a:p>
                  </a:txBody>
                  <a:tcPr>
                    <a:solidFill>
                      <a:srgbClr val="F0AEBE">
                        <a:alpha val="20000"/>
                      </a:srgbClr>
                    </a:solidFill>
                  </a:tcPr>
                </a:tc>
                <a:tc>
                  <a:txBody>
                    <a:bodyPr/>
                    <a:lstStyle/>
                    <a:p>
                      <a:pPr algn="ctr"/>
                      <a:r>
                        <a:rPr lang="en-US" sz="1100" dirty="0"/>
                        <a:t>0.8536</a:t>
                      </a:r>
                    </a:p>
                  </a:txBody>
                  <a:tcPr>
                    <a:solidFill>
                      <a:srgbClr val="F0AEBE">
                        <a:alpha val="20000"/>
                      </a:srgbClr>
                    </a:solidFill>
                  </a:tcPr>
                </a:tc>
                <a:tc>
                  <a:txBody>
                    <a:bodyPr/>
                    <a:lstStyle/>
                    <a:p>
                      <a:pPr algn="ctr"/>
                      <a:r>
                        <a:rPr lang="en-US" sz="1100" dirty="0"/>
                        <a:t>0.8709</a:t>
                      </a:r>
                    </a:p>
                  </a:txBody>
                  <a:tcPr>
                    <a:solidFill>
                      <a:srgbClr val="F0AEBE">
                        <a:alpha val="20000"/>
                      </a:srgbClr>
                    </a:solidFill>
                  </a:tcPr>
                </a:tc>
                <a:tc>
                  <a:txBody>
                    <a:bodyPr/>
                    <a:lstStyle/>
                    <a:p>
                      <a:pPr algn="ctr"/>
                      <a:r>
                        <a:rPr lang="en-US" sz="1100" dirty="0"/>
                        <a:t>0.8852</a:t>
                      </a:r>
                    </a:p>
                  </a:txBody>
                  <a:tcPr>
                    <a:solidFill>
                      <a:srgbClr val="F0AEBE">
                        <a:alpha val="20000"/>
                      </a:srgbClr>
                    </a:solidFill>
                  </a:tcPr>
                </a:tc>
                <a:tc>
                  <a:txBody>
                    <a:bodyPr/>
                    <a:lstStyle/>
                    <a:p>
                      <a:pPr algn="ctr"/>
                      <a:r>
                        <a:rPr lang="en-US" sz="1100" dirty="0"/>
                        <a:t>0.8768</a:t>
                      </a:r>
                    </a:p>
                  </a:txBody>
                  <a:tcPr>
                    <a:solidFill>
                      <a:srgbClr val="F0AEBE">
                        <a:alpha val="20000"/>
                      </a:srgbClr>
                    </a:solidFill>
                  </a:tcPr>
                </a:tc>
                <a:tc>
                  <a:txBody>
                    <a:bodyPr/>
                    <a:lstStyle/>
                    <a:p>
                      <a:r>
                        <a:rPr lang="en-US" sz="1100" b="1" dirty="0">
                          <a:solidFill>
                            <a:srgbClr val="FF0000"/>
                          </a:solidFill>
                        </a:rPr>
                        <a:t>0.876</a:t>
                      </a:r>
                    </a:p>
                  </a:txBody>
                  <a:tcPr>
                    <a:solidFill>
                      <a:srgbClr val="F0AEBE">
                        <a:alpha val="20000"/>
                      </a:srgb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1" dirty="0">
                          <a:solidFill>
                            <a:srgbClr val="FF0000"/>
                          </a:solidFill>
                        </a:rPr>
                        <a:t>0.755</a:t>
                      </a:r>
                    </a:p>
                  </a:txBody>
                  <a:tcPr>
                    <a:solidFill>
                      <a:srgbClr val="F0AEBE">
                        <a:alpha val="20000"/>
                      </a:srgbClr>
                    </a:solidFill>
                  </a:tcPr>
                </a:tc>
                <a:extLst>
                  <a:ext uri="{0D108BD9-81ED-4DB2-BD59-A6C34878D82A}">
                    <a16:rowId xmlns:a16="http://schemas.microsoft.com/office/drawing/2014/main" val="2583948423"/>
                  </a:ext>
                </a:extLst>
              </a:tr>
            </a:tbl>
          </a:graphicData>
        </a:graphic>
      </p:graphicFrame>
      <p:sp>
        <p:nvSpPr>
          <p:cNvPr id="15" name="TextBox 14">
            <a:extLst>
              <a:ext uri="{FF2B5EF4-FFF2-40B4-BE49-F238E27FC236}">
                <a16:creationId xmlns:a16="http://schemas.microsoft.com/office/drawing/2014/main" id="{BEC50161-03DD-4694-F027-EECB91CCDA55}"/>
              </a:ext>
            </a:extLst>
          </p:cNvPr>
          <p:cNvSpPr txBox="1"/>
          <p:nvPr/>
        </p:nvSpPr>
        <p:spPr>
          <a:xfrm>
            <a:off x="256614" y="5756834"/>
            <a:ext cx="5981085" cy="923330"/>
          </a:xfrm>
          <a:prstGeom prst="rect">
            <a:avLst/>
          </a:prstGeom>
          <a:noFill/>
        </p:spPr>
        <p:txBody>
          <a:bodyPr wrap="square" rtlCol="0">
            <a:spAutoFit/>
          </a:bodyPr>
          <a:lstStyle/>
          <a:p>
            <a:pPr marL="171450" indent="-171450" algn="just">
              <a:buFont typeface="Arial" panose="020B0604020202020204" pitchFamily="34" charset="0"/>
              <a:buChar char="•"/>
            </a:pPr>
            <a:r>
              <a:rPr lang="en-US" sz="1400" dirty="0"/>
              <a:t>In the case of ADMCI, the highest </a:t>
            </a:r>
            <a:r>
              <a:rPr lang="en-US" sz="1400" b="1" dirty="0"/>
              <a:t>AUC (0.831) </a:t>
            </a:r>
            <a:r>
              <a:rPr lang="en-US" sz="1400" dirty="0"/>
              <a:t>and </a:t>
            </a:r>
            <a:r>
              <a:rPr lang="en-US" sz="1400" b="1" dirty="0"/>
              <a:t>MCC (0.663) </a:t>
            </a:r>
            <a:r>
              <a:rPr lang="en-US" sz="1400" dirty="0"/>
              <a:t>scores are obtained with the combination of </a:t>
            </a:r>
            <a:r>
              <a:rPr lang="en-US" sz="1400" b="1" dirty="0"/>
              <a:t>Lasso</a:t>
            </a:r>
            <a:r>
              <a:rPr lang="en-US" sz="1400" dirty="0"/>
              <a:t> feature selection algorithm and </a:t>
            </a:r>
            <a:r>
              <a:rPr lang="en-US" sz="1400" b="1" dirty="0"/>
              <a:t>Quadratic Discriminative Analysis (QDA) </a:t>
            </a:r>
            <a:r>
              <a:rPr lang="en-US" sz="1400" dirty="0"/>
              <a:t>classification model.</a:t>
            </a:r>
          </a:p>
          <a:p>
            <a:pPr algn="just"/>
            <a:endParaRPr lang="en-US" sz="1200" dirty="0"/>
          </a:p>
        </p:txBody>
      </p:sp>
      <p:sp>
        <p:nvSpPr>
          <p:cNvPr id="16" name="TextBox 15">
            <a:extLst>
              <a:ext uri="{FF2B5EF4-FFF2-40B4-BE49-F238E27FC236}">
                <a16:creationId xmlns:a16="http://schemas.microsoft.com/office/drawing/2014/main" id="{DE025131-61AB-9585-5DF0-971027E46F22}"/>
              </a:ext>
            </a:extLst>
          </p:cNvPr>
          <p:cNvSpPr txBox="1"/>
          <p:nvPr/>
        </p:nvSpPr>
        <p:spPr>
          <a:xfrm>
            <a:off x="256113" y="-36472"/>
            <a:ext cx="8686996" cy="523220"/>
          </a:xfrm>
          <a:prstGeom prst="rect">
            <a:avLst/>
          </a:prstGeom>
          <a:noFill/>
        </p:spPr>
        <p:txBody>
          <a:bodyPr wrap="square" rtlCol="0">
            <a:spAutoFit/>
          </a:bodyPr>
          <a:lstStyle/>
          <a:p>
            <a:r>
              <a:rPr lang="en-US" sz="2800" b="1" dirty="0">
                <a:solidFill>
                  <a:schemeClr val="bg2">
                    <a:lumMod val="25000"/>
                  </a:schemeClr>
                </a:solidFill>
                <a:latin typeface="Tw Cen MT" panose="020B0602020104020603" pitchFamily="34" charset="0"/>
              </a:rPr>
              <a:t>Task 2&amp;3: ADMCI and MCICTL Dataset Classification </a:t>
            </a:r>
          </a:p>
        </p:txBody>
      </p:sp>
    </p:spTree>
    <p:extLst>
      <p:ext uri="{BB962C8B-B14F-4D97-AF65-F5344CB8AC3E}">
        <p14:creationId xmlns:p14="http://schemas.microsoft.com/office/powerpoint/2010/main" val="12536529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2078</Words>
  <Application>Microsoft Office PowerPoint</Application>
  <PresentationFormat>Widescreen</PresentationFormat>
  <Paragraphs>340</Paragraphs>
  <Slides>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Arial</vt:lpstr>
      <vt:lpstr>Calibri</vt:lpstr>
      <vt:lpstr>Calibri Light</vt:lpstr>
      <vt:lpstr>Courier New</vt:lpstr>
      <vt:lpstr>Impact</vt:lpstr>
      <vt:lpstr>Times New Roman</vt:lpstr>
      <vt:lpstr>Tw Cen MT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Md Imran Hossain</dc:creator>
  <cp:lastModifiedBy>Md Imran Hossain</cp:lastModifiedBy>
  <cp:revision>143</cp:revision>
  <dcterms:created xsi:type="dcterms:W3CDTF">2023-05-10T21:31:46Z</dcterms:created>
  <dcterms:modified xsi:type="dcterms:W3CDTF">2023-11-13T00:34:52Z</dcterms:modified>
</cp:coreProperties>
</file>