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58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E7D"/>
    <a:srgbClr val="ACC50D"/>
    <a:srgbClr val="F0A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9400-F4ED-05CB-BAF1-142E821C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049E4-F697-621B-2BA9-F0DB5DA1B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474B-6A28-1DA7-4B9F-A681F95C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1623-DFA4-4BB3-A75E-60BCCEA093A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69CA-6064-A7D4-E6AF-33D896F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A60A-ED88-29F5-7125-BA91D5B7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F64-6928-41CE-AB7E-8FFA9DE64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365-0DAD-E2CF-040F-C06BDA2C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B1ED9-F135-02F8-1D49-A9923AB7C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16A6-20D2-ADF1-F962-2990542A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1623-DFA4-4BB3-A75E-60BCCEA093A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EA284-F3B8-E9AA-B55B-66749BD7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53CC-9B65-157A-8E2E-E17F7679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F64-6928-41CE-AB7E-8FFA9DE64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9EDEA-ED0A-7529-5F8E-595ADF77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8F0F0-A874-B149-EEDF-A3938AE32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4A8A-9A22-5291-385F-4C70180C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1623-DFA4-4BB3-A75E-60BCCEA093A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A440-E5DC-CDBB-264E-25F0A0BC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86BD-B839-4ED0-A8DC-33292E5A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F64-6928-41CE-AB7E-8FFA9DE64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3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64D4-44D7-5F18-3273-1D55ACB3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EED5-62B0-06ED-04BD-6C1B4BF6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A2BA-96AA-CB8B-B35C-FFA80BD1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1623-DFA4-4BB3-A75E-60BCCEA093A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4A8B-291D-09A5-7C7C-7B1A2487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791B-C8AB-96D2-A1F9-A0BBE21E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F64-6928-41CE-AB7E-8FFA9DE64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3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E4F7-B5D9-9132-C041-DC69B0EB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F0B9-7C0E-111D-E961-6CDD6BAC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785D2-1DA7-3FA4-E9CC-1629EB08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1623-DFA4-4BB3-A75E-60BCCEA093A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9265F-5C53-077B-0CA7-90143DE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50694-C465-4B1F-C1E1-3B852101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F64-6928-41CE-AB7E-8FFA9DE64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3025-14DF-CC80-98C7-4F4F1A02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FC06-91C4-9EDD-F8E1-061B62FCA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85B68-2157-EACB-CEA3-B409897E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23E10-907B-71F6-84EC-BF8A388C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1623-DFA4-4BB3-A75E-60BCCEA093A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DF07C-9B8C-455B-93EC-66954288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DD1B9-A6BE-885A-5F3C-C204DDCF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F64-6928-41CE-AB7E-8FFA9DE64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9DC4-C955-8D2D-5139-37B08470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815E3-9B93-1FFF-B7D3-4C024484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267F9-BB20-A10D-FE24-F78A926F5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088AA-BEDE-439C-3246-423D5065B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69580-283B-8DCA-2270-EBA323CD8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DDEFB-E23F-A846-6ED7-68312E15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1623-DFA4-4BB3-A75E-60BCCEA093A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B33F4-465C-840B-E336-BE51F6C6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E6C90-A946-61D8-5E7B-8AC6536A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F64-6928-41CE-AB7E-8FFA9DE64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A130-091B-7BCF-5684-163AABEA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EE5A2-7BC7-342C-DF1D-D57915C4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1623-DFA4-4BB3-A75E-60BCCEA093A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8B61C-CF22-092F-A9C5-3B56E936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B6C28-B426-A37B-B9E9-D64800BC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F64-6928-41CE-AB7E-8FFA9DE64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6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B2CE9-B157-6494-0D1C-B6FB9FF2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1623-DFA4-4BB3-A75E-60BCCEA093A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FEBA2-1759-69D7-F617-6CA92891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62840-50F4-2CA0-DE6E-1F9F03CE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F64-6928-41CE-AB7E-8FFA9DE64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B496-2556-79EF-83B0-F1691458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D950-8825-0911-D985-E0FE1557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B710E-911D-6A47-3FA3-92DC3883B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143F6-BEFB-E2B5-6CF7-7F0FEFEC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1623-DFA4-4BB3-A75E-60BCCEA093A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CF92-DA1E-328F-0006-BA6BB83D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445DA-AF5B-6E56-5E18-DCF07A81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F64-6928-41CE-AB7E-8FFA9DE64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8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8459-50D4-633D-54A0-EF122F54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8218F-6FF8-D6EA-AF23-475AE8347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B483-94CF-015C-5314-4FA8D6E60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B0B77-3F89-A836-FAA2-4FFE276C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1623-DFA4-4BB3-A75E-60BCCEA093A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9B46A-6CCE-07B3-86D5-F6D954DA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5BF2B-4401-65B7-8918-B5E37ECE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FF64-6928-41CE-AB7E-8FFA9DE64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D14BC-C93E-BB2B-046E-8C5B77C2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5F7B-5E33-FF59-51A8-C7EA4D82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8D4A-841F-B98D-FD1B-E76F550A6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81623-DFA4-4BB3-A75E-60BCCEA093A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F803-A133-F2EA-40D3-064A06F33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B53A-B7D2-5196-0CA8-D13D1237A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6FF64-6928-41CE-AB7E-8FFA9DE64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10D9F-A692-2331-7D70-2564A6C88688}"/>
              </a:ext>
            </a:extLst>
          </p:cNvPr>
          <p:cNvSpPr txBox="1"/>
          <p:nvPr/>
        </p:nvSpPr>
        <p:spPr>
          <a:xfrm>
            <a:off x="640080" y="329184"/>
            <a:ext cx="7513320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ACC50D"/>
                </a:solidFill>
                <a:latin typeface="Tw Cen MT" panose="020B0602020104020603" pitchFamily="34" charset="0"/>
                <a:ea typeface="+mj-ea"/>
                <a:cs typeface="+mj-cs"/>
              </a:rPr>
              <a:t>Regression Challenge: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i="0" u="none" strike="noStrike" baseline="0" dirty="0">
                <a:latin typeface="Tw Cen MT" panose="020B0602020104020603" pitchFamily="34" charset="0"/>
                <a:ea typeface="+mj-ea"/>
                <a:cs typeface="+mj-cs"/>
              </a:rPr>
              <a:t>Using Linear Regression and KNN Model</a:t>
            </a:r>
            <a:endParaRPr lang="en-US" sz="2800" dirty="0">
              <a:latin typeface="Tw Cen MT" panose="020B0602020104020603" pitchFamily="34" charset="0"/>
              <a:ea typeface="+mj-ea"/>
              <a:cs typeface="+mj-cs"/>
            </a:endParaRPr>
          </a:p>
        </p:txBody>
      </p:sp>
      <p:sp>
        <p:nvSpPr>
          <p:cNvPr id="104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ADB6C-EB29-2256-847A-C416EBA5DDB7}"/>
              </a:ext>
            </a:extLst>
          </p:cNvPr>
          <p:cNvSpPr txBox="1"/>
          <p:nvPr/>
        </p:nvSpPr>
        <p:spPr>
          <a:xfrm>
            <a:off x="691065" y="2743200"/>
            <a:ext cx="9564969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+mj-lt"/>
              </a:rPr>
              <a:t>MD IMRAN HOSSAIN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+mj-lt"/>
              </a:rPr>
              <a:t>Statistical Learning &amp; Data Mining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+mj-lt"/>
              </a:rPr>
              <a:t>Erasmus Mundus Joint Master in Medical Imaging and Applications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+mj-lt"/>
              </a:rPr>
              <a:t>University of Cassino and Southern Lazio, Italy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1F5193-9E4D-3D60-E2CD-A6F0D937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6438" y="1123462"/>
            <a:ext cx="3069020" cy="18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BOT / MAiA - Center Condorcet - uB, Le Creusot">
            <a:extLst>
              <a:ext uri="{FF2B5EF4-FFF2-40B4-BE49-F238E27FC236}">
                <a16:creationId xmlns:a16="http://schemas.microsoft.com/office/drawing/2014/main" id="{296F178F-94DD-809B-53B7-FFCB0E36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2673" y="4649363"/>
            <a:ext cx="3278262" cy="103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72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49B9B0-B209-A900-ADCD-E7F940CCF341}"/>
              </a:ext>
            </a:extLst>
          </p:cNvPr>
          <p:cNvSpPr/>
          <p:nvPr/>
        </p:nvSpPr>
        <p:spPr>
          <a:xfrm>
            <a:off x="-6923" y="-3"/>
            <a:ext cx="10702632" cy="450277"/>
          </a:xfrm>
          <a:prstGeom prst="rect">
            <a:avLst/>
          </a:prstGeom>
          <a:solidFill>
            <a:srgbClr val="E05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3F6910-D874-D101-C5C9-3CBBA7E931D3}"/>
              </a:ext>
            </a:extLst>
          </p:cNvPr>
          <p:cNvSpPr/>
          <p:nvPr/>
        </p:nvSpPr>
        <p:spPr>
          <a:xfrm>
            <a:off x="10695709" y="6407723"/>
            <a:ext cx="1496291" cy="450277"/>
          </a:xfrm>
          <a:prstGeom prst="rect">
            <a:avLst/>
          </a:prstGeom>
          <a:solidFill>
            <a:srgbClr val="E05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D1278-BE5E-77C9-9EDE-ACDEC26E2978}"/>
              </a:ext>
            </a:extLst>
          </p:cNvPr>
          <p:cNvSpPr txBox="1"/>
          <p:nvPr/>
        </p:nvSpPr>
        <p:spPr>
          <a:xfrm>
            <a:off x="11297019" y="646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ABA218-D54C-5000-FDA3-495E9CAFB3FC}"/>
              </a:ext>
            </a:extLst>
          </p:cNvPr>
          <p:cNvSpPr txBox="1"/>
          <p:nvPr/>
        </p:nvSpPr>
        <p:spPr>
          <a:xfrm>
            <a:off x="494270" y="-36475"/>
            <a:ext cx="26243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Methodology</a:t>
            </a:r>
            <a:r>
              <a:rPr lang="en-US" b="1" dirty="0">
                <a:latin typeface="Tw Cen MT" panose="020B0602020104020603" pitchFamily="34" charset="0"/>
              </a:rPr>
              <a:t> </a:t>
            </a:r>
            <a:endParaRPr lang="en-US" sz="1800" b="1" dirty="0">
              <a:latin typeface="Tw Cen MT" panose="020B06020201040206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FB8B7F-D09C-1751-AC2F-D223779F7F89}"/>
              </a:ext>
            </a:extLst>
          </p:cNvPr>
          <p:cNvGrpSpPr/>
          <p:nvPr/>
        </p:nvGrpSpPr>
        <p:grpSpPr>
          <a:xfrm>
            <a:off x="1557244" y="1142021"/>
            <a:ext cx="9967352" cy="4907403"/>
            <a:chOff x="1500562" y="1142021"/>
            <a:chExt cx="9967352" cy="490740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1F8571-32AA-FE67-ED2B-274CCD9FD8E7}"/>
                </a:ext>
              </a:extLst>
            </p:cNvPr>
            <p:cNvGrpSpPr/>
            <p:nvPr/>
          </p:nvGrpSpPr>
          <p:grpSpPr>
            <a:xfrm>
              <a:off x="2367801" y="1747060"/>
              <a:ext cx="174811" cy="955944"/>
              <a:chOff x="4562995" y="970468"/>
              <a:chExt cx="102034" cy="55796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A4D86BB-9357-8D0B-DBE3-D0A4BFB55182}"/>
                  </a:ext>
                </a:extLst>
              </p:cNvPr>
              <p:cNvSpPr/>
              <p:nvPr/>
            </p:nvSpPr>
            <p:spPr>
              <a:xfrm>
                <a:off x="4562995" y="1205347"/>
                <a:ext cx="102034" cy="102034"/>
              </a:xfrm>
              <a:prstGeom prst="ellipse">
                <a:avLst/>
              </a:prstGeom>
              <a:solidFill>
                <a:srgbClr val="E05E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809E0B8-6777-3671-B708-8EACDCAD1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9970" y="970468"/>
                <a:ext cx="0" cy="282526"/>
              </a:xfrm>
              <a:prstGeom prst="line">
                <a:avLst/>
              </a:prstGeom>
              <a:ln w="19050">
                <a:solidFill>
                  <a:srgbClr val="E05E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119E3CA-762F-EF3E-6E2C-83AFB058B6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9970" y="1167151"/>
                <a:ext cx="0" cy="361284"/>
              </a:xfrm>
              <a:prstGeom prst="line">
                <a:avLst/>
              </a:prstGeom>
              <a:ln w="19050">
                <a:solidFill>
                  <a:srgbClr val="E05E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E8A76B-5812-C0CD-9BA3-6E9F47C03F1A}"/>
                </a:ext>
              </a:extLst>
            </p:cNvPr>
            <p:cNvSpPr txBox="1"/>
            <p:nvPr/>
          </p:nvSpPr>
          <p:spPr>
            <a:xfrm>
              <a:off x="1609043" y="1321519"/>
              <a:ext cx="167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Inspection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F19C82-3F12-8C8B-77E9-FD6686EFB453}"/>
                </a:ext>
              </a:extLst>
            </p:cNvPr>
            <p:cNvSpPr txBox="1"/>
            <p:nvPr/>
          </p:nvSpPr>
          <p:spPr>
            <a:xfrm>
              <a:off x="1500562" y="2692746"/>
              <a:ext cx="2084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Pre-processing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9E0A6F-B2B9-0394-09C2-581578E5F05C}"/>
                </a:ext>
              </a:extLst>
            </p:cNvPr>
            <p:cNvGrpSpPr/>
            <p:nvPr/>
          </p:nvGrpSpPr>
          <p:grpSpPr>
            <a:xfrm>
              <a:off x="2360875" y="3137116"/>
              <a:ext cx="174811" cy="955944"/>
              <a:chOff x="4562995" y="970468"/>
              <a:chExt cx="102034" cy="55796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1E2CFAF-9925-7A23-0E76-ACB90B1C5D1C}"/>
                  </a:ext>
                </a:extLst>
              </p:cNvPr>
              <p:cNvSpPr/>
              <p:nvPr/>
            </p:nvSpPr>
            <p:spPr>
              <a:xfrm>
                <a:off x="4562995" y="1205347"/>
                <a:ext cx="102034" cy="102034"/>
              </a:xfrm>
              <a:prstGeom prst="ellipse">
                <a:avLst/>
              </a:prstGeom>
              <a:solidFill>
                <a:srgbClr val="E05E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63ACA42-9842-CFB8-43A0-F01DD94318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9970" y="970468"/>
                <a:ext cx="0" cy="282526"/>
              </a:xfrm>
              <a:prstGeom prst="line">
                <a:avLst/>
              </a:prstGeom>
              <a:ln w="19050">
                <a:solidFill>
                  <a:srgbClr val="E05E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0CADD05-6263-AC06-7434-EAD2FE5300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9970" y="1167151"/>
                <a:ext cx="0" cy="361284"/>
              </a:xfrm>
              <a:prstGeom prst="line">
                <a:avLst/>
              </a:prstGeom>
              <a:ln w="19050">
                <a:solidFill>
                  <a:srgbClr val="E05E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7DEE248-5E8B-5985-C595-5A8CA95EB9DA}"/>
                </a:ext>
              </a:extLst>
            </p:cNvPr>
            <p:cNvGrpSpPr/>
            <p:nvPr/>
          </p:nvGrpSpPr>
          <p:grpSpPr>
            <a:xfrm>
              <a:off x="2367801" y="4509313"/>
              <a:ext cx="174811" cy="955944"/>
              <a:chOff x="4562995" y="970468"/>
              <a:chExt cx="102034" cy="55796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649C3BD-7B18-E1D4-0D14-4533DF855B85}"/>
                  </a:ext>
                </a:extLst>
              </p:cNvPr>
              <p:cNvSpPr/>
              <p:nvPr/>
            </p:nvSpPr>
            <p:spPr>
              <a:xfrm>
                <a:off x="4562995" y="1205347"/>
                <a:ext cx="102034" cy="102034"/>
              </a:xfrm>
              <a:prstGeom prst="ellipse">
                <a:avLst/>
              </a:prstGeom>
              <a:solidFill>
                <a:srgbClr val="E05E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7F42A3E-F0D4-8907-BEA0-624217283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9970" y="970468"/>
                <a:ext cx="0" cy="282526"/>
              </a:xfrm>
              <a:prstGeom prst="line">
                <a:avLst/>
              </a:prstGeom>
              <a:ln w="19050">
                <a:solidFill>
                  <a:srgbClr val="E05E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B631F50-5C40-8220-26D1-D8861FAEDF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9970" y="1167151"/>
                <a:ext cx="0" cy="361284"/>
              </a:xfrm>
              <a:prstGeom prst="line">
                <a:avLst/>
              </a:prstGeom>
              <a:ln w="19050">
                <a:solidFill>
                  <a:srgbClr val="E05E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B50FBC-09F1-DF33-0D2E-B9C14AB4C385}"/>
                </a:ext>
              </a:extLst>
            </p:cNvPr>
            <p:cNvSpPr txBox="1"/>
            <p:nvPr/>
          </p:nvSpPr>
          <p:spPr>
            <a:xfrm>
              <a:off x="1645977" y="4064943"/>
              <a:ext cx="1618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Training Model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6D0DF3-1809-9A5D-3B17-E607C743995A}"/>
                </a:ext>
              </a:extLst>
            </p:cNvPr>
            <p:cNvSpPr txBox="1"/>
            <p:nvPr/>
          </p:nvSpPr>
          <p:spPr>
            <a:xfrm>
              <a:off x="1874437" y="5460547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Prediction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821006D-876E-DC3D-8E18-6DB23664A992}"/>
                </a:ext>
              </a:extLst>
            </p:cNvPr>
            <p:cNvSpPr/>
            <p:nvPr/>
          </p:nvSpPr>
          <p:spPr>
            <a:xfrm>
              <a:off x="5156840" y="1223443"/>
              <a:ext cx="6311074" cy="962891"/>
            </a:xfrm>
            <a:prstGeom prst="rect">
              <a:avLst/>
            </a:prstGeom>
            <a:solidFill>
              <a:srgbClr val="F0A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Visualize the training dataset and observe the relation between input variables and the result.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AC8239-8DFD-E658-CA3C-A7FC86E75B8D}"/>
                </a:ext>
              </a:extLst>
            </p:cNvPr>
            <p:cNvSpPr/>
            <p:nvPr/>
          </p:nvSpPr>
          <p:spPr>
            <a:xfrm>
              <a:off x="5156840" y="2489155"/>
              <a:ext cx="6311074" cy="962891"/>
            </a:xfrm>
            <a:prstGeom prst="rect">
              <a:avLst/>
            </a:prstGeom>
            <a:solidFill>
              <a:srgbClr val="F0A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Imputing outliers and removing highly correlated input variables from the train data. Selecting input variables using the Backward Feature Selection and Forward Feature Selection algorithms for training models.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820AD3-5141-E58C-D31A-185F19929199}"/>
                </a:ext>
              </a:extLst>
            </p:cNvPr>
            <p:cNvSpPr/>
            <p:nvPr/>
          </p:nvSpPr>
          <p:spPr>
            <a:xfrm>
              <a:off x="5156840" y="3754867"/>
              <a:ext cx="6311074" cy="962891"/>
            </a:xfrm>
            <a:prstGeom prst="rect">
              <a:avLst/>
            </a:prstGeom>
            <a:solidFill>
              <a:srgbClr val="F0A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Splitting the training dataset into train and test (80:20) and fitting the pre-processed training dataset into Linear Regression and KNN Regression model.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88B972-6A2F-5D43-6714-07853C8077E7}"/>
                </a:ext>
              </a:extLst>
            </p:cNvPr>
            <p:cNvSpPr/>
            <p:nvPr/>
          </p:nvSpPr>
          <p:spPr>
            <a:xfrm>
              <a:off x="5156840" y="5086533"/>
              <a:ext cx="6311074" cy="962891"/>
            </a:xfrm>
            <a:prstGeom prst="rect">
              <a:avLst/>
            </a:prstGeom>
            <a:solidFill>
              <a:srgbClr val="F0A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Predicting the result using the training dataset and calculating the Mean Average Error (MAE), Root Mean Square Error (RMSE) and R-Squared scores for each model. Fitting testing dataset in the best model and importing results.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D1884C-6512-C07F-A64D-FF99B11B676B}"/>
                </a:ext>
              </a:extLst>
            </p:cNvPr>
            <p:cNvSpPr txBox="1"/>
            <p:nvPr/>
          </p:nvSpPr>
          <p:spPr>
            <a:xfrm>
              <a:off x="4835238" y="1142021"/>
              <a:ext cx="193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2D050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0C5D50-1FFF-D22E-A0BF-A613B0810185}"/>
                </a:ext>
              </a:extLst>
            </p:cNvPr>
            <p:cNvSpPr txBox="1"/>
            <p:nvPr/>
          </p:nvSpPr>
          <p:spPr>
            <a:xfrm>
              <a:off x="4842166" y="2393517"/>
              <a:ext cx="193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2D050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55D445-51B3-965C-D417-71DE7275E5B1}"/>
                </a:ext>
              </a:extLst>
            </p:cNvPr>
            <p:cNvSpPr txBox="1"/>
            <p:nvPr/>
          </p:nvSpPr>
          <p:spPr>
            <a:xfrm>
              <a:off x="4810473" y="3645013"/>
              <a:ext cx="193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2D050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5C83D4-4F4F-C66A-92B6-2B28AFAA3545}"/>
                </a:ext>
              </a:extLst>
            </p:cNvPr>
            <p:cNvSpPr txBox="1"/>
            <p:nvPr/>
          </p:nvSpPr>
          <p:spPr>
            <a:xfrm>
              <a:off x="4810473" y="4998882"/>
              <a:ext cx="193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2D050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7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6B7B84-C7F4-F7A9-94B8-224509B7BF31}"/>
              </a:ext>
            </a:extLst>
          </p:cNvPr>
          <p:cNvSpPr/>
          <p:nvPr/>
        </p:nvSpPr>
        <p:spPr>
          <a:xfrm>
            <a:off x="-6923" y="-3"/>
            <a:ext cx="10702632" cy="450277"/>
          </a:xfrm>
          <a:prstGeom prst="rect">
            <a:avLst/>
          </a:prstGeom>
          <a:solidFill>
            <a:srgbClr val="E05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BE66A-A618-DD23-B1CF-49C23AFBCE61}"/>
              </a:ext>
            </a:extLst>
          </p:cNvPr>
          <p:cNvSpPr txBox="1"/>
          <p:nvPr/>
        </p:nvSpPr>
        <p:spPr>
          <a:xfrm>
            <a:off x="432858" y="-28129"/>
            <a:ext cx="8639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Linear Regression: Data Inspection &amp; Outliers Imputation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3F6910-D874-D101-C5C9-3CBBA7E931D3}"/>
              </a:ext>
            </a:extLst>
          </p:cNvPr>
          <p:cNvSpPr/>
          <p:nvPr/>
        </p:nvSpPr>
        <p:spPr>
          <a:xfrm>
            <a:off x="10695709" y="6407723"/>
            <a:ext cx="1496291" cy="450277"/>
          </a:xfrm>
          <a:prstGeom prst="rect">
            <a:avLst/>
          </a:prstGeom>
          <a:solidFill>
            <a:srgbClr val="E05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D1278-BE5E-77C9-9EDE-ACDEC26E2978}"/>
              </a:ext>
            </a:extLst>
          </p:cNvPr>
          <p:cNvSpPr txBox="1"/>
          <p:nvPr/>
        </p:nvSpPr>
        <p:spPr>
          <a:xfrm>
            <a:off x="11297019" y="646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139589-9A16-E098-BA7C-47BAD574C905}"/>
              </a:ext>
            </a:extLst>
          </p:cNvPr>
          <p:cNvSpPr txBox="1"/>
          <p:nvPr/>
        </p:nvSpPr>
        <p:spPr>
          <a:xfrm>
            <a:off x="394854" y="941748"/>
            <a:ext cx="3141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train data consist of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Number of input variables, </a:t>
            </a:r>
            <a:r>
              <a:rPr lang="en-US" sz="1400" b="1" dirty="0"/>
              <a:t>X </a:t>
            </a:r>
            <a:r>
              <a:rPr lang="en-US" sz="1400" dirty="0"/>
              <a:t>= </a:t>
            </a:r>
            <a:r>
              <a:rPr lang="en-US" sz="1400" b="1" dirty="0"/>
              <a:t>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Result, </a:t>
            </a:r>
            <a:r>
              <a:rPr lang="en-US" sz="1400" b="1" dirty="0"/>
              <a:t>Y</a:t>
            </a:r>
            <a:r>
              <a:rPr lang="en-US" sz="1400" dirty="0"/>
              <a:t> = </a:t>
            </a:r>
            <a:r>
              <a:rPr lang="en-US" sz="1400" b="1" dirty="0"/>
              <a:t>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Total number of samples, </a:t>
            </a:r>
            <a:r>
              <a:rPr lang="en-US" sz="1400" b="1" dirty="0"/>
              <a:t>N</a:t>
            </a:r>
            <a:r>
              <a:rPr lang="en-US" sz="1400" dirty="0"/>
              <a:t> = </a:t>
            </a:r>
            <a:r>
              <a:rPr lang="en-US" sz="1400" b="1" dirty="0"/>
              <a:t>1000</a:t>
            </a:r>
            <a:endParaRPr lang="en-US" sz="1400" dirty="0"/>
          </a:p>
        </p:txBody>
      </p:sp>
      <p:pic>
        <p:nvPicPr>
          <p:cNvPr id="9" name="Picture 8" descr="A picture containing text, colorfulness, pattern, lilac&#10;&#10;Description automatically generated">
            <a:extLst>
              <a:ext uri="{FF2B5EF4-FFF2-40B4-BE49-F238E27FC236}">
                <a16:creationId xmlns:a16="http://schemas.microsoft.com/office/drawing/2014/main" id="{B091190E-30C5-6CDF-0D48-9AA3F280F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"/>
          <a:stretch/>
        </p:blipFill>
        <p:spPr>
          <a:xfrm>
            <a:off x="6404263" y="461727"/>
            <a:ext cx="5347950" cy="29250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168AF1-0F7F-2A66-3018-0319C020E52F}"/>
              </a:ext>
            </a:extLst>
          </p:cNvPr>
          <p:cNvSpPr txBox="1"/>
          <p:nvPr/>
        </p:nvSpPr>
        <p:spPr>
          <a:xfrm>
            <a:off x="337704" y="572781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Inspection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2C5098-0EF8-BD7D-C102-0D61B17AB444}"/>
              </a:ext>
            </a:extLst>
          </p:cNvPr>
          <p:cNvSpPr/>
          <p:nvPr/>
        </p:nvSpPr>
        <p:spPr>
          <a:xfrm>
            <a:off x="280554" y="591008"/>
            <a:ext cx="114300" cy="351105"/>
          </a:xfrm>
          <a:prstGeom prst="rect">
            <a:avLst/>
          </a:prstGeom>
          <a:solidFill>
            <a:srgbClr val="AC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CC50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57E64A-67C4-CF6C-2AC5-28FCB7320851}"/>
              </a:ext>
            </a:extLst>
          </p:cNvPr>
          <p:cNvSpPr txBox="1"/>
          <p:nvPr/>
        </p:nvSpPr>
        <p:spPr>
          <a:xfrm>
            <a:off x="337704" y="2388590"/>
            <a:ext cx="206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Outliers Imputation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C09C0A-2F81-C1EF-E2D2-8EA405D62F38}"/>
              </a:ext>
            </a:extLst>
          </p:cNvPr>
          <p:cNvSpPr/>
          <p:nvPr/>
        </p:nvSpPr>
        <p:spPr>
          <a:xfrm>
            <a:off x="280554" y="2406817"/>
            <a:ext cx="114300" cy="351105"/>
          </a:xfrm>
          <a:prstGeom prst="rect">
            <a:avLst/>
          </a:prstGeom>
          <a:solidFill>
            <a:srgbClr val="AC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CC50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6917EC-601C-6163-60EA-B45FF3D6EC37}"/>
              </a:ext>
            </a:extLst>
          </p:cNvPr>
          <p:cNvSpPr txBox="1"/>
          <p:nvPr/>
        </p:nvSpPr>
        <p:spPr>
          <a:xfrm>
            <a:off x="394854" y="2776149"/>
            <a:ext cx="55784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train data has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Outliers containing input variables = </a:t>
            </a:r>
            <a:r>
              <a:rPr lang="en-US" sz="1400" b="1" dirty="0"/>
              <a:t>v8 </a:t>
            </a:r>
            <a:r>
              <a:rPr lang="en-US" sz="1400" dirty="0"/>
              <a:t>and </a:t>
            </a:r>
            <a:r>
              <a:rPr lang="en-US" sz="1400" b="1" dirty="0"/>
              <a:t>v9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Number of outliers in </a:t>
            </a:r>
            <a:r>
              <a:rPr lang="en-US" sz="1400" b="1" dirty="0"/>
              <a:t>v8 </a:t>
            </a:r>
            <a:r>
              <a:rPr lang="en-US" sz="1400" dirty="0"/>
              <a:t>= </a:t>
            </a:r>
            <a:r>
              <a:rPr lang="en-US" sz="1400" b="1" dirty="0"/>
              <a:t>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Number of outliers in </a:t>
            </a:r>
            <a:r>
              <a:rPr lang="en-US" sz="1400" b="1" dirty="0"/>
              <a:t>v9 </a:t>
            </a:r>
            <a:r>
              <a:rPr lang="en-US" sz="1400" dirty="0"/>
              <a:t>= </a:t>
            </a:r>
            <a:r>
              <a:rPr lang="en-US" sz="1400" b="1" dirty="0"/>
              <a:t>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Total number of outliers = </a:t>
            </a:r>
            <a:r>
              <a:rPr lang="en-US" sz="1400" b="1" dirty="0"/>
              <a:t>12 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1400" dirty="0"/>
              <a:t>The </a:t>
            </a:r>
            <a:r>
              <a:rPr lang="en-US" sz="1400" b="1" dirty="0"/>
              <a:t>mean Imputation </a:t>
            </a:r>
            <a:r>
              <a:rPr lang="en-US" sz="1400" dirty="0"/>
              <a:t>method is used to impute the outliers instead of removing outliers consisting of samples from the dataset because these samples may contain important information.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Fig-2a &amp; 2b </a:t>
            </a:r>
            <a:r>
              <a:rPr lang="en-US" sz="1400" dirty="0"/>
              <a:t>show the boxplots of train data with outliers and without outliers (after mean imputation).</a:t>
            </a:r>
          </a:p>
          <a:p>
            <a:pPr algn="just"/>
            <a:endParaRPr lang="en-US" sz="1400" dirty="0"/>
          </a:p>
        </p:txBody>
      </p:sp>
      <p:pic>
        <p:nvPicPr>
          <p:cNvPr id="34" name="Picture 33" descr="A picture containing diagram, technical drawing, line, text&#10;&#10;Description automatically generated">
            <a:extLst>
              <a:ext uri="{FF2B5EF4-FFF2-40B4-BE49-F238E27FC236}">
                <a16:creationId xmlns:a16="http://schemas.microsoft.com/office/drawing/2014/main" id="{EB990374-D9D1-EBD9-760D-8260FA8A02F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" t="9973" r="427" b="7528"/>
          <a:stretch/>
        </p:blipFill>
        <p:spPr>
          <a:xfrm>
            <a:off x="6268579" y="3549165"/>
            <a:ext cx="2743200" cy="2743200"/>
          </a:xfrm>
          <a:prstGeom prst="rect">
            <a:avLst/>
          </a:prstGeom>
        </p:spPr>
      </p:pic>
      <p:pic>
        <p:nvPicPr>
          <p:cNvPr id="36" name="Picture 35" descr="A picture containing diagram, text, technical drawing, rectangle&#10;&#10;Description automatically generated">
            <a:extLst>
              <a:ext uri="{FF2B5EF4-FFF2-40B4-BE49-F238E27FC236}">
                <a16:creationId xmlns:a16="http://schemas.microsoft.com/office/drawing/2014/main" id="{95704092-25A8-680D-5E91-AEC64C4BA7B4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t="10432" r="1813" b="6169"/>
          <a:stretch/>
        </p:blipFill>
        <p:spPr>
          <a:xfrm>
            <a:off x="9206345" y="3590727"/>
            <a:ext cx="2743200" cy="2743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0DBC203-4A5D-E952-42B7-33A7B5536F86}"/>
              </a:ext>
            </a:extLst>
          </p:cNvPr>
          <p:cNvSpPr txBox="1"/>
          <p:nvPr/>
        </p:nvSpPr>
        <p:spPr>
          <a:xfrm>
            <a:off x="6345382" y="6181193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Fig-2a: Boxplot of train dataset with outliers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62F0B-5CE9-3AD7-EFB1-E4E9C5DC9D4F}"/>
              </a:ext>
            </a:extLst>
          </p:cNvPr>
          <p:cNvSpPr txBox="1"/>
          <p:nvPr/>
        </p:nvSpPr>
        <p:spPr>
          <a:xfrm>
            <a:off x="9234051" y="6169963"/>
            <a:ext cx="2880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Fig-2b: Boxplot of train dataset without outliers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E6AFC-6B75-2CB7-B5C5-F3EABB73ED7C}"/>
              </a:ext>
            </a:extLst>
          </p:cNvPr>
          <p:cNvSpPr txBox="1"/>
          <p:nvPr/>
        </p:nvSpPr>
        <p:spPr>
          <a:xfrm>
            <a:off x="6740236" y="3360038"/>
            <a:ext cx="5011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Fig-1: Visualization of the relation of input variables and results of the train data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465D10-DEB1-7FE9-CAED-EA4D0846C5E9}"/>
              </a:ext>
            </a:extLst>
          </p:cNvPr>
          <p:cNvCxnSpPr>
            <a:cxnSpLocks/>
          </p:cNvCxnSpPr>
          <p:nvPr/>
        </p:nvCxnSpPr>
        <p:spPr>
          <a:xfrm>
            <a:off x="8281968" y="4522484"/>
            <a:ext cx="298829" cy="873861"/>
          </a:xfrm>
          <a:prstGeom prst="straightConnector1">
            <a:avLst/>
          </a:prstGeom>
          <a:ln>
            <a:solidFill>
              <a:srgbClr val="E05E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338EE7-B87C-73DC-2847-F8B2B2A9CB33}"/>
              </a:ext>
            </a:extLst>
          </p:cNvPr>
          <p:cNvSpPr txBox="1"/>
          <p:nvPr/>
        </p:nvSpPr>
        <p:spPr>
          <a:xfrm>
            <a:off x="7916893" y="4245485"/>
            <a:ext cx="671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ACC50D"/>
                </a:solidFill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26114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6B7B84-C7F4-F7A9-94B8-224509B7BF31}"/>
              </a:ext>
            </a:extLst>
          </p:cNvPr>
          <p:cNvSpPr/>
          <p:nvPr/>
        </p:nvSpPr>
        <p:spPr>
          <a:xfrm>
            <a:off x="-6923" y="-3"/>
            <a:ext cx="10702632" cy="450277"/>
          </a:xfrm>
          <a:prstGeom prst="rect">
            <a:avLst/>
          </a:prstGeom>
          <a:solidFill>
            <a:srgbClr val="E05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BE66A-A618-DD23-B1CF-49C23AFBCE61}"/>
              </a:ext>
            </a:extLst>
          </p:cNvPr>
          <p:cNvSpPr txBox="1"/>
          <p:nvPr/>
        </p:nvSpPr>
        <p:spPr>
          <a:xfrm>
            <a:off x="432858" y="-28129"/>
            <a:ext cx="745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Linear Regression: Correlation &amp; Training Model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3F6910-D874-D101-C5C9-3CBBA7E931D3}"/>
              </a:ext>
            </a:extLst>
          </p:cNvPr>
          <p:cNvSpPr/>
          <p:nvPr/>
        </p:nvSpPr>
        <p:spPr>
          <a:xfrm>
            <a:off x="10695709" y="6407723"/>
            <a:ext cx="1496291" cy="450277"/>
          </a:xfrm>
          <a:prstGeom prst="rect">
            <a:avLst/>
          </a:prstGeom>
          <a:solidFill>
            <a:srgbClr val="E05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D1278-BE5E-77C9-9EDE-ACDEC26E2978}"/>
              </a:ext>
            </a:extLst>
          </p:cNvPr>
          <p:cNvSpPr txBox="1"/>
          <p:nvPr/>
        </p:nvSpPr>
        <p:spPr>
          <a:xfrm>
            <a:off x="11297019" y="646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139589-9A16-E098-BA7C-47BAD574C905}"/>
              </a:ext>
            </a:extLst>
          </p:cNvPr>
          <p:cNvSpPr txBox="1"/>
          <p:nvPr/>
        </p:nvSpPr>
        <p:spPr>
          <a:xfrm>
            <a:off x="394854" y="941748"/>
            <a:ext cx="6844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After observing the correlation among input variables of the train data, it is found that: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Input variables </a:t>
            </a:r>
            <a:r>
              <a:rPr lang="en-US" sz="1400" b="1" dirty="0"/>
              <a:t>v1</a:t>
            </a:r>
            <a:r>
              <a:rPr lang="en-US" sz="1400" dirty="0"/>
              <a:t>, </a:t>
            </a:r>
            <a:r>
              <a:rPr lang="en-US" sz="1400" b="1" dirty="0"/>
              <a:t>v5</a:t>
            </a:r>
            <a:r>
              <a:rPr lang="en-US" sz="1400" dirty="0"/>
              <a:t>, and </a:t>
            </a:r>
            <a:r>
              <a:rPr lang="en-US" sz="1400" b="1" dirty="0"/>
              <a:t>v7</a:t>
            </a:r>
            <a:r>
              <a:rPr lang="en-US" sz="1400" dirty="0"/>
              <a:t> are </a:t>
            </a:r>
            <a:r>
              <a:rPr lang="en-US" sz="1400" b="1" dirty="0"/>
              <a:t>highly correlated (more than 0.9) </a:t>
            </a:r>
            <a:r>
              <a:rPr lang="en-US" sz="1400" dirty="0"/>
              <a:t>with each other.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Hence, </a:t>
            </a:r>
            <a:r>
              <a:rPr lang="en-US" sz="1400" b="1" dirty="0"/>
              <a:t>v5</a:t>
            </a:r>
            <a:r>
              <a:rPr lang="en-US" sz="1400" dirty="0"/>
              <a:t> and</a:t>
            </a:r>
            <a:r>
              <a:rPr lang="en-US" sz="1400" b="1" dirty="0"/>
              <a:t> v7 </a:t>
            </a:r>
            <a:r>
              <a:rPr lang="en-US" sz="1400" dirty="0"/>
              <a:t>are removed from the input variables of the train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Total number of input variables, </a:t>
            </a:r>
            <a:r>
              <a:rPr lang="en-US" sz="1400" b="1" dirty="0"/>
              <a:t>X</a:t>
            </a:r>
            <a:r>
              <a:rPr lang="en-US" sz="1400" dirty="0"/>
              <a:t> = </a:t>
            </a:r>
            <a:r>
              <a:rPr lang="en-US" sz="1400" b="1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168AF1-0F7F-2A66-3018-0319C020E52F}"/>
              </a:ext>
            </a:extLst>
          </p:cNvPr>
          <p:cNvSpPr txBox="1"/>
          <p:nvPr/>
        </p:nvSpPr>
        <p:spPr>
          <a:xfrm>
            <a:off x="337704" y="572781"/>
            <a:ext cx="131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Correlation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2C5098-0EF8-BD7D-C102-0D61B17AB444}"/>
              </a:ext>
            </a:extLst>
          </p:cNvPr>
          <p:cNvSpPr/>
          <p:nvPr/>
        </p:nvSpPr>
        <p:spPr>
          <a:xfrm>
            <a:off x="280554" y="591008"/>
            <a:ext cx="114300" cy="351105"/>
          </a:xfrm>
          <a:prstGeom prst="rect">
            <a:avLst/>
          </a:prstGeom>
          <a:solidFill>
            <a:srgbClr val="AC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CC50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57E64A-67C4-CF6C-2AC5-28FCB7320851}"/>
              </a:ext>
            </a:extLst>
          </p:cNvPr>
          <p:cNvSpPr txBox="1"/>
          <p:nvPr/>
        </p:nvSpPr>
        <p:spPr>
          <a:xfrm>
            <a:off x="337704" y="2014519"/>
            <a:ext cx="161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C09C0A-2F81-C1EF-E2D2-8EA405D62F38}"/>
              </a:ext>
            </a:extLst>
          </p:cNvPr>
          <p:cNvSpPr/>
          <p:nvPr/>
        </p:nvSpPr>
        <p:spPr>
          <a:xfrm>
            <a:off x="280554" y="2032746"/>
            <a:ext cx="114300" cy="351105"/>
          </a:xfrm>
          <a:prstGeom prst="rect">
            <a:avLst/>
          </a:prstGeom>
          <a:solidFill>
            <a:srgbClr val="AC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CC50D"/>
              </a:solidFill>
            </a:endParaRPr>
          </a:p>
        </p:txBody>
      </p:sp>
      <p:pic>
        <p:nvPicPr>
          <p:cNvPr id="4" name="Picture 3" descr="A picture containing text, screenshot, square, diagram&#10;&#10;Description automatically generated">
            <a:extLst>
              <a:ext uri="{FF2B5EF4-FFF2-40B4-BE49-F238E27FC236}">
                <a16:creationId xmlns:a16="http://schemas.microsoft.com/office/drawing/2014/main" id="{3E713534-8C04-303E-A799-0EE8E0E5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8924"/>
          <a:stretch/>
        </p:blipFill>
        <p:spPr>
          <a:xfrm>
            <a:off x="8630195" y="473247"/>
            <a:ext cx="3224101" cy="30071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E7998-703B-491B-BE3D-C5E8BBBF0C22}"/>
              </a:ext>
            </a:extLst>
          </p:cNvPr>
          <p:cNvSpPr txBox="1"/>
          <p:nvPr/>
        </p:nvSpPr>
        <p:spPr>
          <a:xfrm>
            <a:off x="9269204" y="3371144"/>
            <a:ext cx="2154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Fig-3: Correlation of the train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B0C85-0E71-96B5-9916-1D70EA893CD3}"/>
              </a:ext>
            </a:extLst>
          </p:cNvPr>
          <p:cNvSpPr txBox="1"/>
          <p:nvPr/>
        </p:nvSpPr>
        <p:spPr>
          <a:xfrm>
            <a:off x="290945" y="2429592"/>
            <a:ext cx="6054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Backward Feature Selection: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linear regression model is trained after the elimination of input variables </a:t>
            </a:r>
            <a:r>
              <a:rPr lang="en-US" sz="1400" b="1" dirty="0"/>
              <a:t>(v5, v7) </a:t>
            </a:r>
            <a:r>
              <a:rPr lang="en-US" sz="1400" dirty="0"/>
              <a:t>of training data based on correlation.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input variables are eliminated one by one depending on the </a:t>
            </a:r>
            <a:r>
              <a:rPr lang="en-US" sz="1400" b="1" dirty="0"/>
              <a:t>p-value.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Finally, variables </a:t>
            </a:r>
            <a:r>
              <a:rPr lang="en-US" sz="1400" b="1" dirty="0"/>
              <a:t>(v1, v3) </a:t>
            </a:r>
            <a:r>
              <a:rPr lang="en-US" sz="1400" dirty="0"/>
              <a:t>are selected as they have the </a:t>
            </a:r>
            <a:r>
              <a:rPr lang="en-US" sz="1400" b="1" dirty="0"/>
              <a:t>lowest p-value </a:t>
            </a:r>
            <a:r>
              <a:rPr lang="en-US" sz="1400" dirty="0"/>
              <a:t>of </a:t>
            </a:r>
            <a:r>
              <a:rPr lang="en-US" sz="1400" b="1" dirty="0"/>
              <a:t>0.0422</a:t>
            </a:r>
            <a:r>
              <a:rPr lang="en-US" sz="1400" dirty="0"/>
              <a:t> and </a:t>
            </a:r>
            <a:r>
              <a:rPr lang="en-US" sz="1400" b="1" dirty="0"/>
              <a:t>2e-16 </a:t>
            </a:r>
            <a:r>
              <a:rPr lang="en-US" sz="1400" dirty="0"/>
              <a:t>respectively.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However, the training model with the combination of </a:t>
            </a:r>
            <a:r>
              <a:rPr lang="en-US" sz="1400" b="1" dirty="0"/>
              <a:t>v1</a:t>
            </a:r>
            <a:r>
              <a:rPr lang="en-US" sz="1400" dirty="0"/>
              <a:t> and </a:t>
            </a:r>
            <a:r>
              <a:rPr lang="en-US" sz="1400" b="1" dirty="0"/>
              <a:t>v3</a:t>
            </a:r>
            <a:r>
              <a:rPr lang="en-US" sz="1400" dirty="0"/>
              <a:t>, and only </a:t>
            </a:r>
            <a:r>
              <a:rPr lang="en-US" sz="1400" b="1" dirty="0"/>
              <a:t>v3</a:t>
            </a:r>
            <a:r>
              <a:rPr lang="en-US" sz="1400" dirty="0"/>
              <a:t> still provides high </a:t>
            </a:r>
            <a:r>
              <a:rPr lang="en-US" sz="1400" b="1" dirty="0"/>
              <a:t>Residual Standard Error (RSE) </a:t>
            </a:r>
            <a:r>
              <a:rPr lang="en-US" sz="1400" dirty="0"/>
              <a:t>of </a:t>
            </a:r>
            <a:r>
              <a:rPr lang="en-US" sz="1400" b="1" dirty="0"/>
              <a:t>14.88</a:t>
            </a:r>
            <a:r>
              <a:rPr lang="en-US" sz="1400" dirty="0"/>
              <a:t> and </a:t>
            </a:r>
            <a:r>
              <a:rPr lang="en-US" sz="1400" b="1" dirty="0"/>
              <a:t>14.90 </a:t>
            </a:r>
            <a:r>
              <a:rPr lang="en-US" sz="1400" dirty="0"/>
              <a:t>respectively.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ED281-32BF-1080-BBC8-4A81E34CF263}"/>
              </a:ext>
            </a:extLst>
          </p:cNvPr>
          <p:cNvSpPr txBox="1"/>
          <p:nvPr/>
        </p:nvSpPr>
        <p:spPr>
          <a:xfrm>
            <a:off x="290942" y="4440504"/>
            <a:ext cx="6054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Forward Feature Selection: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Using </a:t>
            </a:r>
            <a:r>
              <a:rPr lang="en-US" sz="1400" b="1" dirty="0"/>
              <a:t>Interactive terms, I(v1, v3) </a:t>
            </a:r>
            <a:r>
              <a:rPr lang="en-US" sz="1400" dirty="0"/>
              <a:t>and </a:t>
            </a:r>
            <a:r>
              <a:rPr lang="en-US" sz="1400" b="1" dirty="0"/>
              <a:t>Polynomial terms, I(v3, v3)</a:t>
            </a:r>
            <a:r>
              <a:rPr lang="en-US" sz="1400" dirty="0"/>
              <a:t> with the combination of input variables, the linear regression model is trained.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It is observed that the combination of input variables and </a:t>
            </a:r>
            <a:r>
              <a:rPr lang="en-US" sz="1400" b="1" dirty="0"/>
              <a:t>Polynomial terms, I(v3, v3)</a:t>
            </a:r>
            <a:r>
              <a:rPr lang="en-US" sz="1400" dirty="0"/>
              <a:t> provides very </a:t>
            </a:r>
            <a:r>
              <a:rPr lang="en-US" sz="1400" b="1" dirty="0"/>
              <a:t>low p-value (&lt; 1.20) </a:t>
            </a:r>
            <a:r>
              <a:rPr lang="en-US" sz="1400" dirty="0"/>
              <a:t>than the combination of input variables and </a:t>
            </a:r>
            <a:r>
              <a:rPr lang="en-US" sz="1400" b="1" dirty="0"/>
              <a:t>Interactive terms, I(v1, v3)</a:t>
            </a:r>
            <a:r>
              <a:rPr lang="en-US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Finally, the train model with </a:t>
            </a:r>
            <a:r>
              <a:rPr lang="nn-NO" sz="1400" b="1" dirty="0"/>
              <a:t>v1 + v2 + v3 + v4 + v6 + v8 + v9 + I(v3 * v3) </a:t>
            </a:r>
            <a:r>
              <a:rPr lang="nn-NO" sz="1400" dirty="0"/>
              <a:t>provides the minimum </a:t>
            </a:r>
            <a:r>
              <a:rPr lang="nn-NO" sz="1400" b="1" dirty="0"/>
              <a:t>p-value</a:t>
            </a:r>
            <a:r>
              <a:rPr lang="nn-NO" sz="1400" dirty="0"/>
              <a:t> </a:t>
            </a:r>
            <a:r>
              <a:rPr lang="nn-NO" sz="1400" b="1" dirty="0"/>
              <a:t>(0.1289) </a:t>
            </a:r>
            <a:r>
              <a:rPr lang="nn-NO" sz="1400" dirty="0"/>
              <a:t>and</a:t>
            </a:r>
            <a:r>
              <a:rPr lang="nn-NO" sz="1400" b="1" dirty="0"/>
              <a:t> </a:t>
            </a:r>
            <a:r>
              <a:rPr lang="nn-NO" sz="1400" dirty="0"/>
              <a:t>it is considered the </a:t>
            </a:r>
            <a:r>
              <a:rPr lang="nn-NO" sz="1400" b="1" dirty="0"/>
              <a:t>best model for prediction.</a:t>
            </a:r>
            <a:endParaRPr lang="en-US" sz="1400" b="1" dirty="0"/>
          </a:p>
        </p:txBody>
      </p:sp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71BFC1B3-B243-D613-3C36-7AAF1562E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48016"/>
              </p:ext>
            </p:extLst>
          </p:nvPr>
        </p:nvGraphicFramePr>
        <p:xfrm>
          <a:off x="7068358" y="3955844"/>
          <a:ext cx="4779814" cy="2377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80650">
                  <a:extLst>
                    <a:ext uri="{9D8B030D-6E8A-4147-A177-3AD203B41FA5}">
                      <a16:colId xmlns:a16="http://schemas.microsoft.com/office/drawing/2014/main" val="3978811949"/>
                    </a:ext>
                  </a:extLst>
                </a:gridCol>
                <a:gridCol w="1669473">
                  <a:extLst>
                    <a:ext uri="{9D8B030D-6E8A-4147-A177-3AD203B41FA5}">
                      <a16:colId xmlns:a16="http://schemas.microsoft.com/office/drawing/2014/main" val="320393561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73688905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71439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Selected Variables (based on 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R-Squared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Residual 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066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v1+v2+v3+v4+v6+v8+v9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058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v1+v3+v4+v6+v8+v9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14.88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37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v1+v3+v4+v6+v8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14.88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57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v1+v3+v6+v8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14.88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13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v1+v3+v6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14.88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871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v1+v3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14.88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41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676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5CA4D60-0BF4-EB9C-B8ED-8E78DFA9EA72}"/>
              </a:ext>
            </a:extLst>
          </p:cNvPr>
          <p:cNvSpPr txBox="1"/>
          <p:nvPr/>
        </p:nvSpPr>
        <p:spPr>
          <a:xfrm>
            <a:off x="8021782" y="3669951"/>
            <a:ext cx="2872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Table-1: Backward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60989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3F6910-D874-D101-C5C9-3CBBA7E931D3}"/>
              </a:ext>
            </a:extLst>
          </p:cNvPr>
          <p:cNvSpPr/>
          <p:nvPr/>
        </p:nvSpPr>
        <p:spPr>
          <a:xfrm>
            <a:off x="10695709" y="6407723"/>
            <a:ext cx="1496291" cy="450277"/>
          </a:xfrm>
          <a:prstGeom prst="rect">
            <a:avLst/>
          </a:prstGeom>
          <a:solidFill>
            <a:srgbClr val="E05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D1278-BE5E-77C9-9EDE-ACDEC26E2978}"/>
              </a:ext>
            </a:extLst>
          </p:cNvPr>
          <p:cNvSpPr txBox="1"/>
          <p:nvPr/>
        </p:nvSpPr>
        <p:spPr>
          <a:xfrm>
            <a:off x="11297019" y="646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38D3C-9302-3E11-B3D8-1DBDBB5BE42B}"/>
              </a:ext>
            </a:extLst>
          </p:cNvPr>
          <p:cNvSpPr/>
          <p:nvPr/>
        </p:nvSpPr>
        <p:spPr>
          <a:xfrm>
            <a:off x="-6923" y="-3"/>
            <a:ext cx="10702632" cy="450277"/>
          </a:xfrm>
          <a:prstGeom prst="rect">
            <a:avLst/>
          </a:prstGeom>
          <a:solidFill>
            <a:srgbClr val="E05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0A39-590C-AD81-CE17-E6F7668C990C}"/>
              </a:ext>
            </a:extLst>
          </p:cNvPr>
          <p:cNvSpPr txBox="1"/>
          <p:nvPr/>
        </p:nvSpPr>
        <p:spPr>
          <a:xfrm>
            <a:off x="462647" y="-28129"/>
            <a:ext cx="6872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Linear Regression: Prediction &amp; Performance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9C3AB1-BF3A-0583-0AAD-B4C853EDB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04987"/>
              </p:ext>
            </p:extLst>
          </p:nvPr>
        </p:nvGraphicFramePr>
        <p:xfrm>
          <a:off x="6442370" y="795734"/>
          <a:ext cx="5435600" cy="2377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09072">
                  <a:extLst>
                    <a:ext uri="{9D8B030D-6E8A-4147-A177-3AD203B41FA5}">
                      <a16:colId xmlns:a16="http://schemas.microsoft.com/office/drawing/2014/main" val="963672144"/>
                    </a:ext>
                  </a:extLst>
                </a:gridCol>
                <a:gridCol w="2258291">
                  <a:extLst>
                    <a:ext uri="{9D8B030D-6E8A-4147-A177-3AD203B41FA5}">
                      <a16:colId xmlns:a16="http://schemas.microsoft.com/office/drawing/2014/main" val="3868297622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2449551723"/>
                    </a:ext>
                  </a:extLst>
                </a:gridCol>
                <a:gridCol w="1309255">
                  <a:extLst>
                    <a:ext uri="{9D8B030D-6E8A-4147-A177-3AD203B41FA5}">
                      <a16:colId xmlns:a16="http://schemas.microsoft.com/office/drawing/2014/main" val="83005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Selected Variables </a:t>
                      </a:r>
                    </a:p>
                    <a:p>
                      <a:r>
                        <a:rPr lang="en-US" sz="1200" dirty="0"/>
                        <a:t>(based on 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R-squared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Residual 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03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v3+I(v1*v3)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12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dirty="0"/>
                        <a:t>v1+v3+I(v1*v3)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14.88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46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dirty="0"/>
                        <a:t>v1+v3+v6+I(v1*v3)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14.88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02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dirty="0"/>
                        <a:t>v1+v3+v6+v8+I(v1*v3)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14.88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318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dirty="0"/>
                        <a:t>v1+v3+v4+v6+v8+I(v1*v3)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14.89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043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dirty="0"/>
                        <a:t>v1+v3+v4+v6+v8+v9+I(v1*v3)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61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Model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dirty="0"/>
                        <a:t>v1+v2+v3+v4+v6+v8+v9+I(v1*v3)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808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1CF8ECB-BAC6-B6D5-3F6D-79A76818C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56530"/>
              </p:ext>
            </p:extLst>
          </p:nvPr>
        </p:nvGraphicFramePr>
        <p:xfrm>
          <a:off x="6442370" y="3729640"/>
          <a:ext cx="5477173" cy="2377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15999">
                  <a:extLst>
                    <a:ext uri="{9D8B030D-6E8A-4147-A177-3AD203B41FA5}">
                      <a16:colId xmlns:a16="http://schemas.microsoft.com/office/drawing/2014/main" val="963672144"/>
                    </a:ext>
                  </a:extLst>
                </a:gridCol>
                <a:gridCol w="2376056">
                  <a:extLst>
                    <a:ext uri="{9D8B030D-6E8A-4147-A177-3AD203B41FA5}">
                      <a16:colId xmlns:a16="http://schemas.microsoft.com/office/drawing/2014/main" val="3868297622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2449551723"/>
                    </a:ext>
                  </a:extLst>
                </a:gridCol>
                <a:gridCol w="1219209">
                  <a:extLst>
                    <a:ext uri="{9D8B030D-6E8A-4147-A177-3AD203B41FA5}">
                      <a16:colId xmlns:a16="http://schemas.microsoft.com/office/drawing/2014/main" val="83005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Selected Variables </a:t>
                      </a:r>
                    </a:p>
                    <a:p>
                      <a:r>
                        <a:rPr lang="en-US" sz="1200" dirty="0"/>
                        <a:t>(based on 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R-squared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Residual 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03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v3+I(v3*v3)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1.193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12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dirty="0"/>
                        <a:t>v1+v3+I(v3*v3)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0.1065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46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dirty="0"/>
                        <a:t>v1+v3+v6+I(v3*v3)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0.08375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02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dirty="0"/>
                        <a:t>v1+v3+v6+v8+I(v3*v3)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0.08378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318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dirty="0"/>
                        <a:t>v1+v3+v4+v6+v8+I(v3*v3)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0.08381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043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dirty="0"/>
                        <a:t>v1+v3+v4+v6+v8+v9+I(v3*v3)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0.08385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61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Model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200" b="1" dirty="0"/>
                        <a:t>v1+v2+v3+v4+v6+v8+v9+I(v3*v3)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0.01289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808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EE29D59-6895-EB7D-0156-C13108DE3ACD}"/>
              </a:ext>
            </a:extLst>
          </p:cNvPr>
          <p:cNvSpPr txBox="1"/>
          <p:nvPr/>
        </p:nvSpPr>
        <p:spPr>
          <a:xfrm>
            <a:off x="7103820" y="506135"/>
            <a:ext cx="4461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Table-2: Forward Feature Selection with Interactive Terms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8DEB3E-ACA1-D54D-15B7-6D7B4360D1E9}"/>
              </a:ext>
            </a:extLst>
          </p:cNvPr>
          <p:cNvSpPr txBox="1"/>
          <p:nvPr/>
        </p:nvSpPr>
        <p:spPr>
          <a:xfrm>
            <a:off x="7162800" y="3421863"/>
            <a:ext cx="4499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Table-3: Forward Feature Selection with Polynomial Terms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4A0FC0-69FE-7E1D-9B51-E83CAFBA8661}"/>
              </a:ext>
            </a:extLst>
          </p:cNvPr>
          <p:cNvSpPr txBox="1"/>
          <p:nvPr/>
        </p:nvSpPr>
        <p:spPr>
          <a:xfrm>
            <a:off x="314030" y="698337"/>
            <a:ext cx="271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Prediction &amp; Performance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5FD608-2821-B103-98A9-D5F8AC235F9E}"/>
              </a:ext>
            </a:extLst>
          </p:cNvPr>
          <p:cNvSpPr/>
          <p:nvPr/>
        </p:nvSpPr>
        <p:spPr>
          <a:xfrm>
            <a:off x="256880" y="716564"/>
            <a:ext cx="114300" cy="351105"/>
          </a:xfrm>
          <a:prstGeom prst="rect">
            <a:avLst/>
          </a:prstGeom>
          <a:solidFill>
            <a:srgbClr val="AC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CC50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76C8F-A395-BE26-0D1C-E49510F91D38}"/>
              </a:ext>
            </a:extLst>
          </p:cNvPr>
          <p:cNvSpPr txBox="1"/>
          <p:nvPr/>
        </p:nvSpPr>
        <p:spPr>
          <a:xfrm>
            <a:off x="314031" y="1111988"/>
            <a:ext cx="559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entire train data is predicted using the best training </a:t>
            </a:r>
            <a:r>
              <a:rPr lang="en-US" sz="1400" b="1" dirty="0"/>
              <a:t>(Model 21) </a:t>
            </a:r>
            <a:r>
              <a:rPr lang="en-US" sz="1400" dirty="0"/>
              <a:t>and the prediction result provides the following scores: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6E0809AA-BC96-0ABD-CB33-647440291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63985"/>
              </p:ext>
            </p:extLst>
          </p:nvPr>
        </p:nvGraphicFramePr>
        <p:xfrm>
          <a:off x="371180" y="1946563"/>
          <a:ext cx="4499694" cy="1097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49847">
                  <a:extLst>
                    <a:ext uri="{9D8B030D-6E8A-4147-A177-3AD203B41FA5}">
                      <a16:colId xmlns:a16="http://schemas.microsoft.com/office/drawing/2014/main" val="817253404"/>
                    </a:ext>
                  </a:extLst>
                </a:gridCol>
                <a:gridCol w="2249847">
                  <a:extLst>
                    <a:ext uri="{9D8B030D-6E8A-4147-A177-3AD203B41FA5}">
                      <a16:colId xmlns:a16="http://schemas.microsoft.com/office/drawing/2014/main" val="308877881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Regression Error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Mean Absolute Error (MAE)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0.0096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80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Root Mean Squared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0.0128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64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8448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957A4B7-838E-AC0E-0A68-2B655AC6E95F}"/>
              </a:ext>
            </a:extLst>
          </p:cNvPr>
          <p:cNvSpPr txBox="1"/>
          <p:nvPr/>
        </p:nvSpPr>
        <p:spPr>
          <a:xfrm>
            <a:off x="1015612" y="1629150"/>
            <a:ext cx="341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Table-4: Train Data Prediction Performance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044FC7-1943-BA06-BB8B-0C8458223052}"/>
              </a:ext>
            </a:extLst>
          </p:cNvPr>
          <p:cNvSpPr txBox="1"/>
          <p:nvPr/>
        </p:nvSpPr>
        <p:spPr>
          <a:xfrm>
            <a:off x="314029" y="3190253"/>
            <a:ext cx="5591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It is observed that prediction with </a:t>
            </a:r>
            <a:r>
              <a:rPr lang="en-US" sz="1400" b="1" dirty="0"/>
              <a:t>Model 21 </a:t>
            </a:r>
            <a:r>
              <a:rPr lang="en-US" sz="1400" dirty="0"/>
              <a:t>provides the </a:t>
            </a:r>
            <a:r>
              <a:rPr lang="en-US" sz="1400" b="1" dirty="0"/>
              <a:t>minimum</a:t>
            </a:r>
            <a:r>
              <a:rPr lang="en-US" sz="1400" dirty="0"/>
              <a:t> </a:t>
            </a:r>
            <a:r>
              <a:rPr lang="en-US" sz="1400" b="1" dirty="0"/>
              <a:t>MAE</a:t>
            </a:r>
            <a:r>
              <a:rPr lang="en-US" sz="1400" dirty="0"/>
              <a:t> and </a:t>
            </a:r>
            <a:r>
              <a:rPr lang="en-US" sz="1400" b="1" dirty="0"/>
              <a:t>RMSE</a:t>
            </a:r>
            <a:r>
              <a:rPr lang="en-US" sz="1400" dirty="0"/>
              <a:t>, whereas the </a:t>
            </a:r>
            <a:r>
              <a:rPr lang="en-US" sz="1400" b="1" dirty="0"/>
              <a:t>maximum R-Squared</a:t>
            </a:r>
            <a:r>
              <a:rPr lang="en-US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Finally, the result of the test data is predicted using the best model </a:t>
            </a:r>
            <a:r>
              <a:rPr lang="en-US" sz="1400" b="1" dirty="0"/>
              <a:t>(Model 21) </a:t>
            </a:r>
            <a:r>
              <a:rPr lang="en-US" sz="1400" dirty="0"/>
              <a:t>in order to get accurate prediction results.</a:t>
            </a:r>
          </a:p>
        </p:txBody>
      </p:sp>
    </p:spTree>
    <p:extLst>
      <p:ext uri="{BB962C8B-B14F-4D97-AF65-F5344CB8AC3E}">
        <p14:creationId xmlns:p14="http://schemas.microsoft.com/office/powerpoint/2010/main" val="172529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3F6910-D874-D101-C5C9-3CBBA7E931D3}"/>
              </a:ext>
            </a:extLst>
          </p:cNvPr>
          <p:cNvSpPr/>
          <p:nvPr/>
        </p:nvSpPr>
        <p:spPr>
          <a:xfrm>
            <a:off x="10695709" y="6407723"/>
            <a:ext cx="1496291" cy="450277"/>
          </a:xfrm>
          <a:prstGeom prst="rect">
            <a:avLst/>
          </a:prstGeom>
          <a:solidFill>
            <a:srgbClr val="E05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D1278-BE5E-77C9-9EDE-ACDEC26E2978}"/>
              </a:ext>
            </a:extLst>
          </p:cNvPr>
          <p:cNvSpPr txBox="1"/>
          <p:nvPr/>
        </p:nvSpPr>
        <p:spPr>
          <a:xfrm>
            <a:off x="11297019" y="646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38D3C-9302-3E11-B3D8-1DBDBB5BE42B}"/>
              </a:ext>
            </a:extLst>
          </p:cNvPr>
          <p:cNvSpPr/>
          <p:nvPr/>
        </p:nvSpPr>
        <p:spPr>
          <a:xfrm>
            <a:off x="-6923" y="-3"/>
            <a:ext cx="10702632" cy="450277"/>
          </a:xfrm>
          <a:prstGeom prst="rect">
            <a:avLst/>
          </a:prstGeom>
          <a:solidFill>
            <a:srgbClr val="E05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0A39-590C-AD81-CE17-E6F7668C990C}"/>
              </a:ext>
            </a:extLst>
          </p:cNvPr>
          <p:cNvSpPr txBox="1"/>
          <p:nvPr/>
        </p:nvSpPr>
        <p:spPr>
          <a:xfrm>
            <a:off x="462647" y="-28129"/>
            <a:ext cx="845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KNN Regression: Data Normalization &amp; Training Model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B8A56A6-09B6-E65C-4735-F906DC50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17782"/>
              </p:ext>
            </p:extLst>
          </p:nvPr>
        </p:nvGraphicFramePr>
        <p:xfrm>
          <a:off x="7306235" y="4182751"/>
          <a:ext cx="4779814" cy="2103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80650">
                  <a:extLst>
                    <a:ext uri="{9D8B030D-6E8A-4147-A177-3AD203B41FA5}">
                      <a16:colId xmlns:a16="http://schemas.microsoft.com/office/drawing/2014/main" val="3978811949"/>
                    </a:ext>
                  </a:extLst>
                </a:gridCol>
                <a:gridCol w="1669473">
                  <a:extLst>
                    <a:ext uri="{9D8B030D-6E8A-4147-A177-3AD203B41FA5}">
                      <a16:colId xmlns:a16="http://schemas.microsoft.com/office/drawing/2014/main" val="320393561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73688905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71439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Selected Variables (based on 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</a:t>
                      </a:r>
                    </a:p>
                    <a:p>
                      <a:r>
                        <a:rPr lang="en-US" sz="1200" dirty="0"/>
                        <a:t>(optimal)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066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v1+v2+v3+v4+v6+v8+v9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0.0650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058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v1+v3+v4+v6+v8+v9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0.0580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37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v1+v3+v4+v6+v8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0.0473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57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v1+v3+v6+v8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0.0381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13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v1+v3+v6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0.0295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871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Model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v1+v3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0.0129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419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1D7D6C-544B-870A-8E81-B1A37105324B}"/>
              </a:ext>
            </a:extLst>
          </p:cNvPr>
          <p:cNvSpPr txBox="1"/>
          <p:nvPr/>
        </p:nvSpPr>
        <p:spPr>
          <a:xfrm>
            <a:off x="314030" y="698337"/>
            <a:ext cx="209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Normalization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CA5C9-E383-F5E9-B65A-C4696A901C2A}"/>
              </a:ext>
            </a:extLst>
          </p:cNvPr>
          <p:cNvSpPr/>
          <p:nvPr/>
        </p:nvSpPr>
        <p:spPr>
          <a:xfrm>
            <a:off x="256880" y="716564"/>
            <a:ext cx="114300" cy="351105"/>
          </a:xfrm>
          <a:prstGeom prst="rect">
            <a:avLst/>
          </a:prstGeom>
          <a:solidFill>
            <a:srgbClr val="AC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CC50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A1837-C2DC-5C2F-4144-47C6CDDE5056}"/>
              </a:ext>
            </a:extLst>
          </p:cNvPr>
          <p:cNvSpPr txBox="1"/>
          <p:nvPr/>
        </p:nvSpPr>
        <p:spPr>
          <a:xfrm>
            <a:off x="314030" y="1111988"/>
            <a:ext cx="6479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training data is normalized using the </a:t>
            </a:r>
            <a:r>
              <a:rPr lang="en-US" sz="1400" b="1" dirty="0"/>
              <a:t>min-max</a:t>
            </a:r>
            <a:r>
              <a:rPr lang="en-US" sz="1400" dirty="0"/>
              <a:t> normalization technique in order to reduce biasness of output values toward the k-value and input variables.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BE4DB-D22E-999B-B174-8F3082B51877}"/>
              </a:ext>
            </a:extLst>
          </p:cNvPr>
          <p:cNvSpPr txBox="1"/>
          <p:nvPr/>
        </p:nvSpPr>
        <p:spPr>
          <a:xfrm>
            <a:off x="341743" y="1762635"/>
            <a:ext cx="167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Training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27746-C754-45E7-AEE9-D3EE532D6449}"/>
              </a:ext>
            </a:extLst>
          </p:cNvPr>
          <p:cNvSpPr/>
          <p:nvPr/>
        </p:nvSpPr>
        <p:spPr>
          <a:xfrm>
            <a:off x="284593" y="1780862"/>
            <a:ext cx="114300" cy="351105"/>
          </a:xfrm>
          <a:prstGeom prst="rect">
            <a:avLst/>
          </a:prstGeom>
          <a:solidFill>
            <a:srgbClr val="AC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CC50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F71E1-DD7F-5FC7-30C7-E28A2709E8D3}"/>
              </a:ext>
            </a:extLst>
          </p:cNvPr>
          <p:cNvSpPr txBox="1"/>
          <p:nvPr/>
        </p:nvSpPr>
        <p:spPr>
          <a:xfrm>
            <a:off x="398892" y="2111742"/>
            <a:ext cx="64798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Data Split:</a:t>
            </a:r>
          </a:p>
          <a:p>
            <a:pPr algn="just"/>
            <a:r>
              <a:rPr lang="en-US" sz="1400" dirty="0"/>
              <a:t>The normalized training data is split into </a:t>
            </a:r>
            <a:r>
              <a:rPr lang="en-US" sz="1400" b="1" dirty="0"/>
              <a:t>train</a:t>
            </a:r>
            <a:r>
              <a:rPr lang="en-US" sz="1400" dirty="0"/>
              <a:t> and </a:t>
            </a:r>
            <a:r>
              <a:rPr lang="en-US" sz="1400" b="1" dirty="0"/>
              <a:t>test</a:t>
            </a:r>
            <a:r>
              <a:rPr lang="en-US" sz="1400" dirty="0"/>
              <a:t> with a ratio of </a:t>
            </a:r>
            <a:r>
              <a:rPr lang="en-US" sz="1400" b="1" dirty="0"/>
              <a:t>80 </a:t>
            </a:r>
            <a:r>
              <a:rPr lang="en-US" sz="1400" dirty="0"/>
              <a:t>and </a:t>
            </a:r>
            <a:r>
              <a:rPr lang="en-US" sz="1400" b="1" dirty="0"/>
              <a:t>20</a:t>
            </a:r>
            <a:r>
              <a:rPr lang="en-US" sz="1400" dirty="0"/>
              <a:t> in order to train the </a:t>
            </a:r>
            <a:r>
              <a:rPr lang="en-US" sz="1400" b="1" dirty="0"/>
              <a:t>KNN </a:t>
            </a:r>
            <a:r>
              <a:rPr lang="en-US" sz="1400" dirty="0"/>
              <a:t>model using the </a:t>
            </a:r>
            <a:r>
              <a:rPr lang="en-US" sz="1400" b="1" dirty="0"/>
              <a:t>FNN</a:t>
            </a:r>
            <a:r>
              <a:rPr lang="en-US" sz="1400" dirty="0"/>
              <a:t> library.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Backward Feature Selection: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At first, the </a:t>
            </a:r>
            <a:r>
              <a:rPr lang="en-US" sz="1400" b="1" dirty="0"/>
              <a:t>KNN</a:t>
            </a:r>
            <a:r>
              <a:rPr lang="en-US" sz="1400" dirty="0"/>
              <a:t> model is trained with all input variables (except </a:t>
            </a:r>
            <a:r>
              <a:rPr lang="en-US" sz="1400" b="1" dirty="0"/>
              <a:t>v5</a:t>
            </a:r>
            <a:r>
              <a:rPr lang="en-US" sz="1400" dirty="0"/>
              <a:t> and </a:t>
            </a:r>
            <a:r>
              <a:rPr lang="en-US" sz="1400" b="1" dirty="0"/>
              <a:t>v7</a:t>
            </a:r>
            <a:r>
              <a:rPr lang="en-US" sz="1400" dirty="0"/>
              <a:t> because of the high correlation factor) and the optimal </a:t>
            </a:r>
            <a:r>
              <a:rPr lang="en-US" sz="1400" b="1" dirty="0"/>
              <a:t>K</a:t>
            </a:r>
            <a:r>
              <a:rPr lang="en-US" sz="1400" dirty="0"/>
              <a:t> is selected based on the minimum </a:t>
            </a:r>
            <a:r>
              <a:rPr lang="en-US" sz="1400" b="1" dirty="0"/>
              <a:t>Root Mean Square Error (RMSE) </a:t>
            </a:r>
            <a:r>
              <a:rPr lang="en-US" sz="1400" dirty="0"/>
              <a:t>using the iteration technique.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Input variables are eliminated one by one for training the model depending on the </a:t>
            </a:r>
            <a:r>
              <a:rPr lang="en-US" sz="1400" b="1" dirty="0"/>
              <a:t>p-value</a:t>
            </a:r>
            <a:r>
              <a:rPr lang="en-US" sz="14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Finally, </a:t>
            </a:r>
            <a:r>
              <a:rPr lang="en-US" sz="1400" b="1" dirty="0"/>
              <a:t>KNN</a:t>
            </a:r>
            <a:r>
              <a:rPr lang="en-US" sz="1400" dirty="0"/>
              <a:t> is trained with the combination of </a:t>
            </a:r>
            <a:r>
              <a:rPr lang="en-US" sz="1400" b="1" dirty="0"/>
              <a:t>v1</a:t>
            </a:r>
            <a:r>
              <a:rPr lang="en-US" sz="1400" dirty="0"/>
              <a:t> and </a:t>
            </a:r>
            <a:r>
              <a:rPr lang="en-US" sz="1400" b="1" dirty="0"/>
              <a:t>v3</a:t>
            </a:r>
            <a:r>
              <a:rPr lang="en-US" sz="1400" dirty="0"/>
              <a:t> input variables only and it provides the minimum </a:t>
            </a:r>
            <a:r>
              <a:rPr lang="en-US" sz="1400" b="1" dirty="0"/>
              <a:t>RMSE</a:t>
            </a:r>
            <a:r>
              <a:rPr lang="en-US" sz="1400" dirty="0"/>
              <a:t> score </a:t>
            </a:r>
            <a:r>
              <a:rPr lang="en-US" sz="1400" b="1" dirty="0"/>
              <a:t>(0.0129) </a:t>
            </a:r>
            <a:r>
              <a:rPr lang="en-US" sz="1400" dirty="0"/>
              <a:t>with an </a:t>
            </a:r>
            <a:r>
              <a:rPr lang="en-US" sz="1400" b="1" dirty="0"/>
              <a:t>optimal K </a:t>
            </a:r>
            <a:r>
              <a:rPr lang="en-US" sz="1400" dirty="0"/>
              <a:t>value of </a:t>
            </a:r>
            <a:r>
              <a:rPr lang="en-US" sz="1400" b="1" dirty="0"/>
              <a:t>6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</p:txBody>
      </p:sp>
      <p:pic>
        <p:nvPicPr>
          <p:cNvPr id="17" name="Picture 1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E2256EFB-3EE0-442F-8903-79D5A31713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3" r="5152" b="2794"/>
          <a:stretch/>
        </p:blipFill>
        <p:spPr>
          <a:xfrm>
            <a:off x="8195235" y="464441"/>
            <a:ext cx="2710870" cy="32867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9F41F6-2414-2F81-758A-5B1BFA871AF5}"/>
              </a:ext>
            </a:extLst>
          </p:cNvPr>
          <p:cNvSpPr txBox="1"/>
          <p:nvPr/>
        </p:nvSpPr>
        <p:spPr>
          <a:xfrm>
            <a:off x="8478458" y="3855574"/>
            <a:ext cx="276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Table-5: Forward Feature Selection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EB8A5-EA04-C1DE-FA3C-BDB927EBAB9E}"/>
              </a:ext>
            </a:extLst>
          </p:cNvPr>
          <p:cNvSpPr txBox="1"/>
          <p:nvPr/>
        </p:nvSpPr>
        <p:spPr>
          <a:xfrm>
            <a:off x="8931833" y="3672594"/>
            <a:ext cx="2154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Fig-4: Plot of k vs RMSE</a:t>
            </a:r>
          </a:p>
        </p:txBody>
      </p:sp>
    </p:spTree>
    <p:extLst>
      <p:ext uri="{BB962C8B-B14F-4D97-AF65-F5344CB8AC3E}">
        <p14:creationId xmlns:p14="http://schemas.microsoft.com/office/powerpoint/2010/main" val="12801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3F6910-D874-D101-C5C9-3CBBA7E931D3}"/>
              </a:ext>
            </a:extLst>
          </p:cNvPr>
          <p:cNvSpPr/>
          <p:nvPr/>
        </p:nvSpPr>
        <p:spPr>
          <a:xfrm>
            <a:off x="10695709" y="6407723"/>
            <a:ext cx="1496291" cy="450277"/>
          </a:xfrm>
          <a:prstGeom prst="rect">
            <a:avLst/>
          </a:prstGeom>
          <a:solidFill>
            <a:srgbClr val="E05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D1278-BE5E-77C9-9EDE-ACDEC26E2978}"/>
              </a:ext>
            </a:extLst>
          </p:cNvPr>
          <p:cNvSpPr txBox="1"/>
          <p:nvPr/>
        </p:nvSpPr>
        <p:spPr>
          <a:xfrm>
            <a:off x="11297019" y="646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38D3C-9302-3E11-B3D8-1DBDBB5BE42B}"/>
              </a:ext>
            </a:extLst>
          </p:cNvPr>
          <p:cNvSpPr/>
          <p:nvPr/>
        </p:nvSpPr>
        <p:spPr>
          <a:xfrm>
            <a:off x="-6923" y="-3"/>
            <a:ext cx="10702632" cy="450277"/>
          </a:xfrm>
          <a:prstGeom prst="rect">
            <a:avLst/>
          </a:prstGeom>
          <a:solidFill>
            <a:srgbClr val="E05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0A39-590C-AD81-CE17-E6F7668C990C}"/>
              </a:ext>
            </a:extLst>
          </p:cNvPr>
          <p:cNvSpPr txBox="1"/>
          <p:nvPr/>
        </p:nvSpPr>
        <p:spPr>
          <a:xfrm>
            <a:off x="462647" y="-28129"/>
            <a:ext cx="6587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KNN Regression: Prediction &amp; 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ECEF2-C363-21A0-6A36-71819CA9CFB8}"/>
              </a:ext>
            </a:extLst>
          </p:cNvPr>
          <p:cNvSpPr txBox="1"/>
          <p:nvPr/>
        </p:nvSpPr>
        <p:spPr>
          <a:xfrm>
            <a:off x="526155" y="656779"/>
            <a:ext cx="311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&amp; Performance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9E899C-629D-F628-0541-BAF586A6B33B}"/>
              </a:ext>
            </a:extLst>
          </p:cNvPr>
          <p:cNvSpPr/>
          <p:nvPr/>
        </p:nvSpPr>
        <p:spPr>
          <a:xfrm>
            <a:off x="428012" y="643980"/>
            <a:ext cx="131131" cy="351105"/>
          </a:xfrm>
          <a:prstGeom prst="rect">
            <a:avLst/>
          </a:prstGeom>
          <a:solidFill>
            <a:srgbClr val="AC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CC50D"/>
              </a:solidFill>
            </a:endParaRPr>
          </a:p>
        </p:txBody>
      </p:sp>
      <p:graphicFrame>
        <p:nvGraphicFramePr>
          <p:cNvPr id="15" name="Table 34">
            <a:extLst>
              <a:ext uri="{FF2B5EF4-FFF2-40B4-BE49-F238E27FC236}">
                <a16:creationId xmlns:a16="http://schemas.microsoft.com/office/drawing/2014/main" id="{BFA8AE02-C2E4-064F-31A2-E12793C90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64211"/>
              </p:ext>
            </p:extLst>
          </p:nvPr>
        </p:nvGraphicFramePr>
        <p:xfrm>
          <a:off x="7439791" y="1245143"/>
          <a:ext cx="4499694" cy="1097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49847">
                  <a:extLst>
                    <a:ext uri="{9D8B030D-6E8A-4147-A177-3AD203B41FA5}">
                      <a16:colId xmlns:a16="http://schemas.microsoft.com/office/drawing/2014/main" val="817253404"/>
                    </a:ext>
                  </a:extLst>
                </a:gridCol>
                <a:gridCol w="2249847">
                  <a:extLst>
                    <a:ext uri="{9D8B030D-6E8A-4147-A177-3AD203B41FA5}">
                      <a16:colId xmlns:a16="http://schemas.microsoft.com/office/drawing/2014/main" val="308877881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Regression Error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Mean Absolute Error (MAE)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0.00774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80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Root Mean Squared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0.01030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64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0.99788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8448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EE9DE7D-0661-9321-7D86-20B38BCD81A9}"/>
              </a:ext>
            </a:extLst>
          </p:cNvPr>
          <p:cNvSpPr txBox="1"/>
          <p:nvPr/>
        </p:nvSpPr>
        <p:spPr>
          <a:xfrm>
            <a:off x="526936" y="983533"/>
            <a:ext cx="6414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training data is predicted using the best training </a:t>
            </a:r>
            <a:r>
              <a:rPr lang="en-US" sz="1400" b="1" dirty="0"/>
              <a:t>(Model 6) </a:t>
            </a:r>
            <a:r>
              <a:rPr lang="en-US" sz="1400" dirty="0"/>
              <a:t>and the prediction result provides the following scores: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8957D-E44E-A59A-1855-CEE5A78CD71D}"/>
              </a:ext>
            </a:extLst>
          </p:cNvPr>
          <p:cNvSpPr txBox="1"/>
          <p:nvPr/>
        </p:nvSpPr>
        <p:spPr>
          <a:xfrm>
            <a:off x="559143" y="1653688"/>
            <a:ext cx="5591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It is observed that prediction with </a:t>
            </a:r>
            <a:r>
              <a:rPr lang="en-US" sz="1400" b="1" dirty="0"/>
              <a:t>Model 6 </a:t>
            </a:r>
            <a:r>
              <a:rPr lang="en-US" sz="1400" dirty="0"/>
              <a:t>provides the </a:t>
            </a:r>
            <a:r>
              <a:rPr lang="en-US" sz="1400" b="1" dirty="0"/>
              <a:t>minimum</a:t>
            </a:r>
            <a:r>
              <a:rPr lang="en-US" sz="1400" dirty="0"/>
              <a:t> </a:t>
            </a:r>
            <a:r>
              <a:rPr lang="en-US" sz="1400" b="1" dirty="0"/>
              <a:t>MAE</a:t>
            </a:r>
            <a:r>
              <a:rPr lang="en-US" sz="1400" dirty="0"/>
              <a:t> and </a:t>
            </a:r>
            <a:r>
              <a:rPr lang="en-US" sz="1400" b="1" dirty="0"/>
              <a:t>RMSE</a:t>
            </a:r>
            <a:r>
              <a:rPr lang="en-US" sz="1400" dirty="0"/>
              <a:t>, whereas the </a:t>
            </a:r>
            <a:r>
              <a:rPr lang="en-US" sz="1400" b="1" dirty="0"/>
              <a:t>maximum R-Squared</a:t>
            </a:r>
            <a:r>
              <a:rPr lang="en-US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Finally, the result of the test data is predicted using the best model </a:t>
            </a:r>
            <a:r>
              <a:rPr lang="en-US" sz="1400" b="1" dirty="0"/>
              <a:t>(Model 6) </a:t>
            </a:r>
            <a:r>
              <a:rPr lang="en-US" sz="1400" dirty="0"/>
              <a:t>in order to get accurate prediction results.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46EE9-DEE2-39A3-7DF1-4EB02B80D927}"/>
              </a:ext>
            </a:extLst>
          </p:cNvPr>
          <p:cNvSpPr txBox="1"/>
          <p:nvPr/>
        </p:nvSpPr>
        <p:spPr>
          <a:xfrm>
            <a:off x="7983530" y="958008"/>
            <a:ext cx="341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Table-6: Train Data Prediction Performance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8976FC-674A-7F4F-D492-5B94317B0B2F}"/>
              </a:ext>
            </a:extLst>
          </p:cNvPr>
          <p:cNvSpPr txBox="1"/>
          <p:nvPr/>
        </p:nvSpPr>
        <p:spPr>
          <a:xfrm>
            <a:off x="624298" y="3059668"/>
            <a:ext cx="443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Regression &amp; KNN Regression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79DFEC-468A-1C21-5B99-061D549FFB8D}"/>
              </a:ext>
            </a:extLst>
          </p:cNvPr>
          <p:cNvSpPr/>
          <p:nvPr/>
        </p:nvSpPr>
        <p:spPr>
          <a:xfrm>
            <a:off x="526155" y="3046869"/>
            <a:ext cx="131131" cy="351105"/>
          </a:xfrm>
          <a:prstGeom prst="rect">
            <a:avLst/>
          </a:prstGeom>
          <a:solidFill>
            <a:srgbClr val="AC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CC50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5BC142-FFF5-76BA-36D7-B91F489C18E0}"/>
              </a:ext>
            </a:extLst>
          </p:cNvPr>
          <p:cNvSpPr txBox="1"/>
          <p:nvPr/>
        </p:nvSpPr>
        <p:spPr>
          <a:xfrm>
            <a:off x="657286" y="3441799"/>
            <a:ext cx="55914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</a:t>
            </a:r>
            <a:r>
              <a:rPr lang="en-US" sz="1400" b="1" dirty="0"/>
              <a:t>Table-7</a:t>
            </a:r>
            <a:r>
              <a:rPr lang="en-US" sz="1400" dirty="0"/>
              <a:t> indicates a compassion of performance between KNN model and Linear Regression model: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In the case of </a:t>
            </a:r>
            <a:r>
              <a:rPr lang="en-US" sz="1400" b="1" dirty="0"/>
              <a:t>Mean Absolute Error (MAE) </a:t>
            </a:r>
            <a:r>
              <a:rPr lang="en-US" sz="1400" dirty="0"/>
              <a:t>and </a:t>
            </a:r>
            <a:r>
              <a:rPr lang="en-US" sz="1400" b="1" dirty="0"/>
              <a:t>Root Mean Squared Error (RMSE)</a:t>
            </a:r>
            <a:r>
              <a:rPr lang="en-US" sz="1400" dirty="0"/>
              <a:t>,</a:t>
            </a:r>
            <a:r>
              <a:rPr lang="en-US" sz="1400" b="1" dirty="0"/>
              <a:t> </a:t>
            </a:r>
            <a:r>
              <a:rPr lang="en-US" sz="1400" dirty="0"/>
              <a:t>the KNN model performed better (with less error) than the Linear Regression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In the case of </a:t>
            </a:r>
            <a:r>
              <a:rPr lang="en-US" sz="1400" b="1" dirty="0"/>
              <a:t>R-Squared</a:t>
            </a:r>
            <a:r>
              <a:rPr lang="en-US" sz="1400" dirty="0"/>
              <a:t>, the KNN model performed worse than the Linear Regression model.</a:t>
            </a:r>
          </a:p>
        </p:txBody>
      </p:sp>
      <p:graphicFrame>
        <p:nvGraphicFramePr>
          <p:cNvPr id="23" name="Table 34">
            <a:extLst>
              <a:ext uri="{FF2B5EF4-FFF2-40B4-BE49-F238E27FC236}">
                <a16:creationId xmlns:a16="http://schemas.microsoft.com/office/drawing/2014/main" id="{13BBA051-2218-F282-F56E-480139497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56513"/>
              </p:ext>
            </p:extLst>
          </p:nvPr>
        </p:nvGraphicFramePr>
        <p:xfrm>
          <a:off x="7439791" y="3219601"/>
          <a:ext cx="4499210" cy="1097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63278">
                  <a:extLst>
                    <a:ext uri="{9D8B030D-6E8A-4147-A177-3AD203B41FA5}">
                      <a16:colId xmlns:a16="http://schemas.microsoft.com/office/drawing/2014/main" val="817253404"/>
                    </a:ext>
                  </a:extLst>
                </a:gridCol>
                <a:gridCol w="850989">
                  <a:extLst>
                    <a:ext uri="{9D8B030D-6E8A-4147-A177-3AD203B41FA5}">
                      <a16:colId xmlns:a16="http://schemas.microsoft.com/office/drawing/2014/main" val="3088778814"/>
                    </a:ext>
                  </a:extLst>
                </a:gridCol>
                <a:gridCol w="984943">
                  <a:extLst>
                    <a:ext uri="{9D8B030D-6E8A-4147-A177-3AD203B41FA5}">
                      <a16:colId xmlns:a16="http://schemas.microsoft.com/office/drawing/2014/main" val="29504074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Regression Error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Mean Absolute Error (MAE)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0.0077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0.0096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80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Root Mean Squared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0.0103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0.0128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64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8448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768424A-C358-20AF-8EA8-4227A2652F6B}"/>
              </a:ext>
            </a:extLst>
          </p:cNvPr>
          <p:cNvSpPr txBox="1"/>
          <p:nvPr/>
        </p:nvSpPr>
        <p:spPr>
          <a:xfrm>
            <a:off x="7597798" y="2906834"/>
            <a:ext cx="4183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Table-7: Performance between KNN and Linear Model</a:t>
            </a:r>
          </a:p>
        </p:txBody>
      </p:sp>
    </p:spTree>
    <p:extLst>
      <p:ext uri="{BB962C8B-B14F-4D97-AF65-F5344CB8AC3E}">
        <p14:creationId xmlns:p14="http://schemas.microsoft.com/office/powerpoint/2010/main" val="6537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Microsoft Office PowerPoint</Application>
  <PresentationFormat>Widescreen</PresentationFormat>
  <Paragraphs>252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Impact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Imran Hossain</dc:creator>
  <cp:lastModifiedBy>Md Imran Hossain</cp:lastModifiedBy>
  <cp:revision>203</cp:revision>
  <dcterms:created xsi:type="dcterms:W3CDTF">2023-05-10T21:31:46Z</dcterms:created>
  <dcterms:modified xsi:type="dcterms:W3CDTF">2023-05-27T18:05:17Z</dcterms:modified>
</cp:coreProperties>
</file>