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Comfortaa" panose="020B0604020202020204" charset="0"/>
      <p:regular r:id="rId11"/>
      <p:bold r:id="rId12"/>
    </p:embeddedFont>
    <p:embeddedFont>
      <p:font typeface="Comfortaa Light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BF0"/>
    <a:srgbClr val="F15DD8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D43169-CA1C-4002-B918-5A23C2160CCE}">
  <a:tblStyle styleId="{57D43169-CA1C-4002-B918-5A23C2160C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96" y="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869ea333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869ea333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869ea333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869ea333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869ea333f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869ea333f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869ea333f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869ea333f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869ea333f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869ea333f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8c4bd8d4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8c4bd8d4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869ea333f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869ea333f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13100" y="1817925"/>
            <a:ext cx="4263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b="1" dirty="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A Classification Method based on Generalized Eigenvalue Problems</a:t>
            </a:r>
            <a:endParaRPr sz="1800" b="1" dirty="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13100" y="2726775"/>
            <a:ext cx="4263600" cy="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i="1" dirty="0">
                <a:solidFill>
                  <a:schemeClr val="dk1"/>
                </a:solidFill>
                <a:highlight>
                  <a:srgbClr val="FFFFFF"/>
                </a:highlight>
                <a:latin typeface="Comfortaa Light"/>
                <a:ea typeface="Comfortaa Light"/>
                <a:cs typeface="Comfortaa Light"/>
                <a:sym typeface="Comfortaa Light"/>
              </a:rPr>
              <a:t>Implementation of </a:t>
            </a:r>
            <a:r>
              <a:rPr lang="it" sz="1000" b="1" i="1" dirty="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Regularized General Eigenvalue Classifier (ReGEC)</a:t>
            </a:r>
            <a:r>
              <a:rPr lang="it" sz="1000" i="1" dirty="0">
                <a:solidFill>
                  <a:schemeClr val="dk1"/>
                </a:solidFill>
                <a:highlight>
                  <a:srgbClr val="FFFFFF"/>
                </a:highlight>
                <a:latin typeface="Comfortaa Light"/>
                <a:ea typeface="Comfortaa Light"/>
                <a:cs typeface="Comfortaa Light"/>
                <a:sym typeface="Comfortaa Light"/>
              </a:rPr>
              <a:t> using R programming language</a:t>
            </a:r>
            <a:endParaRPr sz="1000" i="1" dirty="0">
              <a:solidFill>
                <a:schemeClr val="dk1"/>
              </a:solidFill>
              <a:highlight>
                <a:srgbClr val="FFFFFF"/>
              </a:highlight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737" y="463513"/>
            <a:ext cx="641650" cy="6416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390700" y="4851000"/>
            <a:ext cx="4362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 b="1">
                <a:solidFill>
                  <a:srgbClr val="9E9E9E"/>
                </a:solidFill>
                <a:latin typeface="Comfortaa"/>
                <a:ea typeface="Comfortaa"/>
                <a:cs typeface="Comfortaa"/>
                <a:sym typeface="Comfortaa"/>
              </a:rPr>
              <a:t>Erasmus Mundus Joint Master in Medical Imaging and Application (MAIA)</a:t>
            </a:r>
            <a:endParaRPr sz="800" b="1">
              <a:solidFill>
                <a:srgbClr val="9E9E9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100" y="503575"/>
            <a:ext cx="601600" cy="6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513100" y="3479813"/>
            <a:ext cx="3932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Presented by:</a:t>
            </a:r>
            <a:endParaRPr sz="10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omfortaa"/>
              <a:buAutoNum type="arabicPeriod"/>
            </a:pPr>
            <a:r>
              <a:rPr lang="it" sz="10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Abdelrahman Usama Gabr Abdou Habib</a:t>
            </a:r>
            <a:endParaRPr sz="10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omfortaa"/>
              <a:buAutoNum type="arabicPeriod"/>
            </a:pPr>
            <a:r>
              <a:rPr lang="it" sz="10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Md Imran Hossain</a:t>
            </a:r>
            <a:endParaRPr sz="10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omfortaa"/>
              <a:buAutoNum type="arabicPeriod"/>
            </a:pPr>
            <a:r>
              <a:rPr lang="it" sz="10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Muhammad Zain Amin</a:t>
            </a:r>
            <a:endParaRPr sz="10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5">
            <a:alphaModFix/>
          </a:blip>
          <a:srcRect l="25401" r="34444"/>
          <a:stretch/>
        </p:blipFill>
        <p:spPr>
          <a:xfrm>
            <a:off x="5314100" y="1485550"/>
            <a:ext cx="3671574" cy="30839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311700" y="310575"/>
            <a:ext cx="85206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b="1">
                <a:latin typeface="Comfortaa"/>
                <a:ea typeface="Comfortaa"/>
                <a:cs typeface="Comfortaa"/>
                <a:sym typeface="Comfortaa"/>
              </a:rPr>
              <a:t>Introduction</a:t>
            </a:r>
            <a:endParaRPr sz="1600" b="1">
              <a:solidFill>
                <a:srgbClr val="1F2328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66525" y="1027525"/>
            <a:ext cx="8196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mfortaa"/>
              <a:buChar char="●"/>
            </a:pPr>
            <a:r>
              <a:rPr lang="it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Regularized General Eigenvalue Classifier (ReGEC) is a supervised classification algorithm used in machine learning and pattern recognition. It is based on the idea of generalized eigenvalue problem and uses regularization to prevent overfitting.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66525" y="2067025"/>
            <a:ext cx="85755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mfortaa"/>
              <a:buChar char="●"/>
            </a:pPr>
            <a:r>
              <a:rPr lang="it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RGEC is a powerful classification algorithm that can be used for a wide range of applications in areas such as computer vision, speech recognition, and bioinformatics.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66525" y="2908250"/>
            <a:ext cx="8142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mfortaa"/>
              <a:buChar char="●"/>
            </a:pPr>
            <a:r>
              <a:rPr lang="it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 is a popular programming language for statistical computing and graphics, and it provides several packages that can be used to implement Regularized General Eigenvalue Classifier (ReGEC).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</a:t>
            </a:fld>
            <a:endParaRPr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03D8E0-4A3C-E9E5-BB80-44C790AF7B8E}"/>
              </a:ext>
            </a:extLst>
          </p:cNvPr>
          <p:cNvGrpSpPr/>
          <p:nvPr/>
        </p:nvGrpSpPr>
        <p:grpSpPr>
          <a:xfrm>
            <a:off x="486955" y="453202"/>
            <a:ext cx="7327200" cy="3582963"/>
            <a:chOff x="486955" y="453202"/>
            <a:chExt cx="7327200" cy="358296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6871516-7CEB-0B2C-2828-F6CD482FAC49}"/>
                </a:ext>
              </a:extLst>
            </p:cNvPr>
            <p:cNvSpPr/>
            <p:nvPr/>
          </p:nvSpPr>
          <p:spPr>
            <a:xfrm>
              <a:off x="486957" y="453203"/>
              <a:ext cx="2169671" cy="88734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Pre-processing</a:t>
              </a:r>
            </a:p>
            <a:p>
              <a:pPr algn="ctr"/>
              <a:r>
                <a:rPr lang="en-US" sz="11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(splitting train and test)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FC408D9-0B21-84B5-A8D1-0504A0D4A0C9}"/>
                </a:ext>
              </a:extLst>
            </p:cNvPr>
            <p:cNvSpPr/>
            <p:nvPr/>
          </p:nvSpPr>
          <p:spPr>
            <a:xfrm>
              <a:off x="486955" y="1801010"/>
              <a:ext cx="2169671" cy="88734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Extraction</a:t>
              </a:r>
            </a:p>
            <a:p>
              <a:pPr algn="ctr"/>
              <a:r>
                <a:rPr lang="en-US" sz="11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(linear discriminate analysis)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8EF417C-5493-A932-931D-46048663FF5F}"/>
                </a:ext>
              </a:extLst>
            </p:cNvPr>
            <p:cNvSpPr/>
            <p:nvPr/>
          </p:nvSpPr>
          <p:spPr>
            <a:xfrm>
              <a:off x="486955" y="3148818"/>
              <a:ext cx="2169671" cy="88734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Matrices </a:t>
              </a:r>
            </a:p>
            <a:p>
              <a:pPr algn="ctr"/>
              <a:r>
                <a:rPr lang="en-US" sz="11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(between data and within data)</a:t>
              </a:r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B1C9E4ED-C7B4-7837-4FD4-99D12CAB8743}"/>
                </a:ext>
              </a:extLst>
            </p:cNvPr>
            <p:cNvSpPr/>
            <p:nvPr/>
          </p:nvSpPr>
          <p:spPr>
            <a:xfrm>
              <a:off x="1514982" y="1406769"/>
              <a:ext cx="160741" cy="335460"/>
            </a:xfrm>
            <a:prstGeom prst="downArrow">
              <a:avLst/>
            </a:prstGeom>
            <a:solidFill>
              <a:srgbClr val="92D050"/>
            </a:solidFill>
            <a:ln w="635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860C3B25-AFB8-E440-4B98-BFB7ED8B6B5F}"/>
                </a:ext>
              </a:extLst>
            </p:cNvPr>
            <p:cNvSpPr/>
            <p:nvPr/>
          </p:nvSpPr>
          <p:spPr>
            <a:xfrm>
              <a:off x="1491419" y="2740288"/>
              <a:ext cx="160741" cy="335460"/>
            </a:xfrm>
            <a:prstGeom prst="downArrow">
              <a:avLst/>
            </a:prstGeom>
            <a:solidFill>
              <a:srgbClr val="92D050"/>
            </a:solidFill>
            <a:ln w="635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FE057D0-ECCC-3BB3-74E9-0F3A7EEA78B4}"/>
                </a:ext>
              </a:extLst>
            </p:cNvPr>
            <p:cNvSpPr/>
            <p:nvPr/>
          </p:nvSpPr>
          <p:spPr>
            <a:xfrm>
              <a:off x="2980841" y="3148817"/>
              <a:ext cx="2169671" cy="88734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Generalized Eigen Values and Eigen Vectors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97BF4A5-C1AF-0CDA-3270-AE568A2AD16C}"/>
                </a:ext>
              </a:extLst>
            </p:cNvPr>
            <p:cNvSpPr/>
            <p:nvPr/>
          </p:nvSpPr>
          <p:spPr>
            <a:xfrm>
              <a:off x="3037650" y="1829704"/>
              <a:ext cx="2169671" cy="88734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Projection Matrix</a:t>
              </a:r>
              <a:endParaRPr 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F59C1BF-07F2-6C27-D497-E88718F6EE02}"/>
                </a:ext>
              </a:extLst>
            </p:cNvPr>
            <p:cNvSpPr/>
            <p:nvPr/>
          </p:nvSpPr>
          <p:spPr>
            <a:xfrm>
              <a:off x="3032475" y="453202"/>
              <a:ext cx="2169671" cy="88734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Classification</a:t>
              </a:r>
            </a:p>
            <a:p>
              <a:pPr algn="ctr"/>
              <a:r>
                <a:rPr lang="en-US" sz="11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(linear and gaussian kernel)</a:t>
              </a:r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1F2A0E7C-F0A3-B788-ECFD-AE6769B972D6}"/>
                </a:ext>
              </a:extLst>
            </p:cNvPr>
            <p:cNvSpPr/>
            <p:nvPr/>
          </p:nvSpPr>
          <p:spPr>
            <a:xfrm flipV="1">
              <a:off x="4065677" y="1435463"/>
              <a:ext cx="160741" cy="335460"/>
            </a:xfrm>
            <a:prstGeom prst="downArrow">
              <a:avLst/>
            </a:prstGeom>
            <a:solidFill>
              <a:srgbClr val="92D050"/>
            </a:solidFill>
            <a:ln w="635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CC71809F-F45E-FD62-3ACF-87B08F431F05}"/>
                </a:ext>
              </a:extLst>
            </p:cNvPr>
            <p:cNvSpPr/>
            <p:nvPr/>
          </p:nvSpPr>
          <p:spPr>
            <a:xfrm flipV="1">
              <a:off x="4042114" y="2768982"/>
              <a:ext cx="160741" cy="335460"/>
            </a:xfrm>
            <a:prstGeom prst="downArrow">
              <a:avLst/>
            </a:prstGeom>
            <a:solidFill>
              <a:srgbClr val="92D050"/>
            </a:solidFill>
            <a:ln w="635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7E45567-FFBB-1D5B-DDAD-34C4FC352BA4}"/>
                </a:ext>
              </a:extLst>
            </p:cNvPr>
            <p:cNvSpPr/>
            <p:nvPr/>
          </p:nvSpPr>
          <p:spPr>
            <a:xfrm>
              <a:off x="5644484" y="1829703"/>
              <a:ext cx="2169671" cy="88734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Prediction</a:t>
              </a:r>
            </a:p>
            <a:p>
              <a:pPr algn="ctr"/>
              <a:r>
                <a:rPr lang="en-US" sz="11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(linear and gaussian kernel)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subTitle" idx="1"/>
          </p:nvPr>
        </p:nvSpPr>
        <p:spPr>
          <a:xfrm>
            <a:off x="366500" y="883050"/>
            <a:ext cx="8520600" cy="27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mfortaa"/>
              <a:buChar char="●"/>
            </a:pPr>
            <a:r>
              <a:rPr lang="it" sz="13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For the experimentation and evaluation of our classifier, we have used four different datasets, train and test data splitted (90:10) for linear kernel and (70:30) for gaussian kernel.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1150" algn="l" rtl="0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mfortaa"/>
              <a:buAutoNum type="arabicPeriod"/>
            </a:pPr>
            <a:r>
              <a:rPr lang="it" sz="13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Cleveland Heart 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1150" algn="l" rtl="0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mfortaa"/>
              <a:buAutoNum type="arabicPeriod"/>
            </a:pPr>
            <a:r>
              <a:rPr lang="it" sz="13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Pima Indians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1150" algn="l" rtl="0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mfortaa"/>
              <a:buAutoNum type="arabicPeriod"/>
            </a:pPr>
            <a:r>
              <a:rPr lang="it" sz="13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Breast Cancer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1150" algn="l" rtl="0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mfortaa"/>
              <a:buAutoNum type="arabicPeriod"/>
            </a:pPr>
            <a:r>
              <a:rPr lang="it" sz="13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German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0" algn="l" rtl="0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1150" algn="l" rtl="0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mfortaa"/>
              <a:buChar char="●"/>
            </a:pPr>
            <a:r>
              <a:rPr lang="it" sz="13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All of the above mentioned datasets have been imported from the UCI Machine Learning Repository and Data World.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366500" y="3665725"/>
            <a:ext cx="8520600" cy="12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6400" b="1">
                <a:latin typeface="Comfortaa"/>
                <a:ea typeface="Comfortaa"/>
                <a:cs typeface="Comfortaa"/>
                <a:sym typeface="Comfortaa"/>
              </a:rPr>
              <a:t>Feature Extraction</a:t>
            </a:r>
            <a:endParaRPr sz="6400" b="1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40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2271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fortaa"/>
              <a:buChar char="●"/>
            </a:pPr>
            <a:r>
              <a:rPr lang="it" sz="527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We have used the </a:t>
            </a:r>
            <a:r>
              <a:rPr lang="it" sz="5270" b="1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Linear Discriminant Analysis (LDA)</a:t>
            </a:r>
            <a:r>
              <a:rPr lang="it" sz="527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for the extraction of features from the training and testing data.</a:t>
            </a:r>
            <a:endParaRPr sz="527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27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27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1"/>
          </p:nvPr>
        </p:nvSpPr>
        <p:spPr>
          <a:xfrm>
            <a:off x="311700" y="310575"/>
            <a:ext cx="85206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b="1">
                <a:latin typeface="Comfortaa"/>
                <a:ea typeface="Comfortaa"/>
                <a:cs typeface="Comfortaa"/>
                <a:sym typeface="Comfortaa"/>
              </a:rPr>
              <a:t>Data handling &amp; Pre-processing</a:t>
            </a:r>
            <a:endParaRPr sz="1300" b="1">
              <a:solidFill>
                <a:srgbClr val="1F2328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subTitle" idx="1"/>
          </p:nvPr>
        </p:nvSpPr>
        <p:spPr>
          <a:xfrm>
            <a:off x="311700" y="3331375"/>
            <a:ext cx="8882700" cy="1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1150" algn="l" rtl="0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fortaa"/>
              <a:buChar char="●"/>
            </a:pPr>
            <a:r>
              <a:rPr lang="it" sz="13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We have used both the linear and gaussian kernel during the experimentation and evaluation of ReGEC classifier.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914400" lvl="1" indent="-311150" algn="l" rtl="0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fortaa"/>
              <a:buChar char="-"/>
            </a:pPr>
            <a:r>
              <a:rPr lang="it" sz="13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Linear Kernel was used for evaluating the ReGEC classifier on Cleveland and Pima datasets.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914400" lvl="1" indent="-311150" algn="l" rtl="0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fortaa"/>
              <a:buChar char="-"/>
            </a:pPr>
            <a:r>
              <a:rPr lang="it" sz="13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Gaussian Kernel was used for ReGEC classifier evaluation on Breast Cancer and  German datasets. 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1"/>
          </p:nvPr>
        </p:nvSpPr>
        <p:spPr>
          <a:xfrm>
            <a:off x="311700" y="2913600"/>
            <a:ext cx="85206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b="1">
                <a:latin typeface="Comfortaa"/>
                <a:ea typeface="Comfortaa"/>
                <a:cs typeface="Comfortaa"/>
                <a:sym typeface="Comfortaa"/>
              </a:rPr>
              <a:t>Classification: Gaussian and Linear Kernels</a:t>
            </a:r>
            <a:endParaRPr sz="1600" b="1">
              <a:solidFill>
                <a:srgbClr val="1F2328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ubTitle" idx="1"/>
          </p:nvPr>
        </p:nvSpPr>
        <p:spPr>
          <a:xfrm>
            <a:off x="311700" y="270700"/>
            <a:ext cx="85206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b="1">
                <a:latin typeface="Comfortaa"/>
                <a:ea typeface="Comfortaa"/>
                <a:cs typeface="Comfortaa"/>
                <a:sym typeface="Comfortaa"/>
              </a:rPr>
              <a:t>Covariance or Scatter Matrix </a:t>
            </a:r>
            <a:endParaRPr sz="1600" b="1">
              <a:solidFill>
                <a:srgbClr val="1F2328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311700" y="1402550"/>
            <a:ext cx="85206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b="1">
                <a:latin typeface="Comfortaa"/>
                <a:ea typeface="Comfortaa"/>
                <a:cs typeface="Comfortaa"/>
                <a:sym typeface="Comfortaa"/>
              </a:rPr>
              <a:t>Generalized Eigenvalues and Eigenvectors</a:t>
            </a:r>
            <a:endParaRPr sz="1600" b="1">
              <a:solidFill>
                <a:srgbClr val="1F2328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311700" y="2007775"/>
            <a:ext cx="88827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467" algn="l" rtl="0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5"/>
              <a:buFont typeface="Comfortaa"/>
              <a:buChar char="●"/>
            </a:pPr>
            <a:r>
              <a:rPr lang="it" sz="1305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We have computed the generalized eigenvectors and eigenvalues and sort the eigenvalues in descending order in order to get the maximum eigenvalue. The obtained eigenvectors help to calculate the projection matrix.</a:t>
            </a:r>
            <a:endParaRPr sz="1305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1"/>
          </p:nvPr>
        </p:nvSpPr>
        <p:spPr>
          <a:xfrm>
            <a:off x="311700" y="796175"/>
            <a:ext cx="87024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1150" algn="l" rtl="0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fortaa"/>
              <a:buChar char="●"/>
            </a:pPr>
            <a:r>
              <a:rPr lang="it" sz="13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We have computed the overall mean and variance for train features in order to compute the between-class and within-class scatter matrices.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7" name="Google Shape;9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subTitle" idx="1"/>
          </p:nvPr>
        </p:nvSpPr>
        <p:spPr>
          <a:xfrm>
            <a:off x="311700" y="533075"/>
            <a:ext cx="8520600" cy="18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b="1">
                <a:latin typeface="Comfortaa"/>
                <a:ea typeface="Comfortaa"/>
                <a:cs typeface="Comfortaa"/>
                <a:sym typeface="Comfortaa"/>
              </a:rPr>
              <a:t>Experimentation and Results </a:t>
            </a:r>
            <a:r>
              <a:rPr lang="it" sz="800" b="1">
                <a:latin typeface="Comfortaa"/>
                <a:ea typeface="Comfortaa"/>
                <a:cs typeface="Comfortaa"/>
                <a:sym typeface="Comfortaa"/>
              </a:rPr>
              <a:t>(1 / 2)</a:t>
            </a:r>
            <a:endParaRPr sz="80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1F2328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fortaa"/>
              <a:buChar char="●"/>
            </a:pPr>
            <a:r>
              <a:rPr lang="it" sz="13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We found the results regard their performance in terms of classification accuracy and execution time.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fortaa"/>
              <a:buChar char="-"/>
            </a:pPr>
            <a:r>
              <a:rPr lang="it" sz="13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The results regarding the linear kernel have been obtained using the Cleveland Heart and Pima Indians Database as shown in table 1.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103" name="Google Shape;103;p18"/>
          <p:cNvGraphicFramePr/>
          <p:nvPr/>
        </p:nvGraphicFramePr>
        <p:xfrm>
          <a:off x="495300" y="2507285"/>
          <a:ext cx="8153375" cy="2255370"/>
        </p:xfrm>
        <a:graphic>
          <a:graphicData uri="http://schemas.openxmlformats.org/drawingml/2006/table">
            <a:tbl>
              <a:tblPr>
                <a:noFill/>
                <a:tableStyleId>{57D43169-CA1C-4002-B918-5A23C2160CCE}</a:tableStyleId>
              </a:tblPr>
              <a:tblGrid>
                <a:gridCol w="98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3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7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7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1875">
                <a:tc gridSpan="8">
                  <a:txBody>
                    <a:bodyPr/>
                    <a:lstStyle/>
                    <a:p>
                      <a:pPr marL="4572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Table 1.     ReGEC classification accuracy using linear kernel.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7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Dataset 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Train (Sample Size)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Test (Sample Size)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Number of Features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Accuracy (%)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Elapsed </a:t>
                      </a: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Time (sec)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Obtained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Paper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Obtained</a:t>
                      </a:r>
                      <a:endParaRPr sz="11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Paper</a:t>
                      </a:r>
                      <a:endParaRPr sz="11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12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Cleveland Heart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297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30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13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86.67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86.05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1.979e-03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1.92e-04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Pima Indians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768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77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8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80.52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74.91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7.021e-03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1.21e-04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subTitle" idx="1"/>
          </p:nvPr>
        </p:nvSpPr>
        <p:spPr>
          <a:xfrm>
            <a:off x="311700" y="493800"/>
            <a:ext cx="8520600" cy="18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b="1">
                <a:latin typeface="Comfortaa"/>
                <a:ea typeface="Comfortaa"/>
                <a:cs typeface="Comfortaa"/>
                <a:sym typeface="Comfortaa"/>
              </a:rPr>
              <a:t>Experimentation and Results </a:t>
            </a:r>
            <a:r>
              <a:rPr lang="it" sz="800" b="1">
                <a:latin typeface="Comfortaa"/>
                <a:ea typeface="Comfortaa"/>
                <a:cs typeface="Comfortaa"/>
                <a:sym typeface="Comfortaa"/>
              </a:rPr>
              <a:t>(1 / 2)</a:t>
            </a:r>
            <a:endParaRPr sz="80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1F2328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fortaa"/>
              <a:buChar char="●"/>
            </a:pPr>
            <a:r>
              <a:rPr lang="it" sz="13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We found the results regard their performance in terms of classification accuracy and execution time.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9144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fortaa"/>
              <a:buChar char="-"/>
            </a:pPr>
            <a:r>
              <a:rPr lang="it" sz="1300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The results regarding the linear kernel have been obtained using the Breast Cancer and German Database as shown in table 2.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110" name="Google Shape;110;p19"/>
          <p:cNvGraphicFramePr/>
          <p:nvPr/>
        </p:nvGraphicFramePr>
        <p:xfrm>
          <a:off x="495313" y="2571760"/>
          <a:ext cx="8153375" cy="2087760"/>
        </p:xfrm>
        <a:graphic>
          <a:graphicData uri="http://schemas.openxmlformats.org/drawingml/2006/table">
            <a:tbl>
              <a:tblPr>
                <a:noFill/>
                <a:tableStyleId>{57D43169-CA1C-4002-B918-5A23C2160CCE}</a:tableStyleId>
              </a:tblPr>
              <a:tblGrid>
                <a:gridCol w="8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7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3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37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0500">
                <a:tc gridSpan="10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Table 2.      ReGEC classification accuracy using gaussian kernel.</a:t>
                      </a:r>
                      <a:endParaRPr sz="1100"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Dataset 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Train 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(Sample Size)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Test 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(Sample Size)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Number of Features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Lamda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Gamma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Accuracy (%)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Elapsed Time (sec)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Obtained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Paper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Obtained </a:t>
                      </a:r>
                      <a:endParaRPr sz="11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Paper</a:t>
                      </a:r>
                      <a:endParaRPr sz="1100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77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Breast Cancer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200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77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1.e-03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50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77.91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73.40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4.783e-03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0.0698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3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6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German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700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300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8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1.e0-3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500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72.67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70.26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3.427e-02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3.8177</a:t>
                      </a:r>
                      <a:endParaRPr sz="11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1" name="Google Shape;11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subTitle" idx="1"/>
          </p:nvPr>
        </p:nvSpPr>
        <p:spPr>
          <a:xfrm>
            <a:off x="311700" y="310575"/>
            <a:ext cx="85206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b="1">
                <a:latin typeface="Comfortaa"/>
                <a:ea typeface="Comfortaa"/>
                <a:cs typeface="Comfortaa"/>
                <a:sym typeface="Comfortaa"/>
              </a:rPr>
              <a:t>Conclusion</a:t>
            </a:r>
            <a:endParaRPr sz="1300">
              <a:solidFill>
                <a:srgbClr val="1F2328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311700" y="1055300"/>
            <a:ext cx="8404800" cy="19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Font typeface="Comfortaa"/>
              <a:buChar char="●"/>
            </a:pPr>
            <a:r>
              <a:rPr lang="it" sz="1300">
                <a:latin typeface="Comfortaa"/>
                <a:ea typeface="Comfortaa"/>
                <a:cs typeface="Comfortaa"/>
                <a:sym typeface="Comfortaa"/>
              </a:rPr>
              <a:t>ReGEC is a powerful classification algorithm that can be used for a wide range of applications. The regularization step is particularly important in preventing overfitting and improving the generalization performance of the classifier.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Font typeface="Comfortaa"/>
              <a:buChar char="●"/>
            </a:pPr>
            <a:r>
              <a:rPr lang="it" sz="1300">
                <a:latin typeface="Comfortaa"/>
                <a:ea typeface="Comfortaa"/>
                <a:cs typeface="Comfortaa"/>
                <a:sym typeface="Comfortaa"/>
              </a:rPr>
              <a:t>The ReGEC classifier has shown better performance in terms of accuracy while using the linear kernel as compared to the gaussian kernel.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Font typeface="Comfortaa"/>
              <a:buChar char="●"/>
            </a:pPr>
            <a:r>
              <a:rPr lang="it" sz="1300">
                <a:latin typeface="Comfortaa"/>
                <a:ea typeface="Comfortaa"/>
                <a:cs typeface="Comfortaa"/>
                <a:sym typeface="Comfortaa"/>
              </a:rPr>
              <a:t>Our approach using the combination of LDA and SVM has outperformed in classification tasks on 4 different datasets, in-terms of accuracy and elapsed time.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8" name="Google Shape;11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697</Words>
  <Application>Microsoft Office PowerPoint</Application>
  <PresentationFormat>On-screen Show (16:9)</PresentationFormat>
  <Paragraphs>128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Comfortaa Light</vt:lpstr>
      <vt:lpstr>Times New Roman</vt:lpstr>
      <vt:lpstr>Arial</vt:lpstr>
      <vt:lpstr>Courier New</vt:lpstr>
      <vt:lpstr>Comfortaa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Md Imran Hossain</cp:lastModifiedBy>
  <cp:revision>1</cp:revision>
  <dcterms:modified xsi:type="dcterms:W3CDTF">2023-07-26T19:21:20Z</dcterms:modified>
</cp:coreProperties>
</file>