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5" r:id="rId12"/>
    <p:sldId id="277" r:id="rId13"/>
    <p:sldId id="278" r:id="rId14"/>
    <p:sldId id="279" r:id="rId15"/>
    <p:sldId id="280" r:id="rId16"/>
    <p:sldId id="281" r:id="rId17"/>
    <p:sldId id="282" r:id="rId18"/>
    <p:sldId id="283" r:id="rId19"/>
    <p:sldId id="301" r:id="rId20"/>
    <p:sldId id="284" r:id="rId21"/>
    <p:sldId id="285" r:id="rId22"/>
    <p:sldId id="294" r:id="rId23"/>
    <p:sldId id="299" r:id="rId24"/>
    <p:sldId id="302" r:id="rId25"/>
  </p:sldIdLst>
  <p:sldSz cx="9144000" cy="5143500" type="screen16x9"/>
  <p:notesSz cx="6858000" cy="9144000"/>
  <p:embeddedFontLst>
    <p:embeddedFont>
      <p:font typeface="Agency FB" panose="020B0503020202020204" pitchFamily="34" charset="0"/>
      <p:regular r:id="rId27"/>
      <p:bold r:id="rId28"/>
    </p:embeddedFont>
    <p:embeddedFont>
      <p:font typeface="Bodoni MT Black" panose="02070A03080606020203" pitchFamily="18" charset="0"/>
      <p:bold r:id="rId29"/>
      <p:boldItalic r:id="rId30"/>
    </p:embeddedFont>
    <p:embeddedFont>
      <p:font typeface="Caesar Dressing" panose="020B0604020202020204" charset="0"/>
      <p:regular r:id="rId31"/>
    </p:embeddedFont>
    <p:embeddedFont>
      <p:font typeface="Tw Cen MT" panose="020B0602020104020603"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3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544213AF-26F6-41FA-8D85-E2C5388D6E58}" type="datetimeFigureOut">
              <a:rPr lang="en-US" smtClean="0"/>
              <a:pPr/>
              <a:t>12/26/2022</a:t>
            </a:fld>
            <a:endParaRPr lang="en-US" dirty="0">
              <a:solidFill>
                <a:srgbClr val="FFFFFF"/>
              </a:solidFill>
            </a:endParaRPr>
          </a:p>
        </p:txBody>
      </p:sp>
      <p:sp>
        <p:nvSpPr>
          <p:cNvPr id="5" name="Footer Placeholder 4"/>
          <p:cNvSpPr>
            <a:spLocks noGrp="1"/>
          </p:cNvSpPr>
          <p:nvPr>
            <p:ph type="ftr" sz="quarter" idx="11"/>
          </p:nvPr>
        </p:nvSpPr>
        <p:spPr>
          <a:xfrm>
            <a:off x="1407318" y="4057651"/>
            <a:ext cx="3843665" cy="273844"/>
          </a:xfrm>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795006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532054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2345631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788649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4044784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6280095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44213AF-26F6-41FA-8D85-E2C5388D6E58}" type="datetimeFigureOut">
              <a:rPr lang="en-US" smtClean="0"/>
              <a:pPr/>
              <a:t>12/26/2022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0525344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4815914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721269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35054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46257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1565048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55968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2598321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236958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817394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7660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1732372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12/26/2022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507420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544213AF-26F6-41FA-8D85-E2C5388D6E58}" type="datetimeFigureOut">
              <a:rPr lang="en-US" smtClean="0"/>
              <a:pPr/>
              <a:t>12/26/2022</a:t>
            </a:fld>
            <a:endParaRPr lang="en-US" sz="1000" dirty="0">
              <a:solidFill>
                <a:schemeClr val="tx1"/>
              </a:solidFill>
            </a:endParaRPr>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12681425"/>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rgbClr val="0070C0"/>
          </a:fgClr>
          <a:bgClr>
            <a:srgbClr val="FF0000"/>
          </a:bgClr>
        </a:patt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0192"/>
            <a:ext cx="8244619"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3600" dirty="0">
                <a:solidFill>
                  <a:schemeClr val="tx1"/>
                </a:solidFill>
                <a:latin typeface="Bodoni MT Black" pitchFamily="18" charset="0"/>
                <a:ea typeface="Caesar Dressing"/>
                <a:cs typeface="Caesar Dressing"/>
                <a:sym typeface="Caesar Dressing"/>
              </a:rPr>
              <a:t>EMAIL SMS SPAM CLASSIFIER </a:t>
            </a:r>
            <a:endParaRPr sz="3600" b="1" dirty="0">
              <a:solidFill>
                <a:schemeClr val="tx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446484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2800" b="1" dirty="0">
                <a:solidFill>
                  <a:schemeClr val="tx1"/>
                </a:solidFill>
                <a:latin typeface="+mn-lt"/>
                <a:ea typeface="Caesar Dressing"/>
                <a:cs typeface="Caesar Dressing"/>
                <a:sym typeface="Caesar Dressing"/>
              </a:rPr>
              <a:t>By : </a:t>
            </a:r>
            <a:r>
              <a:rPr lang="en-GB" sz="2800" b="1" dirty="0" err="1">
                <a:solidFill>
                  <a:schemeClr val="tx1"/>
                </a:solidFill>
                <a:latin typeface="+mn-lt"/>
                <a:ea typeface="Caesar Dressing"/>
                <a:cs typeface="Caesar Dressing"/>
                <a:sym typeface="Caesar Dressing"/>
              </a:rPr>
              <a:t>ImranAhmad</a:t>
            </a:r>
            <a:r>
              <a:rPr lang="en-GB" sz="2800" b="1" dirty="0">
                <a:solidFill>
                  <a:schemeClr val="tx1"/>
                </a:solidFill>
                <a:latin typeface="+mn-lt"/>
                <a:ea typeface="Caesar Dressing"/>
                <a:cs typeface="Caesar Dressing"/>
                <a:sym typeface="Caesar Dressing"/>
              </a:rPr>
              <a:t> </a:t>
            </a:r>
          </a:p>
          <a:p>
            <a:pPr marL="0" lvl="0" indent="0" algn="r" rtl="0">
              <a:lnSpc>
                <a:spcPct val="90000"/>
              </a:lnSpc>
              <a:spcBef>
                <a:spcPts val="0"/>
              </a:spcBef>
              <a:spcAft>
                <a:spcPts val="0"/>
              </a:spcAft>
              <a:buNone/>
            </a:pPr>
            <a:r>
              <a:rPr lang="en-GB" sz="2800" b="1" dirty="0">
                <a:solidFill>
                  <a:schemeClr val="tx1"/>
                </a:solidFill>
                <a:latin typeface="+mn-lt"/>
                <a:ea typeface="Caesar Dressing"/>
                <a:cs typeface="Caesar Dressing"/>
                <a:sym typeface="Caesar Dressing"/>
              </a:rPr>
              <a:t>BATCH NO-30</a:t>
            </a:r>
          </a:p>
          <a:p>
            <a:pPr marL="0" lvl="0" indent="0" algn="r" rtl="0">
              <a:lnSpc>
                <a:spcPct val="90000"/>
              </a:lnSpc>
              <a:spcBef>
                <a:spcPts val="0"/>
              </a:spcBef>
              <a:spcAft>
                <a:spcPts val="0"/>
              </a:spcAft>
              <a:buNone/>
            </a:pPr>
            <a:r>
              <a:rPr lang="en-GB" sz="2800" b="1" dirty="0">
                <a:solidFill>
                  <a:schemeClr val="tx1"/>
                </a:solidFill>
                <a:latin typeface="+mn-lt"/>
                <a:ea typeface="Caesar Dressing"/>
                <a:cs typeface="Caesar Dressing"/>
                <a:sym typeface="Caesar Dressing"/>
              </a:rPr>
              <a:t>SME-</a:t>
            </a:r>
            <a:r>
              <a:rPr lang="en-GB" sz="2800" b="1" dirty="0" err="1">
                <a:solidFill>
                  <a:schemeClr val="tx1"/>
                </a:solidFill>
                <a:latin typeface="+mn-lt"/>
                <a:ea typeface="Caesar Dressing"/>
                <a:cs typeface="Caesar Dressing"/>
                <a:sym typeface="Caesar Dressing"/>
              </a:rPr>
              <a:t>Mohd</a:t>
            </a:r>
            <a:r>
              <a:rPr lang="en-GB" sz="2800" b="1" dirty="0">
                <a:solidFill>
                  <a:schemeClr val="tx1"/>
                </a:solidFill>
                <a:latin typeface="+mn-lt"/>
                <a:ea typeface="Caesar Dressing"/>
                <a:cs typeface="Caesar Dressing"/>
                <a:sym typeface="Caesar Dressing"/>
              </a:rPr>
              <a:t> Kashif</a:t>
            </a:r>
            <a:endParaRPr sz="2800" b="1" dirty="0">
              <a:solidFill>
                <a:schemeClr val="tx1"/>
              </a:solidFill>
              <a:latin typeface="+mn-lt"/>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mn-lt"/>
                <a:ea typeface="Caesar Dressing"/>
                <a:cs typeface="Caesar Dressing"/>
                <a:sym typeface="Caesar Dressing"/>
              </a:rPr>
              <a:t>OBSERVATIONS</a:t>
            </a:r>
            <a:r>
              <a:rPr lang="en-GB" sz="1400" dirty="0">
                <a:solidFill>
                  <a:schemeClr val="dk1"/>
                </a:solidFill>
                <a:latin typeface="+mn-lt"/>
                <a:ea typeface="Caesar Dressing"/>
                <a:cs typeface="Caesar Dressing"/>
                <a:sym typeface="Caesar Dressing"/>
              </a:rPr>
              <a:t>:</a:t>
            </a:r>
            <a:endParaRPr sz="14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2" name="Picture 1">
            <a:extLst>
              <a:ext uri="{FF2B5EF4-FFF2-40B4-BE49-F238E27FC236}">
                <a16:creationId xmlns:a16="http://schemas.microsoft.com/office/drawing/2014/main" id="{9E7E55F0-0A69-20A0-2300-A0E6EF7C0D13}"/>
              </a:ext>
            </a:extLst>
          </p:cNvPr>
          <p:cNvPicPr>
            <a:picLocks noChangeAspect="1"/>
          </p:cNvPicPr>
          <p:nvPr/>
        </p:nvPicPr>
        <p:blipFill>
          <a:blip r:embed="rId4"/>
          <a:stretch>
            <a:fillRect/>
          </a:stretch>
        </p:blipFill>
        <p:spPr>
          <a:xfrm>
            <a:off x="2946400" y="1101090"/>
            <a:ext cx="5094514" cy="22807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Highly Malignant column.</a:t>
            </a:r>
            <a:endParaRPr sz="1400" dirty="0">
              <a:solidFill>
                <a:srgbClr val="434343"/>
              </a:solidFill>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046263"/>
            <a:ext cx="2912700" cy="156347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a:t>
            </a:r>
            <a:r>
              <a:rPr lang="en-GB" sz="1400" dirty="0">
                <a:solidFill>
                  <a:srgbClr val="434343"/>
                </a:solidFill>
                <a:ea typeface="Caesar Dressing"/>
                <a:cs typeface="Caesar Dressing"/>
                <a:sym typeface="Caesar Dressing"/>
              </a:rPr>
              <a:t>spam </a:t>
            </a:r>
            <a:r>
              <a:rPr lang="en-GB" sz="1400" dirty="0">
                <a:solidFill>
                  <a:srgbClr val="434343"/>
                </a:solidFill>
                <a:latin typeface="+mn-lt"/>
                <a:ea typeface="Caesar Dressing"/>
                <a:cs typeface="Caesar Dressing"/>
                <a:sym typeface="Caesar Dressing"/>
              </a:rPr>
              <a:t>words which frequently appear in the threat column.</a:t>
            </a:r>
            <a:endParaRPr sz="1400" dirty="0">
              <a:solidFill>
                <a:srgbClr val="434343"/>
              </a:solidFill>
              <a:latin typeface="+mn-lt"/>
              <a:ea typeface="Caesar Dressing"/>
              <a:cs typeface="Caesar Dressing"/>
              <a:sym typeface="Caesar Dressing"/>
            </a:endParaRPr>
          </a:p>
        </p:txBody>
      </p:sp>
      <p:pic>
        <p:nvPicPr>
          <p:cNvPr id="3" name="Picture 2">
            <a:extLst>
              <a:ext uri="{FF2B5EF4-FFF2-40B4-BE49-F238E27FC236}">
                <a16:creationId xmlns:a16="http://schemas.microsoft.com/office/drawing/2014/main" id="{75331FE3-0B92-B6AD-D4F6-054CE57C500B}"/>
              </a:ext>
            </a:extLst>
          </p:cNvPr>
          <p:cNvPicPr>
            <a:picLocks noChangeAspect="1"/>
          </p:cNvPicPr>
          <p:nvPr/>
        </p:nvPicPr>
        <p:blipFill>
          <a:blip r:embed="rId3"/>
          <a:stretch>
            <a:fillRect/>
          </a:stretch>
        </p:blipFill>
        <p:spPr>
          <a:xfrm>
            <a:off x="581318" y="1008925"/>
            <a:ext cx="4410850" cy="36503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75529"/>
            <a:ext cx="2912700" cy="1304942"/>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a:t>
            </a:r>
            <a:r>
              <a:rPr lang="en-GB" sz="1400" dirty="0">
                <a:solidFill>
                  <a:srgbClr val="434343"/>
                </a:solidFill>
                <a:ea typeface="Caesar Dressing"/>
                <a:cs typeface="Caesar Dressing"/>
                <a:sym typeface="Caesar Dressing"/>
              </a:rPr>
              <a:t>ham</a:t>
            </a:r>
            <a:r>
              <a:rPr lang="en-GB" sz="1400" dirty="0">
                <a:solidFill>
                  <a:srgbClr val="434343"/>
                </a:solidFill>
                <a:latin typeface="+mn-lt"/>
                <a:ea typeface="Caesar Dressing"/>
                <a:cs typeface="Caesar Dressing"/>
                <a:sym typeface="Caesar Dressing"/>
              </a:rPr>
              <a:t> words which frequently appear in the  column.</a:t>
            </a:r>
            <a:endParaRPr sz="1400" dirty="0">
              <a:solidFill>
                <a:srgbClr val="434343"/>
              </a:solidFill>
              <a:latin typeface="+mn-lt"/>
              <a:ea typeface="Caesar Dressing"/>
              <a:cs typeface="Caesar Dressing"/>
              <a:sym typeface="Caesar Dressing"/>
            </a:endParaRPr>
          </a:p>
        </p:txBody>
      </p:sp>
      <p:pic>
        <p:nvPicPr>
          <p:cNvPr id="1025" name="Picture 1">
            <a:extLst>
              <a:ext uri="{FF2B5EF4-FFF2-40B4-BE49-F238E27FC236}">
                <a16:creationId xmlns:a16="http://schemas.microsoft.com/office/drawing/2014/main" id="{407B896B-B446-7663-930F-128417B32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43" y="1345550"/>
            <a:ext cx="3486150" cy="343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loathe column.</a:t>
            </a:r>
            <a:endParaRPr sz="1400">
              <a:solidFill>
                <a:srgbClr val="434343"/>
              </a:solidFill>
              <a:latin typeface="+mn-lt"/>
              <a:ea typeface="Caesar Dressing"/>
              <a:cs typeface="Caesar Dressing"/>
              <a:sym typeface="Caesar Dressing"/>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I have extracted some features and removed the feature “Id” to improve data normality and linearity.</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Then created new column as </a:t>
            </a:r>
            <a:r>
              <a:rPr lang="en-GB" sz="1600" dirty="0" err="1">
                <a:latin typeface="+mn-lt"/>
                <a:ea typeface="Caesar Dressing"/>
                <a:cs typeface="Caesar Dressing"/>
                <a:sym typeface="Caesar Dressing"/>
              </a:rPr>
              <a:t>clean_length</a:t>
            </a:r>
            <a:r>
              <a:rPr lang="en-GB" sz="1600" dirty="0">
                <a:latin typeface="+mn-lt"/>
                <a:ea typeface="Caesar Dressing"/>
                <a:cs typeface="Caesar Dressing"/>
                <a:sym typeface="Caesar Dressing"/>
              </a:rPr>
              <a:t> after cleaning the data.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All these steps were done on both train and test datasets. </a:t>
            </a:r>
            <a:endParaRPr sz="1600" dirty="0">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Used Pearson’s correlation coefficient and heat map to check the correlation. </a:t>
            </a:r>
            <a:endParaRPr sz="1600" dirty="0">
              <a:latin typeface="+mn-lt"/>
              <a:ea typeface="Caesar Dressing"/>
              <a:cs typeface="Caesar Dressing"/>
              <a:sym typeface="Caesar Dressing"/>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After getting a cleaned data used TF-IDF </a:t>
            </a:r>
            <a:r>
              <a:rPr lang="en-GB" sz="1600" dirty="0" err="1">
                <a:latin typeface="+mn-lt"/>
                <a:ea typeface="Caesar Dressing"/>
                <a:cs typeface="Caesar Dressing"/>
                <a:sym typeface="Caesar Dressing"/>
              </a:rPr>
              <a:t>vectorizer</a:t>
            </a:r>
            <a:r>
              <a:rPr lang="en-GB" sz="1600" dirty="0">
                <a:latin typeface="+mn-lt"/>
                <a:ea typeface="Caesar Dressing"/>
                <a:cs typeface="Caesar Dressing"/>
                <a:sym typeface="Caesar Dressing"/>
              </a:rPr>
              <a:t>. It’ll help to transform the text data to feature vector which can be used as input in our modelling.</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Balanced the data using Random-</a:t>
            </a:r>
            <a:r>
              <a:rPr lang="en-GB" sz="1600" dirty="0" err="1">
                <a:latin typeface="+mn-lt"/>
                <a:ea typeface="Caesar Dressing"/>
                <a:cs typeface="Caesar Dressing"/>
                <a:sym typeface="Caesar Dressing"/>
              </a:rPr>
              <a:t>oversampler</a:t>
            </a:r>
            <a:r>
              <a:rPr lang="en-GB" sz="1600" dirty="0">
                <a:latin typeface="+mn-lt"/>
                <a:ea typeface="Caesar Dressing"/>
                <a:cs typeface="Caesar Dressing"/>
                <a:sym typeface="Caesar Dressing"/>
              </a:rPr>
              <a:t> mechanism.</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Split train and test to build machine learning models. </a:t>
            </a:r>
            <a:endParaRPr sz="1600" dirty="0">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latin typeface="+mn-lt"/>
                <a:ea typeface="Caesar Dressing"/>
                <a:cs typeface="Caesar Dressing"/>
                <a:sym typeface="Caesar Dressing"/>
              </a:rPr>
              <a:t>Model building process will be shown in the further steps.</a:t>
            </a:r>
            <a:endParaRPr sz="1600" dirty="0">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457200" algn="l" rtl="0">
              <a:spcBef>
                <a:spcPts val="0"/>
              </a:spcBef>
              <a:spcAft>
                <a:spcPts val="0"/>
              </a:spcAft>
              <a:buNone/>
            </a:pPr>
            <a:r>
              <a:rPr lang="en-GB" sz="1600" dirty="0">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latin typeface="+mn-lt"/>
                <a:ea typeface="Caesar Dressing"/>
                <a:cs typeface="Caesar Dressing"/>
                <a:sym typeface="Caesar Dressing"/>
              </a:rPr>
              <a:t>labeled</a:t>
            </a:r>
            <a:r>
              <a:rPr lang="en-GB" sz="1600" dirty="0">
                <a:latin typeface="+mn-lt"/>
                <a:ea typeface="Caesar Dressing"/>
                <a:cs typeface="Caesar Dressing"/>
                <a:sym typeface="Caesar Dressing"/>
              </a:rPr>
              <a:t> data into the format of 0 and 1 where 0 represents “NO” and 1 represents “Yes”. </a:t>
            </a:r>
            <a:endParaRPr sz="1600" dirty="0">
              <a:latin typeface="+mn-lt"/>
              <a:ea typeface="Caesar Dressing"/>
              <a:cs typeface="Caesar Dressing"/>
              <a:sym typeface="Caesar Dressing"/>
            </a:endParaRPr>
          </a:p>
          <a:p>
            <a:pPr marL="0" lvl="0" indent="457200" algn="l" rtl="0">
              <a:spcBef>
                <a:spcPts val="1200"/>
              </a:spcBef>
              <a:spcAft>
                <a:spcPts val="0"/>
              </a:spcAft>
              <a:buNone/>
            </a:pPr>
            <a:r>
              <a:rPr lang="en-GB" sz="1600" dirty="0">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latin typeface="+mn-lt"/>
                <a:ea typeface="Caesar Dressing"/>
                <a:cs typeface="Caesar Dressing"/>
                <a:sym typeface="Caesar Dressing"/>
              </a:rPr>
              <a:t>vectorizer</a:t>
            </a:r>
            <a:r>
              <a:rPr lang="en-GB" sz="1600" dirty="0">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latin typeface="+mn-lt"/>
              <a:ea typeface="Caesar Dressing"/>
              <a:cs typeface="Caesar Dressing"/>
              <a:sym typeface="Caesar Dressing"/>
            </a:endParaRPr>
          </a:p>
          <a:p>
            <a:pPr marL="0" lvl="0" indent="0" algn="l" rtl="0">
              <a:spcBef>
                <a:spcPts val="1200"/>
              </a:spcBef>
              <a:spcAft>
                <a:spcPts val="1200"/>
              </a:spcAft>
              <a:buNone/>
            </a:pPr>
            <a:r>
              <a:rPr lang="en-GB" sz="1600" dirty="0">
                <a:latin typeface="+mn-lt"/>
                <a:ea typeface="Caesar Dressing"/>
                <a:cs typeface="Caesar Dressing"/>
                <a:sym typeface="Caesar Dressing"/>
              </a:rPr>
              <a:t>	After the pre-processing and data cleaning I used remaining independent features for model building and prediction.</a:t>
            </a:r>
            <a:endParaRPr sz="1600" dirty="0">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latin typeface="+mn-lt"/>
                <a:ea typeface="Caesar Dressing"/>
                <a:cs typeface="Caesar Dressing"/>
                <a:sym typeface="Caesar Dressing"/>
              </a:rPr>
              <a:t>MODEL BUILDING.</a:t>
            </a:r>
            <a:endParaRPr sz="3011" dirty="0">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313929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latin typeface="+mn-lt"/>
              <a:ea typeface="Caesar Dressing"/>
              <a:cs typeface="Arial" pitchFamily="34" charset="0"/>
              <a:sym typeface="Caesar Dressing"/>
            </a:endParaRPr>
          </a:p>
          <a:p>
            <a:pPr marL="0" lvl="0" indent="0" algn="l" rtl="0">
              <a:spcBef>
                <a:spcPts val="0"/>
              </a:spcBef>
              <a:spcAft>
                <a:spcPts val="0"/>
              </a:spcAft>
              <a:buNone/>
            </a:pPr>
            <a:endParaRPr lang="en-GB" sz="1600" dirty="0">
              <a:latin typeface="+mn-lt"/>
              <a:ea typeface="Caesar Dressing"/>
              <a:cs typeface="Arial" pitchFamily="34" charset="0"/>
              <a:sym typeface="Caesar Dressing"/>
            </a:endParaRPr>
          </a:p>
          <a:p>
            <a:pPr marL="0" lvl="0" indent="0">
              <a:buNone/>
            </a:pPr>
            <a:r>
              <a:rPr lang="en-US" sz="1600" dirty="0">
                <a:latin typeface="+mn-lt"/>
                <a:cs typeface="Arial" pitchFamily="34" charset="0"/>
              </a:rPr>
              <a:t>1.gnb </a:t>
            </a:r>
            <a:r>
              <a:rPr lang="en-US" sz="1600" b="1" dirty="0">
                <a:latin typeface="+mn-lt"/>
                <a:cs typeface="Arial" pitchFamily="34" charset="0"/>
              </a:rPr>
              <a:t>=</a:t>
            </a:r>
            <a:r>
              <a:rPr lang="en-US" sz="1600" dirty="0">
                <a:latin typeface="+mn-lt"/>
                <a:cs typeface="Arial" pitchFamily="34" charset="0"/>
              </a:rPr>
              <a:t> </a:t>
            </a:r>
            <a:r>
              <a:rPr lang="en-US" sz="1600" dirty="0" err="1">
                <a:latin typeface="+mn-lt"/>
                <a:cs typeface="Arial" pitchFamily="34" charset="0"/>
              </a:rPr>
              <a:t>GaussianNB</a:t>
            </a:r>
            <a:r>
              <a:rPr lang="en-US" sz="1600" dirty="0">
                <a:latin typeface="+mn-lt"/>
                <a:cs typeface="Arial" pitchFamily="34" charset="0"/>
              </a:rPr>
              <a:t>()</a:t>
            </a:r>
          </a:p>
          <a:p>
            <a:pPr marL="0" lvl="0" indent="0">
              <a:buNone/>
            </a:pPr>
            <a:endParaRPr lang="en-US" sz="1600" dirty="0">
              <a:latin typeface="+mn-lt"/>
              <a:cs typeface="Arial" pitchFamily="34" charset="0"/>
            </a:endParaRPr>
          </a:p>
          <a:p>
            <a:pPr marL="0" lvl="0" indent="0">
              <a:buNone/>
            </a:pPr>
            <a:r>
              <a:rPr lang="en-US" sz="1600" dirty="0">
                <a:latin typeface="+mn-lt"/>
                <a:cs typeface="Arial" pitchFamily="34" charset="0"/>
              </a:rPr>
              <a:t>2. </a:t>
            </a:r>
            <a:r>
              <a:rPr lang="en-US" sz="1600" dirty="0" err="1">
                <a:latin typeface="+mn-lt"/>
                <a:cs typeface="Arial" pitchFamily="34" charset="0"/>
              </a:rPr>
              <a:t>mnb</a:t>
            </a:r>
            <a:r>
              <a:rPr lang="en-US" sz="1600" dirty="0">
                <a:latin typeface="+mn-lt"/>
                <a:cs typeface="Arial" pitchFamily="34" charset="0"/>
              </a:rPr>
              <a:t> </a:t>
            </a:r>
            <a:r>
              <a:rPr lang="en-US" sz="1600" b="1" dirty="0">
                <a:latin typeface="+mn-lt"/>
                <a:cs typeface="Arial" pitchFamily="34" charset="0"/>
              </a:rPr>
              <a:t>=</a:t>
            </a:r>
            <a:r>
              <a:rPr lang="en-US" sz="1600" dirty="0">
                <a:latin typeface="+mn-lt"/>
                <a:cs typeface="Arial" pitchFamily="34" charset="0"/>
              </a:rPr>
              <a:t> </a:t>
            </a:r>
            <a:r>
              <a:rPr lang="en-US" sz="1600" dirty="0" err="1">
                <a:latin typeface="+mn-lt"/>
                <a:cs typeface="Arial" pitchFamily="34" charset="0"/>
              </a:rPr>
              <a:t>MultinomialNB</a:t>
            </a:r>
            <a:r>
              <a:rPr lang="en-US" sz="1600" dirty="0">
                <a:latin typeface="+mn-lt"/>
                <a:cs typeface="Arial" pitchFamily="34" charset="0"/>
              </a:rPr>
              <a:t>()</a:t>
            </a:r>
          </a:p>
          <a:p>
            <a:pPr marL="0" lvl="0" indent="0">
              <a:buNone/>
            </a:pPr>
            <a:r>
              <a:rPr lang="en-US" sz="1600" dirty="0">
                <a:latin typeface="+mn-lt"/>
                <a:cs typeface="Arial" pitchFamily="34" charset="0"/>
              </a:rPr>
              <a:t> </a:t>
            </a:r>
          </a:p>
          <a:p>
            <a:pPr marL="0" lvl="0" indent="0">
              <a:buNone/>
            </a:pPr>
            <a:r>
              <a:rPr lang="en-US" sz="1600" dirty="0">
                <a:latin typeface="+mn-lt"/>
                <a:cs typeface="Arial" pitchFamily="34" charset="0"/>
              </a:rPr>
              <a:t>3.bnb </a:t>
            </a:r>
            <a:r>
              <a:rPr lang="en-US" sz="1600" b="1" dirty="0">
                <a:latin typeface="+mn-lt"/>
                <a:cs typeface="Arial" pitchFamily="34" charset="0"/>
              </a:rPr>
              <a:t>=</a:t>
            </a:r>
            <a:r>
              <a:rPr lang="en-US" sz="1600" dirty="0">
                <a:latin typeface="+mn-lt"/>
                <a:cs typeface="Arial" pitchFamily="34" charset="0"/>
              </a:rPr>
              <a:t> </a:t>
            </a:r>
            <a:r>
              <a:rPr lang="en-US" sz="1600" dirty="0" err="1">
                <a:latin typeface="+mn-lt"/>
                <a:cs typeface="Arial" pitchFamily="34" charset="0"/>
              </a:rPr>
              <a:t>BernoulliNB</a:t>
            </a:r>
            <a:r>
              <a:rPr lang="en-US" sz="1600" dirty="0">
                <a:latin typeface="+mn-lt"/>
                <a:cs typeface="Arial" pitchFamily="34" charset="0"/>
              </a:rPr>
              <a:t>()</a:t>
            </a:r>
          </a:p>
          <a:p>
            <a:pPr marL="0" lvl="0" indent="0">
              <a:buNone/>
            </a:pPr>
            <a:endParaRPr lang="en-US" sz="1600" dirty="0">
              <a:latin typeface="+mn-lt"/>
              <a:ea typeface="Caesar Dressing"/>
              <a:cs typeface="Arial" pitchFamily="34" charset="0"/>
              <a:sym typeface="Caesar Dressing"/>
            </a:endParaRPr>
          </a:p>
          <a:p>
            <a:pPr marL="0" indent="0">
              <a:buNone/>
            </a:pPr>
            <a:r>
              <a:rPr lang="en-US" sz="1600" dirty="0">
                <a:latin typeface="+mn-lt"/>
                <a:ea typeface="Caesar Dressing"/>
                <a:cs typeface="Arial" pitchFamily="34" charset="0"/>
                <a:sym typeface="Caesar Dressing"/>
              </a:rPr>
              <a:t>4. ADABOOST CLASSIFIER MODEL.</a:t>
            </a:r>
            <a:endParaRPr sz="1600" dirty="0">
              <a:latin typeface="+mn-lt"/>
              <a:ea typeface="Caesar Dressing"/>
              <a:cs typeface="Arial" pitchFamily="34" charset="0"/>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C009A46-EF1F-90CC-1BA1-8EF398D596CE}"/>
              </a:ext>
            </a:extLst>
          </p:cNvPr>
          <p:cNvPicPr>
            <a:picLocks noChangeAspect="1"/>
          </p:cNvPicPr>
          <p:nvPr/>
        </p:nvPicPr>
        <p:blipFill>
          <a:blip r:embed="rId2"/>
          <a:stretch>
            <a:fillRect/>
          </a:stretch>
        </p:blipFill>
        <p:spPr>
          <a:xfrm>
            <a:off x="556305" y="1647371"/>
            <a:ext cx="5046209" cy="25690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fontScale="92500" lnSpcReduction="20000"/>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Overview</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Statement.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Understanding.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Importance of Malignant Comments Classification.</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Exploratory 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Visualizations.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Word Clouds.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latin typeface="+mn-lt"/>
                <a:ea typeface="Caesar Dressing"/>
                <a:cs typeface="Caesar Dressing"/>
                <a:sym typeface="Caesar Dressing"/>
              </a:rPr>
              <a:t>GAUSSIAN NB </a:t>
            </a:r>
            <a:endParaRPr sz="3011" dirty="0">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lumMod val="95000"/>
                  </a:schemeClr>
                </a:solidFill>
                <a:latin typeface="+mn-lt"/>
                <a:ea typeface="Caesar Dressing"/>
                <a:cs typeface="Caesar Dressing"/>
                <a:sym typeface="Caesar Dressing"/>
              </a:rPr>
              <a:t>The GAUSSIAN NB CLASSIFIER </a:t>
            </a:r>
            <a:r>
              <a:rPr lang="en-GB" sz="1600" dirty="0" err="1">
                <a:solidFill>
                  <a:schemeClr val="tx1">
                    <a:lumMod val="95000"/>
                  </a:schemeClr>
                </a:solidFill>
                <a:latin typeface="+mn-lt"/>
                <a:ea typeface="Caesar Dressing"/>
                <a:cs typeface="Caesar Dressing"/>
                <a:sym typeface="Caesar Dressing"/>
              </a:rPr>
              <a:t>Modl</a:t>
            </a:r>
            <a:r>
              <a:rPr lang="en-GB" sz="1600" dirty="0">
                <a:solidFill>
                  <a:schemeClr val="tx1">
                    <a:lumMod val="95000"/>
                  </a:schemeClr>
                </a:solidFill>
                <a:latin typeface="+mn-lt"/>
                <a:ea typeface="Caesar Dressing"/>
                <a:cs typeface="Caesar Dressing"/>
                <a:sym typeface="Caesar Dressing"/>
              </a:rPr>
              <a:t> gave us an accuracy score of  87.71 %.</a:t>
            </a:r>
            <a:endParaRPr sz="1600" dirty="0">
              <a:solidFill>
                <a:schemeClr val="tx1">
                  <a:lumMod val="95000"/>
                </a:schemeClr>
              </a:solidFill>
              <a:latin typeface="+mn-lt"/>
              <a:ea typeface="Caesar Dressing"/>
              <a:cs typeface="Caesar Dressing"/>
              <a:sym typeface="Caesar Dressing"/>
            </a:endParaRPr>
          </a:p>
        </p:txBody>
      </p:sp>
      <p:pic>
        <p:nvPicPr>
          <p:cNvPr id="3" name="Picture 2">
            <a:extLst>
              <a:ext uri="{FF2B5EF4-FFF2-40B4-BE49-F238E27FC236}">
                <a16:creationId xmlns:a16="http://schemas.microsoft.com/office/drawing/2014/main" id="{4D759B20-812F-A053-5CC8-444BE6A32C36}"/>
              </a:ext>
            </a:extLst>
          </p:cNvPr>
          <p:cNvPicPr>
            <a:picLocks noChangeAspect="1"/>
          </p:cNvPicPr>
          <p:nvPr/>
        </p:nvPicPr>
        <p:blipFill>
          <a:blip r:embed="rId3"/>
          <a:stretch>
            <a:fillRect/>
          </a:stretch>
        </p:blipFill>
        <p:spPr>
          <a:xfrm>
            <a:off x="4064212" y="1062037"/>
            <a:ext cx="4404874" cy="31253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MULTINOMIAL NB CLASSIFIER  Model gave us an accuracy score of 97.82 %.</a:t>
            </a:r>
            <a:endParaRPr sz="1600" dirty="0">
              <a:solidFill>
                <a:schemeClr val="bg1"/>
              </a:solidFill>
              <a:latin typeface="+mn-lt"/>
              <a:ea typeface="Caesar Dressing"/>
              <a:cs typeface="Caesar Dressing"/>
              <a:sym typeface="Caesar Dressing"/>
            </a:endParaRPr>
          </a:p>
        </p:txBody>
      </p:sp>
      <p:pic>
        <p:nvPicPr>
          <p:cNvPr id="3" name="Picture 2">
            <a:extLst>
              <a:ext uri="{FF2B5EF4-FFF2-40B4-BE49-F238E27FC236}">
                <a16:creationId xmlns:a16="http://schemas.microsoft.com/office/drawing/2014/main" id="{DDF22B50-08BA-B194-7540-B7D42843A4D0}"/>
              </a:ext>
            </a:extLst>
          </p:cNvPr>
          <p:cNvPicPr>
            <a:picLocks noChangeAspect="1"/>
          </p:cNvPicPr>
          <p:nvPr/>
        </p:nvPicPr>
        <p:blipFill>
          <a:blip r:embed="rId3"/>
          <a:stretch>
            <a:fillRect/>
          </a:stretch>
        </p:blipFill>
        <p:spPr>
          <a:xfrm>
            <a:off x="3867000" y="366712"/>
            <a:ext cx="4906886" cy="4410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a:t>
            </a:r>
            <a:endParaRPr sz="3011">
              <a:solidFill>
                <a:srgbClr val="F77F00"/>
              </a:solidFill>
              <a:latin typeface="+mn-lt"/>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CONCLUSION.</a:t>
            </a:r>
            <a:endParaRPr sz="3011" dirty="0">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b="1" dirty="0">
                <a:effectLst>
                  <a:outerShdw blurRad="38100" dist="38100" dir="2700000" algn="tl">
                    <a:srgbClr val="000000">
                      <a:alpha val="43137"/>
                    </a:srgbClr>
                  </a:outerShdw>
                </a:effectLst>
                <a:latin typeface="+mn-lt"/>
                <a:ea typeface="Caesar Dressing"/>
                <a:cs typeface="Caesar Dressing"/>
                <a:sym typeface="Caesar Dressing"/>
              </a:rPr>
              <a:t>We have mentioned step by step procedure to analyze the data and checked the correlation between label and feature.</a:t>
            </a:r>
            <a:endParaRPr sz="1600" b="1" dirty="0">
              <a:effectLst>
                <a:outerShdw blurRad="38100" dist="38100" dir="2700000" algn="tl">
                  <a:srgbClr val="000000">
                    <a:alpha val="43137"/>
                  </a:srgbClr>
                </a:outerShdw>
              </a:effectLst>
              <a:latin typeface="+mn-lt"/>
              <a:ea typeface="Caesar Dressing"/>
              <a:cs typeface="Caesar Dressing"/>
              <a:sym typeface="Caesar Dressing"/>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699" y="1768588"/>
            <a:ext cx="8520600" cy="1307306"/>
          </a:xfrm>
          <a:prstGeom prst="rect">
            <a:avLst/>
          </a:prstGeom>
        </p:spPr>
        <p:txBody>
          <a:bodyPr spcFirstLastPara="1" wrap="square" lIns="91425" tIns="91425" rIns="91425" bIns="91425" anchor="t" anchorCtr="0">
            <a:noAutofit/>
          </a:bodyPr>
          <a:lstStyle/>
          <a:p>
            <a:pPr algn="ctr"/>
            <a:r>
              <a:rPr lang="en-US" sz="6600" b="1" dirty="0">
                <a:ln w="1905"/>
                <a:solidFill>
                  <a:schemeClr val="accent3"/>
                </a:solidFill>
                <a:effectLst>
                  <a:innerShdw blurRad="69850" dist="43180" dir="5400000">
                    <a:srgbClr val="000000">
                      <a:alpha val="65000"/>
                    </a:srgbClr>
                  </a:innerShdw>
                </a:effectLst>
              </a:rPr>
              <a:t>THANK YOU</a:t>
            </a:r>
            <a:endParaRPr lang="en-US" sz="6600" b="1" cap="none" spc="0" dirty="0">
              <a:ln w="1905"/>
              <a:solidFill>
                <a:schemeClr val="accent3"/>
              </a:solidFill>
              <a:effectLst>
                <a:innerShdw blurRad="69850" dist="43180" dir="5400000">
                  <a:srgbClr val="000000">
                    <a:alpha val="65000"/>
                  </a:srgbClr>
                </a:innerShdw>
              </a:effectLst>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5139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mn-lt"/>
                <a:ea typeface="Caesar Dressing"/>
                <a:cs typeface="Caesar Dressing"/>
                <a:sym typeface="Caesar Dressing"/>
              </a:rPr>
              <a:t>OVERVIEW.</a:t>
            </a:r>
            <a:endParaRPr sz="3020" dirty="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mn-lt"/>
                <a:ea typeface="Caesar Dressing"/>
                <a:cs typeface="Caesar Dressing"/>
                <a:sym typeface="Caesar Dressing"/>
              </a:rPr>
              <a:t>In this particular presentation we will be looking at: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How to analyze the dataset of SMS SPAM CLASSIFIER.</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What are the EDA steps in cleaning the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Overall analysis on the problem.</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from the cleaned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Predictions for test dataset from saved model.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bg1"/>
                </a:solidFill>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solidFill>
                <a:schemeClr val="bg1"/>
              </a:solidFill>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solidFill>
                  <a:schemeClr val="bg1"/>
                </a:solidFill>
                <a:latin typeface="+mn-lt"/>
              </a:rPr>
              <a:t>At least 97% of American use text messages over mobile phones every day. In 2016, according to the research conducted by </a:t>
            </a:r>
            <a:r>
              <a:rPr lang="en-US" sz="1600" dirty="0" err="1">
                <a:solidFill>
                  <a:schemeClr val="bg1"/>
                </a:solidFill>
                <a:latin typeface="+mn-lt"/>
              </a:rPr>
              <a:t>Portio</a:t>
            </a:r>
            <a:r>
              <a:rPr lang="en-US" sz="1600" dirty="0">
                <a:solidFill>
                  <a:schemeClr val="bg1"/>
                </a:solidFill>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bg1"/>
                </a:solidFill>
                <a:latin typeface="+mn-lt"/>
              </a:rPr>
              <a:t>Portio</a:t>
            </a:r>
            <a:r>
              <a:rPr lang="en-US" sz="1600" dirty="0">
                <a:solidFill>
                  <a:schemeClr val="bg1"/>
                </a:solidFill>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bg1"/>
                </a:solidFill>
                <a:latin typeface="+mn-lt"/>
              </a:rPr>
              <a:t>smartphone</a:t>
            </a:r>
            <a:r>
              <a:rPr lang="en-US" sz="1600" dirty="0">
                <a:solidFill>
                  <a:schemeClr val="bg1"/>
                </a:solidFill>
                <a:latin typeface="+mn-lt"/>
              </a:rPr>
              <a:t> system-on-chip market lead by Qualcomm, Apple, </a:t>
            </a:r>
            <a:r>
              <a:rPr lang="en-US" sz="1600" dirty="0" err="1">
                <a:solidFill>
                  <a:schemeClr val="bg1"/>
                </a:solidFill>
                <a:latin typeface="+mn-lt"/>
              </a:rPr>
              <a:t>MediaTrek</a:t>
            </a:r>
            <a:r>
              <a:rPr lang="en-US" sz="1600" dirty="0">
                <a:solidFill>
                  <a:schemeClr val="bg1"/>
                </a:solidFill>
                <a:latin typeface="+mn-lt"/>
              </a:rPr>
              <a:t>, Samsung, </a:t>
            </a:r>
            <a:r>
              <a:rPr lang="en-US" sz="1600" dirty="0" err="1">
                <a:solidFill>
                  <a:schemeClr val="bg1"/>
                </a:solidFill>
                <a:latin typeface="+mn-lt"/>
              </a:rPr>
              <a:t>HiSilicon</a:t>
            </a:r>
            <a:r>
              <a:rPr lang="en-US" sz="1600" dirty="0">
                <a:solidFill>
                  <a:schemeClr val="bg1"/>
                </a:solidFill>
                <a:latin typeface="+mn-lt"/>
              </a:rPr>
              <a:t>, </a:t>
            </a:r>
            <a:r>
              <a:rPr lang="en-US" sz="1600" dirty="0" err="1">
                <a:solidFill>
                  <a:schemeClr val="bg1"/>
                </a:solidFill>
                <a:latin typeface="+mn-lt"/>
              </a:rPr>
              <a:t>Spreadtrum</a:t>
            </a:r>
            <a:r>
              <a:rPr lang="en-US" sz="1600" dirty="0">
                <a:solidFill>
                  <a:schemeClr val="bg1"/>
                </a:solidFill>
                <a:latin typeface="+mn-lt"/>
              </a:rPr>
              <a:t>, and a vast number of other </a:t>
            </a:r>
            <a:r>
              <a:rPr lang="en-US" sz="1600" dirty="0" err="1">
                <a:solidFill>
                  <a:schemeClr val="bg1"/>
                </a:solidFill>
                <a:latin typeface="+mn-lt"/>
              </a:rPr>
              <a:t>smartphone</a:t>
            </a:r>
            <a:r>
              <a:rPr lang="en-US" sz="1600" dirty="0">
                <a:solidFill>
                  <a:schemeClr val="bg1"/>
                </a:solidFill>
                <a:latin typeface="+mn-lt"/>
              </a:rPr>
              <a:t> chip manufacturers in the market. </a:t>
            </a:r>
            <a:br>
              <a:rPr lang="en-US" sz="1600" dirty="0">
                <a:solidFill>
                  <a:schemeClr val="bg1"/>
                </a:solidFill>
                <a:latin typeface="+mn-lt"/>
              </a:rPr>
            </a:b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Importing necessary libraries and importing the Train &amp; Test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for null values and did not find any null values In both datasets. And removed Id.</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Visualized each feature using </a:t>
            </a:r>
            <a:r>
              <a:rPr lang="en-GB" sz="1600" dirty="0" err="1">
                <a:solidFill>
                  <a:srgbClr val="434343"/>
                </a:solidFill>
                <a:latin typeface="+mn-lt"/>
                <a:ea typeface="Caesar Dressing"/>
                <a:cs typeface="Caesar Dressing"/>
                <a:sym typeface="Caesar Dressing"/>
              </a:rPr>
              <a:t>seaborn</a:t>
            </a:r>
            <a:r>
              <a:rPr lang="en-GB" sz="1600" dirty="0">
                <a:solidFill>
                  <a:srgbClr val="434343"/>
                </a:solidFill>
                <a:latin typeface="+mn-lt"/>
                <a:ea typeface="Caesar Dressing"/>
                <a:cs typeface="Caesar Dressing"/>
                <a:sym typeface="Caesar Dressing"/>
              </a:rPr>
              <a:t> and </a:t>
            </a:r>
            <a:r>
              <a:rPr lang="en-GB" sz="1600" dirty="0" err="1">
                <a:solidFill>
                  <a:srgbClr val="434343"/>
                </a:solidFill>
                <a:latin typeface="+mn-lt"/>
                <a:ea typeface="Caesar Dressing"/>
                <a:cs typeface="Caesar Dressing"/>
                <a:sym typeface="Caesar Dressing"/>
              </a:rPr>
              <a:t>matplotlib</a:t>
            </a:r>
            <a:r>
              <a:rPr lang="en-GB" sz="1600" dirty="0">
                <a:solidFill>
                  <a:srgbClr val="434343"/>
                </a:solidFill>
                <a:latin typeface="+mn-lt"/>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clean _length after cleaning the data.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correlation using </a:t>
            </a:r>
            <a:r>
              <a:rPr lang="en-GB" sz="1600" dirty="0" err="1">
                <a:solidFill>
                  <a:srgbClr val="434343"/>
                </a:solidFill>
                <a:latin typeface="+mn-lt"/>
                <a:ea typeface="Caesar Dressing"/>
                <a:cs typeface="Caesar Dressing"/>
                <a:sym typeface="Caesar Dressing"/>
              </a:rPr>
              <a:t>heatmap</a:t>
            </a:r>
            <a:r>
              <a:rPr lang="en-GB" sz="1600" dirty="0">
                <a:solidFill>
                  <a:srgbClr val="434343"/>
                </a:solidFill>
                <a:latin typeface="+mn-lt"/>
                <a:ea typeface="Caesar Dressing"/>
                <a:cs typeface="Caesar Dressing"/>
                <a:sym typeface="Caesar Dressing"/>
              </a:rPr>
              <a:t>.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Lastly, proceeded with model building.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95</TotalTime>
  <Words>1569</Words>
  <Application>Microsoft Office PowerPoint</Application>
  <PresentationFormat>On-screen Show (16:9)</PresentationFormat>
  <Paragraphs>101</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Tw Cen MT</vt:lpstr>
      <vt:lpstr>Agency FB</vt:lpstr>
      <vt:lpstr>Caesar Dressing</vt:lpstr>
      <vt:lpstr>Bodoni MT Black</vt:lpstr>
      <vt:lpstr>Arial</vt:lpstr>
      <vt:lpstr>Circuit</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DATA ANALYSIS STEPS.</vt:lpstr>
      <vt:lpstr>DATA ANALYSIS STEPS.</vt:lpstr>
      <vt:lpstr>MODEL BUILDING.</vt:lpstr>
      <vt:lpstr>MODEL BUILDING.</vt:lpstr>
      <vt:lpstr>HEAT MAP</vt:lpstr>
      <vt:lpstr>GAUSSIAN NB </vt:lpstr>
      <vt:lpstr>MUTLINOMIAL  NB CLASSIFIER</vt:lpstr>
      <vt:lpstr>HYPER PARAMETER TUNING.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Imran Ahmad</cp:lastModifiedBy>
  <cp:revision>13</cp:revision>
  <dcterms:modified xsi:type="dcterms:W3CDTF">2022-12-26T02:11:01Z</dcterms:modified>
</cp:coreProperties>
</file>