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6" r:id="rId18"/>
    <p:sldId id="275" r:id="rId19"/>
    <p:sldId id="278" r:id="rId20"/>
    <p:sldId id="277" r:id="rId21"/>
    <p:sldId id="279" r:id="rId22"/>
    <p:sldId id="280" r:id="rId23"/>
    <p:sldId id="282" r:id="rId24"/>
    <p:sldId id="281"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7A-4AD3-889F-396B068BA3D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37A-4AD3-889F-396B068BA3D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37A-4AD3-889F-396B068BA3D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37A-4AD3-889F-396B068BA3D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Female</c:v>
                </c:pt>
                <c:pt idx="1">
                  <c:v>Male</c:v>
                </c:pt>
              </c:strCache>
            </c:strRef>
          </c:cat>
          <c:val>
            <c:numRef>
              <c:f>Sheet1!$B$2:$B$5</c:f>
              <c:numCache>
                <c:formatCode>General</c:formatCode>
                <c:ptCount val="4"/>
                <c:pt idx="0">
                  <c:v>67.290000000000006</c:v>
                </c:pt>
                <c:pt idx="1">
                  <c:v>32.71</c:v>
                </c:pt>
              </c:numCache>
            </c:numRef>
          </c:val>
          <c:extLst>
            <c:ext xmlns:c16="http://schemas.microsoft.com/office/drawing/2014/chart" uri="{C3380CC4-5D6E-409C-BE32-E72D297353CC}">
              <c16:uniqueId val="{00000008-237A-4AD3-889F-396B068BA3D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2416759682812751"/>
          <c:y val="0.88350756747226689"/>
          <c:w val="0.42917284460472743"/>
          <c:h val="8.973040594692970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i="0" dirty="0">
                <a:effectLst/>
              </a:rPr>
              <a:t>How much time do you explore the e- retail store before making a purchase decision?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Male</c:v>
                </c:pt>
              </c:strCache>
            </c:strRef>
          </c:tx>
          <c:spPr>
            <a:solidFill>
              <a:schemeClr val="accent1"/>
            </a:solidFill>
            <a:ln>
              <a:noFill/>
            </a:ln>
            <a:effectLst/>
          </c:spPr>
          <c:invertIfNegative val="0"/>
          <c:cat>
            <c:strRef>
              <c:f>Sheet1!$A$2:$A$6</c:f>
              <c:strCache>
                <c:ptCount val="5"/>
                <c:pt idx="0">
                  <c:v>More than 15 mins</c:v>
                </c:pt>
                <c:pt idx="1">
                  <c:v>6-10 mins</c:v>
                </c:pt>
                <c:pt idx="2">
                  <c:v>10 -15 mins</c:v>
                </c:pt>
                <c:pt idx="3">
                  <c:v>Less than 1 min</c:v>
                </c:pt>
                <c:pt idx="4">
                  <c:v>1-5 mins</c:v>
                </c:pt>
              </c:strCache>
            </c:strRef>
          </c:cat>
          <c:val>
            <c:numRef>
              <c:f>Sheet1!$B$2:$B$6</c:f>
              <c:numCache>
                <c:formatCode>General</c:formatCode>
                <c:ptCount val="5"/>
                <c:pt idx="0">
                  <c:v>32</c:v>
                </c:pt>
                <c:pt idx="1">
                  <c:v>43</c:v>
                </c:pt>
                <c:pt idx="2">
                  <c:v>5</c:v>
                </c:pt>
                <c:pt idx="3">
                  <c:v>3</c:v>
                </c:pt>
                <c:pt idx="4">
                  <c:v>3</c:v>
                </c:pt>
              </c:numCache>
            </c:numRef>
          </c:val>
          <c:extLst>
            <c:ext xmlns:c16="http://schemas.microsoft.com/office/drawing/2014/chart" uri="{C3380CC4-5D6E-409C-BE32-E72D297353CC}">
              <c16:uniqueId val="{00000000-BFFE-46E4-A793-95CB5C8777FF}"/>
            </c:ext>
          </c:extLst>
        </c:ser>
        <c:ser>
          <c:idx val="1"/>
          <c:order val="1"/>
          <c:tx>
            <c:strRef>
              <c:f>Sheet1!$C$1</c:f>
              <c:strCache>
                <c:ptCount val="1"/>
                <c:pt idx="0">
                  <c:v>Female</c:v>
                </c:pt>
              </c:strCache>
            </c:strRef>
          </c:tx>
          <c:spPr>
            <a:solidFill>
              <a:schemeClr val="accent2"/>
            </a:solidFill>
            <a:ln>
              <a:noFill/>
            </a:ln>
            <a:effectLst/>
          </c:spPr>
          <c:invertIfNegative val="0"/>
          <c:cat>
            <c:strRef>
              <c:f>Sheet1!$A$2:$A$6</c:f>
              <c:strCache>
                <c:ptCount val="5"/>
                <c:pt idx="0">
                  <c:v>More than 15 mins</c:v>
                </c:pt>
                <c:pt idx="1">
                  <c:v>6-10 mins</c:v>
                </c:pt>
                <c:pt idx="2">
                  <c:v>10 -15 mins</c:v>
                </c:pt>
                <c:pt idx="3">
                  <c:v>Less than 1 min</c:v>
                </c:pt>
                <c:pt idx="4">
                  <c:v>1-5 mins</c:v>
                </c:pt>
              </c:strCache>
            </c:strRef>
          </c:cat>
          <c:val>
            <c:numRef>
              <c:f>Sheet1!$C$2:$C$6</c:f>
              <c:numCache>
                <c:formatCode>General</c:formatCode>
                <c:ptCount val="5"/>
                <c:pt idx="0">
                  <c:v>91</c:v>
                </c:pt>
                <c:pt idx="1">
                  <c:v>28</c:v>
                </c:pt>
                <c:pt idx="2">
                  <c:v>41</c:v>
                </c:pt>
                <c:pt idx="3">
                  <c:v>12</c:v>
                </c:pt>
                <c:pt idx="4">
                  <c:v>11</c:v>
                </c:pt>
              </c:numCache>
            </c:numRef>
          </c:val>
          <c:extLst>
            <c:ext xmlns:c16="http://schemas.microsoft.com/office/drawing/2014/chart" uri="{C3380CC4-5D6E-409C-BE32-E72D297353CC}">
              <c16:uniqueId val="{00000001-BFFE-46E4-A793-95CB5C8777FF}"/>
            </c:ext>
          </c:extLst>
        </c:ser>
        <c:ser>
          <c:idx val="2"/>
          <c:order val="2"/>
          <c:tx>
            <c:strRef>
              <c:f>Sheet1!$D$1</c:f>
              <c:strCache>
                <c:ptCount val="1"/>
                <c:pt idx="0">
                  <c:v>Column1</c:v>
                </c:pt>
              </c:strCache>
            </c:strRef>
          </c:tx>
          <c:spPr>
            <a:solidFill>
              <a:schemeClr val="accent3"/>
            </a:solidFill>
            <a:ln>
              <a:noFill/>
            </a:ln>
            <a:effectLst/>
          </c:spPr>
          <c:invertIfNegative val="0"/>
          <c:cat>
            <c:strRef>
              <c:f>Sheet1!$A$2:$A$6</c:f>
              <c:strCache>
                <c:ptCount val="5"/>
                <c:pt idx="0">
                  <c:v>More than 15 mins</c:v>
                </c:pt>
                <c:pt idx="1">
                  <c:v>6-10 mins</c:v>
                </c:pt>
                <c:pt idx="2">
                  <c:v>10 -15 mins</c:v>
                </c:pt>
                <c:pt idx="3">
                  <c:v>Less than 1 min</c:v>
                </c:pt>
                <c:pt idx="4">
                  <c:v>1-5 mins</c:v>
                </c:pt>
              </c:strCache>
            </c:strRef>
          </c:cat>
          <c:val>
            <c:numRef>
              <c:f>Sheet1!$D$2:$D$6</c:f>
              <c:numCache>
                <c:formatCode>General</c:formatCode>
                <c:ptCount val="5"/>
              </c:numCache>
            </c:numRef>
          </c:val>
          <c:extLst>
            <c:ext xmlns:c16="http://schemas.microsoft.com/office/drawing/2014/chart" uri="{C3380CC4-5D6E-409C-BE32-E72D297353CC}">
              <c16:uniqueId val="{00000002-BFFE-46E4-A793-95CB5C8777FF}"/>
            </c:ext>
          </c:extLst>
        </c:ser>
        <c:dLbls>
          <c:showLegendKey val="0"/>
          <c:showVal val="0"/>
          <c:showCatName val="0"/>
          <c:showSerName val="0"/>
          <c:showPercent val="0"/>
          <c:showBubbleSize val="0"/>
        </c:dLbls>
        <c:gapWidth val="150"/>
        <c:overlap val="100"/>
        <c:axId val="415812136"/>
        <c:axId val="415812528"/>
      </c:barChart>
      <c:catAx>
        <c:axId val="415812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812528"/>
        <c:crosses val="autoZero"/>
        <c:auto val="1"/>
        <c:lblAlgn val="ctr"/>
        <c:lblOffset val="100"/>
        <c:noMultiLvlLbl val="0"/>
      </c:catAx>
      <c:valAx>
        <c:axId val="415812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812136"/>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i="0" dirty="0">
                <a:effectLst/>
              </a:rPr>
              <a:t>How frequently do you abandon your shopping cart?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Male</c:v>
                </c:pt>
              </c:strCache>
            </c:strRef>
          </c:tx>
          <c:spPr>
            <a:solidFill>
              <a:schemeClr val="accent1"/>
            </a:solidFill>
            <a:ln>
              <a:noFill/>
            </a:ln>
            <a:effectLst/>
          </c:spPr>
          <c:invertIfNegative val="0"/>
          <c:cat>
            <c:strRef>
              <c:f>Sheet1!$A$2:$A$5</c:f>
              <c:strCache>
                <c:ptCount val="4"/>
                <c:pt idx="0">
                  <c:v>Some Times</c:v>
                </c:pt>
                <c:pt idx="1">
                  <c:v>Very Friquently</c:v>
                </c:pt>
                <c:pt idx="2">
                  <c:v>Never</c:v>
                </c:pt>
                <c:pt idx="3">
                  <c:v>Frequently</c:v>
                </c:pt>
              </c:strCache>
            </c:strRef>
          </c:cat>
          <c:val>
            <c:numRef>
              <c:f>Sheet1!$B$2:$B$5</c:f>
              <c:numCache>
                <c:formatCode>General</c:formatCode>
                <c:ptCount val="4"/>
                <c:pt idx="0">
                  <c:v>58</c:v>
                </c:pt>
                <c:pt idx="1">
                  <c:v>7</c:v>
                </c:pt>
                <c:pt idx="2">
                  <c:v>20</c:v>
                </c:pt>
                <c:pt idx="3">
                  <c:v>3</c:v>
                </c:pt>
              </c:numCache>
            </c:numRef>
          </c:val>
          <c:extLst>
            <c:ext xmlns:c16="http://schemas.microsoft.com/office/drawing/2014/chart" uri="{C3380CC4-5D6E-409C-BE32-E72D297353CC}">
              <c16:uniqueId val="{00000000-6BE0-4E32-A4DF-B95A51F58C23}"/>
            </c:ext>
          </c:extLst>
        </c:ser>
        <c:ser>
          <c:idx val="1"/>
          <c:order val="1"/>
          <c:tx>
            <c:strRef>
              <c:f>Sheet1!$C$1</c:f>
              <c:strCache>
                <c:ptCount val="1"/>
                <c:pt idx="0">
                  <c:v>Female</c:v>
                </c:pt>
              </c:strCache>
            </c:strRef>
          </c:tx>
          <c:spPr>
            <a:solidFill>
              <a:schemeClr val="accent2"/>
            </a:solidFill>
            <a:ln>
              <a:noFill/>
            </a:ln>
            <a:effectLst/>
          </c:spPr>
          <c:invertIfNegative val="0"/>
          <c:cat>
            <c:strRef>
              <c:f>Sheet1!$A$2:$A$5</c:f>
              <c:strCache>
                <c:ptCount val="4"/>
                <c:pt idx="0">
                  <c:v>Some Times</c:v>
                </c:pt>
                <c:pt idx="1">
                  <c:v>Very Friquently</c:v>
                </c:pt>
                <c:pt idx="2">
                  <c:v>Never</c:v>
                </c:pt>
                <c:pt idx="3">
                  <c:v>Frequently</c:v>
                </c:pt>
              </c:strCache>
            </c:strRef>
          </c:cat>
          <c:val>
            <c:numRef>
              <c:f>Sheet1!$C$2:$C$5</c:f>
              <c:numCache>
                <c:formatCode>General</c:formatCode>
                <c:ptCount val="4"/>
                <c:pt idx="0">
                  <c:v>113</c:v>
                </c:pt>
                <c:pt idx="1">
                  <c:v>7</c:v>
                </c:pt>
                <c:pt idx="2">
                  <c:v>28</c:v>
                </c:pt>
                <c:pt idx="3">
                  <c:v>32</c:v>
                </c:pt>
              </c:numCache>
            </c:numRef>
          </c:val>
          <c:extLst>
            <c:ext xmlns:c16="http://schemas.microsoft.com/office/drawing/2014/chart" uri="{C3380CC4-5D6E-409C-BE32-E72D297353CC}">
              <c16:uniqueId val="{00000001-6BE0-4E32-A4DF-B95A51F58C23}"/>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Some Times</c:v>
                </c:pt>
                <c:pt idx="1">
                  <c:v>Very Friquently</c:v>
                </c:pt>
                <c:pt idx="2">
                  <c:v>Never</c:v>
                </c:pt>
                <c:pt idx="3">
                  <c:v>Frequently</c:v>
                </c:pt>
              </c:strCache>
            </c:strRef>
          </c:cat>
          <c:val>
            <c:numRef>
              <c:f>Sheet1!$D$2:$D$5</c:f>
              <c:numCache>
                <c:formatCode>General</c:formatCode>
                <c:ptCount val="4"/>
              </c:numCache>
            </c:numRef>
          </c:val>
          <c:extLst>
            <c:ext xmlns:c16="http://schemas.microsoft.com/office/drawing/2014/chart" uri="{C3380CC4-5D6E-409C-BE32-E72D297353CC}">
              <c16:uniqueId val="{00000002-6BE0-4E32-A4DF-B95A51F58C23}"/>
            </c:ext>
          </c:extLst>
        </c:ser>
        <c:dLbls>
          <c:showLegendKey val="0"/>
          <c:showVal val="0"/>
          <c:showCatName val="0"/>
          <c:showSerName val="0"/>
          <c:showPercent val="0"/>
          <c:showBubbleSize val="0"/>
        </c:dLbls>
        <c:gapWidth val="150"/>
        <c:overlap val="100"/>
        <c:axId val="496425408"/>
        <c:axId val="496426976"/>
      </c:barChart>
      <c:catAx>
        <c:axId val="49642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6426976"/>
        <c:crosses val="autoZero"/>
        <c:auto val="1"/>
        <c:lblAlgn val="ctr"/>
        <c:lblOffset val="100"/>
        <c:noMultiLvlLbl val="0"/>
      </c:catAx>
      <c:valAx>
        <c:axId val="496426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642540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Recommendation is relevent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ED7-4BFD-814D-0ED96E0DF78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ED7-4BFD-814D-0ED96E0DF78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ED7-4BFD-814D-0ED96E0DF78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ED7-4BFD-814D-0ED96E0DF78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Strongly Agree</c:v>
                </c:pt>
                <c:pt idx="1">
                  <c:v>Agree</c:v>
                </c:pt>
                <c:pt idx="2">
                  <c:v>Indifferent</c:v>
                </c:pt>
                <c:pt idx="3">
                  <c:v>Dis-Agree</c:v>
                </c:pt>
              </c:strCache>
            </c:strRef>
          </c:cat>
          <c:val>
            <c:numRef>
              <c:f>Sheet1!$B$2:$B$5</c:f>
              <c:numCache>
                <c:formatCode>General</c:formatCode>
                <c:ptCount val="4"/>
                <c:pt idx="0">
                  <c:v>43.12</c:v>
                </c:pt>
                <c:pt idx="1">
                  <c:v>34.200000000000003</c:v>
                </c:pt>
                <c:pt idx="2">
                  <c:v>15.99</c:v>
                </c:pt>
                <c:pt idx="3">
                  <c:v>6.69</c:v>
                </c:pt>
              </c:numCache>
            </c:numRef>
          </c:val>
          <c:extLst>
            <c:ext xmlns:c16="http://schemas.microsoft.com/office/drawing/2014/chart" uri="{C3380CC4-5D6E-409C-BE32-E72D297353CC}">
              <c16:uniqueId val="{00000008-2ED7-4BFD-814D-0ED96E0DF78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i="0" dirty="0">
                <a:effectLst/>
              </a:rPr>
              <a:t>The content on the website must be easy to read and understand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Strongly agree</c:v>
                </c:pt>
                <c:pt idx="1">
                  <c:v>Agree</c:v>
                </c:pt>
                <c:pt idx="2">
                  <c:v>Strongly disagree</c:v>
                </c:pt>
                <c:pt idx="3">
                  <c:v>Indifferent </c:v>
                </c:pt>
              </c:strCache>
            </c:strRef>
          </c:cat>
          <c:val>
            <c:numRef>
              <c:f>Sheet1!$B$2:$B$5</c:f>
              <c:numCache>
                <c:formatCode>General</c:formatCode>
                <c:ptCount val="4"/>
                <c:pt idx="0">
                  <c:v>164</c:v>
                </c:pt>
                <c:pt idx="1">
                  <c:v>80</c:v>
                </c:pt>
                <c:pt idx="2">
                  <c:v>18</c:v>
                </c:pt>
                <c:pt idx="3">
                  <c:v>7</c:v>
                </c:pt>
              </c:numCache>
            </c:numRef>
          </c:val>
          <c:extLst>
            <c:ext xmlns:c16="http://schemas.microsoft.com/office/drawing/2014/chart" uri="{C3380CC4-5D6E-409C-BE32-E72D297353CC}">
              <c16:uniqueId val="{00000000-86EB-4446-8B75-D553356DACC0}"/>
            </c:ext>
          </c:extLst>
        </c:ser>
        <c:ser>
          <c:idx val="1"/>
          <c:order val="1"/>
          <c:tx>
            <c:strRef>
              <c:f>Sheet1!$C$1</c:f>
              <c:strCache>
                <c:ptCount val="1"/>
                <c:pt idx="0">
                  <c:v>Column1</c:v>
                </c:pt>
              </c:strCache>
            </c:strRef>
          </c:tx>
          <c:spPr>
            <a:solidFill>
              <a:schemeClr val="accent2"/>
            </a:solidFill>
            <a:ln>
              <a:noFill/>
            </a:ln>
            <a:effectLst/>
            <a:sp3d/>
          </c:spPr>
          <c:invertIfNegative val="0"/>
          <c:cat>
            <c:strRef>
              <c:f>Sheet1!$A$2:$A$5</c:f>
              <c:strCache>
                <c:ptCount val="4"/>
                <c:pt idx="0">
                  <c:v>Strongly agree</c:v>
                </c:pt>
                <c:pt idx="1">
                  <c:v>Agree</c:v>
                </c:pt>
                <c:pt idx="2">
                  <c:v>Strongly disagree</c:v>
                </c:pt>
                <c:pt idx="3">
                  <c:v>Indifferent </c:v>
                </c:pt>
              </c:strCache>
            </c:strRef>
          </c:cat>
          <c:val>
            <c:numRef>
              <c:f>Sheet1!$C$2:$C$5</c:f>
              <c:numCache>
                <c:formatCode>General</c:formatCode>
                <c:ptCount val="4"/>
              </c:numCache>
            </c:numRef>
          </c:val>
          <c:extLst>
            <c:ext xmlns:c16="http://schemas.microsoft.com/office/drawing/2014/chart" uri="{C3380CC4-5D6E-409C-BE32-E72D297353CC}">
              <c16:uniqueId val="{00000001-86EB-4446-8B75-D553356DACC0}"/>
            </c:ext>
          </c:extLst>
        </c:ser>
        <c:ser>
          <c:idx val="2"/>
          <c:order val="2"/>
          <c:tx>
            <c:strRef>
              <c:f>Sheet1!$D$1</c:f>
              <c:strCache>
                <c:ptCount val="1"/>
                <c:pt idx="0">
                  <c:v>Column2</c:v>
                </c:pt>
              </c:strCache>
            </c:strRef>
          </c:tx>
          <c:spPr>
            <a:solidFill>
              <a:schemeClr val="accent3"/>
            </a:solidFill>
            <a:ln>
              <a:noFill/>
            </a:ln>
            <a:effectLst/>
            <a:sp3d/>
          </c:spPr>
          <c:invertIfNegative val="0"/>
          <c:cat>
            <c:strRef>
              <c:f>Sheet1!$A$2:$A$5</c:f>
              <c:strCache>
                <c:ptCount val="4"/>
                <c:pt idx="0">
                  <c:v>Strongly agree</c:v>
                </c:pt>
                <c:pt idx="1">
                  <c:v>Agree</c:v>
                </c:pt>
                <c:pt idx="2">
                  <c:v>Strongly disagree</c:v>
                </c:pt>
                <c:pt idx="3">
                  <c:v>Indifferent </c:v>
                </c:pt>
              </c:strCache>
            </c:strRef>
          </c:cat>
          <c:val>
            <c:numRef>
              <c:f>Sheet1!$D$2:$D$5</c:f>
              <c:numCache>
                <c:formatCode>General</c:formatCode>
                <c:ptCount val="4"/>
              </c:numCache>
            </c:numRef>
          </c:val>
          <c:extLst>
            <c:ext xmlns:c16="http://schemas.microsoft.com/office/drawing/2014/chart" uri="{C3380CC4-5D6E-409C-BE32-E72D297353CC}">
              <c16:uniqueId val="{00000002-86EB-4446-8B75-D553356DACC0}"/>
            </c:ext>
          </c:extLst>
        </c:ser>
        <c:dLbls>
          <c:showLegendKey val="0"/>
          <c:showVal val="0"/>
          <c:showCatName val="0"/>
          <c:showSerName val="0"/>
          <c:showPercent val="0"/>
          <c:showBubbleSize val="0"/>
        </c:dLbls>
        <c:gapWidth val="150"/>
        <c:shape val="box"/>
        <c:axId val="392342904"/>
        <c:axId val="392343688"/>
        <c:axId val="0"/>
      </c:bar3DChart>
      <c:catAx>
        <c:axId val="3923429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2343688"/>
        <c:crosses val="autoZero"/>
        <c:auto val="1"/>
        <c:lblAlgn val="ctr"/>
        <c:lblOffset val="100"/>
        <c:noMultiLvlLbl val="0"/>
      </c:catAx>
      <c:valAx>
        <c:axId val="392343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2342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i="0" dirty="0">
                <a:effectLst/>
              </a:rPr>
              <a:t>Convenient Payment methods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3"/>
                <c:pt idx="0">
                  <c:v>Strongly Agree</c:v>
                </c:pt>
                <c:pt idx="1">
                  <c:v>Agree</c:v>
                </c:pt>
                <c:pt idx="2">
                  <c:v>Dis Agree</c:v>
                </c:pt>
              </c:strCache>
            </c:strRef>
          </c:cat>
          <c:val>
            <c:numRef>
              <c:f>Sheet1!$B$2:$B$5</c:f>
              <c:numCache>
                <c:formatCode>General</c:formatCode>
                <c:ptCount val="4"/>
                <c:pt idx="0">
                  <c:v>159</c:v>
                </c:pt>
                <c:pt idx="1">
                  <c:v>80</c:v>
                </c:pt>
                <c:pt idx="2">
                  <c:v>30</c:v>
                </c:pt>
              </c:numCache>
            </c:numRef>
          </c:val>
          <c:extLst>
            <c:ext xmlns:c16="http://schemas.microsoft.com/office/drawing/2014/chart" uri="{C3380CC4-5D6E-409C-BE32-E72D297353CC}">
              <c16:uniqueId val="{00000000-E36F-4E9F-AD80-907AC183F9FE}"/>
            </c:ext>
          </c:extLst>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3"/>
                <c:pt idx="0">
                  <c:v>Strongly Agree</c:v>
                </c:pt>
                <c:pt idx="1">
                  <c:v>Agree</c:v>
                </c:pt>
                <c:pt idx="2">
                  <c:v>Dis Agree</c:v>
                </c:pt>
              </c:strCache>
            </c:strRef>
          </c:cat>
          <c:val>
            <c:numRef>
              <c:f>Sheet1!$C$2:$C$5</c:f>
              <c:numCache>
                <c:formatCode>General</c:formatCode>
                <c:ptCount val="4"/>
              </c:numCache>
            </c:numRef>
          </c:val>
          <c:extLst>
            <c:ext xmlns:c16="http://schemas.microsoft.com/office/drawing/2014/chart" uri="{C3380CC4-5D6E-409C-BE32-E72D297353CC}">
              <c16:uniqueId val="{00000001-E36F-4E9F-AD80-907AC183F9FE}"/>
            </c:ext>
          </c:extLst>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3"/>
                <c:pt idx="0">
                  <c:v>Strongly Agree</c:v>
                </c:pt>
                <c:pt idx="1">
                  <c:v>Agree</c:v>
                </c:pt>
                <c:pt idx="2">
                  <c:v>Dis Agree</c:v>
                </c:pt>
              </c:strCache>
            </c:strRef>
          </c:cat>
          <c:val>
            <c:numRef>
              <c:f>Sheet1!$D$2:$D$5</c:f>
              <c:numCache>
                <c:formatCode>General</c:formatCode>
                <c:ptCount val="4"/>
              </c:numCache>
            </c:numRef>
          </c:val>
          <c:extLst>
            <c:ext xmlns:c16="http://schemas.microsoft.com/office/drawing/2014/chart" uri="{C3380CC4-5D6E-409C-BE32-E72D297353CC}">
              <c16:uniqueId val="{00000002-E36F-4E9F-AD80-907AC183F9FE}"/>
            </c:ext>
          </c:extLst>
        </c:ser>
        <c:dLbls>
          <c:showLegendKey val="0"/>
          <c:showVal val="0"/>
          <c:showCatName val="0"/>
          <c:showSerName val="0"/>
          <c:showPercent val="0"/>
          <c:showBubbleSize val="0"/>
        </c:dLbls>
        <c:gapWidth val="219"/>
        <c:overlap val="-27"/>
        <c:axId val="391896760"/>
        <c:axId val="391898720"/>
      </c:barChart>
      <c:catAx>
        <c:axId val="391896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98720"/>
        <c:crosses val="autoZero"/>
        <c:auto val="1"/>
        <c:lblAlgn val="ctr"/>
        <c:lblOffset val="100"/>
        <c:noMultiLvlLbl val="0"/>
      </c:catAx>
      <c:valAx>
        <c:axId val="39189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96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Online shopping gives monetary benefit and discounts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E6A-4840-BFE9-200CEAC71EF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E6A-4840-BFE9-200CEAC71EF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E6A-4840-BFE9-200CEAC71EF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E6A-4840-BFE9-200CEAC71EF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E6A-4840-BFE9-200CEAC71EFE}"/>
              </c:ext>
            </c:extLst>
          </c:dPt>
          <c:cat>
            <c:strRef>
              <c:f>Sheet1!$A$2:$A$6</c:f>
              <c:strCache>
                <c:ptCount val="5"/>
                <c:pt idx="0">
                  <c:v>Strongly Agree</c:v>
                </c:pt>
                <c:pt idx="1">
                  <c:v>Agree</c:v>
                </c:pt>
                <c:pt idx="2">
                  <c:v>Indifferent</c:v>
                </c:pt>
                <c:pt idx="3">
                  <c:v>Strong disagree</c:v>
                </c:pt>
                <c:pt idx="4">
                  <c:v>Disagree</c:v>
                </c:pt>
              </c:strCache>
            </c:strRef>
          </c:cat>
          <c:val>
            <c:numRef>
              <c:f>Sheet1!$B$2:$B$6</c:f>
              <c:numCache>
                <c:formatCode>General</c:formatCode>
                <c:ptCount val="5"/>
                <c:pt idx="0">
                  <c:v>39.03</c:v>
                </c:pt>
                <c:pt idx="1">
                  <c:v>31.6</c:v>
                </c:pt>
                <c:pt idx="2">
                  <c:v>18.59</c:v>
                </c:pt>
                <c:pt idx="3">
                  <c:v>6.69</c:v>
                </c:pt>
                <c:pt idx="4">
                  <c:v>4.09</c:v>
                </c:pt>
              </c:numCache>
            </c:numRef>
          </c:val>
          <c:extLst>
            <c:ext xmlns:c16="http://schemas.microsoft.com/office/drawing/2014/chart" uri="{C3380CC4-5D6E-409C-BE32-E72D297353CC}">
              <c16:uniqueId val="{0000000A-EE6A-4840-BFE9-200CEAC71EFE}"/>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i="0" dirty="0">
                <a:effectLst/>
              </a:rPr>
              <a:t>Shopping online is convenient and flexible</a:t>
            </a:r>
          </a:p>
        </c:rich>
      </c:tx>
      <c:layout>
        <c:manualLayout>
          <c:xMode val="edge"/>
          <c:yMode val="edge"/>
          <c:x val="0.42806249999999996"/>
          <c:y val="1.406249913493484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Male</c:v>
                </c:pt>
              </c:strCache>
            </c:strRef>
          </c:tx>
          <c:spPr>
            <a:solidFill>
              <a:schemeClr val="accent1"/>
            </a:solidFill>
            <a:ln>
              <a:noFill/>
            </a:ln>
            <a:effectLst/>
          </c:spPr>
          <c:invertIfNegative val="0"/>
          <c:cat>
            <c:strRef>
              <c:f>Sheet1!$A$2:$A$5</c:f>
              <c:strCache>
                <c:ptCount val="4"/>
                <c:pt idx="0">
                  <c:v>Strongly Agree</c:v>
                </c:pt>
                <c:pt idx="1">
                  <c:v>Agree</c:v>
                </c:pt>
                <c:pt idx="2">
                  <c:v>Indifferent</c:v>
                </c:pt>
                <c:pt idx="3">
                  <c:v>Dis-agree</c:v>
                </c:pt>
              </c:strCache>
            </c:strRef>
          </c:cat>
          <c:val>
            <c:numRef>
              <c:f>Sheet1!$B$2:$B$5</c:f>
              <c:numCache>
                <c:formatCode>General</c:formatCode>
                <c:ptCount val="4"/>
                <c:pt idx="0">
                  <c:v>38</c:v>
                </c:pt>
                <c:pt idx="1">
                  <c:v>28</c:v>
                </c:pt>
                <c:pt idx="2">
                  <c:v>18</c:v>
                </c:pt>
                <c:pt idx="3">
                  <c:v>8</c:v>
                </c:pt>
              </c:numCache>
            </c:numRef>
          </c:val>
          <c:extLst>
            <c:ext xmlns:c16="http://schemas.microsoft.com/office/drawing/2014/chart" uri="{C3380CC4-5D6E-409C-BE32-E72D297353CC}">
              <c16:uniqueId val="{00000000-7D32-4F7B-B542-C00B51CB0BC3}"/>
            </c:ext>
          </c:extLst>
        </c:ser>
        <c:ser>
          <c:idx val="1"/>
          <c:order val="1"/>
          <c:tx>
            <c:strRef>
              <c:f>Sheet1!$C$1</c:f>
              <c:strCache>
                <c:ptCount val="1"/>
                <c:pt idx="0">
                  <c:v>Female</c:v>
                </c:pt>
              </c:strCache>
            </c:strRef>
          </c:tx>
          <c:spPr>
            <a:solidFill>
              <a:schemeClr val="accent2"/>
            </a:solidFill>
            <a:ln>
              <a:noFill/>
            </a:ln>
            <a:effectLst/>
          </c:spPr>
          <c:invertIfNegative val="0"/>
          <c:cat>
            <c:strRef>
              <c:f>Sheet1!$A$2:$A$5</c:f>
              <c:strCache>
                <c:ptCount val="4"/>
                <c:pt idx="0">
                  <c:v>Strongly Agree</c:v>
                </c:pt>
                <c:pt idx="1">
                  <c:v>Agree</c:v>
                </c:pt>
                <c:pt idx="2">
                  <c:v>Indifferent</c:v>
                </c:pt>
                <c:pt idx="3">
                  <c:v>Dis-agree</c:v>
                </c:pt>
              </c:strCache>
            </c:strRef>
          </c:cat>
          <c:val>
            <c:numRef>
              <c:f>Sheet1!$C$2:$C$5</c:f>
              <c:numCache>
                <c:formatCode>General</c:formatCode>
                <c:ptCount val="4"/>
                <c:pt idx="0">
                  <c:v>108</c:v>
                </c:pt>
                <c:pt idx="1">
                  <c:v>50</c:v>
                </c:pt>
                <c:pt idx="2">
                  <c:v>15</c:v>
                </c:pt>
                <c:pt idx="3">
                  <c:v>4</c:v>
                </c:pt>
              </c:numCache>
            </c:numRef>
          </c:val>
          <c:extLst>
            <c:ext xmlns:c16="http://schemas.microsoft.com/office/drawing/2014/chart" uri="{C3380CC4-5D6E-409C-BE32-E72D297353CC}">
              <c16:uniqueId val="{00000001-7D32-4F7B-B542-C00B51CB0BC3}"/>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Strongly Agree</c:v>
                </c:pt>
                <c:pt idx="1">
                  <c:v>Agree</c:v>
                </c:pt>
                <c:pt idx="2">
                  <c:v>Indifferent</c:v>
                </c:pt>
                <c:pt idx="3">
                  <c:v>Dis-agree</c:v>
                </c:pt>
              </c:strCache>
            </c:strRef>
          </c:cat>
          <c:val>
            <c:numRef>
              <c:f>Sheet1!$D$2:$D$5</c:f>
              <c:numCache>
                <c:formatCode>General</c:formatCode>
                <c:ptCount val="4"/>
              </c:numCache>
            </c:numRef>
          </c:val>
          <c:extLst>
            <c:ext xmlns:c16="http://schemas.microsoft.com/office/drawing/2014/chart" uri="{C3380CC4-5D6E-409C-BE32-E72D297353CC}">
              <c16:uniqueId val="{00000002-7D32-4F7B-B542-C00B51CB0BC3}"/>
            </c:ext>
          </c:extLst>
        </c:ser>
        <c:dLbls>
          <c:showLegendKey val="0"/>
          <c:showVal val="0"/>
          <c:showCatName val="0"/>
          <c:showSerName val="0"/>
          <c:showPercent val="0"/>
          <c:showBubbleSize val="0"/>
        </c:dLbls>
        <c:gapWidth val="150"/>
        <c:overlap val="100"/>
        <c:axId val="490604504"/>
        <c:axId val="490604112"/>
      </c:barChart>
      <c:catAx>
        <c:axId val="490604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604112"/>
        <c:crosses val="autoZero"/>
        <c:auto val="1"/>
        <c:lblAlgn val="ctr"/>
        <c:lblOffset val="100"/>
        <c:noMultiLvlLbl val="0"/>
      </c:catAx>
      <c:valAx>
        <c:axId val="490604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604504"/>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Displaying quality Information on the website improves satisfaction of customers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359-42FA-A5EF-B20EA20766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359-42FA-A5EF-B20EA20766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359-42FA-A5EF-B20EA20766F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359-42FA-A5EF-B20EA20766F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Strong Agree</c:v>
                </c:pt>
                <c:pt idx="1">
                  <c:v>Agree</c:v>
                </c:pt>
                <c:pt idx="2">
                  <c:v>Indifferent</c:v>
                </c:pt>
              </c:strCache>
            </c:strRef>
          </c:cat>
          <c:val>
            <c:numRef>
              <c:f>Sheet1!$B$2:$B$5</c:f>
              <c:numCache>
                <c:formatCode>General</c:formatCode>
                <c:ptCount val="4"/>
                <c:pt idx="0">
                  <c:v>133</c:v>
                </c:pt>
                <c:pt idx="1">
                  <c:v>80</c:v>
                </c:pt>
                <c:pt idx="2">
                  <c:v>56</c:v>
                </c:pt>
              </c:numCache>
            </c:numRef>
          </c:val>
          <c:extLst>
            <c:ext xmlns:c16="http://schemas.microsoft.com/office/drawing/2014/chart" uri="{C3380CC4-5D6E-409C-BE32-E72D297353CC}">
              <c16:uniqueId val="{00000008-A359-42FA-A5EF-B20EA20766F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Monetary savings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3E0-4C8D-B924-94DF348EF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3E0-4C8D-B924-94DF348EF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3E0-4C8D-B924-94DF348EF7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3E0-4C8D-B924-94DF348EF77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Strongly Agree</c:v>
                </c:pt>
                <c:pt idx="1">
                  <c:v>Agree</c:v>
                </c:pt>
                <c:pt idx="2">
                  <c:v>Disagree</c:v>
                </c:pt>
                <c:pt idx="3">
                  <c:v>indifferent</c:v>
                </c:pt>
              </c:strCache>
            </c:strRef>
          </c:cat>
          <c:val>
            <c:numRef>
              <c:f>Sheet1!$B$2:$B$5</c:f>
              <c:numCache>
                <c:formatCode>General</c:formatCode>
                <c:ptCount val="4"/>
                <c:pt idx="0">
                  <c:v>148</c:v>
                </c:pt>
                <c:pt idx="1">
                  <c:v>75</c:v>
                </c:pt>
                <c:pt idx="2">
                  <c:v>31</c:v>
                </c:pt>
                <c:pt idx="3">
                  <c:v>1.2</c:v>
                </c:pt>
              </c:numCache>
            </c:numRef>
          </c:val>
          <c:extLst>
            <c:ext xmlns:c16="http://schemas.microsoft.com/office/drawing/2014/chart" uri="{C3380CC4-5D6E-409C-BE32-E72D297353CC}">
              <c16:uniqueId val="{00000008-A3E0-4C8D-B924-94DF348EF77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i="0" dirty="0">
                <a:effectLst/>
              </a:rPr>
              <a:t>Shopping on the website gives you the sense of adventure'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Strongly Agree</c:v>
                </c:pt>
                <c:pt idx="1">
                  <c:v>Agree</c:v>
                </c:pt>
                <c:pt idx="2">
                  <c:v>Indifferent</c:v>
                </c:pt>
                <c:pt idx="3">
                  <c:v>Dis agree</c:v>
                </c:pt>
                <c:pt idx="4">
                  <c:v>strongly disagree</c:v>
                </c:pt>
              </c:strCache>
            </c:strRef>
          </c:cat>
          <c:val>
            <c:numRef>
              <c:f>Sheet1!$B$2:$B$6</c:f>
              <c:numCache>
                <c:formatCode>General</c:formatCode>
                <c:ptCount val="5"/>
                <c:pt idx="0">
                  <c:v>54</c:v>
                </c:pt>
                <c:pt idx="1">
                  <c:v>101</c:v>
                </c:pt>
                <c:pt idx="2">
                  <c:v>59</c:v>
                </c:pt>
                <c:pt idx="3">
                  <c:v>50</c:v>
                </c:pt>
                <c:pt idx="4">
                  <c:v>5</c:v>
                </c:pt>
              </c:numCache>
            </c:numRef>
          </c:val>
          <c:extLst>
            <c:ext xmlns:c16="http://schemas.microsoft.com/office/drawing/2014/chart" uri="{C3380CC4-5D6E-409C-BE32-E72D297353CC}">
              <c16:uniqueId val="{00000000-D224-40C4-BDF2-933A91AE9F69}"/>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Strongly Agree</c:v>
                </c:pt>
                <c:pt idx="1">
                  <c:v>Agree</c:v>
                </c:pt>
                <c:pt idx="2">
                  <c:v>Indifferent</c:v>
                </c:pt>
                <c:pt idx="3">
                  <c:v>Dis agree</c:v>
                </c:pt>
                <c:pt idx="4">
                  <c:v>strongly disagree</c:v>
                </c:pt>
              </c:strCache>
            </c:strRef>
          </c:cat>
          <c:val>
            <c:numRef>
              <c:f>Sheet1!$C$2:$C$6</c:f>
              <c:numCache>
                <c:formatCode>General</c:formatCode>
                <c:ptCount val="5"/>
              </c:numCache>
            </c:numRef>
          </c:val>
          <c:extLst>
            <c:ext xmlns:c16="http://schemas.microsoft.com/office/drawing/2014/chart" uri="{C3380CC4-5D6E-409C-BE32-E72D297353CC}">
              <c16:uniqueId val="{00000001-D224-40C4-BDF2-933A91AE9F69}"/>
            </c:ext>
          </c:extLst>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Strongly Agree</c:v>
                </c:pt>
                <c:pt idx="1">
                  <c:v>Agree</c:v>
                </c:pt>
                <c:pt idx="2">
                  <c:v>Indifferent</c:v>
                </c:pt>
                <c:pt idx="3">
                  <c:v>Dis agree</c:v>
                </c:pt>
                <c:pt idx="4">
                  <c:v>strongly disagree</c:v>
                </c:pt>
              </c:strCache>
            </c:strRef>
          </c:cat>
          <c:val>
            <c:numRef>
              <c:f>Sheet1!$D$2:$D$6</c:f>
              <c:numCache>
                <c:formatCode>General</c:formatCode>
                <c:ptCount val="5"/>
              </c:numCache>
            </c:numRef>
          </c:val>
          <c:extLst>
            <c:ext xmlns:c16="http://schemas.microsoft.com/office/drawing/2014/chart" uri="{C3380CC4-5D6E-409C-BE32-E72D297353CC}">
              <c16:uniqueId val="{00000002-D224-40C4-BDF2-933A91AE9F69}"/>
            </c:ext>
          </c:extLst>
        </c:ser>
        <c:dLbls>
          <c:showLegendKey val="0"/>
          <c:showVal val="0"/>
          <c:showCatName val="0"/>
          <c:showSerName val="0"/>
          <c:showPercent val="0"/>
          <c:showBubbleSize val="0"/>
        </c:dLbls>
        <c:gapWidth val="219"/>
        <c:overlap val="-27"/>
        <c:axId val="415804296"/>
        <c:axId val="415801160"/>
      </c:barChart>
      <c:catAx>
        <c:axId val="415804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801160"/>
        <c:crosses val="autoZero"/>
        <c:auto val="1"/>
        <c:lblAlgn val="ctr"/>
        <c:lblOffset val="100"/>
        <c:noMultiLvlLbl val="0"/>
      </c:catAx>
      <c:valAx>
        <c:axId val="415801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804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C0-47F1-909A-12B3E51C4A3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EC0-47F1-909A-12B3E51C4A3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EC0-47F1-909A-12B3E51C4A3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EC0-47F1-909A-12B3E51C4A3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EC0-47F1-909A-12B3E51C4A3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31 - 40 Years</c:v>
                </c:pt>
                <c:pt idx="1">
                  <c:v>21 - 30 Years</c:v>
                </c:pt>
                <c:pt idx="2">
                  <c:v>41 - 50 Years</c:v>
                </c:pt>
                <c:pt idx="3">
                  <c:v>Less Than 20 Years</c:v>
                </c:pt>
                <c:pt idx="4">
                  <c:v>51 Years and above</c:v>
                </c:pt>
              </c:strCache>
            </c:strRef>
          </c:cat>
          <c:val>
            <c:numRef>
              <c:f>Sheet1!$B$2:$B$6</c:f>
              <c:numCache>
                <c:formatCode>General</c:formatCode>
                <c:ptCount val="5"/>
                <c:pt idx="0">
                  <c:v>30.11</c:v>
                </c:pt>
                <c:pt idx="1">
                  <c:v>29.37</c:v>
                </c:pt>
                <c:pt idx="2">
                  <c:v>26.02</c:v>
                </c:pt>
                <c:pt idx="3">
                  <c:v>7.43</c:v>
                </c:pt>
                <c:pt idx="4">
                  <c:v>7.06</c:v>
                </c:pt>
              </c:numCache>
            </c:numRef>
          </c:val>
          <c:extLst>
            <c:ext xmlns:c16="http://schemas.microsoft.com/office/drawing/2014/chart" uri="{C3380CC4-5D6E-409C-BE32-E72D297353CC}">
              <c16:uniqueId val="{0000000A-6EC0-47F1-909A-12B3E51C4A3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i="0" dirty="0">
                <a:effectLst/>
              </a:rPr>
              <a:t>You feel gratification shopping on your favorite e-</a:t>
            </a:r>
            <a:r>
              <a:rPr lang="en-US" b="1" i="0" dirty="0" err="1">
                <a:effectLst/>
              </a:rPr>
              <a:t>tailer</a:t>
            </a:r>
            <a:endParaRPr lang="en-US" b="1" i="0"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Indifferent </c:v>
                </c:pt>
                <c:pt idx="1">
                  <c:v>Strongly Agree</c:v>
                </c:pt>
                <c:pt idx="2">
                  <c:v>Agree</c:v>
                </c:pt>
                <c:pt idx="3">
                  <c:v>disagree</c:v>
                </c:pt>
                <c:pt idx="4">
                  <c:v>Strong disagree</c:v>
                </c:pt>
              </c:strCache>
            </c:strRef>
          </c:cat>
          <c:val>
            <c:numRef>
              <c:f>Sheet1!$B$2:$B$6</c:f>
              <c:numCache>
                <c:formatCode>General</c:formatCode>
                <c:ptCount val="5"/>
                <c:pt idx="0">
                  <c:v>101</c:v>
                </c:pt>
                <c:pt idx="1">
                  <c:v>65</c:v>
                </c:pt>
                <c:pt idx="2">
                  <c:v>63</c:v>
                </c:pt>
                <c:pt idx="3">
                  <c:v>22</c:v>
                </c:pt>
                <c:pt idx="4">
                  <c:v>18</c:v>
                </c:pt>
              </c:numCache>
            </c:numRef>
          </c:val>
          <c:extLst>
            <c:ext xmlns:c16="http://schemas.microsoft.com/office/drawing/2014/chart" uri="{C3380CC4-5D6E-409C-BE32-E72D297353CC}">
              <c16:uniqueId val="{00000000-3473-4554-A552-B072B001ACE2}"/>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Indifferent </c:v>
                </c:pt>
                <c:pt idx="1">
                  <c:v>Strongly Agree</c:v>
                </c:pt>
                <c:pt idx="2">
                  <c:v>Agree</c:v>
                </c:pt>
                <c:pt idx="3">
                  <c:v>disagree</c:v>
                </c:pt>
                <c:pt idx="4">
                  <c:v>Strong disagree</c:v>
                </c:pt>
              </c:strCache>
            </c:strRef>
          </c:cat>
          <c:val>
            <c:numRef>
              <c:f>Sheet1!$C$2:$C$6</c:f>
              <c:numCache>
                <c:formatCode>General</c:formatCode>
                <c:ptCount val="5"/>
              </c:numCache>
            </c:numRef>
          </c:val>
          <c:extLst>
            <c:ext xmlns:c16="http://schemas.microsoft.com/office/drawing/2014/chart" uri="{C3380CC4-5D6E-409C-BE32-E72D297353CC}">
              <c16:uniqueId val="{00000001-3473-4554-A552-B072B001ACE2}"/>
            </c:ext>
          </c:extLst>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Indifferent </c:v>
                </c:pt>
                <c:pt idx="1">
                  <c:v>Strongly Agree</c:v>
                </c:pt>
                <c:pt idx="2">
                  <c:v>Agree</c:v>
                </c:pt>
                <c:pt idx="3">
                  <c:v>disagree</c:v>
                </c:pt>
                <c:pt idx="4">
                  <c:v>Strong disagree</c:v>
                </c:pt>
              </c:strCache>
            </c:strRef>
          </c:cat>
          <c:val>
            <c:numRef>
              <c:f>Sheet1!$D$2:$D$6</c:f>
              <c:numCache>
                <c:formatCode>General</c:formatCode>
                <c:ptCount val="5"/>
              </c:numCache>
            </c:numRef>
          </c:val>
          <c:extLst>
            <c:ext xmlns:c16="http://schemas.microsoft.com/office/drawing/2014/chart" uri="{C3380CC4-5D6E-409C-BE32-E72D297353CC}">
              <c16:uniqueId val="{00000002-3473-4554-A552-B072B001ACE2}"/>
            </c:ext>
          </c:extLst>
        </c:ser>
        <c:dLbls>
          <c:showLegendKey val="0"/>
          <c:showVal val="0"/>
          <c:showCatName val="0"/>
          <c:showSerName val="0"/>
          <c:showPercent val="0"/>
          <c:showBubbleSize val="0"/>
        </c:dLbls>
        <c:gapWidth val="219"/>
        <c:overlap val="-27"/>
        <c:axId val="418988744"/>
        <c:axId val="418986000"/>
      </c:barChart>
      <c:catAx>
        <c:axId val="418988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8986000"/>
        <c:crosses val="autoZero"/>
        <c:auto val="1"/>
        <c:lblAlgn val="ctr"/>
        <c:lblOffset val="100"/>
        <c:noMultiLvlLbl val="0"/>
      </c:catAx>
      <c:valAx>
        <c:axId val="418986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8988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i="0" dirty="0">
                <a:effectLst/>
              </a:rPr>
              <a:t>Shopping on your preferred e-</a:t>
            </a:r>
            <a:r>
              <a:rPr lang="en-US" b="1" i="0" dirty="0" err="1">
                <a:effectLst/>
              </a:rPr>
              <a:t>tailer</a:t>
            </a:r>
            <a:r>
              <a:rPr lang="en-US" b="1" i="0" dirty="0">
                <a:effectLst/>
              </a:rPr>
              <a:t> enhances your social status</a:t>
            </a:r>
          </a:p>
        </c:rich>
      </c:tx>
      <c:layout>
        <c:manualLayout>
          <c:xMode val="edge"/>
          <c:yMode val="edge"/>
          <c:x val="0.19582851371731913"/>
          <c:y val="0.43405060023234804"/>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4430953273465124E-2"/>
          <c:y val="3.2349081857099019E-2"/>
          <c:w val="0.87780271954976019"/>
          <c:h val="0.10023674765101102"/>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Indifferent</c:v>
                </c:pt>
                <c:pt idx="1">
                  <c:v>Agree</c:v>
                </c:pt>
                <c:pt idx="2">
                  <c:v>Strongly Agree</c:v>
                </c:pt>
                <c:pt idx="3">
                  <c:v>Strongly disagree</c:v>
                </c:pt>
                <c:pt idx="4">
                  <c:v>Dis agree</c:v>
                </c:pt>
              </c:strCache>
            </c:strRef>
          </c:cat>
          <c:val>
            <c:numRef>
              <c:f>Sheet1!$B$2:$B$6</c:f>
              <c:numCache>
                <c:formatCode>General</c:formatCode>
                <c:ptCount val="5"/>
                <c:pt idx="0">
                  <c:v>100</c:v>
                </c:pt>
                <c:pt idx="1">
                  <c:v>59</c:v>
                </c:pt>
                <c:pt idx="2">
                  <c:v>48</c:v>
                </c:pt>
                <c:pt idx="3">
                  <c:v>33</c:v>
                </c:pt>
                <c:pt idx="4">
                  <c:v>29</c:v>
                </c:pt>
              </c:numCache>
            </c:numRef>
          </c:val>
          <c:extLst>
            <c:ext xmlns:c16="http://schemas.microsoft.com/office/drawing/2014/chart" uri="{C3380CC4-5D6E-409C-BE32-E72D297353CC}">
              <c16:uniqueId val="{00000000-16C1-445F-BFDE-C775E183BA40}"/>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Indifferent</c:v>
                </c:pt>
                <c:pt idx="1">
                  <c:v>Agree</c:v>
                </c:pt>
                <c:pt idx="2">
                  <c:v>Strongly Agree</c:v>
                </c:pt>
                <c:pt idx="3">
                  <c:v>Strongly disagree</c:v>
                </c:pt>
                <c:pt idx="4">
                  <c:v>Dis agree</c:v>
                </c:pt>
              </c:strCache>
            </c:strRef>
          </c:cat>
          <c:val>
            <c:numRef>
              <c:f>Sheet1!$C$2:$C$6</c:f>
              <c:numCache>
                <c:formatCode>General</c:formatCode>
                <c:ptCount val="5"/>
              </c:numCache>
            </c:numRef>
          </c:val>
          <c:extLst>
            <c:ext xmlns:c16="http://schemas.microsoft.com/office/drawing/2014/chart" uri="{C3380CC4-5D6E-409C-BE32-E72D297353CC}">
              <c16:uniqueId val="{00000001-16C1-445F-BFDE-C775E183BA40}"/>
            </c:ext>
          </c:extLst>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Indifferent</c:v>
                </c:pt>
                <c:pt idx="1">
                  <c:v>Agree</c:v>
                </c:pt>
                <c:pt idx="2">
                  <c:v>Strongly Agree</c:v>
                </c:pt>
                <c:pt idx="3">
                  <c:v>Strongly disagree</c:v>
                </c:pt>
                <c:pt idx="4">
                  <c:v>Dis agree</c:v>
                </c:pt>
              </c:strCache>
            </c:strRef>
          </c:cat>
          <c:val>
            <c:numRef>
              <c:f>Sheet1!$D$2:$D$6</c:f>
              <c:numCache>
                <c:formatCode>General</c:formatCode>
                <c:ptCount val="5"/>
              </c:numCache>
            </c:numRef>
          </c:val>
          <c:extLst>
            <c:ext xmlns:c16="http://schemas.microsoft.com/office/drawing/2014/chart" uri="{C3380CC4-5D6E-409C-BE32-E72D297353CC}">
              <c16:uniqueId val="{00000002-16C1-445F-BFDE-C775E183BA40}"/>
            </c:ext>
          </c:extLst>
        </c:ser>
        <c:dLbls>
          <c:showLegendKey val="0"/>
          <c:showVal val="0"/>
          <c:showCatName val="0"/>
          <c:showSerName val="0"/>
          <c:showPercent val="0"/>
          <c:showBubbleSize val="0"/>
        </c:dLbls>
        <c:gapWidth val="219"/>
        <c:overlap val="-27"/>
        <c:axId val="489228688"/>
        <c:axId val="489227512"/>
      </c:barChart>
      <c:catAx>
        <c:axId val="489228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9227512"/>
        <c:crosses val="autoZero"/>
        <c:auto val="1"/>
        <c:lblAlgn val="ctr"/>
        <c:lblOffset val="100"/>
        <c:noMultiLvlLbl val="0"/>
      </c:catAx>
      <c:valAx>
        <c:axId val="489227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9228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8.4998183420700174E-2"/>
          <c:w val="0.9620101498437168"/>
          <c:h val="0.77960492424384631"/>
        </c:manualLayout>
      </c:layout>
      <c:pie3DChart>
        <c:varyColors val="1"/>
        <c:ser>
          <c:idx val="0"/>
          <c:order val="0"/>
          <c:tx>
            <c:strRef>
              <c:f>Sheet1!$B$1</c:f>
              <c:strCache>
                <c:ptCount val="1"/>
                <c:pt idx="0">
                  <c:v>Company</c:v>
                </c:pt>
              </c:strCache>
            </c:strRef>
          </c:tx>
          <c:dPt>
            <c:idx val="0"/>
            <c:bubble3D val="0"/>
            <c:explosion val="4"/>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1-F15E-45E4-A999-BD85A3A23EF7}"/>
              </c:ext>
            </c:extLst>
          </c:dPt>
          <c:dPt>
            <c:idx val="1"/>
            <c:bubble3D val="0"/>
            <c:explosion val="5"/>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3-F15E-45E4-A999-BD85A3A23EF7}"/>
              </c:ext>
            </c:extLst>
          </c:dPt>
          <c:dPt>
            <c:idx val="2"/>
            <c:bubble3D val="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5-F15E-45E4-A999-BD85A3A23EF7}"/>
              </c:ext>
            </c:extLst>
          </c:dPt>
          <c:dPt>
            <c:idx val="3"/>
            <c:bubble3D val="0"/>
            <c:explosion val="7"/>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7-F15E-45E4-A999-BD85A3A23EF7}"/>
              </c:ext>
            </c:extLst>
          </c:dPt>
          <c:dPt>
            <c:idx val="4"/>
            <c:bubble3D val="0"/>
            <c:spPr>
              <a:gradFill rotWithShape="1">
                <a:gsLst>
                  <a:gs pos="0">
                    <a:schemeClr val="accent5">
                      <a:tint val="98000"/>
                      <a:hueMod val="94000"/>
                      <a:satMod val="130000"/>
                      <a:lumMod val="128000"/>
                    </a:schemeClr>
                  </a:gs>
                  <a:gs pos="100000">
                    <a:schemeClr val="accent5">
                      <a:shade val="94000"/>
                      <a:lumMod val="88000"/>
                    </a:schemeClr>
                  </a:gs>
                </a:gsLst>
                <a:lin ang="5400000" scaled="0"/>
              </a:gradFill>
              <a:ln>
                <a:noFill/>
              </a:ln>
              <a:effectLst>
                <a:innerShdw blurRad="25400" dist="12700" dir="13500000">
                  <a:srgbClr val="000000">
                    <a:alpha val="45000"/>
                  </a:srgbClr>
                </a:innerShdw>
              </a:effectLst>
              <a:sp3d/>
            </c:spPr>
            <c:extLst>
              <c:ext xmlns:c16="http://schemas.microsoft.com/office/drawing/2014/chart" uri="{C3380CC4-5D6E-409C-BE32-E72D297353CC}">
                <c16:uniqueId val="{00000009-F15E-45E4-A999-BD85A3A23EF7}"/>
              </c:ext>
            </c:extLst>
          </c:dPt>
          <c:dLbls>
            <c:dLbl>
              <c:idx val="3"/>
              <c:tx>
                <c:rich>
                  <a:bodyPr/>
                  <a:lstStyle/>
                  <a:p>
                    <a:fld id="{1A61B3C0-BF0A-4495-B74A-229E02AB9EA6}" type="CATEGORYNAME">
                      <a:rPr lang="en-US"/>
                      <a:pPr/>
                      <a:t>[CATEGORY NAME]</a:t>
                    </a:fld>
                    <a:r>
                      <a:rPr lang="en-US" baseline="0" dirty="0"/>
                      <a:t>
</a:t>
                    </a:r>
                    <a:fld id="{E2B3272E-572B-47C0-BAB9-120EB26E3090}" type="PERCENTAGE">
                      <a:rPr lang="en-US" baseline="0" smtClean="0"/>
                      <a:pPr/>
                      <a:t>[PERCENTAGE]</a:t>
                    </a:fld>
                    <a:endParaRPr lang="en-US" baseline="0" dirty="0"/>
                  </a:p>
                </c:rich>
              </c:tx>
              <c:dLblPos val="ctr"/>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F15E-45E4-A999-BD85A3A23EF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Amazon</c:v>
                </c:pt>
                <c:pt idx="1">
                  <c:v>Flipkart</c:v>
                </c:pt>
                <c:pt idx="2">
                  <c:v>Snapdeal</c:v>
                </c:pt>
                <c:pt idx="3">
                  <c:v>Paytm</c:v>
                </c:pt>
                <c:pt idx="4">
                  <c:v>Myntra</c:v>
                </c:pt>
              </c:strCache>
            </c:strRef>
          </c:cat>
          <c:val>
            <c:numRef>
              <c:f>Sheet1!$B$2:$B$6</c:f>
              <c:numCache>
                <c:formatCode>General</c:formatCode>
                <c:ptCount val="5"/>
                <c:pt idx="0">
                  <c:v>27.79</c:v>
                </c:pt>
                <c:pt idx="1">
                  <c:v>22.83</c:v>
                </c:pt>
                <c:pt idx="2">
                  <c:v>18.8</c:v>
                </c:pt>
                <c:pt idx="3">
                  <c:v>15.5</c:v>
                </c:pt>
                <c:pt idx="4">
                  <c:v>15.08</c:v>
                </c:pt>
              </c:numCache>
            </c:numRef>
          </c:val>
          <c:extLst>
            <c:ext xmlns:c16="http://schemas.microsoft.com/office/drawing/2014/chart" uri="{C3380CC4-5D6E-409C-BE32-E72D297353CC}">
              <c16:uniqueId val="{0000000A-F15E-45E4-A999-BD85A3A23EF7}"/>
            </c:ext>
          </c:extLst>
        </c:ser>
        <c:dLbls>
          <c:dLblPos val="ctr"/>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white">
                    <a:lumMod val="65000"/>
                    <a:lumOff val="35000"/>
                  </a:prstClr>
                </a:solidFill>
                <a:latin typeface="+mn-lt"/>
                <a:ea typeface="+mn-ea"/>
                <a:cs typeface="+mn-cs"/>
              </a:defRPr>
            </a:pPr>
            <a:r>
              <a:rPr lang="en-US" b="1" i="0" dirty="0">
                <a:effectLst/>
              </a:rPr>
              <a:t>Easy to use website or application</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white">
                  <a:lumMod val="65000"/>
                  <a:lumOff val="35000"/>
                </a:prst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90A-4977-B5CE-8B6FCFE4779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90A-4977-B5CE-8B6FCFE4779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90A-4977-B5CE-8B6FCFE4779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90A-4977-B5CE-8B6FCFE4779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90A-4977-B5CE-8B6FCFE4779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29.23</c:v>
                </c:pt>
                <c:pt idx="1">
                  <c:v>23.59</c:v>
                </c:pt>
                <c:pt idx="2">
                  <c:v>17.25</c:v>
                </c:pt>
                <c:pt idx="3">
                  <c:v>14.67</c:v>
                </c:pt>
                <c:pt idx="4">
                  <c:v>15.26</c:v>
                </c:pt>
              </c:numCache>
            </c:numRef>
          </c:val>
          <c:extLst>
            <c:ext xmlns:c16="http://schemas.microsoft.com/office/drawing/2014/chart" uri="{C3380CC4-5D6E-409C-BE32-E72D297353CC}">
              <c16:uniqueId val="{0000000A-790A-4977-B5CE-8B6FCFE4779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white">
                    <a:lumMod val="65000"/>
                    <a:lumOff val="35000"/>
                  </a:prstClr>
                </a:solidFill>
                <a:latin typeface="+mn-lt"/>
                <a:ea typeface="+mn-ea"/>
                <a:cs typeface="+mn-cs"/>
              </a:defRPr>
            </a:pPr>
            <a:r>
              <a:rPr lang="en-US" b="1" i="0" dirty="0">
                <a:effectLst/>
              </a:rPr>
              <a:t>Visual appealing web-page layout</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white">
                  <a:lumMod val="65000"/>
                  <a:lumOff val="35000"/>
                </a:prst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9FC-406F-BD0C-DDD04F2F60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9FC-406F-BD0C-DDD04F2F600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9FC-406F-BD0C-DDD04F2F600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9FC-406F-BD0C-DDD04F2F600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9FC-406F-BD0C-DDD04F2F600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35.19</c:v>
                </c:pt>
                <c:pt idx="1">
                  <c:v>27.13</c:v>
                </c:pt>
                <c:pt idx="2">
                  <c:v>17.829999999999998</c:v>
                </c:pt>
                <c:pt idx="3">
                  <c:v>10.39</c:v>
                </c:pt>
                <c:pt idx="4">
                  <c:v>9.4600000000000009</c:v>
                </c:pt>
              </c:numCache>
            </c:numRef>
          </c:val>
          <c:extLst>
            <c:ext xmlns:c16="http://schemas.microsoft.com/office/drawing/2014/chart" uri="{C3380CC4-5D6E-409C-BE32-E72D297353CC}">
              <c16:uniqueId val="{0000000A-B9FC-406F-BD0C-DDD04F2F600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white">
                    <a:lumMod val="65000"/>
                    <a:lumOff val="35000"/>
                  </a:prstClr>
                </a:solidFill>
                <a:latin typeface="+mn-lt"/>
                <a:ea typeface="+mn-ea"/>
                <a:cs typeface="+mn-cs"/>
              </a:defRPr>
            </a:pPr>
            <a:r>
              <a:rPr lang="en-US" b="1" i="0" dirty="0">
                <a:effectLst/>
              </a:rPr>
              <a:t>Speedy order delivery</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white">
                  <a:lumMod val="65000"/>
                  <a:lumOff val="35000"/>
                </a:prst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A8C-4F71-8047-19E47EF335D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A8C-4F71-8047-19E47EF335D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A8C-4F71-8047-19E47EF335D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A8C-4F71-8047-19E47EF335D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A8C-4F71-8047-19E47EF335D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49.9</c:v>
                </c:pt>
                <c:pt idx="1">
                  <c:v>33.68</c:v>
                </c:pt>
                <c:pt idx="2">
                  <c:v>6.03</c:v>
                </c:pt>
                <c:pt idx="3">
                  <c:v>0</c:v>
                </c:pt>
                <c:pt idx="4">
                  <c:v>10.4</c:v>
                </c:pt>
              </c:numCache>
            </c:numRef>
          </c:val>
          <c:extLst>
            <c:ext xmlns:c16="http://schemas.microsoft.com/office/drawing/2014/chart" uri="{C3380CC4-5D6E-409C-BE32-E72D297353CC}">
              <c16:uniqueId val="{0000000A-8A8C-4F71-8047-19E47EF335D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white">
                    <a:lumMod val="65000"/>
                    <a:lumOff val="35000"/>
                  </a:prstClr>
                </a:solidFill>
                <a:latin typeface="+mn-lt"/>
                <a:ea typeface="+mn-ea"/>
                <a:cs typeface="+mn-cs"/>
              </a:defRPr>
            </a:pPr>
            <a:r>
              <a:rPr lang="en-US" b="1" i="0" dirty="0">
                <a:effectLst/>
              </a:rPr>
              <a:t>Wild variety of</a:t>
            </a:r>
            <a:r>
              <a:rPr lang="en-US" b="1" i="0" baseline="0" dirty="0">
                <a:effectLst/>
              </a:rPr>
              <a:t> </a:t>
            </a:r>
            <a:r>
              <a:rPr lang="en-US" b="1" i="0" dirty="0">
                <a:effectLst/>
              </a:rPr>
              <a:t>product</a:t>
            </a:r>
          </a:p>
        </c:rich>
      </c:tx>
      <c:layout>
        <c:manualLayout>
          <c:xMode val="edge"/>
          <c:yMode val="edge"/>
          <c:x val="6.8571442363885793E-2"/>
          <c:y val="2.2142100621085924E-6"/>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white">
                  <a:lumMod val="65000"/>
                  <a:lumOff val="35000"/>
                </a:prst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A16-429A-81F1-9FB1E88BA74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A16-429A-81F1-9FB1E88BA7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A16-429A-81F1-9FB1E88BA7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A16-429A-81F1-9FB1E88BA74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A16-429A-81F1-9FB1E88BA74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43.82</c:v>
                </c:pt>
                <c:pt idx="1">
                  <c:v>36.65</c:v>
                </c:pt>
                <c:pt idx="2">
                  <c:v>12.75</c:v>
                </c:pt>
                <c:pt idx="3">
                  <c:v>3.98</c:v>
                </c:pt>
                <c:pt idx="4">
                  <c:v>2.79</c:v>
                </c:pt>
              </c:numCache>
            </c:numRef>
          </c:val>
          <c:extLst>
            <c:ext xmlns:c16="http://schemas.microsoft.com/office/drawing/2014/chart" uri="{C3380CC4-5D6E-409C-BE32-E72D297353CC}">
              <c16:uniqueId val="{0000000A-1A16-429A-81F1-9FB1E88BA74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Complete, relevant description information of products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08-4973-8FB9-9706C6074E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08-4973-8FB9-9706C6074E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08-4973-8FB9-9706C6074E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208-4973-8FB9-9706C6074E2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208-4973-8FB9-9706C6074E2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38.76</c:v>
                </c:pt>
                <c:pt idx="1">
                  <c:v>31.6</c:v>
                </c:pt>
                <c:pt idx="2">
                  <c:v>10.42</c:v>
                </c:pt>
                <c:pt idx="3">
                  <c:v>9.61</c:v>
                </c:pt>
                <c:pt idx="4">
                  <c:v>9.61</c:v>
                </c:pt>
              </c:numCache>
            </c:numRef>
          </c:val>
          <c:extLst>
            <c:ext xmlns:c16="http://schemas.microsoft.com/office/drawing/2014/chart" uri="{C3380CC4-5D6E-409C-BE32-E72D297353CC}">
              <c16:uniqueId val="{0000000A-9208-4973-8FB9-9706C6074E2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Availability of several payment options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EE-4E0C-864B-BBB99E3788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EE-4E0C-864B-BBB99E3788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5EE-4E0C-864B-BBB99E37881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5EE-4E0C-864B-BBB99E37881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5EE-4E0C-864B-BBB99E37881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33.590000000000003</c:v>
                </c:pt>
                <c:pt idx="1">
                  <c:v>31.72</c:v>
                </c:pt>
                <c:pt idx="2">
                  <c:v>20.62</c:v>
                </c:pt>
                <c:pt idx="3">
                  <c:v>0</c:v>
                </c:pt>
                <c:pt idx="4">
                  <c:v>14.06</c:v>
                </c:pt>
              </c:numCache>
            </c:numRef>
          </c:val>
          <c:extLst>
            <c:ext xmlns:c16="http://schemas.microsoft.com/office/drawing/2014/chart" uri="{C3380CC4-5D6E-409C-BE32-E72D297353CC}">
              <c16:uniqueId val="{0000000A-95EE-4E0C-864B-BBB99E37881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Fast loading website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71-46D2-A7A3-A38A73F3B62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71-46D2-A7A3-A38A73F3B62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C71-46D2-A7A3-A38A73F3B62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C71-46D2-A7A3-A38A73F3B62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C71-46D2-A7A3-A38A73F3B62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37.44</c:v>
                </c:pt>
                <c:pt idx="1">
                  <c:v>24.36</c:v>
                </c:pt>
                <c:pt idx="2">
                  <c:v>11.13</c:v>
                </c:pt>
                <c:pt idx="3">
                  <c:v>14.89</c:v>
                </c:pt>
                <c:pt idx="4">
                  <c:v>12.18</c:v>
                </c:pt>
              </c:numCache>
            </c:numRef>
          </c:val>
          <c:extLst>
            <c:ext xmlns:c16="http://schemas.microsoft.com/office/drawing/2014/chart" uri="{C3380CC4-5D6E-409C-BE32-E72D297353CC}">
              <c16:uniqueId val="{0000000A-6C71-46D2-A7A3-A38A73F3B62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cat>
            <c:strRef>
              <c:f>Sheet1!$A$2:$A$12</c:f>
              <c:strCache>
                <c:ptCount val="11"/>
                <c:pt idx="0">
                  <c:v>Delhi            58</c:v>
                </c:pt>
                <c:pt idx="1">
                  <c:v>Greater Noida    43</c:v>
                </c:pt>
                <c:pt idx="2">
                  <c:v>Noida            40</c:v>
                </c:pt>
                <c:pt idx="3">
                  <c:v>Bangalore        37</c:v>
                </c:pt>
                <c:pt idx="4">
                  <c:v>Karnal           27</c:v>
                </c:pt>
                <c:pt idx="5">
                  <c:v>Solan            18</c:v>
                </c:pt>
                <c:pt idx="6">
                  <c:v>Ghaziabad        18</c:v>
                </c:pt>
                <c:pt idx="7">
                  <c:v>Gurgaon          12</c:v>
                </c:pt>
                <c:pt idx="8">
                  <c:v>Merrut            9</c:v>
                </c:pt>
                <c:pt idx="9">
                  <c:v>Moradabad         5</c:v>
                </c:pt>
                <c:pt idx="10">
                  <c:v>Bulandshahr       2</c:v>
                </c:pt>
              </c:strCache>
            </c:strRef>
          </c:cat>
          <c:val>
            <c:numRef>
              <c:f>Sheet1!$B$2:$B$12</c:f>
              <c:numCache>
                <c:formatCode>General</c:formatCode>
                <c:ptCount val="11"/>
                <c:pt idx="0">
                  <c:v>58</c:v>
                </c:pt>
                <c:pt idx="1">
                  <c:v>43</c:v>
                </c:pt>
                <c:pt idx="2">
                  <c:v>40</c:v>
                </c:pt>
                <c:pt idx="3">
                  <c:v>37</c:v>
                </c:pt>
                <c:pt idx="4">
                  <c:v>27</c:v>
                </c:pt>
                <c:pt idx="5">
                  <c:v>18</c:v>
                </c:pt>
                <c:pt idx="6">
                  <c:v>18</c:v>
                </c:pt>
                <c:pt idx="7">
                  <c:v>12</c:v>
                </c:pt>
                <c:pt idx="8">
                  <c:v>9</c:v>
                </c:pt>
                <c:pt idx="9">
                  <c:v>5</c:v>
                </c:pt>
                <c:pt idx="10">
                  <c:v>2</c:v>
                </c:pt>
              </c:numCache>
            </c:numRef>
          </c:val>
          <c:extLst>
            <c:ext xmlns:c16="http://schemas.microsoft.com/office/drawing/2014/chart" uri="{C3380CC4-5D6E-409C-BE32-E72D297353CC}">
              <c16:uniqueId val="{00000000-9B77-469E-B5B8-F3C1DB5FA419}"/>
            </c:ext>
          </c:extLst>
        </c:ser>
        <c:ser>
          <c:idx val="1"/>
          <c:order val="1"/>
          <c:tx>
            <c:strRef>
              <c:f>Sheet1!$C$1</c:f>
              <c:strCache>
                <c:ptCount val="1"/>
                <c:pt idx="0">
                  <c:v>Column1</c:v>
                </c:pt>
              </c:strCache>
            </c:strRef>
          </c:tx>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cat>
            <c:strRef>
              <c:f>Sheet1!$A$2:$A$12</c:f>
              <c:strCache>
                <c:ptCount val="11"/>
                <c:pt idx="0">
                  <c:v>Delhi            58</c:v>
                </c:pt>
                <c:pt idx="1">
                  <c:v>Greater Noida    43</c:v>
                </c:pt>
                <c:pt idx="2">
                  <c:v>Noida            40</c:v>
                </c:pt>
                <c:pt idx="3">
                  <c:v>Bangalore        37</c:v>
                </c:pt>
                <c:pt idx="4">
                  <c:v>Karnal           27</c:v>
                </c:pt>
                <c:pt idx="5">
                  <c:v>Solan            18</c:v>
                </c:pt>
                <c:pt idx="6">
                  <c:v>Ghaziabad        18</c:v>
                </c:pt>
                <c:pt idx="7">
                  <c:v>Gurgaon          12</c:v>
                </c:pt>
                <c:pt idx="8">
                  <c:v>Merrut            9</c:v>
                </c:pt>
                <c:pt idx="9">
                  <c:v>Moradabad         5</c:v>
                </c:pt>
                <c:pt idx="10">
                  <c:v>Bulandshahr       2</c:v>
                </c:pt>
              </c:strCache>
            </c:strRef>
          </c:cat>
          <c:val>
            <c:numRef>
              <c:f>Sheet1!$C$2:$C$12</c:f>
              <c:numCache>
                <c:formatCode>General</c:formatCode>
                <c:ptCount val="11"/>
              </c:numCache>
            </c:numRef>
          </c:val>
          <c:extLst>
            <c:ext xmlns:c16="http://schemas.microsoft.com/office/drawing/2014/chart" uri="{C3380CC4-5D6E-409C-BE32-E72D297353CC}">
              <c16:uniqueId val="{00000001-9B77-469E-B5B8-F3C1DB5FA419}"/>
            </c:ext>
          </c:extLst>
        </c:ser>
        <c:ser>
          <c:idx val="2"/>
          <c:order val="2"/>
          <c:tx>
            <c:strRef>
              <c:f>Sheet1!$D$1</c:f>
              <c:strCache>
                <c:ptCount val="1"/>
                <c:pt idx="0">
                  <c:v>Column2</c:v>
                </c:pt>
              </c:strCache>
            </c:strRef>
          </c:tx>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cat>
            <c:strRef>
              <c:f>Sheet1!$A$2:$A$12</c:f>
              <c:strCache>
                <c:ptCount val="11"/>
                <c:pt idx="0">
                  <c:v>Delhi            58</c:v>
                </c:pt>
                <c:pt idx="1">
                  <c:v>Greater Noida    43</c:v>
                </c:pt>
                <c:pt idx="2">
                  <c:v>Noida            40</c:v>
                </c:pt>
                <c:pt idx="3">
                  <c:v>Bangalore        37</c:v>
                </c:pt>
                <c:pt idx="4">
                  <c:v>Karnal           27</c:v>
                </c:pt>
                <c:pt idx="5">
                  <c:v>Solan            18</c:v>
                </c:pt>
                <c:pt idx="6">
                  <c:v>Ghaziabad        18</c:v>
                </c:pt>
                <c:pt idx="7">
                  <c:v>Gurgaon          12</c:v>
                </c:pt>
                <c:pt idx="8">
                  <c:v>Merrut            9</c:v>
                </c:pt>
                <c:pt idx="9">
                  <c:v>Moradabad         5</c:v>
                </c:pt>
                <c:pt idx="10">
                  <c:v>Bulandshahr       2</c:v>
                </c:pt>
              </c:strCache>
            </c:strRef>
          </c:cat>
          <c:val>
            <c:numRef>
              <c:f>Sheet1!$D$2:$D$12</c:f>
              <c:numCache>
                <c:formatCode>General</c:formatCode>
                <c:ptCount val="11"/>
              </c:numCache>
            </c:numRef>
          </c:val>
          <c:extLst>
            <c:ext xmlns:c16="http://schemas.microsoft.com/office/drawing/2014/chart" uri="{C3380CC4-5D6E-409C-BE32-E72D297353CC}">
              <c16:uniqueId val="{00000002-9B77-469E-B5B8-F3C1DB5FA419}"/>
            </c:ext>
          </c:extLst>
        </c:ser>
        <c:dLbls>
          <c:showLegendKey val="0"/>
          <c:showVal val="0"/>
          <c:showCatName val="0"/>
          <c:showSerName val="0"/>
          <c:showPercent val="0"/>
          <c:showBubbleSize val="0"/>
        </c:dLbls>
        <c:gapWidth val="100"/>
        <c:overlap val="-24"/>
        <c:axId val="429858096"/>
        <c:axId val="429857312"/>
      </c:barChart>
      <c:catAx>
        <c:axId val="429858096"/>
        <c:scaling>
          <c:orientation val="minMax"/>
        </c:scaling>
        <c:delete val="0"/>
        <c:axPos val="b"/>
        <c:title>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9857312"/>
        <c:crosses val="autoZero"/>
        <c:auto val="1"/>
        <c:lblAlgn val="ctr"/>
        <c:lblOffset val="100"/>
        <c:noMultiLvlLbl val="0"/>
      </c:catAx>
      <c:valAx>
        <c:axId val="429857312"/>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9858096"/>
        <c:crosses val="autoZero"/>
        <c:crossBetween val="between"/>
      </c:valAx>
      <c:spPr>
        <a:noFill/>
        <a:ln>
          <a:noFill/>
        </a:ln>
        <a:effectLst/>
      </c:spPr>
    </c:plotArea>
    <c:legend>
      <c:legendPos val="b"/>
      <c:legendEntry>
        <c:idx val="0"/>
        <c:delete val="1"/>
      </c:legendEntry>
      <c:layout>
        <c:manualLayout>
          <c:xMode val="edge"/>
          <c:yMode val="edge"/>
          <c:x val="0.34208166846425958"/>
          <c:y val="0.9209461833154502"/>
          <c:w val="0.1015002542709131"/>
          <c:h val="6.089263404358969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Reliability of the website or application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05B-43FA-9EB0-26BEF22684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05B-43FA-9EB0-26BEF22684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05B-43FA-9EB0-26BEF226841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05B-43FA-9EB0-26BEF226841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05B-43FA-9EB0-26BEF226841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39.270000000000003</c:v>
                </c:pt>
                <c:pt idx="1">
                  <c:v>25.26</c:v>
                </c:pt>
                <c:pt idx="2">
                  <c:v>11.07</c:v>
                </c:pt>
                <c:pt idx="3">
                  <c:v>16.61</c:v>
                </c:pt>
                <c:pt idx="4">
                  <c:v>7.79</c:v>
                </c:pt>
              </c:numCache>
            </c:numRef>
          </c:val>
          <c:extLst>
            <c:ext xmlns:c16="http://schemas.microsoft.com/office/drawing/2014/chart" uri="{C3380CC4-5D6E-409C-BE32-E72D297353CC}">
              <c16:uniqueId val="{0000000A-A05B-43FA-9EB0-26BEF226841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Frequent disruption when moving from one page to another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799-4910-9ED9-59841F7603C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99-4910-9ED9-59841F7603C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799-4910-9ED9-59841F7603C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799-4910-9ED9-59841F7603C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799-4910-9ED9-59841F7603C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24.45</c:v>
                </c:pt>
                <c:pt idx="1">
                  <c:v>19.440000000000001</c:v>
                </c:pt>
                <c:pt idx="2">
                  <c:v>20.69</c:v>
                </c:pt>
                <c:pt idx="3">
                  <c:v>12.23</c:v>
                </c:pt>
                <c:pt idx="4">
                  <c:v>23.2</c:v>
                </c:pt>
              </c:numCache>
            </c:numRef>
          </c:val>
          <c:extLst>
            <c:ext xmlns:c16="http://schemas.microsoft.com/office/drawing/2014/chart" uri="{C3380CC4-5D6E-409C-BE32-E72D297353CC}">
              <c16:uniqueId val="{0000000A-8799-4910-9ED9-59841F7603C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Longer time to get logged in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A2A-4F7D-AE9A-E32B7B06AE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A2A-4F7D-AE9A-E32B7B06AE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A2A-4F7D-AE9A-E32B7B06AE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A2A-4F7D-AE9A-E32B7B06AE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A2A-4F7D-AE9A-E32B7B06AE2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32.369999999999997</c:v>
                </c:pt>
                <c:pt idx="1">
                  <c:v>24.7</c:v>
                </c:pt>
                <c:pt idx="2">
                  <c:v>8.39</c:v>
                </c:pt>
                <c:pt idx="3">
                  <c:v>18.47</c:v>
                </c:pt>
                <c:pt idx="4">
                  <c:v>16.07</c:v>
                </c:pt>
              </c:numCache>
            </c:numRef>
          </c:val>
          <c:extLst>
            <c:ext xmlns:c16="http://schemas.microsoft.com/office/drawing/2014/chart" uri="{C3380CC4-5D6E-409C-BE32-E72D297353CC}">
              <c16:uniqueId val="{0000000A-0A2A-4F7D-AE9A-E32B7B06AE2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Longer time in displaying graphics and photos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BEB-4A17-AA65-7E856C614B4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BEB-4A17-AA65-7E856C614B4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BEB-4A17-AA65-7E856C614B4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BEB-4A17-AA65-7E856C614B4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BEB-4A17-AA65-7E856C614B4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30.43</c:v>
                </c:pt>
                <c:pt idx="1">
                  <c:v>22.71</c:v>
                </c:pt>
                <c:pt idx="2">
                  <c:v>17.87</c:v>
                </c:pt>
                <c:pt idx="3">
                  <c:v>6.76</c:v>
                </c:pt>
                <c:pt idx="4">
                  <c:v>22.22</c:v>
                </c:pt>
              </c:numCache>
            </c:numRef>
          </c:val>
          <c:extLst>
            <c:ext xmlns:c16="http://schemas.microsoft.com/office/drawing/2014/chart" uri="{C3380CC4-5D6E-409C-BE32-E72D297353CC}">
              <c16:uniqueId val="{0000000A-CBEB-4A17-AA65-7E856C614B4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Late declaration of price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7A2-47F9-BCD0-993069C586C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7A2-47F9-BCD0-993069C586C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7A2-47F9-BCD0-993069C586C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7A2-47F9-BCD0-993069C586C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7A2-47F9-BCD0-993069C586C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22.76</c:v>
                </c:pt>
                <c:pt idx="1">
                  <c:v>17.48</c:v>
                </c:pt>
                <c:pt idx="2">
                  <c:v>30.49</c:v>
                </c:pt>
                <c:pt idx="3">
                  <c:v>29.27</c:v>
                </c:pt>
                <c:pt idx="4">
                  <c:v>0</c:v>
                </c:pt>
              </c:numCache>
            </c:numRef>
          </c:val>
          <c:extLst>
            <c:ext xmlns:c16="http://schemas.microsoft.com/office/drawing/2014/chart" uri="{C3380CC4-5D6E-409C-BE32-E72D297353CC}">
              <c16:uniqueId val="{0000000A-17A2-47F9-BCD0-993069C586C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Longer page loading time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265-4086-B8A3-C50B20F99A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265-4086-B8A3-C50B20F99A5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265-4086-B8A3-C50B20F99A5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265-4086-B8A3-C50B20F99A5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265-4086-B8A3-C50B20F99A5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19.21</c:v>
                </c:pt>
                <c:pt idx="1">
                  <c:v>17.23</c:v>
                </c:pt>
                <c:pt idx="2">
                  <c:v>19.21</c:v>
                </c:pt>
                <c:pt idx="3">
                  <c:v>26.55</c:v>
                </c:pt>
                <c:pt idx="4">
                  <c:v>17.8</c:v>
                </c:pt>
              </c:numCache>
            </c:numRef>
          </c:val>
          <c:extLst>
            <c:ext xmlns:c16="http://schemas.microsoft.com/office/drawing/2014/chart" uri="{C3380CC4-5D6E-409C-BE32-E72D297353CC}">
              <c16:uniqueId val="{0000000A-6265-4086-B8A3-C50B20F99A5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Privacy of customers’ information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93-4E52-BEFC-157D988C4E9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93-4E52-BEFC-157D988C4E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93-4E52-BEFC-157D988C4E9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93-4E52-BEFC-157D988C4E9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493-4E52-BEFC-157D988C4E9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39.32</c:v>
                </c:pt>
                <c:pt idx="1">
                  <c:v>26.69</c:v>
                </c:pt>
                <c:pt idx="2">
                  <c:v>13.88</c:v>
                </c:pt>
                <c:pt idx="3">
                  <c:v>12.1</c:v>
                </c:pt>
                <c:pt idx="4">
                  <c:v>8.01</c:v>
                </c:pt>
              </c:numCache>
            </c:numRef>
          </c:val>
          <c:extLst>
            <c:ext xmlns:c16="http://schemas.microsoft.com/office/drawing/2014/chart" uri="{C3380CC4-5D6E-409C-BE32-E72D297353CC}">
              <c16:uniqueId val="{0000000A-5493-4E52-BEFC-157D988C4E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Security of customer financial information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D8D-4960-94FA-90BD23A57E4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D8D-4960-94FA-90BD23A57E4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D8D-4960-94FA-90BD23A57E4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D8D-4960-94FA-90BD23A57E4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D8D-4960-94FA-90BD23A57E4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32.49</c:v>
                </c:pt>
                <c:pt idx="1">
                  <c:v>23.5</c:v>
                </c:pt>
                <c:pt idx="2">
                  <c:v>14.35</c:v>
                </c:pt>
                <c:pt idx="3">
                  <c:v>13.88</c:v>
                </c:pt>
                <c:pt idx="4">
                  <c:v>15.77</c:v>
                </c:pt>
              </c:numCache>
            </c:numRef>
          </c:val>
          <c:extLst>
            <c:ext xmlns:c16="http://schemas.microsoft.com/office/drawing/2014/chart" uri="{C3380CC4-5D6E-409C-BE32-E72D297353CC}">
              <c16:uniqueId val="{0000000A-FD8D-4960-94FA-90BD23A57E4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Perceived Trustworthiness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92-4ACD-8704-AA28F9D964B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92-4ACD-8704-AA28F9D964B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92-4ACD-8704-AA28F9D964B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92-4ACD-8704-AA28F9D964B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C92-4ACD-8704-AA28F9D964B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40.83</c:v>
                </c:pt>
                <c:pt idx="1">
                  <c:v>25.72</c:v>
                </c:pt>
                <c:pt idx="2">
                  <c:v>15.83</c:v>
                </c:pt>
                <c:pt idx="3">
                  <c:v>4.32</c:v>
                </c:pt>
                <c:pt idx="4">
                  <c:v>13.31</c:v>
                </c:pt>
              </c:numCache>
            </c:numRef>
          </c:val>
          <c:extLst>
            <c:ext xmlns:c16="http://schemas.microsoft.com/office/drawing/2014/chart" uri="{C3380CC4-5D6E-409C-BE32-E72D297353CC}">
              <c16:uniqueId val="{0000000A-2C92-4ACD-8704-AA28F9D964B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explosion val="1"/>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0EA-4C5C-BC30-659073120CF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0EA-4C5C-BC30-659073120CF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0EA-4C5C-BC30-659073120CFD}"/>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10EA-4C5C-BC30-659073120CFD}"/>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10EA-4C5C-BC30-659073120CF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Amazon</c:v>
                </c:pt>
                <c:pt idx="1">
                  <c:v>Flipkart</c:v>
                </c:pt>
                <c:pt idx="2">
                  <c:v>Myntra</c:v>
                </c:pt>
                <c:pt idx="3">
                  <c:v>Paytm</c:v>
                </c:pt>
                <c:pt idx="4">
                  <c:v>Snapdeal</c:v>
                </c:pt>
              </c:strCache>
            </c:strRef>
          </c:cat>
          <c:val>
            <c:numRef>
              <c:f>Sheet1!$B$2:$B$6</c:f>
              <c:numCache>
                <c:formatCode>General</c:formatCode>
                <c:ptCount val="5"/>
                <c:pt idx="0">
                  <c:v>47</c:v>
                </c:pt>
                <c:pt idx="1">
                  <c:v>27.25</c:v>
                </c:pt>
                <c:pt idx="2">
                  <c:v>16.309999999999999</c:v>
                </c:pt>
                <c:pt idx="3">
                  <c:v>9.44</c:v>
                </c:pt>
                <c:pt idx="4">
                  <c:v>0</c:v>
                </c:pt>
              </c:numCache>
            </c:numRef>
          </c:val>
          <c:extLst>
            <c:ext xmlns:c16="http://schemas.microsoft.com/office/drawing/2014/chart" uri="{C3380CC4-5D6E-409C-BE32-E72D297353CC}">
              <c16:uniqueId val="{0000000A-10EA-4C5C-BC30-659073120CFD}"/>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Since how</a:t>
            </a:r>
            <a:r>
              <a:rPr lang="en-US" baseline="0" dirty="0"/>
              <a:t> long you are shopping online?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0640748031496062E-2"/>
          <c:y val="0.17596264911647089"/>
          <c:w val="0.92435925196850399"/>
          <c:h val="0.7689357917731427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Sheet1!$A$2:$A$6</c:f>
              <c:strCache>
                <c:ptCount val="5"/>
                <c:pt idx="0">
                  <c:v>Above 4 yrs</c:v>
                </c:pt>
                <c:pt idx="1">
                  <c:v>2-3 Yrs</c:v>
                </c:pt>
                <c:pt idx="2">
                  <c:v>3-4 Yrs</c:v>
                </c:pt>
                <c:pt idx="3">
                  <c:v>Less than 1</c:v>
                </c:pt>
                <c:pt idx="4">
                  <c:v>1-2 Yrs</c:v>
                </c:pt>
              </c:strCache>
            </c:strRef>
          </c:cat>
          <c:val>
            <c:numRef>
              <c:f>Sheet1!$B$2:$B$6</c:f>
              <c:numCache>
                <c:formatCode>General</c:formatCode>
                <c:ptCount val="5"/>
                <c:pt idx="0">
                  <c:v>98</c:v>
                </c:pt>
                <c:pt idx="1">
                  <c:v>65</c:v>
                </c:pt>
                <c:pt idx="2">
                  <c:v>47</c:v>
                </c:pt>
                <c:pt idx="3">
                  <c:v>43</c:v>
                </c:pt>
                <c:pt idx="4">
                  <c:v>16</c:v>
                </c:pt>
              </c:numCache>
            </c:numRef>
          </c:val>
          <c:extLst>
            <c:ext xmlns:c16="http://schemas.microsoft.com/office/drawing/2014/chart" uri="{C3380CC4-5D6E-409C-BE32-E72D297353CC}">
              <c16:uniqueId val="{00000001-29C2-4E92-93F5-85D8EBD6E17B}"/>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Above 4 yrs</c:v>
                </c:pt>
                <c:pt idx="1">
                  <c:v>2-3 Yrs</c:v>
                </c:pt>
                <c:pt idx="2">
                  <c:v>3-4 Yrs</c:v>
                </c:pt>
                <c:pt idx="3">
                  <c:v>Less than 1</c:v>
                </c:pt>
                <c:pt idx="4">
                  <c:v>1-2 Yrs</c:v>
                </c:pt>
              </c:strCache>
            </c:strRef>
          </c:cat>
          <c:val>
            <c:numRef>
              <c:f>Sheet1!$C$2:$C$6</c:f>
              <c:numCache>
                <c:formatCode>General</c:formatCode>
                <c:ptCount val="5"/>
              </c:numCache>
            </c:numRef>
          </c:val>
          <c:extLst>
            <c:ext xmlns:c16="http://schemas.microsoft.com/office/drawing/2014/chart" uri="{C3380CC4-5D6E-409C-BE32-E72D297353CC}">
              <c16:uniqueId val="{00000002-29C2-4E92-93F5-85D8EBD6E17B}"/>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Above 4 yrs</c:v>
                </c:pt>
                <c:pt idx="1">
                  <c:v>2-3 Yrs</c:v>
                </c:pt>
                <c:pt idx="2">
                  <c:v>3-4 Yrs</c:v>
                </c:pt>
                <c:pt idx="3">
                  <c:v>Less than 1</c:v>
                </c:pt>
                <c:pt idx="4">
                  <c:v>1-2 Yrs</c:v>
                </c:pt>
              </c:strCache>
            </c:strRef>
          </c:cat>
          <c:val>
            <c:numRef>
              <c:f>Sheet1!$D$2:$D$6</c:f>
              <c:numCache>
                <c:formatCode>General</c:formatCode>
                <c:ptCount val="5"/>
              </c:numCache>
            </c:numRef>
          </c:val>
          <c:extLst>
            <c:ext xmlns:c16="http://schemas.microsoft.com/office/drawing/2014/chart" uri="{C3380CC4-5D6E-409C-BE32-E72D297353CC}">
              <c16:uniqueId val="{00000003-29C2-4E92-93F5-85D8EBD6E17B}"/>
            </c:ext>
          </c:extLst>
        </c:ser>
        <c:dLbls>
          <c:dLblPos val="ctr"/>
          <c:showLegendKey val="0"/>
          <c:showVal val="1"/>
          <c:showCatName val="0"/>
          <c:showSerName val="0"/>
          <c:showPercent val="0"/>
          <c:showBubbleSize val="0"/>
        </c:dLbls>
        <c:gapWidth val="219"/>
        <c:overlap val="-27"/>
        <c:axId val="491410512"/>
        <c:axId val="491410904"/>
      </c:barChart>
      <c:catAx>
        <c:axId val="49141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1410904"/>
        <c:crosses val="autoZero"/>
        <c:auto val="1"/>
        <c:lblAlgn val="ctr"/>
        <c:lblOffset val="100"/>
        <c:noMultiLvlLbl val="0"/>
      </c:catAx>
      <c:valAx>
        <c:axId val="491410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1410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How many times you have made an online purchase in the past 1 year?</c:v>
                </c:pt>
              </c:strCache>
            </c:strRef>
          </c:tx>
          <c:dPt>
            <c:idx val="0"/>
            <c:bubble3D val="0"/>
            <c:explosion val="4"/>
            <c:spPr>
              <a:solidFill>
                <a:schemeClr val="accent1"/>
              </a:solidFill>
              <a:ln w="19050">
                <a:solidFill>
                  <a:schemeClr val="lt1"/>
                </a:solidFill>
              </a:ln>
              <a:effectLst/>
            </c:spPr>
            <c:extLst>
              <c:ext xmlns:c16="http://schemas.microsoft.com/office/drawing/2014/chart" uri="{C3380CC4-5D6E-409C-BE32-E72D297353CC}">
                <c16:uniqueId val="{00000001-0B65-475D-B84C-C2ECCAEB71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B65-475D-B84C-C2ECCAEB71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B65-475D-B84C-C2ECCAEB714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B65-475D-B84C-C2ECCAEB714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B65-475D-B84C-C2ECCAEB714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B65-475D-B84C-C2ECCAEB714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Less than 10 times</c:v>
                </c:pt>
                <c:pt idx="1">
                  <c:v>31-40 times</c:v>
                </c:pt>
                <c:pt idx="2">
                  <c:v>41 times and above</c:v>
                </c:pt>
                <c:pt idx="3">
                  <c:v>11-20 times</c:v>
                </c:pt>
                <c:pt idx="4">
                  <c:v>21-30 times</c:v>
                </c:pt>
                <c:pt idx="5">
                  <c:v>42 times and above</c:v>
                </c:pt>
              </c:strCache>
            </c:strRef>
          </c:cat>
          <c:val>
            <c:numRef>
              <c:f>Sheet1!$B$2:$B$7</c:f>
              <c:numCache>
                <c:formatCode>General</c:formatCode>
                <c:ptCount val="6"/>
                <c:pt idx="0">
                  <c:v>42.38</c:v>
                </c:pt>
                <c:pt idx="1">
                  <c:v>23.42</c:v>
                </c:pt>
                <c:pt idx="2">
                  <c:v>17.47</c:v>
                </c:pt>
                <c:pt idx="3">
                  <c:v>10.78</c:v>
                </c:pt>
                <c:pt idx="4">
                  <c:v>3.72</c:v>
                </c:pt>
                <c:pt idx="5">
                  <c:v>2.23</c:v>
                </c:pt>
              </c:numCache>
            </c:numRef>
          </c:val>
          <c:extLst>
            <c:ext xmlns:c16="http://schemas.microsoft.com/office/drawing/2014/chart" uri="{C3380CC4-5D6E-409C-BE32-E72D297353CC}">
              <c16:uniqueId val="{0000000C-0B65-475D-B84C-C2ECCAEB714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softEdge rad="558800"/>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Device Used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WiFi</c:v>
                </c:pt>
              </c:strCache>
            </c:strRef>
          </c:tx>
          <c:spPr>
            <a:solidFill>
              <a:srgbClr val="FFC000"/>
            </a:solidFill>
            <a:ln>
              <a:noFill/>
            </a:ln>
            <a:effectLst/>
          </c:spPr>
          <c:invertIfNegative val="0"/>
          <c:cat>
            <c:strRef>
              <c:f>Sheet1!$A$2:$A$5</c:f>
              <c:strCache>
                <c:ptCount val="4"/>
                <c:pt idx="0">
                  <c:v>Smartphone</c:v>
                </c:pt>
                <c:pt idx="1">
                  <c:v>Laptop</c:v>
                </c:pt>
                <c:pt idx="2">
                  <c:v>Desktop</c:v>
                </c:pt>
                <c:pt idx="3">
                  <c:v>Tablet</c:v>
                </c:pt>
              </c:strCache>
            </c:strRef>
          </c:cat>
          <c:val>
            <c:numRef>
              <c:f>Sheet1!$B$2:$B$5</c:f>
              <c:numCache>
                <c:formatCode>General</c:formatCode>
                <c:ptCount val="4"/>
                <c:pt idx="0">
                  <c:v>38</c:v>
                </c:pt>
                <c:pt idx="1">
                  <c:v>35</c:v>
                </c:pt>
                <c:pt idx="3">
                  <c:v>5</c:v>
                </c:pt>
              </c:numCache>
            </c:numRef>
          </c:val>
          <c:extLst>
            <c:ext xmlns:c16="http://schemas.microsoft.com/office/drawing/2014/chart" uri="{C3380CC4-5D6E-409C-BE32-E72D297353CC}">
              <c16:uniqueId val="{00000000-4523-48CF-ADC7-829B729B3B28}"/>
            </c:ext>
          </c:extLst>
        </c:ser>
        <c:ser>
          <c:idx val="1"/>
          <c:order val="1"/>
          <c:tx>
            <c:strRef>
              <c:f>Sheet1!$C$1</c:f>
              <c:strCache>
                <c:ptCount val="1"/>
                <c:pt idx="0">
                  <c:v>Mobile Internet</c:v>
                </c:pt>
              </c:strCache>
            </c:strRef>
          </c:tx>
          <c:spPr>
            <a:solidFill>
              <a:srgbClr val="92D050"/>
            </a:solidFill>
            <a:ln>
              <a:noFill/>
            </a:ln>
            <a:effectLst/>
          </c:spPr>
          <c:invertIfNegative val="0"/>
          <c:cat>
            <c:strRef>
              <c:f>Sheet1!$A$2:$A$5</c:f>
              <c:strCache>
                <c:ptCount val="4"/>
                <c:pt idx="0">
                  <c:v>Smartphone</c:v>
                </c:pt>
                <c:pt idx="1">
                  <c:v>Laptop</c:v>
                </c:pt>
                <c:pt idx="2">
                  <c:v>Desktop</c:v>
                </c:pt>
                <c:pt idx="3">
                  <c:v>Tablet</c:v>
                </c:pt>
              </c:strCache>
            </c:strRef>
          </c:cat>
          <c:val>
            <c:numRef>
              <c:f>Sheet1!$C$2:$C$5</c:f>
              <c:numCache>
                <c:formatCode>General</c:formatCode>
                <c:ptCount val="4"/>
                <c:pt idx="0">
                  <c:v>105</c:v>
                </c:pt>
                <c:pt idx="1">
                  <c:v>55</c:v>
                </c:pt>
                <c:pt idx="2">
                  <c:v>25</c:v>
                </c:pt>
                <c:pt idx="3">
                  <c:v>2.8</c:v>
                </c:pt>
              </c:numCache>
            </c:numRef>
          </c:val>
          <c:extLst>
            <c:ext xmlns:c16="http://schemas.microsoft.com/office/drawing/2014/chart" uri="{C3380CC4-5D6E-409C-BE32-E72D297353CC}">
              <c16:uniqueId val="{00000001-4523-48CF-ADC7-829B729B3B28}"/>
            </c:ext>
          </c:extLst>
        </c:ser>
        <c:ser>
          <c:idx val="2"/>
          <c:order val="2"/>
          <c:tx>
            <c:strRef>
              <c:f>Sheet1!$D$1</c:f>
              <c:strCache>
                <c:ptCount val="1"/>
                <c:pt idx="0">
                  <c:v>Dialup</c:v>
                </c:pt>
              </c:strCache>
            </c:strRef>
          </c:tx>
          <c:spPr>
            <a:solidFill>
              <a:srgbClr val="0070C0"/>
            </a:solidFill>
            <a:ln>
              <a:noFill/>
            </a:ln>
            <a:effectLst/>
          </c:spPr>
          <c:invertIfNegative val="0"/>
          <c:cat>
            <c:strRef>
              <c:f>Sheet1!$A$2:$A$5</c:f>
              <c:strCache>
                <c:ptCount val="4"/>
                <c:pt idx="0">
                  <c:v>Smartphone</c:v>
                </c:pt>
                <c:pt idx="1">
                  <c:v>Laptop</c:v>
                </c:pt>
                <c:pt idx="2">
                  <c:v>Desktop</c:v>
                </c:pt>
                <c:pt idx="3">
                  <c:v>Tablet</c:v>
                </c:pt>
              </c:strCache>
            </c:strRef>
          </c:cat>
          <c:val>
            <c:numRef>
              <c:f>Sheet1!$D$2:$D$5</c:f>
              <c:numCache>
                <c:formatCode>General</c:formatCode>
                <c:ptCount val="4"/>
                <c:pt idx="2">
                  <c:v>5</c:v>
                </c:pt>
              </c:numCache>
            </c:numRef>
          </c:val>
          <c:extLst>
            <c:ext xmlns:c16="http://schemas.microsoft.com/office/drawing/2014/chart" uri="{C3380CC4-5D6E-409C-BE32-E72D297353CC}">
              <c16:uniqueId val="{00000002-4523-48CF-ADC7-829B729B3B28}"/>
            </c:ext>
          </c:extLst>
        </c:ser>
        <c:dLbls>
          <c:showLegendKey val="0"/>
          <c:showVal val="0"/>
          <c:showCatName val="0"/>
          <c:showSerName val="0"/>
          <c:showPercent val="0"/>
          <c:showBubbleSize val="0"/>
        </c:dLbls>
        <c:gapWidth val="219"/>
        <c:overlap val="-27"/>
        <c:axId val="415792928"/>
        <c:axId val="415787440"/>
      </c:barChart>
      <c:catAx>
        <c:axId val="41579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787440"/>
        <c:crosses val="autoZero"/>
        <c:auto val="1"/>
        <c:lblAlgn val="ctr"/>
        <c:lblOffset val="100"/>
        <c:noMultiLvlLbl val="0"/>
      </c:catAx>
      <c:valAx>
        <c:axId val="41578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792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Browser</c:v>
                </c:pt>
              </c:strCache>
            </c:strRef>
          </c:tx>
          <c:dPt>
            <c:idx val="0"/>
            <c:bubble3D val="0"/>
            <c:explosion val="1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14C-4E84-BF3C-B1A757BD568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14C-4E84-BF3C-B1A757BD568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14C-4E84-BF3C-B1A757BD568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14C-4E84-BF3C-B1A757BD568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Google Chrome</c:v>
                </c:pt>
                <c:pt idx="1">
                  <c:v>Safari</c:v>
                </c:pt>
                <c:pt idx="2">
                  <c:v>Opera</c:v>
                </c:pt>
                <c:pt idx="3">
                  <c:v>Mozila Firefox</c:v>
                </c:pt>
              </c:strCache>
            </c:strRef>
          </c:cat>
          <c:val>
            <c:numRef>
              <c:f>Sheet1!$B$2:$B$5</c:f>
              <c:numCache>
                <c:formatCode>General</c:formatCode>
                <c:ptCount val="4"/>
                <c:pt idx="0">
                  <c:v>80.3</c:v>
                </c:pt>
                <c:pt idx="1">
                  <c:v>14.87</c:v>
                </c:pt>
                <c:pt idx="2">
                  <c:v>2.97</c:v>
                </c:pt>
                <c:pt idx="3">
                  <c:v>1.86</c:v>
                </c:pt>
              </c:numCache>
            </c:numRef>
          </c:val>
          <c:extLst>
            <c:ext xmlns:c16="http://schemas.microsoft.com/office/drawing/2014/chart" uri="{C3380CC4-5D6E-409C-BE32-E72D297353CC}">
              <c16:uniqueId val="{00000008-814C-4E84-BF3C-B1A757BD568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First time visit through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3"/>
                <c:pt idx="0">
                  <c:v>Search Engine</c:v>
                </c:pt>
                <c:pt idx="1">
                  <c:v>Content Marketing</c:v>
                </c:pt>
                <c:pt idx="2">
                  <c:v>Display Adverts</c:v>
                </c:pt>
              </c:strCache>
            </c:strRef>
          </c:cat>
          <c:val>
            <c:numRef>
              <c:f>Sheet1!$B$2:$B$5</c:f>
              <c:numCache>
                <c:formatCode>General</c:formatCode>
                <c:ptCount val="4"/>
                <c:pt idx="0">
                  <c:v>230</c:v>
                </c:pt>
                <c:pt idx="1">
                  <c:v>20</c:v>
                </c:pt>
                <c:pt idx="2">
                  <c:v>19</c:v>
                </c:pt>
              </c:numCache>
            </c:numRef>
          </c:val>
          <c:extLst>
            <c:ext xmlns:c16="http://schemas.microsoft.com/office/drawing/2014/chart" uri="{C3380CC4-5D6E-409C-BE32-E72D297353CC}">
              <c16:uniqueId val="{00000000-767E-44B5-976F-089DE03253E9}"/>
            </c:ext>
          </c:extLst>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3"/>
                <c:pt idx="0">
                  <c:v>Search Engine</c:v>
                </c:pt>
                <c:pt idx="1">
                  <c:v>Content Marketing</c:v>
                </c:pt>
                <c:pt idx="2">
                  <c:v>Display Adverts</c:v>
                </c:pt>
              </c:strCache>
            </c:strRef>
          </c:cat>
          <c:val>
            <c:numRef>
              <c:f>Sheet1!$C$2:$C$5</c:f>
              <c:numCache>
                <c:formatCode>General</c:formatCode>
                <c:ptCount val="4"/>
              </c:numCache>
            </c:numRef>
          </c:val>
          <c:extLst>
            <c:ext xmlns:c16="http://schemas.microsoft.com/office/drawing/2014/chart" uri="{C3380CC4-5D6E-409C-BE32-E72D297353CC}">
              <c16:uniqueId val="{00000001-767E-44B5-976F-089DE03253E9}"/>
            </c:ext>
          </c:extLst>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3"/>
                <c:pt idx="0">
                  <c:v>Search Engine</c:v>
                </c:pt>
                <c:pt idx="1">
                  <c:v>Content Marketing</c:v>
                </c:pt>
                <c:pt idx="2">
                  <c:v>Display Adverts</c:v>
                </c:pt>
              </c:strCache>
            </c:strRef>
          </c:cat>
          <c:val>
            <c:numRef>
              <c:f>Sheet1!$D$2:$D$5</c:f>
              <c:numCache>
                <c:formatCode>General</c:formatCode>
                <c:ptCount val="4"/>
              </c:numCache>
            </c:numRef>
          </c:val>
          <c:extLst>
            <c:ext xmlns:c16="http://schemas.microsoft.com/office/drawing/2014/chart" uri="{C3380CC4-5D6E-409C-BE32-E72D297353CC}">
              <c16:uniqueId val="{00000002-767E-44B5-976F-089DE03253E9}"/>
            </c:ext>
          </c:extLst>
        </c:ser>
        <c:dLbls>
          <c:showLegendKey val="0"/>
          <c:showVal val="0"/>
          <c:showCatName val="0"/>
          <c:showSerName val="0"/>
          <c:showPercent val="0"/>
          <c:showBubbleSize val="0"/>
        </c:dLbls>
        <c:gapWidth val="219"/>
        <c:overlap val="-27"/>
        <c:axId val="415815272"/>
        <c:axId val="415815664"/>
      </c:barChart>
      <c:catAx>
        <c:axId val="415815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815664"/>
        <c:crosses val="autoZero"/>
        <c:auto val="1"/>
        <c:lblAlgn val="ctr"/>
        <c:lblOffset val="100"/>
        <c:noMultiLvlLbl val="0"/>
      </c:catAx>
      <c:valAx>
        <c:axId val="41581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815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First Time visit, How?</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3E-4F17-B10B-349F87535A6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3E-4F17-B10B-349F87535A6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E3E-4F17-B10B-349F87535A6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E3E-4F17-B10B-349F87535A6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Search Engine</c:v>
                </c:pt>
                <c:pt idx="1">
                  <c:v>Content Marketing</c:v>
                </c:pt>
                <c:pt idx="2">
                  <c:v>Display Adverts</c:v>
                </c:pt>
              </c:strCache>
            </c:strRef>
          </c:cat>
          <c:val>
            <c:numRef>
              <c:f>Sheet1!$B$2:$B$5</c:f>
              <c:numCache>
                <c:formatCode>General</c:formatCode>
                <c:ptCount val="4"/>
                <c:pt idx="0">
                  <c:v>85.5</c:v>
                </c:pt>
                <c:pt idx="1">
                  <c:v>7.43</c:v>
                </c:pt>
                <c:pt idx="2">
                  <c:v>7.06</c:v>
                </c:pt>
              </c:numCache>
            </c:numRef>
          </c:val>
          <c:extLst>
            <c:ext xmlns:c16="http://schemas.microsoft.com/office/drawing/2014/chart" uri="{C3380CC4-5D6E-409C-BE32-E72D297353CC}">
              <c16:uniqueId val="{00000008-FE3E-4F17-B10B-349F87535A6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88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1F04655-AD06-49C0-B28A-ADCD92FCE88C}"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15682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964864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14500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3867082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378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1906966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971524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302175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315316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04655-AD06-49C0-B28A-ADCD92FCE88C}"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12346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04655-AD06-49C0-B28A-ADCD92FCE88C}"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11920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F04655-AD06-49C0-B28A-ADCD92FCE88C}"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296793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F04655-AD06-49C0-B28A-ADCD92FCE88C}"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349286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04655-AD06-49C0-B28A-ADCD92FCE88C}"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89499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F04655-AD06-49C0-B28A-ADCD92FCE88C}"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34995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F04655-AD06-49C0-B28A-ADCD92FCE88C}"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65DAE-BBB9-4516-96D2-BD0645FFD5A0}" type="slidenum">
              <a:rPr lang="en-US" smtClean="0"/>
              <a:t>‹#›</a:t>
            </a:fld>
            <a:endParaRPr lang="en-US"/>
          </a:p>
        </p:txBody>
      </p:sp>
    </p:spTree>
    <p:extLst>
      <p:ext uri="{BB962C8B-B14F-4D97-AF65-F5344CB8AC3E}">
        <p14:creationId xmlns:p14="http://schemas.microsoft.com/office/powerpoint/2010/main" val="222031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1F04655-AD06-49C0-B28A-ADCD92FCE88C}" type="datetimeFigureOut">
              <a:rPr lang="en-US" smtClean="0"/>
              <a:t>9/27/2022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8265DAE-BBB9-4516-96D2-BD0645FFD5A0}" type="slidenum">
              <a:rPr lang="en-US" smtClean="0"/>
              <a:t>‹#›</a:t>
            </a:fld>
            <a:endParaRPr lang="en-US"/>
          </a:p>
        </p:txBody>
      </p:sp>
    </p:spTree>
    <p:extLst>
      <p:ext uri="{BB962C8B-B14F-4D97-AF65-F5344CB8AC3E}">
        <p14:creationId xmlns:p14="http://schemas.microsoft.com/office/powerpoint/2010/main" val="14420872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6.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 Id="rId5" Type="http://schemas.openxmlformats.org/officeDocument/2006/relationships/chart" Target="../charts/chart18.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6.xml"/><Relationship Id="rId4" Type="http://schemas.openxmlformats.org/officeDocument/2006/relationships/chart" Target="../charts/chart21.xml"/></Relationships>
</file>

<file path=ppt/slides/_rels/slide19.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7.xml"/><Relationship Id="rId4" Type="http://schemas.openxmlformats.org/officeDocument/2006/relationships/chart" Target="../charts/chart25.xml"/></Relationships>
</file>

<file path=ppt/slides/_rels/slide2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7.xml"/><Relationship Id="rId4" Type="http://schemas.openxmlformats.org/officeDocument/2006/relationships/chart" Target="../charts/chart28.xml"/></Relationships>
</file>

<file path=ppt/slides/_rels/slide2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7.xml"/><Relationship Id="rId4" Type="http://schemas.openxmlformats.org/officeDocument/2006/relationships/chart" Target="../charts/chart31.xml"/></Relationships>
</file>

<file path=ppt/slides/_rels/slide23.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7.xml"/><Relationship Id="rId5" Type="http://schemas.openxmlformats.org/officeDocument/2006/relationships/chart" Target="../charts/chart35.xml"/><Relationship Id="rId4" Type="http://schemas.openxmlformats.org/officeDocument/2006/relationships/chart" Target="../charts/chart34.xml"/></Relationships>
</file>

<file path=ppt/slides/_rels/slide24.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7.xml"/><Relationship Id="rId4" Type="http://schemas.openxmlformats.org/officeDocument/2006/relationships/chart" Target="../charts/chart38.xml"/></Relationships>
</file>

<file path=ppt/slides/_rels/slide25.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crazyegg.com/blog/how-to-generate-leads/" TargetMode="External"/><Relationship Id="rId2" Type="http://schemas.openxmlformats.org/officeDocument/2006/relationships/hyperlink" Target="https://www.crazyegg.com/blog/customer-acquisition/"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crazyegg.com/blog/increase-your-conversion-rate/" TargetMode="External"/><Relationship Id="rId4" Type="http://schemas.openxmlformats.org/officeDocument/2006/relationships/hyperlink" Target="https://www.outboundengine.com/blog/customer-retention-marketing-vs-customer-acquisition-market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11DD-B319-591C-A605-AC7862D4A201}"/>
              </a:ext>
            </a:extLst>
          </p:cNvPr>
          <p:cNvSpPr>
            <a:spLocks noGrp="1"/>
          </p:cNvSpPr>
          <p:nvPr>
            <p:ph type="ctrTitle"/>
          </p:nvPr>
        </p:nvSpPr>
        <p:spPr/>
        <p:txBody>
          <a:bodyPr/>
          <a:lstStyle/>
          <a:p>
            <a:r>
              <a:rPr lang="en-US" u="sng" dirty="0"/>
              <a:t>Customer Retention</a:t>
            </a:r>
            <a:endParaRPr lang="en-US" dirty="0"/>
          </a:p>
        </p:txBody>
      </p:sp>
      <p:sp>
        <p:nvSpPr>
          <p:cNvPr id="3" name="Subtitle 2">
            <a:extLst>
              <a:ext uri="{FF2B5EF4-FFF2-40B4-BE49-F238E27FC236}">
                <a16:creationId xmlns:a16="http://schemas.microsoft.com/office/drawing/2014/main" id="{1920CC26-9733-3AD7-AED9-E1FF7856631F}"/>
              </a:ext>
            </a:extLst>
          </p:cNvPr>
          <p:cNvSpPr>
            <a:spLocks noGrp="1"/>
          </p:cNvSpPr>
          <p:nvPr>
            <p:ph type="subTitle" idx="1"/>
          </p:nvPr>
        </p:nvSpPr>
        <p:spPr/>
        <p:txBody>
          <a:bodyPr/>
          <a:lstStyle/>
          <a:p>
            <a:r>
              <a:rPr lang="en-US" dirty="0"/>
              <a:t>What is this and Why is this required for every Organization?</a:t>
            </a:r>
          </a:p>
          <a:p>
            <a:endParaRPr lang="en-US" dirty="0"/>
          </a:p>
          <a:p>
            <a:endParaRPr lang="en-US" dirty="0"/>
          </a:p>
        </p:txBody>
      </p:sp>
    </p:spTree>
    <p:extLst>
      <p:ext uri="{BB962C8B-B14F-4D97-AF65-F5344CB8AC3E}">
        <p14:creationId xmlns:p14="http://schemas.microsoft.com/office/powerpoint/2010/main" val="210974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37620"/>
            <a:ext cx="8534400" cy="646331"/>
          </a:xfrm>
        </p:spPr>
        <p:txBody>
          <a:bodyPr/>
          <a:lstStyle/>
          <a:p>
            <a:r>
              <a:rPr lang="en-US" dirty="0"/>
              <a:t>Who is our potential customer?</a:t>
            </a:r>
          </a:p>
        </p:txBody>
      </p:sp>
      <p:graphicFrame>
        <p:nvGraphicFramePr>
          <p:cNvPr id="10" name="Chart 9"/>
          <p:cNvGraphicFramePr/>
          <p:nvPr/>
        </p:nvGraphicFramePr>
        <p:xfrm>
          <a:off x="0" y="1152983"/>
          <a:ext cx="3421449" cy="28473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nvGraphicFramePr>
        <p:xfrm>
          <a:off x="3120050" y="1252650"/>
          <a:ext cx="4525319" cy="3280635"/>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840259" y="5066270"/>
            <a:ext cx="2279791" cy="923330"/>
          </a:xfrm>
          <a:prstGeom prst="rect">
            <a:avLst/>
          </a:prstGeom>
          <a:noFill/>
        </p:spPr>
        <p:txBody>
          <a:bodyPr wrap="none" rtlCol="0">
            <a:spAutoFit/>
          </a:bodyPr>
          <a:lstStyle/>
          <a:p>
            <a:r>
              <a:rPr lang="en-US" dirty="0"/>
              <a:t>&gt; Females are the</a:t>
            </a:r>
          </a:p>
          <a:p>
            <a:r>
              <a:rPr lang="en-US" dirty="0"/>
              <a:t>Potential customer</a:t>
            </a:r>
          </a:p>
          <a:p>
            <a:r>
              <a:rPr lang="en-US" dirty="0"/>
              <a:t>67.29%</a:t>
            </a:r>
          </a:p>
        </p:txBody>
      </p:sp>
      <p:sp>
        <p:nvSpPr>
          <p:cNvPr id="18" name="TextBox 17"/>
          <p:cNvSpPr txBox="1"/>
          <p:nvPr/>
        </p:nvSpPr>
        <p:spPr>
          <a:xfrm>
            <a:off x="3921211" y="5148649"/>
            <a:ext cx="4996881" cy="646331"/>
          </a:xfrm>
          <a:prstGeom prst="rect">
            <a:avLst/>
          </a:prstGeom>
          <a:noFill/>
        </p:spPr>
        <p:txBody>
          <a:bodyPr wrap="none" rtlCol="0">
            <a:spAutoFit/>
          </a:bodyPr>
          <a:lstStyle/>
          <a:p>
            <a:r>
              <a:rPr lang="en-US" dirty="0"/>
              <a:t>21 – 50 Years are potential age who covers</a:t>
            </a:r>
          </a:p>
          <a:p>
            <a:r>
              <a:rPr lang="en-US" dirty="0"/>
              <a:t>85% sales</a:t>
            </a:r>
          </a:p>
        </p:txBody>
      </p:sp>
    </p:spTree>
    <p:extLst>
      <p:ext uri="{BB962C8B-B14F-4D97-AF65-F5344CB8AC3E}">
        <p14:creationId xmlns:p14="http://schemas.microsoft.com/office/powerpoint/2010/main" val="172745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09600"/>
            <a:ext cx="8534400" cy="1228165"/>
          </a:xfrm>
        </p:spPr>
        <p:txBody>
          <a:bodyPr/>
          <a:lstStyle/>
          <a:p>
            <a:r>
              <a:rPr lang="en-US" dirty="0"/>
              <a:t>Top 10 Cities for e-commerce</a:t>
            </a:r>
          </a:p>
        </p:txBody>
      </p:sp>
      <p:graphicFrame>
        <p:nvGraphicFramePr>
          <p:cNvPr id="23" name="Content Placeholder 22"/>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22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2980" y="709127"/>
            <a:ext cx="2124299" cy="369332"/>
          </a:xfrm>
          <a:prstGeom prst="rect">
            <a:avLst/>
          </a:prstGeom>
          <a:noFill/>
        </p:spPr>
        <p:txBody>
          <a:bodyPr wrap="none" rtlCol="0">
            <a:spAutoFit/>
          </a:bodyPr>
          <a:lstStyle/>
          <a:p>
            <a:r>
              <a:rPr lang="en-US" dirty="0"/>
              <a:t>Shopping Pattern</a:t>
            </a:r>
          </a:p>
        </p:txBody>
      </p:sp>
      <p:graphicFrame>
        <p:nvGraphicFramePr>
          <p:cNvPr id="7" name="Chart 6"/>
          <p:cNvGraphicFramePr/>
          <p:nvPr/>
        </p:nvGraphicFramePr>
        <p:xfrm>
          <a:off x="1212980" y="1380929"/>
          <a:ext cx="4394718" cy="48239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6167534" y="1380929"/>
          <a:ext cx="5887618" cy="45440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387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75130"/>
            <a:ext cx="8534400" cy="636494"/>
          </a:xfrm>
        </p:spPr>
        <p:txBody>
          <a:bodyPr>
            <a:normAutofit fontScale="90000"/>
          </a:bodyPr>
          <a:lstStyle/>
          <a:p>
            <a:r>
              <a:rPr lang="en-US" dirty="0"/>
              <a:t>How they do shopping?</a:t>
            </a:r>
          </a:p>
        </p:txBody>
      </p:sp>
      <p:graphicFrame>
        <p:nvGraphicFramePr>
          <p:cNvPr id="9" name="Chart 8"/>
          <p:cNvGraphicFramePr/>
          <p:nvPr/>
        </p:nvGraphicFramePr>
        <p:xfrm>
          <a:off x="774357" y="1342768"/>
          <a:ext cx="4275438" cy="47955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nvGraphicFramePr>
        <p:xfrm>
          <a:off x="6568753" y="1342768"/>
          <a:ext cx="4766904" cy="4320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552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29530" cy="1400530"/>
          </a:xfrm>
        </p:spPr>
        <p:txBody>
          <a:bodyPr/>
          <a:lstStyle/>
          <a:p>
            <a:r>
              <a:rPr lang="en-US" sz="3600" dirty="0"/>
              <a:t>How Customer reached to online website?</a:t>
            </a:r>
          </a:p>
        </p:txBody>
      </p:sp>
      <p:graphicFrame>
        <p:nvGraphicFramePr>
          <p:cNvPr id="7" name="Chart 6"/>
          <p:cNvGraphicFramePr/>
          <p:nvPr/>
        </p:nvGraphicFramePr>
        <p:xfrm>
          <a:off x="646112" y="1596744"/>
          <a:ext cx="4308444" cy="33951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5113177" y="1596745"/>
          <a:ext cx="6624734" cy="3255173"/>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646111" y="5682343"/>
            <a:ext cx="10982494" cy="369332"/>
          </a:xfrm>
          <a:prstGeom prst="rect">
            <a:avLst/>
          </a:prstGeom>
          <a:noFill/>
        </p:spPr>
        <p:txBody>
          <a:bodyPr wrap="none" rtlCol="0">
            <a:spAutoFit/>
          </a:bodyPr>
          <a:lstStyle/>
          <a:p>
            <a:r>
              <a:rPr lang="en-US" dirty="0"/>
              <a:t>Customers are somehow know what they need so that they search on search engine like Google</a:t>
            </a:r>
          </a:p>
        </p:txBody>
      </p:sp>
    </p:spTree>
    <p:extLst>
      <p:ext uri="{BB962C8B-B14F-4D97-AF65-F5344CB8AC3E}">
        <p14:creationId xmlns:p14="http://schemas.microsoft.com/office/powerpoint/2010/main" val="428781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21342"/>
            <a:ext cx="8534400" cy="869576"/>
          </a:xfrm>
        </p:spPr>
        <p:txBody>
          <a:bodyPr/>
          <a:lstStyle/>
          <a:p>
            <a:r>
              <a:rPr lang="en-US" dirty="0"/>
              <a:t>Customer habit on ecommerce</a:t>
            </a:r>
          </a:p>
        </p:txBody>
      </p:sp>
      <p:graphicFrame>
        <p:nvGraphicFramePr>
          <p:cNvPr id="6" name="Chart 5"/>
          <p:cNvGraphicFramePr/>
          <p:nvPr/>
        </p:nvGraphicFramePr>
        <p:xfrm>
          <a:off x="646111" y="1595535"/>
          <a:ext cx="4224469" cy="34056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p:nvPr/>
        </p:nvGraphicFramePr>
        <p:xfrm>
          <a:off x="5262830" y="1460846"/>
          <a:ext cx="6036542" cy="3129815"/>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646111" y="5505061"/>
            <a:ext cx="10865475" cy="369332"/>
          </a:xfrm>
          <a:prstGeom prst="rect">
            <a:avLst/>
          </a:prstGeom>
          <a:noFill/>
        </p:spPr>
        <p:txBody>
          <a:bodyPr wrap="none" rtlCol="0">
            <a:spAutoFit/>
          </a:bodyPr>
          <a:lstStyle/>
          <a:p>
            <a:r>
              <a:rPr lang="en-US" dirty="0"/>
              <a:t>Female spend more time on ecommerce websites and sometimes abandon the shopping cart</a:t>
            </a:r>
          </a:p>
        </p:txBody>
      </p:sp>
    </p:spTree>
    <p:extLst>
      <p:ext uri="{BB962C8B-B14F-4D97-AF65-F5344CB8AC3E}">
        <p14:creationId xmlns:p14="http://schemas.microsoft.com/office/powerpoint/2010/main" val="39729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11967"/>
            <a:ext cx="8534400" cy="402384"/>
          </a:xfrm>
        </p:spPr>
        <p:txBody>
          <a:bodyPr>
            <a:normAutofit fontScale="90000"/>
          </a:bodyPr>
          <a:lstStyle/>
          <a:p>
            <a:r>
              <a:rPr lang="en-US" dirty="0"/>
              <a:t>Website content</a:t>
            </a:r>
          </a:p>
        </p:txBody>
      </p:sp>
      <p:graphicFrame>
        <p:nvGraphicFramePr>
          <p:cNvPr id="6" name="Chart 5"/>
          <p:cNvGraphicFramePr/>
          <p:nvPr/>
        </p:nvGraphicFramePr>
        <p:xfrm>
          <a:off x="130628" y="1227627"/>
          <a:ext cx="4655975" cy="24206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5419012" y="1227627"/>
          <a:ext cx="5357845" cy="25326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p:cNvGraphicFramePr/>
          <p:nvPr/>
        </p:nvGraphicFramePr>
        <p:xfrm>
          <a:off x="5293048" y="3760236"/>
          <a:ext cx="5609771" cy="29857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408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nvGraphicFramePr>
        <p:xfrm>
          <a:off x="-151363" y="0"/>
          <a:ext cx="5292529" cy="31724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p:nvPr/>
        </p:nvGraphicFramePr>
        <p:xfrm>
          <a:off x="4500984" y="131839"/>
          <a:ext cx="5650723" cy="30405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nvGraphicFramePr>
        <p:xfrm>
          <a:off x="-683208" y="3304247"/>
          <a:ext cx="6113624" cy="34697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p:cNvGraphicFramePr/>
          <p:nvPr/>
        </p:nvGraphicFramePr>
        <p:xfrm>
          <a:off x="4429968" y="3304247"/>
          <a:ext cx="6561494" cy="308722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070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2971799" y="-1017463"/>
            <a:ext cx="4495800" cy="3112962"/>
          </a:xfrm>
        </p:spPr>
        <p:txBody>
          <a:bodyPr/>
          <a:lstStyle/>
          <a:p>
            <a:r>
              <a:rPr lang="en-US" dirty="0"/>
              <a:t>Hedonic Values</a:t>
            </a:r>
          </a:p>
        </p:txBody>
      </p:sp>
      <p:graphicFrame>
        <p:nvGraphicFramePr>
          <p:cNvPr id="5" name="Chart 4"/>
          <p:cNvGraphicFramePr/>
          <p:nvPr>
            <p:extLst>
              <p:ext uri="{D42A27DB-BD31-4B8C-83A1-F6EECF244321}">
                <p14:modId xmlns:p14="http://schemas.microsoft.com/office/powerpoint/2010/main" val="2761382021"/>
              </p:ext>
            </p:extLst>
          </p:nvPr>
        </p:nvGraphicFramePr>
        <p:xfrm>
          <a:off x="0" y="1211500"/>
          <a:ext cx="5255208" cy="26912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5402424" y="1152983"/>
          <a:ext cx="5553788" cy="25699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3340010699"/>
              </p:ext>
            </p:extLst>
          </p:nvPr>
        </p:nvGraphicFramePr>
        <p:xfrm>
          <a:off x="76718" y="4285115"/>
          <a:ext cx="5178490" cy="23241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00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67000">
              <a:schemeClr val="bg2">
                <a:tint val="97000"/>
                <a:hueMod val="92000"/>
                <a:satMod val="169000"/>
                <a:lumMod val="164000"/>
              </a:schemeClr>
            </a:gs>
            <a:gs pos="76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152400"/>
            <a:ext cx="8534400" cy="1152525"/>
          </a:xfrm>
        </p:spPr>
        <p:txBody>
          <a:bodyPr/>
          <a:lstStyle/>
          <a:p>
            <a:r>
              <a:rPr lang="en-US" dirty="0"/>
              <a:t>Online retailer preferred:</a:t>
            </a:r>
          </a:p>
        </p:txBody>
      </p:sp>
      <p:graphicFrame>
        <p:nvGraphicFramePr>
          <p:cNvPr id="7" name="Chart 6"/>
          <p:cNvGraphicFramePr/>
          <p:nvPr>
            <p:extLst>
              <p:ext uri="{D42A27DB-BD31-4B8C-83A1-F6EECF244321}">
                <p14:modId xmlns:p14="http://schemas.microsoft.com/office/powerpoint/2010/main" val="3760395139"/>
              </p:ext>
            </p:extLst>
          </p:nvPr>
        </p:nvGraphicFramePr>
        <p:xfrm>
          <a:off x="1495425" y="1304925"/>
          <a:ext cx="8227073" cy="46427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101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85D4-2BA5-2ABA-29C9-5E857FE0C31D}"/>
              </a:ext>
            </a:extLst>
          </p:cNvPr>
          <p:cNvSpPr>
            <a:spLocks noGrp="1"/>
          </p:cNvSpPr>
          <p:nvPr>
            <p:ph type="title"/>
          </p:nvPr>
        </p:nvSpPr>
        <p:spPr>
          <a:xfrm rot="10800000" flipV="1">
            <a:off x="684212" y="2214281"/>
            <a:ext cx="6371012" cy="3639671"/>
          </a:xfrm>
        </p:spPr>
        <p:txBody>
          <a:bodyPr>
            <a:noAutofit/>
          </a:bodyPr>
          <a:lstStyle/>
          <a:p>
            <a:r>
              <a:rPr lang="en-US" sz="1800" dirty="0"/>
              <a:t>Customer retention is the ability to keep customers coming back to your store or website to create repeat business and investment.</a:t>
            </a:r>
            <a:br>
              <a:rPr lang="en-US" sz="1800" dirty="0"/>
            </a:br>
            <a:r>
              <a:rPr lang="en-US" sz="1800" dirty="0"/>
              <a:t>Keep your Customer engaged and Build Trust.</a:t>
            </a:r>
            <a:br>
              <a:rPr lang="en-US" sz="1800" dirty="0"/>
            </a:br>
            <a:r>
              <a:rPr lang="en-US" sz="1800" dirty="0"/>
              <a:t>Customer Retention ensure customer loyalty.</a:t>
            </a:r>
            <a:br>
              <a:rPr lang="en-US" sz="1800" dirty="0"/>
            </a:br>
            <a:r>
              <a:rPr lang="en-US" sz="1800" dirty="0"/>
              <a:t>It is the process of engaging existing customers to continue buying products or services from your business.</a:t>
            </a:r>
            <a:br>
              <a:rPr lang="en-US" sz="1800" dirty="0"/>
            </a:br>
            <a:br>
              <a:rPr lang="en-US" sz="1800" dirty="0"/>
            </a:br>
            <a:br>
              <a:rPr lang="en-US" sz="1800" dirty="0"/>
            </a:br>
            <a:r>
              <a:rPr lang="en-US" sz="1800" dirty="0"/>
              <a:t>In Other Words Customer Retention means </a:t>
            </a:r>
            <a:br>
              <a:rPr lang="en-US" sz="1800" dirty="0"/>
            </a:br>
            <a:r>
              <a:rPr lang="en-US" sz="1800" dirty="0">
                <a:solidFill>
                  <a:srgbClr val="92D050"/>
                </a:solidFill>
                <a:latin typeface="+mn-lt"/>
              </a:rPr>
              <a:t>“to maintain existing customers”</a:t>
            </a:r>
            <a:br>
              <a:rPr lang="en-US" sz="1800" dirty="0">
                <a:solidFill>
                  <a:srgbClr val="92D050"/>
                </a:solidFill>
                <a:latin typeface="+mn-lt"/>
              </a:rPr>
            </a:br>
            <a:endParaRPr lang="en-US" sz="1800" dirty="0"/>
          </a:p>
        </p:txBody>
      </p:sp>
      <p:sp>
        <p:nvSpPr>
          <p:cNvPr id="3" name="Content Placeholder 2">
            <a:extLst>
              <a:ext uri="{FF2B5EF4-FFF2-40B4-BE49-F238E27FC236}">
                <a16:creationId xmlns:a16="http://schemas.microsoft.com/office/drawing/2014/main" id="{D57EE8B0-1714-8FF1-86F6-9BCBB8DE6BA7}"/>
              </a:ext>
            </a:extLst>
          </p:cNvPr>
          <p:cNvSpPr>
            <a:spLocks noGrp="1"/>
          </p:cNvSpPr>
          <p:nvPr>
            <p:ph idx="1"/>
          </p:nvPr>
        </p:nvSpPr>
        <p:spPr>
          <a:xfrm>
            <a:off x="684212" y="685801"/>
            <a:ext cx="8534400" cy="883024"/>
          </a:xfrm>
        </p:spPr>
        <p:txBody>
          <a:bodyPr/>
          <a:lstStyle/>
          <a:p>
            <a:r>
              <a:rPr lang="en-US" dirty="0"/>
              <a:t>What is Customer Retention?</a:t>
            </a:r>
          </a:p>
        </p:txBody>
      </p:sp>
    </p:spTree>
    <p:extLst>
      <p:ext uri="{BB962C8B-B14F-4D97-AF65-F5344CB8AC3E}">
        <p14:creationId xmlns:p14="http://schemas.microsoft.com/office/powerpoint/2010/main" val="249024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88840">
              <a:srgbClr val="12679A"/>
            </a:gs>
            <a:gs pos="78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p:cNvSpPr txBox="1"/>
          <p:nvPr/>
        </p:nvSpPr>
        <p:spPr>
          <a:xfrm>
            <a:off x="335902" y="522514"/>
            <a:ext cx="2408032" cy="369332"/>
          </a:xfrm>
          <a:prstGeom prst="rect">
            <a:avLst/>
          </a:prstGeom>
          <a:noFill/>
        </p:spPr>
        <p:txBody>
          <a:bodyPr wrap="none" rtlCol="0">
            <a:spAutoFit/>
          </a:bodyPr>
          <a:lstStyle/>
          <a:p>
            <a:r>
              <a:rPr lang="en-US" u="sng" dirty="0"/>
              <a:t>Easy to use Platform</a:t>
            </a:r>
          </a:p>
        </p:txBody>
      </p:sp>
      <p:graphicFrame>
        <p:nvGraphicFramePr>
          <p:cNvPr id="6" name="Chart 5"/>
          <p:cNvGraphicFramePr/>
          <p:nvPr/>
        </p:nvGraphicFramePr>
        <p:xfrm>
          <a:off x="0" y="803643"/>
          <a:ext cx="3396343" cy="22288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3079836" y="803644"/>
          <a:ext cx="3834148" cy="22288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nvGraphicFramePr>
        <p:xfrm>
          <a:off x="6476179" y="803643"/>
          <a:ext cx="4310009" cy="2228806"/>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335902" y="4357396"/>
            <a:ext cx="10362132" cy="1754326"/>
          </a:xfrm>
          <a:prstGeom prst="rect">
            <a:avLst/>
          </a:prstGeom>
          <a:noFill/>
        </p:spPr>
        <p:txBody>
          <a:bodyPr wrap="none" rtlCol="0">
            <a:spAutoFit/>
          </a:bodyPr>
          <a:lstStyle/>
          <a:p>
            <a:r>
              <a:rPr lang="en-US" dirty="0"/>
              <a:t>Conclusion:</a:t>
            </a:r>
          </a:p>
          <a:p>
            <a:pPr marL="342900" indent="-342900">
              <a:buAutoNum type="arabicPeriod"/>
            </a:pPr>
            <a:r>
              <a:rPr lang="en-US" dirty="0"/>
              <a:t>Amazon platform is first choice where online shopping is easy with speedy order delivery</a:t>
            </a:r>
          </a:p>
          <a:p>
            <a:pPr marL="342900" indent="-342900">
              <a:buAutoNum type="arabicPeriod"/>
            </a:pPr>
            <a:r>
              <a:rPr lang="en-US" dirty="0"/>
              <a:t>Flipkart platform is second choice of customers</a:t>
            </a:r>
          </a:p>
          <a:p>
            <a:pPr marL="342900" indent="-342900">
              <a:buAutoNum type="arabicPeriod"/>
            </a:pPr>
            <a:r>
              <a:rPr lang="en-US" dirty="0" err="1"/>
              <a:t>Myntra</a:t>
            </a:r>
            <a:r>
              <a:rPr lang="en-US" dirty="0"/>
              <a:t> secured the 3</a:t>
            </a:r>
            <a:r>
              <a:rPr lang="en-US" baseline="30000" dirty="0"/>
              <a:t>rd</a:t>
            </a:r>
            <a:r>
              <a:rPr lang="en-US" dirty="0"/>
              <a:t> place in customers choice</a:t>
            </a:r>
          </a:p>
          <a:p>
            <a:pPr marL="342900" indent="-342900">
              <a:buAutoNum type="arabicPeriod"/>
            </a:pPr>
            <a:r>
              <a:rPr lang="en-US" dirty="0" err="1"/>
              <a:t>Snapdeal</a:t>
            </a:r>
            <a:r>
              <a:rPr lang="en-US" dirty="0"/>
              <a:t> is on 4</a:t>
            </a:r>
            <a:r>
              <a:rPr lang="en-US" baseline="30000" dirty="0"/>
              <a:t>th</a:t>
            </a:r>
            <a:r>
              <a:rPr lang="en-US" dirty="0"/>
              <a:t> position</a:t>
            </a:r>
          </a:p>
          <a:p>
            <a:pPr marL="342900" indent="-342900">
              <a:buAutoNum type="arabicPeriod"/>
            </a:pPr>
            <a:r>
              <a:rPr lang="en-US" dirty="0" err="1"/>
              <a:t>Paytm</a:t>
            </a:r>
            <a:r>
              <a:rPr lang="en-US" dirty="0"/>
              <a:t> is the 5</a:t>
            </a:r>
            <a:r>
              <a:rPr lang="en-US" baseline="30000" dirty="0"/>
              <a:t>th</a:t>
            </a:r>
            <a:r>
              <a:rPr lang="en-US" dirty="0"/>
              <a:t> choice</a:t>
            </a:r>
          </a:p>
        </p:txBody>
      </p:sp>
    </p:spTree>
    <p:extLst>
      <p:ext uri="{BB962C8B-B14F-4D97-AF65-F5344CB8AC3E}">
        <p14:creationId xmlns:p14="http://schemas.microsoft.com/office/powerpoint/2010/main" val="3199550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2473" y="419878"/>
            <a:ext cx="2401619" cy="369332"/>
          </a:xfrm>
          <a:prstGeom prst="rect">
            <a:avLst/>
          </a:prstGeom>
          <a:noFill/>
        </p:spPr>
        <p:txBody>
          <a:bodyPr wrap="none" rtlCol="0">
            <a:spAutoFit/>
          </a:bodyPr>
          <a:lstStyle/>
          <a:p>
            <a:r>
              <a:rPr lang="en-US" u="sng" dirty="0"/>
              <a:t>Product Availability:</a:t>
            </a:r>
          </a:p>
        </p:txBody>
      </p:sp>
      <p:graphicFrame>
        <p:nvGraphicFramePr>
          <p:cNvPr id="9" name="Chart 8"/>
          <p:cNvGraphicFramePr/>
          <p:nvPr/>
        </p:nvGraphicFramePr>
        <p:xfrm>
          <a:off x="206062" y="789210"/>
          <a:ext cx="3302248" cy="28683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p:nvPr/>
        </p:nvGraphicFramePr>
        <p:xfrm>
          <a:off x="3321698" y="789210"/>
          <a:ext cx="3928188" cy="28683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p:nvPr/>
        </p:nvGraphicFramePr>
        <p:xfrm>
          <a:off x="7249886" y="789210"/>
          <a:ext cx="3191069" cy="2868390"/>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p:cNvSpPr txBox="1"/>
          <p:nvPr/>
        </p:nvSpPr>
        <p:spPr>
          <a:xfrm>
            <a:off x="662473" y="4320073"/>
            <a:ext cx="8249374" cy="1754326"/>
          </a:xfrm>
          <a:prstGeom prst="rect">
            <a:avLst/>
          </a:prstGeom>
          <a:noFill/>
        </p:spPr>
        <p:txBody>
          <a:bodyPr wrap="none" rtlCol="0">
            <a:spAutoFit/>
          </a:bodyPr>
          <a:lstStyle/>
          <a:p>
            <a:r>
              <a:rPr lang="en-US" dirty="0"/>
              <a:t>Conclusion:</a:t>
            </a:r>
          </a:p>
          <a:p>
            <a:r>
              <a:rPr lang="en-US" dirty="0"/>
              <a:t>1. Amazon have variety of products with complete ,relevant information</a:t>
            </a:r>
          </a:p>
          <a:p>
            <a:r>
              <a:rPr lang="en-US" dirty="0"/>
              <a:t>2. Flipkart is on 2</a:t>
            </a:r>
            <a:r>
              <a:rPr lang="en-US" baseline="30000" dirty="0"/>
              <a:t>nd</a:t>
            </a:r>
            <a:r>
              <a:rPr lang="en-US" dirty="0"/>
              <a:t> choice</a:t>
            </a:r>
          </a:p>
          <a:p>
            <a:r>
              <a:rPr lang="en-US" dirty="0"/>
              <a:t>3. </a:t>
            </a:r>
            <a:r>
              <a:rPr lang="en-US" dirty="0" err="1"/>
              <a:t>Myntra</a:t>
            </a:r>
            <a:r>
              <a:rPr lang="en-US" dirty="0"/>
              <a:t> is on 3</a:t>
            </a:r>
            <a:r>
              <a:rPr lang="en-US" baseline="30000" dirty="0"/>
              <a:t>rd</a:t>
            </a:r>
            <a:r>
              <a:rPr lang="en-US" dirty="0"/>
              <a:t> Choice</a:t>
            </a:r>
          </a:p>
          <a:p>
            <a:r>
              <a:rPr lang="en-US" dirty="0"/>
              <a:t>4. </a:t>
            </a:r>
            <a:r>
              <a:rPr lang="en-US" dirty="0" err="1"/>
              <a:t>Snapdeal</a:t>
            </a:r>
            <a:r>
              <a:rPr lang="en-US" dirty="0"/>
              <a:t> secured 4</a:t>
            </a:r>
            <a:r>
              <a:rPr lang="en-US" baseline="30000" dirty="0"/>
              <a:t>th</a:t>
            </a:r>
            <a:r>
              <a:rPr lang="en-US" dirty="0"/>
              <a:t> position</a:t>
            </a:r>
          </a:p>
          <a:p>
            <a:r>
              <a:rPr lang="en-US" dirty="0"/>
              <a:t>5. </a:t>
            </a:r>
            <a:r>
              <a:rPr lang="en-US" dirty="0" err="1"/>
              <a:t>Paytm</a:t>
            </a:r>
            <a:r>
              <a:rPr lang="en-US" dirty="0"/>
              <a:t> is on 5</a:t>
            </a:r>
            <a:r>
              <a:rPr lang="en-US" baseline="30000" dirty="0"/>
              <a:t>th</a:t>
            </a:r>
            <a:r>
              <a:rPr lang="en-US" dirty="0"/>
              <a:t> position in Product availability category</a:t>
            </a:r>
          </a:p>
        </p:txBody>
      </p:sp>
    </p:spTree>
    <p:extLst>
      <p:ext uri="{BB962C8B-B14F-4D97-AF65-F5344CB8AC3E}">
        <p14:creationId xmlns:p14="http://schemas.microsoft.com/office/powerpoint/2010/main" val="2093015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2367" y="513184"/>
            <a:ext cx="3788229" cy="369332"/>
          </a:xfrm>
          <a:prstGeom prst="rect">
            <a:avLst/>
          </a:prstGeom>
          <a:noFill/>
        </p:spPr>
        <p:txBody>
          <a:bodyPr wrap="square" rtlCol="0">
            <a:spAutoFit/>
          </a:bodyPr>
          <a:lstStyle/>
          <a:p>
            <a:r>
              <a:rPr lang="en-US" b="1" dirty="0">
                <a:solidFill>
                  <a:srgbClr val="FF0000"/>
                </a:solidFill>
              </a:rPr>
              <a:t>Platform Technical performance  </a:t>
            </a:r>
          </a:p>
        </p:txBody>
      </p:sp>
      <p:graphicFrame>
        <p:nvGraphicFramePr>
          <p:cNvPr id="6" name="Chart 5"/>
          <p:cNvGraphicFramePr/>
          <p:nvPr/>
        </p:nvGraphicFramePr>
        <p:xfrm>
          <a:off x="212531" y="882516"/>
          <a:ext cx="3678335" cy="28403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3741576" y="882516"/>
          <a:ext cx="3088432" cy="28403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nvGraphicFramePr>
        <p:xfrm>
          <a:off x="6830009" y="882515"/>
          <a:ext cx="3601616" cy="2840399"/>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p:cNvSpPr txBox="1"/>
          <p:nvPr/>
        </p:nvSpPr>
        <p:spPr>
          <a:xfrm>
            <a:off x="737118" y="4432041"/>
            <a:ext cx="7313220" cy="1754326"/>
          </a:xfrm>
          <a:prstGeom prst="rect">
            <a:avLst/>
          </a:prstGeom>
          <a:noFill/>
        </p:spPr>
        <p:txBody>
          <a:bodyPr wrap="none" rtlCol="0">
            <a:spAutoFit/>
          </a:bodyPr>
          <a:lstStyle/>
          <a:p>
            <a:r>
              <a:rPr lang="en-US" dirty="0"/>
              <a:t>Conclusion:</a:t>
            </a:r>
          </a:p>
          <a:p>
            <a:pPr marL="342900" indent="-342900">
              <a:buAutoNum type="arabicPeriod"/>
            </a:pPr>
            <a:r>
              <a:rPr lang="en-US" dirty="0"/>
              <a:t>Amazon is technically best platform as per customer choices</a:t>
            </a:r>
          </a:p>
          <a:p>
            <a:pPr marL="342900" indent="-342900">
              <a:buAutoNum type="arabicPeriod"/>
            </a:pPr>
            <a:r>
              <a:rPr lang="en-US" dirty="0"/>
              <a:t>Flipkart is on the 2</a:t>
            </a:r>
            <a:r>
              <a:rPr lang="en-US" baseline="30000" dirty="0"/>
              <a:t>nd</a:t>
            </a:r>
            <a:r>
              <a:rPr lang="en-US" dirty="0"/>
              <a:t> position in this category</a:t>
            </a:r>
          </a:p>
          <a:p>
            <a:pPr marL="342900" indent="-342900">
              <a:buAutoNum type="arabicPeriod"/>
            </a:pPr>
            <a:r>
              <a:rPr lang="en-US" dirty="0" err="1"/>
              <a:t>Paytm</a:t>
            </a:r>
            <a:r>
              <a:rPr lang="en-US" dirty="0"/>
              <a:t> secured 3</a:t>
            </a:r>
            <a:r>
              <a:rPr lang="en-US" baseline="30000" dirty="0"/>
              <a:t>rd</a:t>
            </a:r>
            <a:r>
              <a:rPr lang="en-US" dirty="0"/>
              <a:t> position on platform stability</a:t>
            </a:r>
          </a:p>
          <a:p>
            <a:pPr marL="342900" indent="-342900">
              <a:buAutoNum type="arabicPeriod"/>
            </a:pPr>
            <a:r>
              <a:rPr lang="en-US" dirty="0" err="1"/>
              <a:t>Myntra</a:t>
            </a:r>
            <a:r>
              <a:rPr lang="en-US" dirty="0"/>
              <a:t> is on 4</a:t>
            </a:r>
            <a:r>
              <a:rPr lang="en-US" baseline="30000" dirty="0"/>
              <a:t>th</a:t>
            </a:r>
            <a:r>
              <a:rPr lang="en-US" dirty="0"/>
              <a:t> position</a:t>
            </a:r>
          </a:p>
          <a:p>
            <a:pPr marL="342900" indent="-342900">
              <a:buAutoNum type="arabicPeriod"/>
            </a:pPr>
            <a:r>
              <a:rPr lang="en-US" dirty="0" err="1"/>
              <a:t>Snapdeal</a:t>
            </a:r>
            <a:r>
              <a:rPr lang="en-US" dirty="0"/>
              <a:t> is on 5</a:t>
            </a:r>
            <a:r>
              <a:rPr lang="en-US" baseline="30000" dirty="0"/>
              <a:t>th</a:t>
            </a:r>
            <a:r>
              <a:rPr lang="en-US" dirty="0"/>
              <a:t> position</a:t>
            </a:r>
          </a:p>
        </p:txBody>
      </p:sp>
    </p:spTree>
    <p:extLst>
      <p:ext uri="{BB962C8B-B14F-4D97-AF65-F5344CB8AC3E}">
        <p14:creationId xmlns:p14="http://schemas.microsoft.com/office/powerpoint/2010/main" val="2313626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3077" y="429208"/>
            <a:ext cx="6606073" cy="646331"/>
          </a:xfrm>
          <a:prstGeom prst="rect">
            <a:avLst/>
          </a:prstGeom>
          <a:noFill/>
        </p:spPr>
        <p:txBody>
          <a:bodyPr wrap="square" rtlCol="0">
            <a:spAutoFit/>
          </a:bodyPr>
          <a:lstStyle/>
          <a:p>
            <a:r>
              <a:rPr lang="en-US" b="1" dirty="0">
                <a:solidFill>
                  <a:srgbClr val="FF0000"/>
                </a:solidFill>
              </a:rPr>
              <a:t>Performance during promotion, sales period</a:t>
            </a:r>
          </a:p>
          <a:p>
            <a:endParaRPr lang="en-US" dirty="0"/>
          </a:p>
        </p:txBody>
      </p:sp>
      <p:graphicFrame>
        <p:nvGraphicFramePr>
          <p:cNvPr id="15" name="Chart 14"/>
          <p:cNvGraphicFramePr/>
          <p:nvPr/>
        </p:nvGraphicFramePr>
        <p:xfrm>
          <a:off x="175209" y="752374"/>
          <a:ext cx="3510384" cy="31664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p:cNvGraphicFramePr/>
          <p:nvPr/>
        </p:nvGraphicFramePr>
        <p:xfrm>
          <a:off x="3396343" y="752372"/>
          <a:ext cx="3610947" cy="31664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p:cNvGraphicFramePr/>
          <p:nvPr/>
        </p:nvGraphicFramePr>
        <p:xfrm>
          <a:off x="6673461" y="752372"/>
          <a:ext cx="3748833" cy="31664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p:cNvGraphicFramePr/>
          <p:nvPr/>
        </p:nvGraphicFramePr>
        <p:xfrm>
          <a:off x="315167" y="3918858"/>
          <a:ext cx="2847910" cy="2597317"/>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p:cNvSpPr txBox="1"/>
          <p:nvPr/>
        </p:nvSpPr>
        <p:spPr>
          <a:xfrm>
            <a:off x="4245429" y="4590661"/>
            <a:ext cx="7257115" cy="1200329"/>
          </a:xfrm>
          <a:prstGeom prst="rect">
            <a:avLst/>
          </a:prstGeom>
          <a:noFill/>
        </p:spPr>
        <p:txBody>
          <a:bodyPr wrap="none" rtlCol="0">
            <a:spAutoFit/>
          </a:bodyPr>
          <a:lstStyle/>
          <a:p>
            <a:r>
              <a:rPr lang="en-US" dirty="0"/>
              <a:t>Conclusion:</a:t>
            </a:r>
          </a:p>
          <a:p>
            <a:pPr marL="342900" indent="-342900">
              <a:buAutoNum type="arabicPeriod"/>
            </a:pPr>
            <a:r>
              <a:rPr lang="en-US" dirty="0"/>
              <a:t>However, Amazon is most favorite and popular website for</a:t>
            </a:r>
          </a:p>
          <a:p>
            <a:r>
              <a:rPr lang="en-US" dirty="0"/>
              <a:t>     ecommerce but during sales period time performance is not</a:t>
            </a:r>
          </a:p>
          <a:p>
            <a:r>
              <a:rPr lang="en-US" dirty="0"/>
              <a:t>     much good.</a:t>
            </a:r>
          </a:p>
        </p:txBody>
      </p:sp>
    </p:spTree>
    <p:extLst>
      <p:ext uri="{BB962C8B-B14F-4D97-AF65-F5344CB8AC3E}">
        <p14:creationId xmlns:p14="http://schemas.microsoft.com/office/powerpoint/2010/main" val="338033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8188" y="634482"/>
            <a:ext cx="5822301" cy="369332"/>
          </a:xfrm>
          <a:prstGeom prst="rect">
            <a:avLst/>
          </a:prstGeom>
          <a:noFill/>
        </p:spPr>
        <p:txBody>
          <a:bodyPr wrap="square" rtlCol="0">
            <a:spAutoFit/>
          </a:bodyPr>
          <a:lstStyle/>
          <a:p>
            <a:r>
              <a:rPr lang="en-US" b="1" dirty="0">
                <a:solidFill>
                  <a:srgbClr val="FF0000"/>
                </a:solidFill>
              </a:rPr>
              <a:t>Privacy of Customer </a:t>
            </a:r>
          </a:p>
        </p:txBody>
      </p:sp>
      <p:graphicFrame>
        <p:nvGraphicFramePr>
          <p:cNvPr id="8" name="Chart 7"/>
          <p:cNvGraphicFramePr/>
          <p:nvPr/>
        </p:nvGraphicFramePr>
        <p:xfrm>
          <a:off x="-75682" y="1003814"/>
          <a:ext cx="3798596" cy="296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p:nvPr/>
        </p:nvGraphicFramePr>
        <p:xfrm>
          <a:off x="3293706" y="1003813"/>
          <a:ext cx="3704253" cy="29616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nvGraphicFramePr>
        <p:xfrm>
          <a:off x="6498054" y="1003813"/>
          <a:ext cx="3681644" cy="2961697"/>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p:cNvSpPr txBox="1"/>
          <p:nvPr/>
        </p:nvSpPr>
        <p:spPr>
          <a:xfrm>
            <a:off x="597159" y="4683967"/>
            <a:ext cx="6728124" cy="1754326"/>
          </a:xfrm>
          <a:prstGeom prst="rect">
            <a:avLst/>
          </a:prstGeom>
          <a:noFill/>
        </p:spPr>
        <p:txBody>
          <a:bodyPr wrap="none" rtlCol="0">
            <a:spAutoFit/>
          </a:bodyPr>
          <a:lstStyle/>
          <a:p>
            <a:r>
              <a:rPr lang="en-US" dirty="0"/>
              <a:t>Conclusion:</a:t>
            </a:r>
          </a:p>
          <a:p>
            <a:pPr marL="342900" indent="-342900">
              <a:buAutoNum type="arabicPeriod"/>
            </a:pPr>
            <a:r>
              <a:rPr lang="en-US" dirty="0"/>
              <a:t>Amazon again on Top position in Customer privacy</a:t>
            </a:r>
          </a:p>
          <a:p>
            <a:pPr marL="342900" indent="-342900">
              <a:buAutoNum type="arabicPeriod"/>
            </a:pPr>
            <a:r>
              <a:rPr lang="en-US" dirty="0"/>
              <a:t>Flipkart is on 2</a:t>
            </a:r>
            <a:r>
              <a:rPr lang="en-US" baseline="30000" dirty="0"/>
              <a:t>nd</a:t>
            </a:r>
            <a:r>
              <a:rPr lang="en-US" dirty="0"/>
              <a:t> position</a:t>
            </a:r>
          </a:p>
          <a:p>
            <a:pPr marL="342900" indent="-342900">
              <a:buAutoNum type="arabicPeriod"/>
            </a:pPr>
            <a:r>
              <a:rPr lang="en-US" dirty="0" err="1"/>
              <a:t>Myntra</a:t>
            </a:r>
            <a:r>
              <a:rPr lang="en-US" dirty="0"/>
              <a:t> secured 3</a:t>
            </a:r>
            <a:r>
              <a:rPr lang="en-US" baseline="30000" dirty="0"/>
              <a:t>rd</a:t>
            </a:r>
            <a:r>
              <a:rPr lang="en-US" dirty="0"/>
              <a:t> position on customer privacy matter</a:t>
            </a:r>
          </a:p>
          <a:p>
            <a:pPr marL="342900" indent="-342900">
              <a:buAutoNum type="arabicPeriod"/>
            </a:pPr>
            <a:r>
              <a:rPr lang="en-US" dirty="0" err="1"/>
              <a:t>Snapdeal</a:t>
            </a:r>
            <a:r>
              <a:rPr lang="en-US" dirty="0"/>
              <a:t> is on the 4</a:t>
            </a:r>
            <a:r>
              <a:rPr lang="en-US" baseline="30000" dirty="0"/>
              <a:t>th</a:t>
            </a:r>
            <a:r>
              <a:rPr lang="en-US" dirty="0"/>
              <a:t> position</a:t>
            </a:r>
          </a:p>
          <a:p>
            <a:pPr marL="342900" indent="-342900">
              <a:buAutoNum type="arabicPeriod"/>
            </a:pPr>
            <a:r>
              <a:rPr lang="en-US" dirty="0" err="1"/>
              <a:t>Paytm</a:t>
            </a:r>
            <a:r>
              <a:rPr lang="en-US" dirty="0"/>
              <a:t> somehow not able to gain customers trust</a:t>
            </a:r>
          </a:p>
        </p:txBody>
      </p:sp>
    </p:spTree>
    <p:extLst>
      <p:ext uri="{BB962C8B-B14F-4D97-AF65-F5344CB8AC3E}">
        <p14:creationId xmlns:p14="http://schemas.microsoft.com/office/powerpoint/2010/main" val="129562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384297" cy="1282776"/>
          </a:xfrm>
        </p:spPr>
        <p:txBody>
          <a:bodyPr>
            <a:normAutofit fontScale="90000"/>
          </a:bodyPr>
          <a:lstStyle/>
          <a:p>
            <a:r>
              <a:rPr lang="en-US" sz="2800" b="1" dirty="0"/>
              <a:t>Which of the Indian online retailer would you recommend to a friend?</a:t>
            </a:r>
            <a:br>
              <a:rPr lang="en-US" b="1" dirty="0"/>
            </a:br>
            <a:endParaRPr lang="en-US" dirty="0"/>
          </a:p>
        </p:txBody>
      </p:sp>
      <p:graphicFrame>
        <p:nvGraphicFramePr>
          <p:cNvPr id="6" name="Chart 5"/>
          <p:cNvGraphicFramePr/>
          <p:nvPr/>
        </p:nvGraphicFramePr>
        <p:xfrm>
          <a:off x="3804817" y="1008915"/>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783771" y="2939143"/>
            <a:ext cx="3882794" cy="1477328"/>
          </a:xfrm>
          <a:prstGeom prst="rect">
            <a:avLst/>
          </a:prstGeom>
          <a:noFill/>
        </p:spPr>
        <p:txBody>
          <a:bodyPr wrap="none" rtlCol="0">
            <a:spAutoFit/>
          </a:bodyPr>
          <a:lstStyle/>
          <a:p>
            <a:r>
              <a:rPr lang="en-US" dirty="0"/>
              <a:t>Conclusion:</a:t>
            </a:r>
          </a:p>
          <a:p>
            <a:endParaRPr lang="en-US" dirty="0"/>
          </a:p>
          <a:p>
            <a:r>
              <a:rPr lang="en-US" dirty="0"/>
              <a:t>Clearly, Amazon is leading</a:t>
            </a:r>
          </a:p>
          <a:p>
            <a:r>
              <a:rPr lang="en-US" dirty="0"/>
              <a:t>In most of the categories to</a:t>
            </a:r>
          </a:p>
          <a:p>
            <a:r>
              <a:rPr lang="en-US" dirty="0"/>
              <a:t>Customers first recommendation.</a:t>
            </a:r>
          </a:p>
        </p:txBody>
      </p:sp>
    </p:spTree>
    <p:extLst>
      <p:ext uri="{BB962C8B-B14F-4D97-AF65-F5344CB8AC3E}">
        <p14:creationId xmlns:p14="http://schemas.microsoft.com/office/powerpoint/2010/main" val="297700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817F-D9E4-7565-7239-4BA0C71FF11A}"/>
              </a:ext>
            </a:extLst>
          </p:cNvPr>
          <p:cNvSpPr>
            <a:spLocks noGrp="1"/>
          </p:cNvSpPr>
          <p:nvPr>
            <p:ph type="title"/>
          </p:nvPr>
        </p:nvSpPr>
        <p:spPr>
          <a:xfrm flipV="1">
            <a:off x="684212" y="1353670"/>
            <a:ext cx="167435" cy="968186"/>
          </a:xfrm>
        </p:spPr>
        <p:txBody>
          <a:bodyPr>
            <a:normAutofit/>
          </a:bodyPr>
          <a:lstStyle/>
          <a:p>
            <a:r>
              <a:rPr lang="en-US" sz="800" dirty="0"/>
              <a:t>,</a:t>
            </a:r>
            <a:br>
              <a:rPr lang="en-US" sz="800" dirty="0"/>
            </a:br>
            <a:endParaRPr lang="en-US" sz="800" dirty="0"/>
          </a:p>
        </p:txBody>
      </p:sp>
      <p:sp>
        <p:nvSpPr>
          <p:cNvPr id="3" name="Content Placeholder 2">
            <a:extLst>
              <a:ext uri="{FF2B5EF4-FFF2-40B4-BE49-F238E27FC236}">
                <a16:creationId xmlns:a16="http://schemas.microsoft.com/office/drawing/2014/main" id="{3C92FAF7-ADEE-9845-5B6C-C026F24F01D3}"/>
              </a:ext>
            </a:extLst>
          </p:cNvPr>
          <p:cNvSpPr>
            <a:spLocks noGrp="1"/>
          </p:cNvSpPr>
          <p:nvPr>
            <p:ph idx="1"/>
          </p:nvPr>
        </p:nvSpPr>
        <p:spPr>
          <a:xfrm>
            <a:off x="851647" y="1353671"/>
            <a:ext cx="6893859" cy="1290918"/>
          </a:xfrm>
        </p:spPr>
        <p:txBody>
          <a:bodyPr>
            <a:noAutofit/>
          </a:bodyPr>
          <a:lstStyle/>
          <a:p>
            <a:r>
              <a:rPr lang="en-US" sz="1400" dirty="0"/>
              <a:t>It’s different from </a:t>
            </a:r>
            <a:r>
              <a:rPr lang="en-US" sz="1400" u="sng" dirty="0">
                <a:hlinkClick r:id="rId2"/>
              </a:rPr>
              <a:t>customer acquisition</a:t>
            </a:r>
            <a:r>
              <a:rPr lang="en-US" sz="1400" dirty="0"/>
              <a:t> or </a:t>
            </a:r>
            <a:r>
              <a:rPr lang="en-US" sz="1400" u="sng" dirty="0">
                <a:hlinkClick r:id="rId3"/>
              </a:rPr>
              <a:t>lead generation</a:t>
            </a:r>
            <a:r>
              <a:rPr lang="en-US" sz="1400" dirty="0"/>
              <a:t> because you have already converted the customer at least once.</a:t>
            </a:r>
          </a:p>
          <a:p>
            <a:endParaRPr lang="en-US" sz="1400" dirty="0"/>
          </a:p>
          <a:p>
            <a:endParaRPr lang="en-US" sz="1400" dirty="0"/>
          </a:p>
          <a:p>
            <a:endParaRPr lang="en-US" sz="1400" dirty="0"/>
          </a:p>
          <a:p>
            <a:r>
              <a:rPr lang="en-US" sz="1400" dirty="0"/>
              <a:t>Your probability of selling to an existing customer is at least </a:t>
            </a:r>
            <a:r>
              <a:rPr lang="en-US" sz="1400" u="sng" dirty="0">
                <a:hlinkClick r:id="rId4"/>
              </a:rPr>
              <a:t>40 percent more likely</a:t>
            </a:r>
            <a:r>
              <a:rPr lang="en-US" sz="1400" dirty="0"/>
              <a:t> than </a:t>
            </a:r>
            <a:r>
              <a:rPr lang="en-US" sz="1400" u="sng" dirty="0">
                <a:hlinkClick r:id="rId5"/>
              </a:rPr>
              <a:t>converting someone</a:t>
            </a:r>
            <a:r>
              <a:rPr lang="en-US" sz="1400" dirty="0"/>
              <a:t> who has never bought from you before.</a:t>
            </a:r>
          </a:p>
          <a:p>
            <a:endParaRPr lang="en-US" sz="1400" dirty="0"/>
          </a:p>
          <a:p>
            <a:endParaRPr lang="en-US" sz="1400" dirty="0"/>
          </a:p>
        </p:txBody>
      </p:sp>
      <p:pic>
        <p:nvPicPr>
          <p:cNvPr id="4" name="Picture 3">
            <a:extLst>
              <a:ext uri="{FF2B5EF4-FFF2-40B4-BE49-F238E27FC236}">
                <a16:creationId xmlns:a16="http://schemas.microsoft.com/office/drawing/2014/main" id="{40374269-9FEE-1ED8-F122-EAC4E7E5C85A}"/>
              </a:ext>
            </a:extLst>
          </p:cNvPr>
          <p:cNvPicPr>
            <a:picLocks noChangeAspect="1"/>
          </p:cNvPicPr>
          <p:nvPr/>
        </p:nvPicPr>
        <p:blipFill>
          <a:blip r:embed="rId6"/>
          <a:stretch>
            <a:fillRect/>
          </a:stretch>
        </p:blipFill>
        <p:spPr>
          <a:xfrm>
            <a:off x="2794466" y="2644589"/>
            <a:ext cx="3895725" cy="4093881"/>
          </a:xfrm>
          <a:prstGeom prst="rect">
            <a:avLst/>
          </a:prstGeom>
        </p:spPr>
      </p:pic>
    </p:spTree>
    <p:extLst>
      <p:ext uri="{BB962C8B-B14F-4D97-AF65-F5344CB8AC3E}">
        <p14:creationId xmlns:p14="http://schemas.microsoft.com/office/powerpoint/2010/main" val="192876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188E-5910-74E7-D1C5-1925CAA8DA4B}"/>
              </a:ext>
            </a:extLst>
          </p:cNvPr>
          <p:cNvSpPr>
            <a:spLocks noGrp="1"/>
          </p:cNvSpPr>
          <p:nvPr>
            <p:ph type="title"/>
          </p:nvPr>
        </p:nvSpPr>
        <p:spPr>
          <a:xfrm>
            <a:off x="684212" y="2034988"/>
            <a:ext cx="8534400" cy="3959411"/>
          </a:xfrm>
        </p:spPr>
        <p:txBody>
          <a:bodyPr>
            <a:normAutofit/>
          </a:bodyPr>
          <a:lstStyle/>
          <a:p>
            <a:r>
              <a:rPr lang="en-US" sz="2400" dirty="0">
                <a:solidFill>
                  <a:srgbClr val="92D050"/>
                </a:solidFill>
              </a:rPr>
              <a:t>Its not a tool its an Art </a:t>
            </a:r>
            <a:endParaRPr lang="en-US" sz="2400" dirty="0"/>
          </a:p>
        </p:txBody>
      </p:sp>
      <p:sp>
        <p:nvSpPr>
          <p:cNvPr id="3" name="Content Placeholder 2">
            <a:extLst>
              <a:ext uri="{FF2B5EF4-FFF2-40B4-BE49-F238E27FC236}">
                <a16:creationId xmlns:a16="http://schemas.microsoft.com/office/drawing/2014/main" id="{56901FF1-E7D9-94F0-2963-E3809A48B18D}"/>
              </a:ext>
            </a:extLst>
          </p:cNvPr>
          <p:cNvSpPr>
            <a:spLocks noGrp="1"/>
          </p:cNvSpPr>
          <p:nvPr>
            <p:ph idx="1"/>
          </p:nvPr>
        </p:nvSpPr>
        <p:spPr>
          <a:xfrm>
            <a:off x="684212" y="685800"/>
            <a:ext cx="8534400" cy="1582271"/>
          </a:xfrm>
        </p:spPr>
        <p:txBody>
          <a:bodyPr/>
          <a:lstStyle/>
          <a:p>
            <a:r>
              <a:rPr lang="en-US" sz="3600" dirty="0"/>
              <a:t>Customer Retention (CR)</a:t>
            </a:r>
            <a:br>
              <a:rPr lang="en-US" dirty="0"/>
            </a:br>
            <a:endParaRPr lang="en-US" dirty="0"/>
          </a:p>
        </p:txBody>
      </p:sp>
      <p:pic>
        <p:nvPicPr>
          <p:cNvPr id="4" name="Picture 3">
            <a:extLst>
              <a:ext uri="{FF2B5EF4-FFF2-40B4-BE49-F238E27FC236}">
                <a16:creationId xmlns:a16="http://schemas.microsoft.com/office/drawing/2014/main" id="{C640DDBA-E0B4-B3FE-5FE7-4ACD168ABDA5}"/>
              </a:ext>
            </a:extLst>
          </p:cNvPr>
          <p:cNvPicPr>
            <a:picLocks noChangeAspect="1"/>
          </p:cNvPicPr>
          <p:nvPr/>
        </p:nvPicPr>
        <p:blipFill>
          <a:blip r:embed="rId2"/>
          <a:stretch>
            <a:fillRect/>
          </a:stretch>
        </p:blipFill>
        <p:spPr>
          <a:xfrm>
            <a:off x="5065059" y="2680447"/>
            <a:ext cx="4043082" cy="3959411"/>
          </a:xfrm>
          <a:prstGeom prst="rect">
            <a:avLst/>
          </a:prstGeom>
        </p:spPr>
      </p:pic>
    </p:spTree>
    <p:extLst>
      <p:ext uri="{BB962C8B-B14F-4D97-AF65-F5344CB8AC3E}">
        <p14:creationId xmlns:p14="http://schemas.microsoft.com/office/powerpoint/2010/main" val="268081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708212"/>
            <a:ext cx="8534400" cy="1488141"/>
          </a:xfrm>
        </p:spPr>
        <p:txBody>
          <a:bodyPr/>
          <a:lstStyle/>
          <a:p>
            <a:r>
              <a:rPr lang="en-US" dirty="0"/>
              <a:t>Retention Tactics</a:t>
            </a:r>
          </a:p>
        </p:txBody>
      </p:sp>
      <p:sp>
        <p:nvSpPr>
          <p:cNvPr id="3" name="Content Placeholder 2"/>
          <p:cNvSpPr>
            <a:spLocks noGrp="1"/>
          </p:cNvSpPr>
          <p:nvPr>
            <p:ph idx="1"/>
          </p:nvPr>
        </p:nvSpPr>
        <p:spPr>
          <a:xfrm rot="10800000" flipV="1">
            <a:off x="684212" y="2196353"/>
            <a:ext cx="8534400" cy="3953435"/>
          </a:xfrm>
        </p:spPr>
        <p:txBody>
          <a:bodyPr>
            <a:normAutofit/>
          </a:bodyPr>
          <a:lstStyle/>
          <a:p>
            <a:pPr>
              <a:buFont typeface="Courier New" panose="02070309020205020404" pitchFamily="49" charset="0"/>
              <a:buChar char="o"/>
            </a:pPr>
            <a:r>
              <a:rPr lang="en-US" dirty="0"/>
              <a:t>Poor customer service brings 70% of customer loss</a:t>
            </a:r>
          </a:p>
          <a:p>
            <a:pPr>
              <a:buFont typeface="Courier New" panose="02070309020205020404" pitchFamily="49" charset="0"/>
              <a:buChar char="o"/>
            </a:pPr>
            <a:r>
              <a:rPr lang="en-US" dirty="0"/>
              <a:t>Always ask for feedback from customer</a:t>
            </a:r>
          </a:p>
          <a:p>
            <a:pPr>
              <a:buFont typeface="Courier New" panose="02070309020205020404" pitchFamily="49" charset="0"/>
              <a:buChar char="o"/>
            </a:pPr>
            <a:r>
              <a:rPr lang="en-US" dirty="0"/>
              <a:t>Listen first, understand and then talk</a:t>
            </a:r>
          </a:p>
          <a:p>
            <a:pPr>
              <a:buFont typeface="Courier New" panose="02070309020205020404" pitchFamily="49" charset="0"/>
              <a:buChar char="o"/>
            </a:pPr>
            <a:r>
              <a:rPr lang="en-US" dirty="0"/>
              <a:t>Bring your customers together</a:t>
            </a:r>
          </a:p>
          <a:p>
            <a:pPr>
              <a:buFont typeface="Courier New" panose="02070309020205020404" pitchFamily="49" charset="0"/>
              <a:buChar char="o"/>
            </a:pPr>
            <a:r>
              <a:rPr lang="en-US" dirty="0"/>
              <a:t>Give priority and importance to customers always</a:t>
            </a:r>
          </a:p>
          <a:p>
            <a:pPr>
              <a:buFont typeface="Courier New" panose="02070309020205020404" pitchFamily="49" charset="0"/>
              <a:buChar char="o"/>
            </a:pPr>
            <a:r>
              <a:rPr lang="en-US" dirty="0"/>
              <a:t>Find out what makes customer to stay or leave</a:t>
            </a:r>
          </a:p>
          <a:p>
            <a:pPr>
              <a:buFont typeface="Courier New" panose="02070309020205020404" pitchFamily="49" charset="0"/>
              <a:buChar char="o"/>
            </a:pPr>
            <a:r>
              <a:rPr lang="en-US" dirty="0"/>
              <a:t>Analyze customer feedback to gain valuable insights and ensure that right person hear it.</a:t>
            </a:r>
          </a:p>
        </p:txBody>
      </p:sp>
    </p:spTree>
    <p:extLst>
      <p:ext uri="{BB962C8B-B14F-4D97-AF65-F5344CB8AC3E}">
        <p14:creationId xmlns:p14="http://schemas.microsoft.com/office/powerpoint/2010/main" val="262310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49506"/>
            <a:ext cx="8534400" cy="4344894"/>
          </a:xfrm>
        </p:spPr>
        <p:txBody>
          <a:bodyPr/>
          <a:lstStyle/>
          <a:p>
            <a:r>
              <a:rPr lang="en-US" dirty="0"/>
              <a:t>Lets Analyze customer feedback to gain some useful insights </a:t>
            </a:r>
          </a:p>
        </p:txBody>
      </p:sp>
    </p:spTree>
    <p:extLst>
      <p:ext uri="{BB962C8B-B14F-4D97-AF65-F5344CB8AC3E}">
        <p14:creationId xmlns:p14="http://schemas.microsoft.com/office/powerpoint/2010/main" val="56412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6292" y="601362"/>
            <a:ext cx="6529352" cy="1477328"/>
          </a:xfrm>
          <a:prstGeom prst="rect">
            <a:avLst/>
          </a:prstGeom>
          <a:noFill/>
        </p:spPr>
        <p:txBody>
          <a:bodyPr wrap="none" rtlCol="0">
            <a:spAutoFit/>
          </a:bodyPr>
          <a:lstStyle/>
          <a:p>
            <a:r>
              <a:rPr lang="en-US" dirty="0"/>
              <a:t>What Data we have?</a:t>
            </a:r>
          </a:p>
          <a:p>
            <a:endParaRPr lang="en-US" dirty="0"/>
          </a:p>
          <a:p>
            <a:r>
              <a:rPr lang="en-US" dirty="0"/>
              <a:t>We have customers feedback for e-Commerce websites</a:t>
            </a:r>
          </a:p>
          <a:p>
            <a:endParaRPr lang="en-US" dirty="0"/>
          </a:p>
          <a:p>
            <a:r>
              <a:rPr lang="en-US" dirty="0"/>
              <a:t>&gt; Total 269 customers reply over 70 questions each</a:t>
            </a:r>
          </a:p>
        </p:txBody>
      </p:sp>
      <p:sp>
        <p:nvSpPr>
          <p:cNvPr id="3" name="TextBox 2"/>
          <p:cNvSpPr txBox="1"/>
          <p:nvPr/>
        </p:nvSpPr>
        <p:spPr>
          <a:xfrm>
            <a:off x="1425146" y="3682314"/>
            <a:ext cx="6428363" cy="369332"/>
          </a:xfrm>
          <a:prstGeom prst="rect">
            <a:avLst/>
          </a:prstGeom>
          <a:noFill/>
        </p:spPr>
        <p:txBody>
          <a:bodyPr wrap="none" rtlCol="0">
            <a:spAutoFit/>
          </a:bodyPr>
          <a:lstStyle/>
          <a:p>
            <a:r>
              <a:rPr lang="en-US" dirty="0"/>
              <a:t>Lets do Exploratory Data Analysis for some useful insights</a:t>
            </a:r>
          </a:p>
        </p:txBody>
      </p:sp>
    </p:spTree>
    <p:extLst>
      <p:ext uri="{BB962C8B-B14F-4D97-AF65-F5344CB8AC3E}">
        <p14:creationId xmlns:p14="http://schemas.microsoft.com/office/powerpoint/2010/main" val="147618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6516" cy="1400530"/>
          </a:xfrm>
        </p:spPr>
        <p:txBody>
          <a:bodyPr/>
          <a:lstStyle/>
          <a:p>
            <a:r>
              <a:rPr lang="en-US" dirty="0"/>
              <a:t>Some Key points to Retain Customers</a:t>
            </a:r>
          </a:p>
        </p:txBody>
      </p:sp>
      <p:pic>
        <p:nvPicPr>
          <p:cNvPr id="4" name="Content Placeholder 3"/>
          <p:cNvPicPr>
            <a:picLocks noGrp="1" noChangeAspect="1"/>
          </p:cNvPicPr>
          <p:nvPr>
            <p:ph idx="1"/>
          </p:nvPr>
        </p:nvPicPr>
        <p:blipFill>
          <a:blip r:embed="rId2"/>
          <a:stretch>
            <a:fillRect/>
          </a:stretch>
        </p:blipFill>
        <p:spPr>
          <a:xfrm>
            <a:off x="3992294" y="1853248"/>
            <a:ext cx="7700000" cy="4195762"/>
          </a:xfrm>
          <a:prstGeom prst="rect">
            <a:avLst/>
          </a:prstGeom>
        </p:spPr>
      </p:pic>
      <p:sp>
        <p:nvSpPr>
          <p:cNvPr id="5" name="TextBox 4"/>
          <p:cNvSpPr txBox="1"/>
          <p:nvPr/>
        </p:nvSpPr>
        <p:spPr>
          <a:xfrm>
            <a:off x="646111" y="2561968"/>
            <a:ext cx="2922595" cy="923330"/>
          </a:xfrm>
          <a:prstGeom prst="rect">
            <a:avLst/>
          </a:prstGeom>
          <a:noFill/>
        </p:spPr>
        <p:txBody>
          <a:bodyPr wrap="none" rtlCol="0">
            <a:spAutoFit/>
          </a:bodyPr>
          <a:lstStyle/>
          <a:p>
            <a:r>
              <a:rPr lang="en-US" dirty="0"/>
              <a:t>We will analyze our data</a:t>
            </a:r>
          </a:p>
          <a:p>
            <a:r>
              <a:rPr lang="en-US" dirty="0"/>
              <a:t>In accounts to these key</a:t>
            </a:r>
          </a:p>
          <a:p>
            <a:r>
              <a:rPr lang="en-US" dirty="0"/>
              <a:t>points</a:t>
            </a:r>
          </a:p>
        </p:txBody>
      </p:sp>
      <p:sp>
        <p:nvSpPr>
          <p:cNvPr id="6" name="TextBox 5"/>
          <p:cNvSpPr txBox="1"/>
          <p:nvPr/>
        </p:nvSpPr>
        <p:spPr>
          <a:xfrm>
            <a:off x="477795" y="4003589"/>
            <a:ext cx="3514499" cy="2031325"/>
          </a:xfrm>
          <a:prstGeom prst="rect">
            <a:avLst/>
          </a:prstGeom>
          <a:noFill/>
        </p:spPr>
        <p:txBody>
          <a:bodyPr wrap="square" rtlCol="0">
            <a:spAutoFit/>
          </a:bodyPr>
          <a:lstStyle/>
          <a:p>
            <a:r>
              <a:rPr lang="en-US" dirty="0"/>
              <a:t>Data is about to 5 Companies</a:t>
            </a:r>
          </a:p>
          <a:p>
            <a:endParaRPr lang="en-US" dirty="0"/>
          </a:p>
          <a:p>
            <a:pPr marL="342900" indent="-342900">
              <a:buFont typeface="+mj-lt"/>
              <a:buAutoNum type="arabicPeriod"/>
            </a:pPr>
            <a:r>
              <a:rPr lang="en-US" dirty="0"/>
              <a:t>Amazon</a:t>
            </a:r>
          </a:p>
          <a:p>
            <a:pPr marL="342900" indent="-342900">
              <a:buFont typeface="+mj-lt"/>
              <a:buAutoNum type="arabicPeriod"/>
            </a:pPr>
            <a:r>
              <a:rPr lang="en-US" dirty="0"/>
              <a:t>Flipkart</a:t>
            </a:r>
          </a:p>
          <a:p>
            <a:pPr marL="342900" indent="-342900">
              <a:buFont typeface="+mj-lt"/>
              <a:buAutoNum type="arabicPeriod"/>
            </a:pPr>
            <a:r>
              <a:rPr lang="en-US" dirty="0" err="1"/>
              <a:t>Myntra</a:t>
            </a:r>
            <a:endParaRPr lang="en-US" dirty="0"/>
          </a:p>
          <a:p>
            <a:pPr marL="342900" indent="-342900">
              <a:buFont typeface="+mj-lt"/>
              <a:buAutoNum type="arabicPeriod"/>
            </a:pPr>
            <a:r>
              <a:rPr lang="en-US" dirty="0" err="1"/>
              <a:t>Paytm</a:t>
            </a:r>
            <a:endParaRPr lang="en-US" dirty="0"/>
          </a:p>
          <a:p>
            <a:pPr marL="342900" indent="-342900">
              <a:buFont typeface="+mj-lt"/>
              <a:buAutoNum type="arabicPeriod"/>
            </a:pPr>
            <a:r>
              <a:rPr lang="en-US" dirty="0" err="1"/>
              <a:t>SNapdeal</a:t>
            </a:r>
            <a:endParaRPr lang="en-US" dirty="0"/>
          </a:p>
        </p:txBody>
      </p:sp>
    </p:spTree>
    <p:extLst>
      <p:ext uri="{BB962C8B-B14F-4D97-AF65-F5344CB8AC3E}">
        <p14:creationId xmlns:p14="http://schemas.microsoft.com/office/powerpoint/2010/main" val="368317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2354"/>
            <a:ext cx="8534400" cy="1255058"/>
          </a:xfrm>
        </p:spPr>
        <p:txBody>
          <a:bodyPr>
            <a:normAutofit/>
          </a:bodyPr>
          <a:lstStyle/>
          <a:p>
            <a:r>
              <a:rPr lang="en-US" dirty="0"/>
              <a:t>Hedonic Values</a:t>
            </a:r>
          </a:p>
        </p:txBody>
      </p:sp>
      <p:sp>
        <p:nvSpPr>
          <p:cNvPr id="3" name="Content Placeholder 2"/>
          <p:cNvSpPr>
            <a:spLocks noGrp="1"/>
          </p:cNvSpPr>
          <p:nvPr>
            <p:ph idx="1"/>
          </p:nvPr>
        </p:nvSpPr>
        <p:spPr>
          <a:xfrm>
            <a:off x="684212" y="1927412"/>
            <a:ext cx="8534400" cy="3325906"/>
          </a:xfrm>
        </p:spPr>
        <p:txBody>
          <a:bodyPr>
            <a:normAutofit/>
          </a:bodyPr>
          <a:lstStyle/>
          <a:p>
            <a:r>
              <a:rPr lang="en-US" dirty="0"/>
              <a:t>Hedonic shopping value reflects the value received from the multisensory, fantasy and emotive aspects of the shopping experience</a:t>
            </a:r>
          </a:p>
          <a:p>
            <a:endParaRPr lang="en-US" dirty="0"/>
          </a:p>
          <a:p>
            <a:r>
              <a:rPr lang="en-US" dirty="0"/>
              <a:t>Hedonic goods are multisensory and provide for experiential consumption, fun, pleasure, and excitement. It comes with good feeling.</a:t>
            </a:r>
          </a:p>
        </p:txBody>
      </p:sp>
    </p:spTree>
    <p:extLst>
      <p:ext uri="{BB962C8B-B14F-4D97-AF65-F5344CB8AC3E}">
        <p14:creationId xmlns:p14="http://schemas.microsoft.com/office/powerpoint/2010/main" val="75514021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TotalTime>
  <Words>869</Words>
  <Application>Microsoft Office PowerPoint</Application>
  <PresentationFormat>Widescreen</PresentationFormat>
  <Paragraphs>138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Century Gothic</vt:lpstr>
      <vt:lpstr>Courier New</vt:lpstr>
      <vt:lpstr>Wingdings 3</vt:lpstr>
      <vt:lpstr>Slice</vt:lpstr>
      <vt:lpstr>Customer Retention</vt:lpstr>
      <vt:lpstr>Customer retention is the ability to keep customers coming back to your store or website to create repeat business and investment. Keep your Customer engaged and Build Trust. Customer Retention ensure customer loyalty. It is the process of engaging existing customers to continue buying products or services from your business.   In Other Words Customer Retention means  “to maintain existing customers” </vt:lpstr>
      <vt:lpstr>, </vt:lpstr>
      <vt:lpstr>Its not a tool its an Art </vt:lpstr>
      <vt:lpstr>Retention Tactics</vt:lpstr>
      <vt:lpstr>Lets Analyze customer feedback to gain some useful insights </vt:lpstr>
      <vt:lpstr>PowerPoint Presentation</vt:lpstr>
      <vt:lpstr>Some Key points to Retain Customers</vt:lpstr>
      <vt:lpstr>Hedonic Values</vt:lpstr>
      <vt:lpstr>Who is our potential customer?</vt:lpstr>
      <vt:lpstr>Top 10 Cities for e-commerce</vt:lpstr>
      <vt:lpstr>PowerPoint Presentation</vt:lpstr>
      <vt:lpstr>How they do shopping?</vt:lpstr>
      <vt:lpstr>How Customer reached to online website?</vt:lpstr>
      <vt:lpstr>Customer habit on ecommerce</vt:lpstr>
      <vt:lpstr>Website content</vt:lpstr>
      <vt:lpstr>PowerPoint Presentation</vt:lpstr>
      <vt:lpstr>Hedonic Values</vt:lpstr>
      <vt:lpstr>Online retailer preferred:</vt:lpstr>
      <vt:lpstr>PowerPoint Presentation</vt:lpstr>
      <vt:lpstr>PowerPoint Presentation</vt:lpstr>
      <vt:lpstr>PowerPoint Presentation</vt:lpstr>
      <vt:lpstr>PowerPoint Presentation</vt:lpstr>
      <vt:lpstr>PowerPoint Presentation</vt:lpstr>
      <vt:lpstr>Which of the Indian online retailer would you recommend to a friend?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 Ahmad</dc:creator>
  <cp:lastModifiedBy>Imran Ahmad</cp:lastModifiedBy>
  <cp:revision>2</cp:revision>
  <dcterms:created xsi:type="dcterms:W3CDTF">2022-09-27T12:18:22Z</dcterms:created>
  <dcterms:modified xsi:type="dcterms:W3CDTF">2022-09-27T12:45:56Z</dcterms:modified>
</cp:coreProperties>
</file>