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6858000" cy="9144000"/>
  <p:embeddedFontLst>
    <p:embeddedFont>
      <p:font typeface="Raleway" pitchFamily="2" charset="0"/>
      <p:regular r:id="rId41"/>
      <p:bold r:id="rId42"/>
      <p:italic r:id="rId43"/>
      <p:boldItalic r:id="rId44"/>
    </p:embeddedFont>
    <p:embeddedFont>
      <p:font typeface="Source Sans Pro" panose="020B050303040302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a00a00d17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a00a00d17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In order to fully test the project: both internal and external inspections should be made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Different types of inspection: Defect-Driven &amp; Quality-Specific &amp; Domain-Specific &amp; Language-based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9250921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99250921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Titouan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053d15b4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053d15b4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a053d15b44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a053d15b44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Titouan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a053d15b44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a053d15b44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a053d15b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a053d15b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a053d15b4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a053d15b4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a053d15b4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a053d15b4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a053d15b44_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a053d15b44_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a053d15b4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a053d15b4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9d4fd1e4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9d4fd1e4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a053d15b44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a053d15b44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a053d15b44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a053d15b44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a053d15b44_4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a053d15b44_4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a053d15b44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a053d15b44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a053d15b44_8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a053d15b44_8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a053d15b44_8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a053d15b44_8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a053d15b44_8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a053d15b44_8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a053d15b4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a053d15b4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a053d15b4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a053d15b4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a053d15b44_4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a053d15b44_4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Titouan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d4fd1e4a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d4fd1e4a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Alp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a053d15b44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a053d15b44_4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a053d15b44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a053d15b44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a053d15b44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a053d15b44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a053d15b44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a053d15b44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a053d15b44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a053d15b44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a053d15b44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a053d15b44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a053d15b4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a053d15b4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9d4fd1e4a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9d4fd1e4a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Titouan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9a25dc2e9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9a25dc2e9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9d4fd1e4a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9d4fd1e4a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Imran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9d4fd1e4a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9d4fd1e4a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Imran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9d4fd1e4a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9d4fd1e4a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Steven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9de4f3662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9de4f3662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d4fd1e4a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d4fd1e4a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Arsany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a00a00d1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a00a00d1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unsplash.com/photos/bmJAXAz6ads" TargetMode="External"/><Relationship Id="rId3" Type="http://schemas.openxmlformats.org/officeDocument/2006/relationships/hyperlink" Target="https://upload.wikimedia.org/wikipedia/commons/thumb/6/66/Modern_Tutor.jpg/300px-Modern_Tutor.jpg" TargetMode="External"/><Relationship Id="rId7" Type="http://schemas.openxmlformats.org/officeDocument/2006/relationships/hyperlink" Target="https://g.foolcdn.com/editorial/images/466850/risk-danger-dial-low.jpg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allpapercave.com/languages-wallpapers" TargetMode="External"/><Relationship Id="rId5" Type="http://schemas.openxmlformats.org/officeDocument/2006/relationships/hyperlink" Target="https://www.mypressplus.com/travel/3-historical-places-interest-every-history-student-needs-see/" TargetMode="External"/><Relationship Id="rId4" Type="http://schemas.openxmlformats.org/officeDocument/2006/relationships/hyperlink" Target="https://www.gulfcoast.edu/academics/programs/physics-aa/index.html" TargetMode="External"/><Relationship Id="rId9" Type="http://schemas.openxmlformats.org/officeDocument/2006/relationships/hyperlink" Target="https://www.bestcolleges.com/education/what-is-student-teachin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E-learning Platform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485875" y="1630918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5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Requirements Bandits (Team B)</a:t>
            </a:r>
            <a:endParaRPr sz="1150" b="1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GB" sz="1075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Imran Ahmed 40172931, Joe El-Khoury 40173108, Ali Alp </a:t>
            </a:r>
            <a:r>
              <a:rPr lang="en-GB" sz="1075" b="1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Erdinc</a:t>
            </a:r>
            <a:r>
              <a:rPr lang="en-GB" sz="1075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40172910, </a:t>
            </a:r>
            <a:r>
              <a:rPr lang="en-GB" sz="1075" b="1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Arsany</a:t>
            </a:r>
            <a:r>
              <a:rPr lang="en-GB" sz="1075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Fahmy 40157267 , Hao Yi Liu 40174210,</a:t>
            </a:r>
            <a:endParaRPr sz="1075" b="1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GB" sz="1075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Pai Peng 40155601, </a:t>
            </a:r>
            <a:r>
              <a:rPr lang="en-GB" sz="1075" b="1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Titouan</a:t>
            </a:r>
            <a:r>
              <a:rPr lang="en-GB" sz="1075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Sablé 40179062, Steven </a:t>
            </a:r>
            <a:r>
              <a:rPr lang="en-GB" sz="1075" b="1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Franchetto</a:t>
            </a:r>
            <a:r>
              <a:rPr lang="en-GB" sz="1075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40112243</a:t>
            </a:r>
            <a:endParaRPr sz="14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41800" y="8291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Quality Assurance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/>
              <a:t>Steps to take before Deployment…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Internal &amp; External Inspections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Language checks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Acceptance testing 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Demonstrate requirements adequacy by showing system behaviour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Offer UAT environment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9" name="Google Shape;129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59575" y="226005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GUI of the system</a:t>
            </a: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 rotWithShape="1">
          <a:blip r:embed="rId3">
            <a:alphaModFix/>
          </a:blip>
          <a:srcRect t="5740"/>
          <a:stretch/>
        </p:blipFill>
        <p:spPr>
          <a:xfrm>
            <a:off x="1308375" y="251350"/>
            <a:ext cx="6527249" cy="46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/>
        </p:nvSpPr>
        <p:spPr>
          <a:xfrm>
            <a:off x="1563375" y="364625"/>
            <a:ext cx="84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EN/FR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485625" y="45889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[2] [3] [4]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275" y="128675"/>
            <a:ext cx="7186676" cy="48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/>
        </p:nvSpPr>
        <p:spPr>
          <a:xfrm>
            <a:off x="608175" y="4685450"/>
            <a:ext cx="125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[ 7]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 rotWithShape="1">
          <a:blip r:embed="rId3">
            <a:alphaModFix/>
          </a:blip>
          <a:srcRect t="1922"/>
          <a:stretch/>
        </p:blipFill>
        <p:spPr>
          <a:xfrm>
            <a:off x="1052200" y="-12"/>
            <a:ext cx="7039599" cy="49306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 rotWithShape="1">
          <a:blip r:embed="rId3">
            <a:alphaModFix/>
          </a:blip>
          <a:srcRect t="5669"/>
          <a:stretch/>
        </p:blipFill>
        <p:spPr>
          <a:xfrm>
            <a:off x="1156200" y="145687"/>
            <a:ext cx="6831600" cy="485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 txBox="1"/>
          <p:nvPr/>
        </p:nvSpPr>
        <p:spPr>
          <a:xfrm>
            <a:off x="1477200" y="274000"/>
            <a:ext cx="84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EN/FR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243300" y="4554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[2] [3] [4]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63" y="152400"/>
            <a:ext cx="7560468" cy="4838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63" y="152400"/>
            <a:ext cx="7571669" cy="4838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63" y="152400"/>
            <a:ext cx="7571669" cy="4838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925" y="189100"/>
            <a:ext cx="671959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Definition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Purpose of the system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System features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Analysis of Risk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Validation of the Requirements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GUI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575" y="53575"/>
            <a:ext cx="719884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75" y="174525"/>
            <a:ext cx="7972425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75" y="152400"/>
            <a:ext cx="77514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23</a:t>
            </a:fld>
            <a:endParaRPr/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313" y="152400"/>
            <a:ext cx="532336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24</a:t>
            </a:fld>
            <a:endParaRPr/>
          </a:p>
        </p:txBody>
      </p:sp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63" y="152400"/>
            <a:ext cx="7571669" cy="4838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25</a:t>
            </a:fld>
            <a:endParaRPr/>
          </a:p>
        </p:txBody>
      </p:sp>
      <p:pic>
        <p:nvPicPr>
          <p:cNvPr id="224" name="Google Shape;2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63" y="152400"/>
            <a:ext cx="7571669" cy="4838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26</a:t>
            </a:fld>
            <a:endParaRPr/>
          </a:p>
        </p:txBody>
      </p:sp>
      <p:pic>
        <p:nvPicPr>
          <p:cNvPr id="230" name="Google Shape;2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63" y="152400"/>
            <a:ext cx="7571669" cy="4838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27</a:t>
            </a:fld>
            <a:endParaRPr/>
          </a:p>
        </p:txBody>
      </p:sp>
      <p:pic>
        <p:nvPicPr>
          <p:cNvPr id="236" name="Google Shape;23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63" y="152400"/>
            <a:ext cx="7571669" cy="4838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28</a:t>
            </a:fld>
            <a:endParaRPr/>
          </a:p>
        </p:txBody>
      </p:sp>
      <p:pic>
        <p:nvPicPr>
          <p:cNvPr id="242" name="Google Shape;24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925" y="152400"/>
            <a:ext cx="671743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29</a:t>
            </a:fld>
            <a:endParaRPr/>
          </a:p>
        </p:txBody>
      </p:sp>
      <p:pic>
        <p:nvPicPr>
          <p:cNvPr id="248" name="Google Shape;24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275" y="128675"/>
            <a:ext cx="7186676" cy="48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1"/>
          <p:cNvSpPr txBox="1"/>
          <p:nvPr/>
        </p:nvSpPr>
        <p:spPr>
          <a:xfrm>
            <a:off x="677700" y="45700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[7]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Definition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University students have no central platform to find tutors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Gathered data shows most university students must seek tutors themselves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They can be hard to find and reviews are scarce 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Information hidden behind paywalls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000" y="2167950"/>
            <a:ext cx="4463301" cy="29755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3359000" y="4743300"/>
            <a:ext cx="14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                   [6]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30</a:t>
            </a:fld>
            <a:endParaRPr/>
          </a:p>
        </p:txBody>
      </p:sp>
      <p:pic>
        <p:nvPicPr>
          <p:cNvPr id="255" name="Google Shape;255;p42"/>
          <p:cNvPicPr preferRelativeResize="0"/>
          <p:nvPr/>
        </p:nvPicPr>
        <p:blipFill rotWithShape="1">
          <a:blip r:embed="rId3">
            <a:alphaModFix/>
          </a:blip>
          <a:srcRect t="5669"/>
          <a:stretch/>
        </p:blipFill>
        <p:spPr>
          <a:xfrm>
            <a:off x="1156200" y="145687"/>
            <a:ext cx="6831600" cy="485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2"/>
          <p:cNvSpPr txBox="1"/>
          <p:nvPr/>
        </p:nvSpPr>
        <p:spPr>
          <a:xfrm>
            <a:off x="1477200" y="274000"/>
            <a:ext cx="84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EN/FR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7" name="Google Shape;257;p42"/>
          <p:cNvSpPr txBox="1"/>
          <p:nvPr/>
        </p:nvSpPr>
        <p:spPr>
          <a:xfrm>
            <a:off x="503950" y="4597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[2] [3] [4]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31</a:t>
            </a:fld>
            <a:endParaRPr/>
          </a:p>
        </p:txBody>
      </p:sp>
      <p:pic>
        <p:nvPicPr>
          <p:cNvPr id="263" name="Google Shape;26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638" y="152400"/>
            <a:ext cx="671673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32</a:t>
            </a:fld>
            <a:endParaRPr/>
          </a:p>
        </p:txBody>
      </p:sp>
      <p:pic>
        <p:nvPicPr>
          <p:cNvPr id="269" name="Google Shape;26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725" y="152400"/>
            <a:ext cx="670854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33</a:t>
            </a:fld>
            <a:endParaRPr/>
          </a:p>
        </p:txBody>
      </p:sp>
      <p:pic>
        <p:nvPicPr>
          <p:cNvPr id="275" name="Google Shape;27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288" y="152400"/>
            <a:ext cx="673743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34</a:t>
            </a:fld>
            <a:endParaRPr/>
          </a:p>
        </p:txBody>
      </p:sp>
      <p:pic>
        <p:nvPicPr>
          <p:cNvPr id="281" name="Google Shape;28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288" y="47775"/>
            <a:ext cx="673743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35</a:t>
            </a:fld>
            <a:endParaRPr/>
          </a:p>
        </p:txBody>
      </p:sp>
      <p:pic>
        <p:nvPicPr>
          <p:cNvPr id="287" name="Google Shape;28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488" y="152400"/>
            <a:ext cx="511302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36</a:t>
            </a:fld>
            <a:endParaRPr/>
          </a:p>
        </p:txBody>
      </p:sp>
      <p:pic>
        <p:nvPicPr>
          <p:cNvPr id="293" name="Google Shape;293;p48"/>
          <p:cNvPicPr preferRelativeResize="0"/>
          <p:nvPr/>
        </p:nvPicPr>
        <p:blipFill rotWithShape="1">
          <a:blip r:embed="rId3">
            <a:alphaModFix/>
          </a:blip>
          <a:srcRect t="7089"/>
          <a:stretch/>
        </p:blipFill>
        <p:spPr>
          <a:xfrm>
            <a:off x="187449" y="150737"/>
            <a:ext cx="8584900" cy="484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99" name="Google Shape;299;p49"/>
          <p:cNvSpPr txBox="1">
            <a:spLocks noGrp="1"/>
          </p:cNvSpPr>
          <p:nvPr>
            <p:ph type="body" idx="1"/>
          </p:nvPr>
        </p:nvSpPr>
        <p:spPr>
          <a:xfrm>
            <a:off x="1412400" y="2260050"/>
            <a:ext cx="63192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Amount of work needed for development</a:t>
            </a:r>
            <a:endParaRPr sz="2400"/>
          </a:p>
        </p:txBody>
      </p:sp>
      <p:sp>
        <p:nvSpPr>
          <p:cNvPr id="300" name="Google Shape;300;p4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306" name="Google Shape;306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[1]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https://upload.wikimedia.org/wikipedia/commons/thumb/6/66/Modern_Tutor.jpg/300px-Modern_Tutor.jpg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[2]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https://www.gulfcoast.edu/academics/programs/physics-aa/index.html</a:t>
            </a:r>
            <a:r>
              <a:rPr lang="en-GB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[3]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https://www.mypressplus.com/travel/3-historical-places-interest-every-history-student-needs-see/</a:t>
            </a:r>
            <a:r>
              <a:rPr lang="en-GB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[4]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https://wallpapercave.com/languages-wallpapers</a:t>
            </a:r>
            <a:r>
              <a:rPr lang="en-GB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[5]</a:t>
            </a:r>
            <a:r>
              <a:rPr lang="en-GB" i="1"/>
              <a:t> </a:t>
            </a:r>
            <a:r>
              <a:rPr lang="en-GB" i="1" u="sng">
                <a:solidFill>
                  <a:schemeClr val="hlink"/>
                </a:solidFill>
                <a:hlinkClick r:id="rId7"/>
              </a:rPr>
              <a:t>https://g.foolcdn.com/editorial/images/466850/risk-danger-dial-low.jpg</a:t>
            </a:r>
            <a:r>
              <a:rPr lang="en-GB" i="1">
                <a:solidFill>
                  <a:schemeClr val="dk2"/>
                </a:solidFill>
              </a:rPr>
              <a:t> </a:t>
            </a:r>
            <a:endParaRPr i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[6]</a:t>
            </a:r>
            <a:r>
              <a:rPr lang="en-GB">
                <a:solidFill>
                  <a:schemeClr val="dk2"/>
                </a:solidFill>
              </a:rPr>
              <a:t> </a:t>
            </a:r>
            <a:r>
              <a:rPr lang="en-GB" u="sng">
                <a:solidFill>
                  <a:schemeClr val="hlink"/>
                </a:solidFill>
                <a:hlinkClick r:id="rId8"/>
              </a:rPr>
              <a:t>https://unsplash.com/photos/bmJAXAz6ads</a:t>
            </a:r>
            <a:r>
              <a:rPr lang="en-GB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[7]</a:t>
            </a:r>
            <a:r>
              <a:rPr lang="en-GB">
                <a:solidFill>
                  <a:schemeClr val="dk2"/>
                </a:solidFill>
              </a:rPr>
              <a:t> </a:t>
            </a:r>
            <a:r>
              <a:rPr lang="en-GB" u="sng">
                <a:solidFill>
                  <a:schemeClr val="hlink"/>
                </a:solidFill>
                <a:hlinkClick r:id="rId9"/>
              </a:rPr>
              <a:t>https://www.bestcolleges.com/education/what-is-student-teaching/</a:t>
            </a:r>
            <a:r>
              <a:rPr lang="en-GB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7" name="Google Shape;307;p5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38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Purpose of the system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Help university students to ace their courses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Tutors can advertise their services easily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[1]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825" y="2167625"/>
            <a:ext cx="4400575" cy="24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features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Core system features for the proposed E-learning platform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Login and Register system for users of the platform (student, tutor, admin)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Course Cart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b="1">
                <a:solidFill>
                  <a:schemeClr val="dk2"/>
                </a:solidFill>
              </a:rPr>
              <a:t>Different types of meeting with Tutors</a:t>
            </a:r>
            <a:endParaRPr b="1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b="1">
                <a:solidFill>
                  <a:schemeClr val="dk2"/>
                </a:solidFill>
              </a:rPr>
              <a:t>Class Forum for Students</a:t>
            </a:r>
            <a:endParaRPr b="1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b="1">
                <a:solidFill>
                  <a:schemeClr val="dk2"/>
                </a:solidFill>
              </a:rPr>
              <a:t>Calendar System for Student and Tutors</a:t>
            </a:r>
            <a:endParaRPr b="1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Request Management System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Search and Filter Courses based on user input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 of Risk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Sensitive information leak due to data breach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Unauthorized access to an account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Inadequate computer spec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Denial of Service attacks (DOS)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Product related risks are most severe!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450" y="2282475"/>
            <a:ext cx="3495875" cy="222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4747450" y="4503000"/>
            <a:ext cx="397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[5]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Risk mitigation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Unauthorized access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Enforce a strong password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 of authenticator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breach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 standard level encryption when storing information in database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Inadequate computer spec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Ask tutors about specs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Denial of Service attacks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 Firewalls or Load Balancers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2147" y="2944125"/>
            <a:ext cx="4852899" cy="128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5007175" y="4116350"/>
            <a:ext cx="436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i="1">
                <a:latin typeface="Source Sans Pro"/>
                <a:ea typeface="Source Sans Pro"/>
                <a:cs typeface="Source Sans Pro"/>
                <a:sym typeface="Source Sans Pro"/>
              </a:rPr>
              <a:t>Risk assessment matrix from Vision Document</a:t>
            </a:r>
            <a:endParaRPr sz="800" i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Validation of the Requirements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E-Learning’s objectives &amp; values: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Security &amp; Privacy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User friendly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Handful of resources 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Success of students 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Peace of mind for tutors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Now let’s take a look at our requirements…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Login and Registration system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Course enrollment &amp; Cart </a:t>
            </a:r>
            <a:endParaRPr>
              <a:solidFill>
                <a:schemeClr val="dk2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Scheduled meetings with tutors</a:t>
            </a:r>
            <a:endParaRPr>
              <a:solidFill>
                <a:schemeClr val="dk2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Class Forum for Students</a:t>
            </a:r>
            <a:endParaRPr>
              <a:solidFill>
                <a:schemeClr val="dk2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Calendar System for Student and Tutors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Request Technical support 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Search and Filter Courses based on user input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2" name="Google Shape;122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5100" y="0"/>
            <a:ext cx="3548900" cy="21987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598</Words>
  <Application>Microsoft Office PowerPoint</Application>
  <PresentationFormat>On-screen Show (16:9)</PresentationFormat>
  <Paragraphs>147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Raleway</vt:lpstr>
      <vt:lpstr>Source Sans Pro</vt:lpstr>
      <vt:lpstr>Arial</vt:lpstr>
      <vt:lpstr>Plum</vt:lpstr>
      <vt:lpstr>E-learning Platform</vt:lpstr>
      <vt:lpstr>Table of Contents</vt:lpstr>
      <vt:lpstr>Problem Definition</vt:lpstr>
      <vt:lpstr>Purpose of the system</vt:lpstr>
      <vt:lpstr>System features</vt:lpstr>
      <vt:lpstr>Analysis of Risk</vt:lpstr>
      <vt:lpstr>Risk mitigation</vt:lpstr>
      <vt:lpstr>Validation of the Requirements</vt:lpstr>
      <vt:lpstr>PowerPoint Presentation</vt:lpstr>
      <vt:lpstr>PowerPoint Presentation</vt:lpstr>
      <vt:lpstr>GUI of the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 Platform</dc:title>
  <cp:lastModifiedBy>Imran Ahmed</cp:lastModifiedBy>
  <cp:revision>1</cp:revision>
  <dcterms:modified xsi:type="dcterms:W3CDTF">2022-12-01T21:21:08Z</dcterms:modified>
</cp:coreProperties>
</file>