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62" r:id="rId4"/>
    <p:sldId id="263" r:id="rId5"/>
    <p:sldId id="264" r:id="rId6"/>
    <p:sldId id="257" r:id="rId7"/>
    <p:sldId id="258" r:id="rId8"/>
    <p:sldId id="259" r:id="rId9"/>
    <p:sldId id="260" r:id="rId10"/>
    <p:sldId id="26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77D6FC-3487-46DA-84D0-219C3FD81DC0}"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49498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77D6FC-3487-46DA-84D0-219C3FD81DC0}"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250260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77D6FC-3487-46DA-84D0-219C3FD81DC0}"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8768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77D6FC-3487-46DA-84D0-219C3FD81DC0}"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95202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7D6FC-3487-46DA-84D0-219C3FD81DC0}"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353631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77D6FC-3487-46DA-84D0-219C3FD81DC0}"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52682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77D6FC-3487-46DA-84D0-219C3FD81DC0}"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279474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77D6FC-3487-46DA-84D0-219C3FD81DC0}"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231919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7D6FC-3487-46DA-84D0-219C3FD81DC0}"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259857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7D6FC-3487-46DA-84D0-219C3FD81DC0}"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161731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7D6FC-3487-46DA-84D0-219C3FD81DC0}"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F0B36-4F6F-40A7-B2F1-26523FA02289}" type="slidenum">
              <a:rPr lang="en-US" smtClean="0"/>
              <a:t>‹#›</a:t>
            </a:fld>
            <a:endParaRPr lang="en-US"/>
          </a:p>
        </p:txBody>
      </p:sp>
    </p:spTree>
    <p:extLst>
      <p:ext uri="{BB962C8B-B14F-4D97-AF65-F5344CB8AC3E}">
        <p14:creationId xmlns:p14="http://schemas.microsoft.com/office/powerpoint/2010/main" val="42527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7D6FC-3487-46DA-84D0-219C3FD81DC0}" type="datetimeFigureOut">
              <a:rPr lang="en-US" smtClean="0"/>
              <a:t>2/25/2019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F0B36-4F6F-40A7-B2F1-26523FA02289}" type="slidenum">
              <a:rPr lang="en-US" smtClean="0"/>
              <a:t>‹#›</a:t>
            </a:fld>
            <a:endParaRPr lang="en-US"/>
          </a:p>
        </p:txBody>
      </p:sp>
    </p:spTree>
    <p:extLst>
      <p:ext uri="{BB962C8B-B14F-4D97-AF65-F5344CB8AC3E}">
        <p14:creationId xmlns:p14="http://schemas.microsoft.com/office/powerpoint/2010/main" val="347936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notebooks/io.ipynb#scrollTo=BaCkyg5CV5jF" TargetMode="External"/><Relationship Id="rId2" Type="http://schemas.openxmlformats.org/officeDocument/2006/relationships/hyperlink" Target="https://www.kdnuggets.com/2018/02/essential-google-colaboratory-tips-trick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Housing Prices EDA</a:t>
            </a:r>
          </a:p>
        </p:txBody>
      </p:sp>
      <p:sp>
        <p:nvSpPr>
          <p:cNvPr id="3" name="Subtitle 2"/>
          <p:cNvSpPr>
            <a:spLocks noGrp="1"/>
          </p:cNvSpPr>
          <p:nvPr>
            <p:ph type="subTitle" idx="1"/>
          </p:nvPr>
        </p:nvSpPr>
        <p:spPr>
          <a:xfrm>
            <a:off x="1115616" y="3886200"/>
            <a:ext cx="6912768" cy="1752600"/>
          </a:xfrm>
        </p:spPr>
        <p:txBody>
          <a:bodyPr/>
          <a:lstStyle/>
          <a:p>
            <a:r>
              <a:rPr lang="en-US" dirty="0" err="1"/>
              <a:t>upGrad</a:t>
            </a:r>
            <a:r>
              <a:rPr lang="en-US" dirty="0"/>
              <a:t> Webinar with Bikash Debnath </a:t>
            </a:r>
          </a:p>
        </p:txBody>
      </p:sp>
    </p:spTree>
    <p:extLst>
      <p:ext uri="{BB962C8B-B14F-4D97-AF65-F5344CB8AC3E}">
        <p14:creationId xmlns:p14="http://schemas.microsoft.com/office/powerpoint/2010/main" val="422293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a:t>
            </a:r>
          </a:p>
        </p:txBody>
      </p:sp>
      <p:sp>
        <p:nvSpPr>
          <p:cNvPr id="3" name="Content Placeholder 2"/>
          <p:cNvSpPr>
            <a:spLocks noGrp="1"/>
          </p:cNvSpPr>
          <p:nvPr>
            <p:ph idx="1"/>
          </p:nvPr>
        </p:nvSpPr>
        <p:spPr/>
        <p:txBody>
          <a:bodyPr>
            <a:normAutofit/>
          </a:bodyPr>
          <a:lstStyle/>
          <a:p>
            <a:r>
              <a:rPr lang="en-US" dirty="0"/>
              <a:t>How many rows and columns are there?</a:t>
            </a:r>
          </a:p>
          <a:p>
            <a:r>
              <a:rPr lang="en-US" dirty="0"/>
              <a:t>What are the names of the features (variables)?</a:t>
            </a:r>
          </a:p>
          <a:p>
            <a:r>
              <a:rPr lang="en-US" dirty="0"/>
              <a:t>Which features(columns/variables) are numerical, which are categorical?</a:t>
            </a:r>
          </a:p>
          <a:p>
            <a:r>
              <a:rPr lang="en-US" dirty="0"/>
              <a:t>How many values are missing in a column/variables?</a:t>
            </a:r>
          </a:p>
        </p:txBody>
      </p:sp>
    </p:spTree>
    <p:extLst>
      <p:ext uri="{BB962C8B-B14F-4D97-AF65-F5344CB8AC3E}">
        <p14:creationId xmlns:p14="http://schemas.microsoft.com/office/powerpoint/2010/main" val="172530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92696"/>
            <a:ext cx="7703142" cy="2444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3789040"/>
            <a:ext cx="7848872" cy="2585323"/>
          </a:xfrm>
          <a:prstGeom prst="rect">
            <a:avLst/>
          </a:prstGeom>
          <a:noFill/>
        </p:spPr>
        <p:txBody>
          <a:bodyPr wrap="square" rtlCol="0">
            <a:spAutoFit/>
          </a:bodyPr>
          <a:lstStyle/>
          <a:p>
            <a:r>
              <a:rPr lang="en-US" dirty="0"/>
              <a:t>So in train data we have 81 columns out of which 79 are features, 1 ID and the target variables, Sales Price in this case</a:t>
            </a:r>
          </a:p>
          <a:p>
            <a:endParaRPr lang="en-US" dirty="0"/>
          </a:p>
          <a:p>
            <a:r>
              <a:rPr lang="en-US" dirty="0"/>
              <a:t>In the test data we have 80 columns, out of which 79 are features and 1 ID. Now of course in Test data we have to predict the Sales Price hence that column is not there.</a:t>
            </a:r>
          </a:p>
          <a:p>
            <a:endParaRPr lang="en-US" dirty="0"/>
          </a:p>
          <a:p>
            <a:r>
              <a:rPr lang="en-US" dirty="0"/>
              <a:t>Now it’s our work to find which columns are influencing the Sales Price and which are not and in fact may be irrelevant. This is the main essence of EDA.</a:t>
            </a:r>
          </a:p>
        </p:txBody>
      </p:sp>
    </p:spTree>
    <p:extLst>
      <p:ext uri="{BB962C8B-B14F-4D97-AF65-F5344CB8AC3E}">
        <p14:creationId xmlns:p14="http://schemas.microsoft.com/office/powerpoint/2010/main" val="9557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Target variable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5"/>
            <a:ext cx="7200800" cy="5223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732240" y="2924944"/>
            <a:ext cx="2158359" cy="2862322"/>
          </a:xfrm>
          <a:prstGeom prst="rect">
            <a:avLst/>
          </a:prstGeom>
          <a:noFill/>
        </p:spPr>
        <p:txBody>
          <a:bodyPr wrap="square" rtlCol="0">
            <a:spAutoFit/>
          </a:bodyPr>
          <a:lstStyle/>
          <a:p>
            <a:r>
              <a:rPr lang="en-US" dirty="0"/>
              <a:t>Right Skewed?? What does it mean?</a:t>
            </a:r>
          </a:p>
          <a:p>
            <a:endParaRPr lang="en-US" dirty="0"/>
          </a:p>
          <a:p>
            <a:r>
              <a:rPr lang="en-US" dirty="0"/>
              <a:t>It means that most houses are in the lower price range. In this case Mean &gt; Median. Also means it is not normally distributed</a:t>
            </a:r>
          </a:p>
        </p:txBody>
      </p:sp>
    </p:spTree>
    <p:extLst>
      <p:ext uri="{BB962C8B-B14F-4D97-AF65-F5344CB8AC3E}">
        <p14:creationId xmlns:p14="http://schemas.microsoft.com/office/powerpoint/2010/main" val="20726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we do next?	</a:t>
            </a:r>
          </a:p>
        </p:txBody>
      </p:sp>
      <p:sp>
        <p:nvSpPr>
          <p:cNvPr id="3" name="Content Placeholder 2"/>
          <p:cNvSpPr>
            <a:spLocks noGrp="1"/>
          </p:cNvSpPr>
          <p:nvPr>
            <p:ph idx="1"/>
          </p:nvPr>
        </p:nvSpPr>
        <p:spPr>
          <a:xfrm>
            <a:off x="5436096" y="1600200"/>
            <a:ext cx="3250704" cy="4781127"/>
          </a:xfrm>
        </p:spPr>
        <p:txBody>
          <a:bodyPr>
            <a:normAutofit/>
          </a:bodyPr>
          <a:lstStyle/>
          <a:p>
            <a:pPr algn="just"/>
            <a:r>
              <a:rPr lang="en-US" sz="1800" dirty="0"/>
              <a:t>If the data is skewed, we then will take a </a:t>
            </a:r>
            <a:r>
              <a:rPr lang="en-US" sz="1800" b="1" dirty="0"/>
              <a:t>log transformation</a:t>
            </a:r>
            <a:r>
              <a:rPr lang="en-US" sz="1800" dirty="0"/>
              <a:t> and try to make it look more normal. If not done, our ML </a:t>
            </a:r>
            <a:r>
              <a:rPr lang="en-US" sz="1800" dirty="0" err="1"/>
              <a:t>algos</a:t>
            </a:r>
            <a:r>
              <a:rPr lang="en-US" sz="1800" dirty="0"/>
              <a:t> will not behave as expected. ML </a:t>
            </a:r>
            <a:r>
              <a:rPr lang="en-US" sz="1800" dirty="0" err="1"/>
              <a:t>algos</a:t>
            </a:r>
            <a:r>
              <a:rPr lang="en-US" sz="1800" dirty="0"/>
              <a:t> expect the data to be normally distributed (Mean = Median).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5400675" cy="542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238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a:xfrm>
            <a:off x="457200" y="1600201"/>
            <a:ext cx="8229600" cy="1180728"/>
          </a:xfrm>
        </p:spPr>
        <p:txBody>
          <a:bodyPr>
            <a:normAutofit fontScale="92500" lnSpcReduction="20000"/>
          </a:bodyPr>
          <a:lstStyle/>
          <a:p>
            <a:r>
              <a:rPr lang="en-US" sz="1800" dirty="0"/>
              <a:t>After studying the data distribution, let’s look into the numerical and categorical features.</a:t>
            </a:r>
          </a:p>
          <a:p>
            <a:r>
              <a:rPr lang="en-US" sz="1800" dirty="0"/>
              <a:t>Why this step is important? Keep in mind we are trying to solve a regression problem, hence it is important to know what is the type of features we have numerical or categorical. We will come back later to deal with the Categorical features.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42" y="3070014"/>
            <a:ext cx="8767638" cy="239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96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3" name="Content Placeholder 2"/>
          <p:cNvSpPr>
            <a:spLocks noGrp="1"/>
          </p:cNvSpPr>
          <p:nvPr>
            <p:ph idx="1"/>
          </p:nvPr>
        </p:nvSpPr>
        <p:spPr>
          <a:xfrm>
            <a:off x="457200" y="1600201"/>
            <a:ext cx="8229600" cy="1396751"/>
          </a:xfrm>
        </p:spPr>
        <p:txBody>
          <a:bodyPr>
            <a:normAutofit fontScale="55000" lnSpcReduction="20000"/>
          </a:bodyPr>
          <a:lstStyle/>
          <a:p>
            <a:r>
              <a:rPr lang="en-US" dirty="0"/>
              <a:t>For example, </a:t>
            </a:r>
            <a:r>
              <a:rPr lang="en-US" dirty="0" err="1"/>
              <a:t>PoolQC</a:t>
            </a:r>
            <a:r>
              <a:rPr lang="en-US" dirty="0"/>
              <a:t>, </a:t>
            </a:r>
            <a:r>
              <a:rPr lang="en-US" dirty="0" err="1"/>
              <a:t>MiscFeature</a:t>
            </a:r>
            <a:r>
              <a:rPr lang="en-US" dirty="0"/>
              <a:t>, Fence </a:t>
            </a:r>
            <a:r>
              <a:rPr lang="en-US" dirty="0" err="1"/>
              <a:t>etc</a:t>
            </a:r>
            <a:r>
              <a:rPr lang="en-US" dirty="0"/>
              <a:t> has lots of </a:t>
            </a:r>
            <a:r>
              <a:rPr lang="en-US" b="1" dirty="0" err="1"/>
              <a:t>NaN</a:t>
            </a:r>
            <a:r>
              <a:rPr lang="en-US" dirty="0"/>
              <a:t>, now that doesn’t mean they are missing value, in fact if we look at the data, we can estimate that these features are not available in that property/house. For </a:t>
            </a:r>
            <a:r>
              <a:rPr lang="en-US" dirty="0" err="1"/>
              <a:t>PoolQC</a:t>
            </a:r>
            <a:r>
              <a:rPr lang="en-US" dirty="0"/>
              <a:t> means, the house has no pools and similarly no Fence. So we will try to fill in this </a:t>
            </a:r>
            <a:r>
              <a:rPr lang="en-US" dirty="0" err="1"/>
              <a:t>NaN</a:t>
            </a:r>
            <a:r>
              <a:rPr lang="en-US" dirty="0"/>
              <a:t> with </a:t>
            </a:r>
            <a:r>
              <a:rPr lang="en-US" b="1" dirty="0"/>
              <a:t>None</a:t>
            </a:r>
            <a:r>
              <a:rPr lang="en-US" dirty="0"/>
              <a:t> type and for other columns with missing values we will </a:t>
            </a:r>
            <a:r>
              <a:rPr lang="en-US" b="1" dirty="0">
                <a:solidFill>
                  <a:srgbClr val="FF0000"/>
                </a:solidFill>
              </a:rPr>
              <a:t>mean/mode</a:t>
            </a:r>
            <a:r>
              <a:rPr lang="en-US"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38233"/>
            <a:ext cx="7705653"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37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627697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5796136" y="1600201"/>
            <a:ext cx="2890664" cy="4925143"/>
          </a:xfrm>
        </p:spPr>
        <p:txBody>
          <a:bodyPr>
            <a:normAutofit/>
          </a:bodyPr>
          <a:lstStyle/>
          <a:p>
            <a:r>
              <a:rPr lang="en-US" sz="1900" dirty="0"/>
              <a:t>We have already seen that target variable </a:t>
            </a:r>
            <a:r>
              <a:rPr lang="en-US" sz="1900" dirty="0" err="1"/>
              <a:t>SalePrice</a:t>
            </a:r>
            <a:r>
              <a:rPr lang="en-US" sz="1900" dirty="0"/>
              <a:t> is skewed, so we also should check whether other features are skewed or not? If yes, then we need to log transform them as well. For example </a:t>
            </a:r>
            <a:r>
              <a:rPr lang="en-US" sz="1900" dirty="0" err="1"/>
              <a:t>GrLivArea</a:t>
            </a:r>
            <a:r>
              <a:rPr lang="en-US" sz="1900" dirty="0"/>
              <a:t> and </a:t>
            </a:r>
            <a:r>
              <a:rPr lang="en-US" sz="1900" dirty="0" err="1"/>
              <a:t>LotArea</a:t>
            </a:r>
            <a:endParaRPr lang="en-US" sz="1900" dirty="0"/>
          </a:p>
          <a:p>
            <a:endParaRPr lang="en-US" dirty="0"/>
          </a:p>
        </p:txBody>
      </p:sp>
    </p:spTree>
    <p:extLst>
      <p:ext uri="{BB962C8B-B14F-4D97-AF65-F5344CB8AC3E}">
        <p14:creationId xmlns:p14="http://schemas.microsoft.com/office/powerpoint/2010/main" val="258481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same log transform</a:t>
            </a:r>
          </a:p>
        </p:txBody>
      </p:sp>
      <p:sp>
        <p:nvSpPr>
          <p:cNvPr id="4" name="AutoShape 2" descr="https://www.kaggleusercontent.com/kf/6684667/eyJhbGciOiJkaXIiLCJlbmMiOiJBMTI4Q0JDLUhTMjU2In0..GL3AAbQj7aJEgBYao3dB4g.jeiXtHGKyani_8jLdLvas5LwUeTNPqGBqAX83dRCwMDgEPhee-tHIHZCwAY_lKGrWBKntEILpOcqflssSkpO2nKasKnhPGT4HPXtiMAQLqrUbX41WbnEAbXmNWBYhQMdYssaJ1IOwPi3JlQV8Hnz_lcEEZi0t9NBhSz5NLkIZO4.8oCgSjfhF2rghexQbYN_Rw/__results___files/__results___50_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www.kaggleusercontent.com/kf/6684667/eyJhbGciOiJkaXIiLCJlbmMiOiJBMTI4Q0JDLUhTMjU2In0..GL3AAbQj7aJEgBYao3dB4g.jeiXtHGKyani_8jLdLvas5LwUeTNPqGBqAX83dRCwMDgEPhee-tHIHZCwAY_lKGrWBKntEILpOcqflssSkpO2nKasKnhPGT4HPXtiMAQLqrUbX41WbnEAbXmNWBYhQMdYssaJ1IOwPi3JlQV8Hnz_lcEEZi0t9NBhSz5NLkIZO4.8oCgSjfhF2rghexQbYN_Rw/__results___files/__results___50_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eIAAAFYCAYAAACPuP+wAAAABHNCSVQICAgIfAhkiAAAAAlwSFlz%0AAAALEgAACxIB0t1+/AAAADl0RVh0U29mdHdhcmUAbWF0cGxvdGxpYiB2ZXJzaW9uIDIuMS4yLCBo%0AdHRwOi8vbWF0cGxvdGxpYi5vcmcvNQv5yAAAIABJREFUeJzt3Xl4VPW9P/D3ObNkkswkmUlmsm+s%0AgQBCBBRBQARE0drFGijgcr3ttdqr9erThfYWvBaqt8hz7237u4/X+lgvbZWWpmq1Gq2Fq0JYZE8A%0AISvZM5NMlslkmeX8/hgysmRnJmfmzPv1PD5kcmb5fD0z8873e875fgVJkiQQERGRLES5CyAiIopk%0ADGIiIiIZMYiJiIhkxCAmIiKSEYOYiIhIRgxiIiIiGakn+gWt1q4xP8ZojIHd7gxCNaGLbY4MbHNk%0AYJsjw3BtNpsNQz4uLHrEarVK7hImHNscGdjmyMA2R4bxtjksgpiIiEipGMREREQyYhATERHJiEFM%0AREQkIwYxERGRjBjEREREMmIQExERyYhBTEREJCMGMRERkYwYxERERDJiEBMREcloVEF8/vx5rFy5%0AEr/97W+HvM+LL76ITZs2BawwIiKiSDDi6ktOpxPPPfccFi1aNOR9ysvLceTIEWg0moAWR0Sha9+J%0A+hHvs3xu+gRUQhTeRuwRa7VavPzyy7BYLEPe5/nnn8dTTz0V0MKIiIgiwYg9YrVaDbV66LsVFRVh%0A4cKFSE/nX75ERERjNWIQD6e9vR1FRUV49dVX0dzcPKrHGI0x41qzcbhFlZWKbY4M4dpmg1434n2G%0Aalu4tvl6sM2RYTxtvq4gPnjwINra2rBhwwb09/fj4sWL2L59OzZv3jzkY+x255hfx2w2wGrtup5S%0Aww7bHBnCuc1djt4R7zNY28K5zePFNkeG4do8XEBfVxCvWbMGa9asAQDU1dXhhz/84bAhTERERFca%0AMYhLS0vxwgsvoL6+Hmq1GsXFxVixYgUyMjKwatWqiaiRiIhIsUYM4lmzZmHXrl0jPlFGRsao7kdE%0ARERf4MxaREREMmIQExERyYhBTEREJCMGMRERkYwYxERERDJiEBMREcmIQUxERCQjBjEREZGMGMRE%0AREQyYhATERHJiEFMREQkIwYxERGRjBjEREREMmIQExERyYhBTEREJCMGMRERkYwYxERERDJiEBMR%0AEcmIQUxERCQjBjEREZGMGMREREQyYhATERHJiEFMREQkIwYxERGRjBjEREREMmIQExERyYhBTERE%0AJCMGMRERkYwYxERERDJiEBMREcmIQUxERCQj9WjudP78eTz22GN46KGHsHHjxiu2HTx4EDt37oQo%0AisjNzcW2bdsgisx3IqXweL24UNuBY+etOFlhQ6xOg3uX5EKSJAiCIHd5RGFvxCB2Op147rnnsGjR%0AokG3/+QnP8H//u//IiUlBU888QQ++eQTLFu2LOCFEtHEq7d14z/+cAKtnX0AAJ1WBVt7L/5zzylY%0AjNGYP92MpIRomaskCm8jBrFWq8XLL7+Ml19+edDtRUVF0Ov1AACTyQS73R7YColIFvW2bvz898fQ%0A6XTh1jmpWDDDgrwsI5panSj6uBInym14/9BFrL0lB0ZDlNzlEoWtEceQ1Wo1dDrdkNsHQrilpQX7%0A9+9nb5hIAS4P4Y2rp+Hhu2ZgVm4i1CoRGRY9nrhvDpbOTYNXAg6UNsHrleQumShsjeoY8UhaW1vx%0A6KOPYsuWLTAajcPe12iMgVqtGvNrmM2G8ZYXttjmyBBqbW5uc+LFN06g0+nCt782B3fdkjvo/WZP%0AMaOpzYnzF9tR2dSFedMs19xnqLaFWpsnAtscGcbT5usOYofDgW9+85v47ne/iyVLlox4f7vdOebX%0AMJsNsFq7xlNe2GKbI0OotVmSJPzrrw+h3dGHBTMs6O7uwx8/PDfk/edOScTFpi4cKm2CJV6HuFjt%0AFdsHa1uotXkisM2RYbg2DxfQ13168/PPP48HH3wQS5cuvd6nIiKZfXq6EY2tTqSbY5GXlTDi/XVa%0ANRbMsMDjlVBS2gRJ4hA10ViN2CMuLS3FCy+8gPr6eqjVahQXF2PFihXIyMjAkiVL8Oabb6KmpgZ7%0A9uwBANx9990oLCwMeuFEFFjtjj7s/qgcGpWIm2cmj/rSpJwUA6obu1Db4kCdtRuZFn2QKyVSlhGD%0AeNasWdi1a9eQ20tLSwNaEBFNPEmSsKv4czj73LhpZjJiozWjfqwgCJgzORG1LQ6U13UwiInGiDNv%0AEBGOnbfh+AUbpmUmYFpm/Jgfnxivg9EQhTqrAz197iBUSKRcDGKiCOf1Sij6uAKiIODBNdPHPVvW%0AlIx4SBJQ2dAZ4AqJlI1BTBThDp1tRmOrE4tnpyA1MXbcz5ObGgdREFBe38GTtojGgEFMFME8Xi/e%0A/rQKKlHAPbfkXNdz6bQqZCbr0eHoh62jNzAFEkUABjFRBDtY1oxmew9unZMakDmjp2b4ji+X13Vc%0A93MRRYqAzKxFRKFv34n6K257vRLe/KQKoiAgMV53zfbxSEmMQYxOjerGLszPu3amLSK6FnvERBGq%0Aor4Djh4XpmbGj+lypeGIgoAp6fFwebyobYmsWZWIxotBTBSBJElCaVUbREHA7EmJAX3unFTfVH51%0ALd0BfV4ipWIQE0WgOms3upwu5KYZEKML7BGq+FgtYnRqNLY6uSoT0SgwiIki0Nlq37rhM3NMAX9u%0AQRCQlhSLPpcH1U0cniYaCYOYKMK0dfaiqc2JlMQYGA1RQXmN9CTf9cilVa1BeX4iJWEQE0UYf284%0Ae/i1w69HSmIMBACllW1Bew0ipWAQE0WQnj43qhq7EBejQbp5/LNojSRKo0JSgg6VDZ1w9rqC9jpE%0ASsAgJoogn19sh1eSkJdjHPec0qOVlhQLryThzKUeOBENjkFMFCE8Xi/O17ZDqxYxOW3sKyyNFY8T%0AE40Og5goQlxscqC334MpGfHQqIP/0TfF6xCrU6O0qo2LQBANg0FMFCE+r20HAEzLTJiQ1xMFAfm5%0AJrR19qGh1Tkhr0kUjhjERBGgrsWBFnsPUhNjEBernbDXnZXrm7WrrJLD00RDYRATRYC9lxZ0mJ41%0AMb3hAfm5vglDztTwhC2ioTCIiRSut9+NktImxESpkWHWT+hrGw1RSIrXoaK+A14eJyYaFIOYSOEO%0AljWjt9+DqZnxEMXgXrI0mKkZ8ejudaORx4mJBsUgJlIwSZKw93g9REHA1IyJHZYeMPC65XXtsrw+%0AUahjEBMpWEV9J2pbHJg3LSngqyyN1pQM3zXL5XUdsrw+UahjEBMp2N+P1wEAVhRkyFZDWlIsYqLU%0AuFDPICYaDIOYSKE6nf347FwLUhNjkDfBZ0tfThQETE6PR4u9Bx3d/bLVQRSqGMRECvXpqUa4PRJu%0Am5ce9HmlR8LhaaKhMYiJFMjrlbDveD20GhG3zEqVuxxMTfcF8QWesEV0DQYxkQKdrmyFraMXi/JT%0AZDtJ63K5aXFQiQLKeZyY6BoMYiIF2nvcN5PWbfPSZa7EJ0qjQlayATVNXehzeeQuhyikMIiJFKal%0AvQenK1oxJT0eWckGucvxm5oRD49XwoWLnO6S6HIMYiKF+b/j9ZAA3FYQGr3hAVMuHSc+W90mcyVE%0AoYVBTKQgLrcHn5xqhD5ag/nTLXKXc4Wpl86cPlPFICa63KiC+Pz581i5ciV++9vfXrPtwIEDuO++%0A+1BYWIhf/epXAS+QiEbvyLkWOHpcWHpDGjTq0Po7O17vWwDi8xo7JC4AQeQ34ifV6XTiueeew6JF%0Aiwbd/tOf/hS/+MUv8Prrr2P//v0oLy8PeJFENDp7j9VDALB8bprcpQxqUlocupz9sLb3yF0KUcgY%0AMYi1Wi1efvllWCzXDnPV1tYiPj4eqampEEURy5YtQ0lJSVAKJaLh1TR1oaKhE3MmJyIpIVrucgY1%0AKTUOAFDZ2ClzJUShY8QLDNVqNdTqwe9mtVphMpn8t00mE2pra4d9PqMxBmq1aoxlAmZz6Jz9OVHY%0A5sgwXJvfL6ke1XOsWZSDN/ZWAAC+fNvUQZ/ToNeNp7zrcnUdBTNT8cbfy9Fk7424fR1p7QXY5tGa%0A8Cv97faxr0lqNhtgtXYFoZrQxTZHhpHa3OXoHdXz1NS2Yd/RWiTF65CZGD3oc472uQLp6jriokSI%0AooCySltE7Wu+tyPDcG0eLqCv62wOi8UCm83mv93c3DzoEDYRBdenpxrR7/bitoJ0iDLPKz0crUaF%0AnNQ41DQ54PZ45S6HKCRcVxBnZGTA4XCgrq4Obrcbe/fuxeLFiwNVGxGNgtcr4cPP6qBVi7h1Tmie%0ApHW56VlGuD1e1FkdcpdCFBJGHJouLS3FCy+8gPr6eqjVahQXF2PFihXIyMjAqlWrsHXrVjz99NMA%0AgLvuugu5ublBL5qIvnCxuQutnb24rSAd+miN3OWMaFpWAt4rAaoaOpGTEid3OUSyGzGIZ82ahV27%0Adg25fcGCBdi9e3dAiyKi0ZEkCWeqfVNGxsdqse9EvcwVjWxqlhGA78zp22SuhSgUhNYV/0Q0Ji3t%0APbB19CLTokdcrFbuckYlw2KATqtCZQMvYSICGMREYe1Mla83PDPHKHMlo6cSBeSkGNDU6oSz1y13%0AOUSyYxAThanO7n7UtjiQGK+DxRiaE3gMJTctDhKAmib2iokYxERhauDY8MwcI4QQvmRpMJNSfQtA%0AcIYtIgYxUVhy9rpRXt8BfbQG2SG05vBoTUq7NNUljxMTMYiJwtGZ6jZ4vRJm5ZogiuHVGwYAoyEK%0ACXotqtgjJpr4KS6J6Pr09ntwvrYd0VFqTM4I7etwB7ucyqDXocvRi7hYLS42O/DuwWqsvTln4osj%0AChHsEROFmXM1drg9EvJzjVCJ4fsRToz3LUJha5/4ObCJQkn4foqJIlC/24NzNXZEaVSYmpEgdznX%0AxRzvO9Pb1sEgpsjGICYKI+cvtqPf7cWMHCM06vD++JriowAAto4emSshkld4f5KJIojL7cWZajs0%0AahF5WeHdGwYArVqFeL0WrR298Holucshkg2DmChMnKuxo7ffg5k5Rmg1KrnLCYikeB3cHgkNrd1y%0Al0IkGwYxURjod3lQVt0GrUbEjOzwmc5yJEmXjhNX8XpiimAMYqIwcKbajn6XF/m5JsX0hgFfjxgA%0AryemiMYgJgpxvf0enK22Q6dVIS9LOb1hwDexh0oUOMMWRTQGMVGIK6tqg8vjxaxJprA/U/pqoijA%0AFBeFOms3+lweucshkoWyPtVECtPT58a5GjtiotSYnhn+Z0oPJik+Gl5JwsXmLrlLIZIFg5gohJVW%0AtsHjlTB7ciJUKmV+XJMSfMeJOTxNkUqZn2wiBWjr7MXnte3QR2swJSNe7nKChidsUaRjEBOFqHdK%0AauD1SpgzORGqMFxhabT00RroozXsEVPEYhAThSBrew8+OdkAQ4zGv3avUgmCgElpcbB19KLT2S93%0AOUQTjkFMFILe3l8Fj1fC3ClJYbne8Fjlpvr+2ODEHhSJGMREIaapzYkDpU1IN8ciJ9UgdzkTwh/E%0APE5MEYhBTBRi3vq0CpIEfHlJLgRB+b1hAP7hdx4npkjEICYKIXUtDhw+04ysZD0KppnlLmfC6KM1%0AsCREo6qxE5LElZgosjCIiULIm59WQQLw1aWTIqY3PGBSWhy6e91oaef6xBRZGMREIaK6qRPHzlsx%0AOT0Osyclyl3OhBs4TszhaYo0DGKiEPHmJ1UAgK/eGnm9YQDITeOZ0xSZGMREIaC8vgOnKlqRl5WA%0AGTkmucuRRXay3rcSE8+cpgijlrsAoki170Q9DHoduhy9+NtntQCA7FQD9p2ol7kyeWjUKmRY9LjY%0A3AW3xwu1QufWJroa3+lEMrO196DB5kSKKQbJxhi5y5HVpNQ4uD0SalsccpdCNGFGFcTbt29HYWEh%0A1q1bh1OnTl2x7Xe/+x0KCwuxfv16bNu2LShFEinZqYpWAMCcyZF3gtbVeD0xRaIRg/jw4cOoqanB%0A7t27sW3btivC1uFw4JVXXsHvfvc7vP7666ioqMCJEyeCWjCRkljbe1Bn7YY5IRrJpmi5y5EdZ9ii%0ASDRiEJeUlGDlypUAgMmTJ6OjowMOh2/YSKPRQKPRwOl0wu12o6enB/Hxyl2ujSjQjp5tBuDrDUfi%0AmdJXS0mMQXSUikFMEWXEILbZbDAajf7bJpMJVqsVABAVFYXHH38cK1euxG233YYbbrgBubm5wauW%0ASEHau/pQUd+BxHgd0pIi+9jwAFEQkJMSh8ZWJ5y9LrnLIZoQYz5r+vLp5xwOB1566SW8//770Ov1%0AePDBB3Hu3Dnk5eUN+XijMQZqtWrMhZrNkTH5/eXYZmU7e7EdAHBTfgriDJE1LG3Q6664ffl+nzUl%0ACWdr7LD3uJGdqZxLuSLpvT2AbR6dEYPYYrHAZrP5b7e0tMBs9s2BW1FRgczMTJhMvg/L/PnzUVpa%0AOmwQ2+3OMRdpNhtgtXaN+XHhjG1WtqY2J8pr25GUoEOiQYsuR6/cJU2YgUu2Lnf5fk+O94X08bPN%0ASDcq4w+USHpvD2Cbr902lBGHphcvXozi4mIAQFlZGSwWC/R6PQAgPT0dFRUV6O31fahKS0uRk5Mz%0A1tqJIs67B6ohAZifl8xjw1fhmdMUaUbsERcUFCA/Px/r1q2DIAjYsmULioqKYDAYsGrVKjzyyCN4%0A4IEHoFKpMG/ePMyfP38i6iYKWy3tPSgpa0aCXotJ6fFwdPfJXVJISdBHwWiIQuWllZj4hwop3aiO%0AET/zzDNX3L586HndunVYt25dYKsiUrC/ltTAK0mYPYlnSg+4ejYxQ4wGF5sd+OvBGsRGawAAy+em%0Ay1EaUdBxZi2iCdTa0Yv9pxuRbIpBdmrkncgyWkmXjhPbOiLn2DlFLgYx0QR671ANPF4Jdy/Khsje%0A8JCS4n0nadk6uDYxKR+DmGiCtDv68PHJRiTF63DTzGS5ywlpifE6CABs7ewRk/IxiIkmSPHhi3B7%0AvLjr5myuLDQCjVpEvF6L1s5eeC+bu4BIifhtQDQBHD0u7DvegAS9Fotnp8pdTlhIio+G2yOhw9Ev%0AdylEQcUgJpoAHx6pRZ/LgzU3ZUOj5sduNJISLp2w1c7jxKRs/EYgCjJnrxsfHa2DPlqDZTekyV1O%0A2OCZ0xQpGMREQbb3eB2cfW6sXpCJKO3Y51mPVAn6KKhEgUFMiscgJgqiPpcHHxypRXSUGisKMuQu%0AJ6yIooDEeB3au/rgcnvlLocoaBjEREH08YkGdDlduP3GDMToxrzYWcRLitdBAtDWyV4xKRe/GYhw%0A7RSLgxnrFIsutxfvHaqBViNi1Xz2hscjkceJKQKwR0wUJPtLG9Hu6MfyuekwxGjlLicsmS/NsGXl%0AmdOkYAxioiDweL1472AN1CoRdyzMkrucsBUbrUZMlBot9h5InNiDFIpBTBQEh8+0wNrei1vnpMJo%0AiJK7nLAlCAIsxmj09nvQwl4xKRSDmCjAvJKEd0qqIQoC7ryJveHrZTH6hqcv1HbIXAlRcDCIiQLs%0AyNkWNLY6sSg/GUkJ0XKXE/YGgvh8XbvMlRAFB4OYKIDcHi/+/HElVKKAe5bkyl2OIiQYoqBRi7hQ%0Axx4xKRMvXyIKoE9PNaKlvQfTsxJwproNZ+QuSAFEQYA5IRoNtm50dvcjLpZnoJOysEdMFCB9Lg/e%0A2l8FtUrAnMmJcpejKP7jxOwVkwIxiIkC5KOjdehw9GNGthHRURxsCqQvgpjHiUl5GMREAdDd68Jf%0AS2oQq1MjP9ckdzmKkxSvg0oUGMSkSAxiogD4y/5qOPvcuOvmbGg1XGEp0NQqETmpBtQ0OdDX75G7%0AHKKAYhATXafG1m58dLQOSfE6rOSc0kEzNSMBXklCZQOPE5OyMIiJroMkSXj9bxfg8UpYd/tUaNTs%0ADQfL1Ix4ADxhi5SHQUx0HU6Wt6K0qg35OUbMm5okdzmKNiXdF8Sc2IOUhkFMNE4utxdvfHQBKlHA%0A+pXTIAiC3CUpmiFGi/SkWJTXd8Dt8cpdDlHAMIiJxumDIxfR0t6D22/MQFpSrNzlRIS8LCP6XV5U%0ANXbKXQpRwDCIicbB1t6Dv+yvRlyMBl9anCN3ORFjelYCAODcRQ5Pk3IwiInG4fd/u4B+txeFK6Yi%0ARqeRu5yI4Q/iGrvMlRAFDoOYaIyOX7DiRLkNeVkJuDk/We5yIoohRosMs+84scvN48SkDAxiojHo%0A6/fg9x+eh0oUsHH1dJ6gJYO8LCNcbh4nJuUYVRBv374dhYWFWLduHU6dOnXFtsbGRqxfvx733Xcf%0AfvKTnwSlSKJQ8ZcD1Wjt7MOam7J4gpZMpmcZAXB4mpRjxCA+fPgwampqsHv3bmzbtg3btm27Yvvz%0Azz+Pf/iHf8CePXugUqnQ0NAQtGKJ5NRid6L48EUkxkXh7lty5C4nYk3PSoAA4NxFBjEpw4hLxJSU%0AlGDlypUAgMmTJ6OjowMOhwN6vR5erxdHjx7Fzp07AQBbtmwJbrVEMvp/b5bC45UwM9eEkrImucuJ%0AWPpoDTItepTXd8Ll9nA2Mwp7I/aIbTYbjEaj/7bJZILVagUAtLW1ITY2Fj/72c+wfv16vPjii8Gr%0AlEhGTW1OXGx2wJygQ06KQe5yIt70LCPcHi8q6nmcmMLfmBdNlSTpip+bm5vxwAMPID09Hd/61rew%0Ab98+LF++fMjHG40xUI/jL1izOfK+/NjmiWPQ64bcJkkSjh+8CABYVpCJOEP0hL22Uo2nzZe/N26a%0AnYoPP6tFbasTt87PCmRpQcPPc2QYT5tHDGKLxQKbzea/3dLSArPZDAAwGo1IS0tDVpbvg7Bo0SJc%0AuHBh2CC2251jLtJsNsBq7Rrz48IZ2zyxuhy9Q24rr+uAtb0Hk9LiEKMVh73vWBn0uoA+XzgYb5sv%0Af28kx0dBAHD0bDNWFaQHsLrg4Oc5MgzX5uECesSh6cWLF6O4uBgAUFZWBovFAr1eDwBQq9XIzMxE%0AdXW1f3tubu5YaycKWR6PF8cv2KASBcybxkUdQkWsToOsZAMqGzrQ5+L6xBTeRuwRFxQUID8/H+vW%0ArYMgCNiyZQuKiopgMBiwatUqbN68GT/4wQ8gSRKmTZuGFStWTETdRBOior4TPX1u5OeaEMsZtELK%0AzFwjapq7cL62HbMnJcpdDtG4jeoY8TPPPHPF7by8PP/P2dnZeP311wNbFVEI8HollFa1QRQFzMwx%0AjvwAmlCzckx47+BFlFa2MYgprHFmLaIh1DR3wdHjwpT0OERHjfm8RgqyKRkJ0GpElFW3yV0K0XVh%0AEBMNQpIklFW1QQAwM8ckdzk0CI1aRF6WEQ22brR1RtYJb6QsDGKiQTS2OtHW2YesFAPiYrVyl0ND%0AyL/0RxJ7xRTOGMREgyit9H2xz8plbziU5V/aP2VVDGIKXwxioqu0dvaiqc2J1MQYJMZH3mQb4SQ1%0AMQZGQxTKqtrg9UojP4AoBDGIia5SUd8BAMjL5pnSoU4QBMzKNaG7142a5siaPIKUg0FMdBmPV0JV%0AQxd0WhXSucxhWBgYni7l8DSFKV6TQXSZeqsDfS4PZmQbIYqC3OXQZfadqB/09739vpm1DpxuhCFG%0Ag+VzQ3/KS6LLsUdMdJnKBt9qPpPS42SuhEZLp1UhKV6HlvYeuNxeucshGjMGMdElvf0e1LU4kKDX%0AwmSIkrscGoO0pFhIEtDY2i13KURjxiAmuqS6sRNeCZicHg9B4LB0OMmw+I7n17Y4ZK6EaOwYxESX%0AVDR0QhCASWkclg43iXE6REepUNfSzcuYKOwwiIkAtDv60NrRi7SkWM4rHYYEQUCGWY8+l8d/nJ8o%0AXDCIiQDUNPmuQWVvOHxlWnzrpB8vt8pcCdHYMIiJ4Du2KApAupnXDoerlMQYqEQBJ8tb5S6FaEwY%0AxBTx2jp70dbZh2RTDLRqldzl0DipVSJSk2LRYOtGs90pdzlEo8Ygpoh3stwG4IuhTQpfmZdGNE5e%0AsMlcCdHoMYgp4h2/FMQZDOKwN7APT5QziCl8MIgpovX0uXGuxg6jIQr6aI3c5dB1io5SY1JaHM7X%0AdqC71yV3OUSjwiCmiFZW1Qa3R+KwtILcMCUJXknCqQqetEXhgUFMEe0kh6UV58ZpZgDAkbMtMldC%0ANDoMYopYXq+EkxWtiNdrkRjHuaWVIi0pFhnmWJRWtcLJ4WkKAwxiiljl9R1w9Lgwd0oS55ZWmAUz%0AkuH2SDjOs6cpDDCIKWINDEvPnZIkcyUUaAtnWAAAhzk8TWGAQUwRq6y6DWqVgLxso9ylUIAlG2OQ%0AnWzAmeo2OHo4PE2hjUFMEcnR40JtswOT0+IRpeFsWkq0cIYFHq+EY+c59zSFNgYxRaRzNXZIAGbk%0AsDesVAvyBoanm2WuhGh4DGKKSGcv2gEAMzgsrVhJCdGYlBaHszV2dHb3y10O0ZAYxBSRzlbbEaVR%0AITeVyx4q2cI8CyQJOPo5T9qi0MUgpohj7+pDU5sT0zIToFbxI6Bk8/MsEAAcKG2SuxSiIfFbiCLO%0A2Zo2AByWjgSmOB3yc02oaOhEg61b7nKIBqWWuwCiiXa2hseHlWzfiforbpsuzZr2+kfnceN0i//3%0Ay+emT2hdREMZVY94+/btKCwsxLp163Dq1KlB7/Piiy9i06ZNAS2OKNAkScLZGjtidWpkJnN+6UiQ%0AmayHViOior4TXq8kdzlE1xgxiA8fPoyamhrs3r0b27Ztw7Zt2665T3l5OY4cORKUAokCqcXeg7bO%0APuRlGyFyWsuIoBJFTEqNQ2+/B/UcnqYQNGIQl5SUYOXKlQCAyZMno6OjAw6H44r7PP/883jqqaeC%0AUyFRAA0MS8/ksHREmZIRDwAor+uQuRKia414jNhmsyE/P99/22QywWq1Qq/3DesVFRVh4cKFSE8f%0A3fEWozEGavXYZzIymw1jfky4Y5sDr6KpCwCwuCATZvMXQ9MGvS6orzscOV9bLhPdZoNeh6SEFtRZ%0AHRDVKsTqNBP++eLnOTKMp81jPllLkr44xtLe3o6ioiK8+uqraG4e3ew1drtzrC8Js9kAq7VrzI8L%0AZ2xz4HklCSfPW2E0REEjea94rS5Hb9BedzgGvU6215aLXG2elGqArb0Hpy9YkZ9rmtDPFz/PkWG4%0ANg8X0CMOTVssFthsXywl1tI4PK4IAAAc8klEQVTSArPZt/D2wYMH0dbWhg0bNuA73/kOysrKsH37%0A9rHWTjQh6loccPS4MCPbyGUPI1BuahxEQcCF2vYrOhREchsxiBcvXozi4mIAQFlZGSwWi39Yes2a%0ANfjrX/+KP/zhD/jlL3+J/Px8bN68ObgVE43TOV62FNGitCrkpBrQ6XShwTb2kTmiYBlxaLqgoAD5%0A+flYt24dBEHAli1bUFRUBIPBgFWrVk1EjUQBcYZBHPHyshNQ2dCJc5fmGicKBaM6RvzMM89ccTsv%0AL++a+2RkZGDXrl2BqYoowNweLz6vbUeyMRqmuMg7OYp8kuKjkRSvQ721Gy12JyzGGLlLIuIUlxQZ%0Aqpu60NfvwYwck9ylkMzyLo2I/P1Y/Qj3JJoYDGKKCLx+mAZkpxig06rwyalG9Pa75S6HiEFMkeFs%0AtW+hh+lZCTJXQnJTiQKmZSagp8+NkrLRXXZJFEwMYlK8fpcH5fWdyLLoYYjRyl0OhYBpmQlQiQI+%0AOlrHS5lIdgxiUrzy+g64PV7/sUGiGJ0aC2ZY0GDrxunKNrnLoQjHICbF8x8fzmEQ0xfWLMwCALx/%0AqEbmSijSMYhJ8c7W2KESBUzN4PFh+kJWsgH5uSacu9iOyoZOucuhCMYgJkVz9rpR1diJ3NQ4REeN%0AeWp1Uri7bmKvmOTHICZFO1/bDkkCjw/ToPKyjchOMeDo51Y0t3HaS5IHg5gU7UyN70QcXj9MgxEE%0AAXfelAUJQPHhi3KXQxGKQUyKdq7GDo1axOT0eLlLoRB143QzzAk6fHq6CR2OPrnLoQjEICbF6uzu%0AR521G1Mz4qFR861Og1OJItYszILb48UHR2rlLociEM9eIcUaWGEnSqvCvhOcV5iGtmROKt4+UI2/%0AH6/HnTdnQx+tkbskiiDsJpBinan2BXGqiSvs0PA0ahXuXJiFvn4P/vYZe8U0sRjEpFgDx4e57CGN%0AxrK56TDEaPDhZ3Vw9nIxCJo4DGJSJFtHD1rae5BsioEoCnKXQ2EgSqvC6gWZ6Olz4+/H6uQuhyII%0Ag5gU6SyHpWkcVhRkICZKjQ+O1KKv3yN3ORQhGMSkSGcvnaiVmsggptGLjlJj5fwMOHpcPMGPJgyD%0AmBRHkiScrbYjLlaLeD2XPaSxWTk/E1FaFd4/dBEuN3vFFHy8fIkUp6HViY7ufiycYYEg8PgwDW64%0AHu+U9HiUVbXhk1ONWFGQMYFVUSRij5gU53RFKwBg9qREmSuhcDUzxwiVKOC9gzVwe7xyl0MKxyAm%0AxTld6QviWQxiGqfoKDWmZSagtbMPJaVNcpdDCscgJkXp6XPjfG07slMMiI/l8WEav5m5RqhVAt49%0AWAOPl71iCh4GMSnK2Ro7PF4Jc9gbpusUq9NgyexUtNh7cORsi9zlkIIxiElRTg0cH57MIKbrd+fN%0A2RAFAe+U1MArSXKXQwrFICbFkCQJpytbEatTY1JqnNzlkAKYE6KxKD8ZDbZuHD9vlbscUigGMSlG%0AvbUb9q4+zJ6UyGktKWDW3pIDAcBfDlRDYq+YgoDXEZNinKrkZUsUWAPXGmenGFDd1IXf/e08Msz6%0Aa+63fG76RJdGCsIeMSnGqYpWCADyJ5nkLoUUZuCcg1PlrewVU8AxiEkRnL1ulNd1IDctDnExvGyJ%0AAstoiEKmRQ9bRy+a2pxyl0MKwyAmRSitaoVXkjgsTUFzea+YKJBGdYx4+/btOHnyJARBwObNmzFn%0Azhz/toMHD2Lnzp0QRRG5ubnYtm0bRJH5ThPrs3O+6zznTU2SuRJSqqR4HdKTYlFv60ZzmxPJXGKT%0AAmTExDx8+DBqamqwe/dubNu2Ddu2bbti+09+8hP813/9F9544w10d3fjk08+CVqxRIPp6XPjVEUr%0AUkwxyLRceyINUaDMudQrPlnBXjEFzohBXFJSgpUrVwIAJk+ejI6ODjgcDv/2oqIipKSkAABMJhPs%0AdnuQSiUa3MlyG/rdXq62REFnNkYjNTEGTa1OtNh5rJgCY8ShaZvNhvz8fP9tk8kEq9UKvd7X8xj4%0At6WlBfv378eTTz457PMZjTFQq1VjLtRsNoz5MeGObR6dk5VnAAB33JJ7zeMNel1A6gqmcKgx0MK5%0AzYtmp6FoXznKqu2YnOk7Q38071t+niPDeNo85uuIBzt1v7W1FY8++ii2bNkCo9E47OPt4/gr0mw2%0AwGrtGvPjwhnbPDrOXheOnmtGujkW0Srhmsd3OXoDWWLAGfS6kK8x0MK9zXqdCimmGNQ2O1BZZ4c5%0AIXrE9y0/z5FhuDYPF9AjDk1bLBbYbDb/7ZaWFpjNZv9th8OBb37zm/jud7+LJUuWjKVmout2/IIN%0Abo+EhXkWuUuhCHLDlEvHinkGNQXAiEG8ePFiFBcXAwDKyspgsVj8w9EA8Pzzz+PBBx/E0qVLg1cl%0A0RAOX1oVZ+GMZJkroUiSbIpBsjEaDbZutNh75C6HwtyIQ9MFBQXIz8/HunXrIAgCtmzZgqKiIhgM%0ABixZsgRvvvkmampqsGfPHgDA3XffjcLCwqAXTuToceFMdRuykw28lIQm3NxpSSg+VIvjF6z4+vLJ%0APFGQxm1Ux4ifeeaZK27n5eX5fy4tLQ1sRUSjdOy8FR6vhIUzOCxNEy/ZGOO/rvhMjR35OZxalcaH%0Aiz5Q2HrnQDUAwCNJ/sn5iSbS3KlJqLd1o+j/KjAz28heMY0Lp8CisFTZ0AlbRy8yzLHQR2vkLoci%0AVGK8DtnJelQ1duHEBdvIDyAaBIOYwtJHR2sBAHnZw18uRxRsN0xNgiAARZ9Uwuvlykw0dgxiCjsd%0A3f04cq4FcbFapCbyJC2SV4I+Crfkp6De2o39pxvlLofCEIOYws7HJ+rh9kjIy0rgMTkKCV9ZOgla%0AjYg//V8FevrccpdDYYZBTGHF7fFi7/F66LQqTE6Pl7scIgCAKU6HtTdno9Ppwl8unURINFoMYgor%0Ax85b0e7ox+LZqdCo+fal0HHHwiwkxunw4ZFaNLdxQQgaPX6TUdiQJAnFhy8CAG6/MUPmaoiupNWo%0AULhiCjxeCbv/Xi53ORRGGMQUNg6fbUFVYxfm51mQwpm0KATdON2M6ZkJOFFuw4lyXs5Eo8MgprDg%0AcnuwZ18F1CoB9y2fLHc5RIMSBAEbVk2DShTw2vvn4OhxyV0ShQEGMYWFvx2tQ2tnL26/MQOWhGi5%0AyyEaUoZFj3uX5KLD0Y/ff3he7nIoDDCIKeR1OfvxzoEaxOrUuPuWHLnLIRrRnTdnYVJaHA6eacZn%0A51rkLodCHIOYQt7bn1ajp8+NLy3JRayO01lS6FOJIh5ZOwMatYj/Lf4c9q5euUuiEMYgppB2troN%0Afz9eh2RjNG6bly53OUSjlpoYi/uWTYajx4Udvz0Kt8crd0kUorj6EoWsdkcfXvrLGYiCgH+8eybU%0AKv7dSKFpqNW/1GoBWcl6nCq34bcffI4H1+RxNji6Br/ZKCR5vF689FYZOrv78fXbpnAWLQpLgiBg%0A8exUJCVE4+OTjfjgSK3cJVEIYhBTSHrzkyp8XtuOG6eZsWo+J++g8KVRi1i7OBcJei3+8PdyHDtv%0AlbskCjEMYgo5e4/V4d2SGpgTdHj4rhkcyqOwp4/W4In75kCjFvHfb5bi8NlmuUuiEMIgppDy/qGL%0A2PXBecTFaPDE1+YgRsfTGEgZclLi8NT9N0CrEfHSW2XYe3zw48oUefgtRyFBkiS88eHn+MPecsRE%0AqXFbQQYu1HfgQn2H3KURBcz0LCO+t74AO/9wAruKP0dndz/uWZwDkaM+EY09YpJdT58bv37nDH73%0A/jkkxetwx02ZiNdr5S6LKCiyUwz44cYbkRinw1ufVmHn7hNod/TJXRbJiD1imjCDXeJhbe/BJycb%0A4ehxwWKMwa1zUhAbzUk7SHmufv/fPj8d+0834Uy1HT986SBumZ2CTIsey+fyevlIwyAmWbjcXpRW%0AtqK0qg2SBMyaZMKSuRlwOtkzoMig06qxoiAd5y624+jnVuw9Vo+sZD1m5ZiQxPnUIwqDmCaUJEmo%0AburC0c+tcPa6EaNTY/HsFKQmxkIl8jgZRRZBEDAj24gUUwwOljXjYrMDP/r1Idx5UxbW3JQFnZZf%0A0ZGAe5kmTLPdiePnbWix90AUBMyeZMKsSYnQqHmqAkU2oyEKa27KRFVjF05XtuLt/dX4+7F63Hlz%0AFlYUZCBKo5K7RAoiBjEF3cXmLhR9XIlTFa0AgEyLHjdONyMulidkEQ0QBAGT0uLwjZVT8cHhWhQf%0AqcUf91ag+HAtVs3PwPJ56Vz0RKEYxBQ05fUdeOdAtT+Ak03RKJhqhtnI419EQ9Fp1fjSklzcPj8D%0AHxyuxYef1eJP/1eJdw7U4NY5qVi1IBNmHkNWFAYxBZQkSThTY8e7B6px7mI7AGBqRjzuWZwDa3sP%0AZ8kiGqVYnQZfWToJdyzMwscnG/DhZ7X429E6fHSsDjdOM+OOhVmcg10hGMQUEF6vhJMVNrxzoAZV%0AjZ0AgFm5JqxdlI3pWUYAQ69QQ0RfGOxzootSYe2ibFQ3deFMdRs++9yKzz63YlJaHJbdkIYFMyw8%0AsSuMcc/RdbF39eHT0434+EQDWjt9i58XTDNj7aJs5KbGyVwdkXKIou8Ycm6qAc1tPWhuc+JURSsq%0AGzrx+48uYGGeBQtnJiMvKwEqkSdAhhMGMY1ZW2cvjl+w4fgFK87VtMMrSdBqRNw6JxWrF2Qi3ayX%0Au0QixRIEASmJMVh3+1S0dvTi09ON+ORUAz451YhPTjVCH61BwbQk5OcmYnpWAuJieFJkqBtVEG/f%0Avh0nT56EIAjYvHkz5syZ49924MAB7Ny5EyqVCkuXLsXjjz8etGJpYnklCZ3d/bC196K2pQuVjZ2o%0AbOhEY6vTf5+cFANunZMKl9cLrVrF+aGJJsjAEHa8Xou7FmWjpa0HNc1dqGnqwscnG/HxyUYAQLo5%0AFtnJBqQnxSItKRaJ8TrExWihj9ZAHMO1+6M9tMSZwcZuxCA+fPgwampqsHv3blRUVGDz5s3YvXu3%0Af/tPf/pTvPLKK0hOTsbGjRtxxx13YMqUKUEtOtJ5vRJ6+93o7fegp9/j/7m374uf+1weuNxeuD0D%0A/0n+nz0eCa5L/w623e2R4HJ70dHdD7fHe8VrR2lVyM81Ye6UJMybmgRTnA4Aj/8SyUm81EtOSYzB%0AghkWtLb3oqnNid5+D8rrO1Bv7b7mMQIAjUaEAOGLX3zxDyQJkCD5/pUkeL0SJAAqUYBGLUKtEqFR%0Ai9AM/KsWodWo0NbZB71OjWSzAV6XG7HRGsTo1IjVaRCrU0OjFnnS5lVGDOKSkhKsXLkSADB58mR0%0AdHTA4XBAr9ejtrYW8fHxSE1NBQAsW7YMJSUlExrEzl43+lwe/xvFK/neOF7/bfh/75UkSF7fNpfH%0AC7f76gD6IoQGDygvXG4JHq8XLrcXLfYeeCUJgiBAFHzHcAZ+FgQBoiggIykWKlGEKApQiQJUKgGi%0A4PtXJfp+drm9cHm86Hf5/nW5PBBUIjodfb6AvRSunZeC0e2RAv7/URB8HzDxUk2iKCBer0VuahyS%0A4nVINcVgUlocUhNjx/RXNBFNLFEQYDZGw2yMxvK56fB4vbC296Le2o2G1m60d/Wh09mPru5+9Ll9%0Af2h3OfuveA5J8n0nCBAwkJkD/3q8vu9Il9uLnj73Nd9Hn1+6WmI4apXvyS7/vlEN8v1p1Ed98d15%0A6T+1WoRWPRD+qst+Huy2CK1adcXtgdcRBl4HuPK2AOii1BM6icqIQWyz2ZCfn++/bTKZYLVaodfr%0AYbVaYTKZrthWW1sbnEoHcb62Hf/+++PwSoEPpkApr7v+YdoorQo6re8NFqtTQ33VX6Hqy37WqETf%0AdrUItShCFOF/I1/+hhcv/ae69Luh/kLlMBNReFOJIlJMMUgxxeBGmAe9z/WMaHklCe5Lwdzv9mBG%0AlgndvW6oNCo0WR1w9rnQ3eNGd68Lzl63r6Pj9aK9qw8e7xcdJrdHgiR5r+gwDdxnokVpVfj5t2+B%0AfoIWoBnzyVrSdYae2WwI2OPMZgPeKsi8rnooML6+Kk/uEohonPj5DZzxZNyI57hbLBbYbDb/7ZaW%0AFpjN5kG3NTc3w2KxjLkIIiKiSDViEC9evBjFxcUAgLKyMlgsFuj1vstTMjIy4HA4UFdXB7fbjb17%0A92Lx4sXBrZiIiEhBBGkUY807duzAZ599BkEQsGXLFpw5cwYGgwGrVq3CkSNHsGPHDgDA6tWr8cgj%0AjwS9aCIiIqUYVRATERFRcHAeNCIiIhkxiImIiGQUMnNNHzp0CE8++SSmTp0KAJg2bRr+9V//1b99%0AxYoVSElJgUrlu8h6x44dSE5OlqXWQHr77bfx61//Gmq1Gk888QSWL1/u36bU6UOHa7NS9/Mf//hH%0AvP322/7bpaWlOH78uP/222+/jddeew2iKOL+++/H17/+dTnKDKiR2pyfn4+CggL/7d/85jf+/R6u%0Auru78f3vfx8dHR1wuVx4/PHHceutt/q3K3E/j9RmJe5nr9eLLVu24MKFC9BoNNi6dSsmT57s3z7m%0A724pRBw8eFD653/+5yG333bbbZLD4ZjAioKvra1NWr16tdTV1SU1NzdLP/7xj6/Yfuedd0oNDQ2S%0Ax+OR1q9fL124cEGmSgNnpDYrcT9f7dChQ9LWrVv9t7u7u6XVq1dLnZ2dUk9Pj7R27VrJbrfLWGHg%0AXd1mSZKkhQsXylRN8OzatUvasWOHJEmS1NTUJN1xxx3+bUrdz8O1WZKUuZ8/+OAD6cknn5QkSZJq%0Aamqkb33rW1dsH+t3N4emZVRSUoJFixZBr9fDYrHgueee82+7fPpQURT904eGu+HaHCl+9atf4bHH%0AHvPfPnnyJGbPng2DwQCdToeCggIcO3ZMxgoD7+o2K5XRaER7u2+Kx87OThiNRv82pe7n4dqsVNXV%0A1f7Fj7KystDQ0ACPxwNgfN/dIRXE5eXlePTRR7F+/Xrs37//mu1btmzB+vXrsWPHjuue4SsU1NXV%0Aobe3F48++ii+8Y1vXLGzBps+1Gq1ylFmQA3X5gFK28+XO3XqFFJTU/2T4gC+aWSVuK8HDNZmAOjv%0A78fTTz+NdevW4dVXX5WpusBau3YtGhoasGrVKmzcuBHf//73/duUup+HazOgzP08bdo0fPrpp/B4%0APKisrERtbS3sdjuA8X13h8wx4pycHHznO9/BnXfeidraWjzwwAP44IMPoNX61tJ84okncOuttyI+%0APh6PP/44iouLsWbNGpmrvn7t7e345S9/iYaGBjzwwAPYu3ev4lcmGa7NSt3PA/bs2YOvfOUrw95H%0AaX98DNXm733ve/jSl74EQRCwceNGzJ8/H7Nnz5ahwsB56623kJaWhldeeQXnzp3D5s2bUVRUNOh9%0AlbKfR2qzEvfzsmXLcOzYMWzYsAHTp0/HpEmTrmt/hkyPODk5GXfddRcEQUBWVhaSkpLQ3Nzs3/7l%0AL38ZiYmJUKvVWLp0Kc6fPy9jtYGRmJiIefPmQa1WIysrC7GxsWhrawOg3OlDh2szoMz9fLlDhw5h%0A3rx5V/xusGlklbCvBwzWZgBYv349YmNjERMTg5tvvlkR+/rYsWNYsmQJACAvLw8tLS3+IUul7ufh%0A2gwocz8DwFNPPYU33ngDzz77LDo7O5GYmAhgfN/dIRPEb7/9Nl555RUAvq59a2ur/2zZrq4uPPLI%0AI+jv9y3VdeTIEf/Z1eFsyZIlOHjwILxeL+x2O5xOp//4ilKnDx2uzUrdzwOam5sRGxvrH+UZcMMN%0AN+D06dPo7OxEd3c3jh07hvnz58tUZWAN1ebKyko8/fTTkCQJbrcbx44dU8S+zs7OxsmTJwEA9fX1%0AiI2N9Z8hrNT9PFyblbqfz507hx/+8IcAgI8//hgzZ86EKPridDzf3SEzNL1ixQo888wz+Oijj+By%0AubB161a88847/qk0ly5disLCQkRFRWHmzJmKGK5MTk7GHXfcgfvvvx8A8OMf/xhvvvmmv81bt27F%0A008/DQC46667kJubK2e5ATFSm5W4nwdcfezof/7nf7BgwQLMmzcPTz/9NB555BEIgoDHH38cBsP4%0AVikLNcO1OSUlBffddx9EUcSKFSv8J7+Es8LCQmzevBkbN26E2+3G1q1bFb+fR2qzEvfztGnTIEkS%0A7rvvPkRFRWHHjh0oKioa93c3p7gkIiKSUcgMTRMREUUiBjEREZGMGMREREQyYhATERHJiEFMREQk%0AIwYxURBZrVZ8//vfx7333otvfOMbuPfee/Haa68Net9NmzbhwIED1/x+27ZtKC0tHfG1nn32WSxY%0AsAB9fX3XXfdI6urqsHTp0qC/DlEkCJnriImURpIkPPbYY/jqV7+KF154AYBvvuGHHnoIKSkpuOOO%0AO0b1PD/60Y9GvE9fXx/++te/IiUlBR9++CHuvvvu66qdiCYOg5goSEpKSqBSqbB+/Xr/75KSklBU%0AVAStVosf/OAH0Gq1qKqqwo4dO4Z8nk2bNuHb3/42XnzxRfzoRz/yr+360EMP4eGHH8ayZctQXFyM%0AqVOn4ktf+hKKior8QVxUVIR9+/aho6MDDz/8MObNm4ctW7agra0NDocDDz/8MO655x7YbDZ873vf%0Ag9vthsPhwAMPPIAvf/nL42r3nj178MYbbyA6OhqJiYn46U9/Cr1ejz179uC1116DyWTC/PnzceDA%0AAbz++uvjeg0iJWEQEwXJhQsXMGvWrGt+f/l0j06nE7t27RrV891zzz0oLi5GQUEBWltbUVFR4Z/j%0Ad8+ePfjqV7+K1atX42c/+xkaGxuRmpoKADh79izeffddaLVaPPvss7j11lvxta99DU6nE/feey8W%0AL16MlpYWbNiwAbfffjtaWlpwzz33jCuIGxoa8Itf/ALvvvsu9Ho9XnjhBfzmN7/BQw89hJ///Od4%0A9913kZSU5J91iIh4jJgoaFQq1RWT3+/evRubNm3C/fffjyeeeAIABl0MYShr167FRx99BAB4//33%0AsWbNGqhUKtTW1qKsrAxr1qyBXq/HypUr8ec//9n/uJkzZ/rD/9ChQ3j99dexadMm/NM//RPUajXq%0A6upgsVjw7rvvYv369fiXf/kX//qyY3XmzBnk5+dDr9cDABYuXIjTp0+jqqoKaWlpSEpKAgCsXr16%0AXM9PpETsERMFyfTp0/GnP/3Jf7uwsBCFhYU4dOgQ/uM//gPZ2dnXLIYwHLPZjMzMTJw6dQrvvfce%0AfvCDHwDw9YbVarV/CNzpdOLEiRN47LHHAAAajcb/HFqtFlu2bLlmGbof//jHyM7Oxs6dO9Hd3e0f%0A/r5ekiRBEAT/vwMGFgUgIvaIiYJmwYIFSEhIwEsvveT/ncvlwv79+6HT6cb1nPfccw/27NmDjo4O%0AzJo1Cx6PB3/+85/x8ssv46233sJbb72FDz74AKIo4siRI9c8/sYbb8R7770HAOjt7cXWrVvhdrth%0As9n8q+K88847EEXRvwrWWMyaNQtlZWVwOBwAgAMHDuCGG25AZmYmamtr0dHRAQD48MMPx9V+IiVi%0AEBMF0X//93+jtbUV9957LzZs2IDCwkL09PTgxRdfHPT+zz//PDZt2uT/7+oh4tWrV+Mvf/kL1q5d%0ACwD49NNPkZSUdMWKNoIgYP369YMuSP+d73wHNTU1WL9+PTZs2ICZM2dCrVZj48aN+M///E88/PDD%0AiI2NxaJFi0Y8jtvW1nZFrf/+7/+OlJQUPPnkk3j44YexYcMG2O12PPjggzAajXj00Uexfv16/OM/%0A/iNSUlKgVnNAjgjg6ktENEHefPNNLF++HAkJCXj11VdRVVWFf/u3f5O7LCLZ8U9SIhrU8ePHsXPn%0AzkG37dy5E2azeUzP53Q68eCDD8JgMECtVuNnP/tZIMokCnvsERMREcmIx4iJiIhkxCAmIiKSEYOY%0AiIhIRgxiIiIiGTGIiYiIZMQgJiIiktH/B2xKKNhG2whT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340768"/>
            <a:ext cx="3535561"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340768"/>
            <a:ext cx="3162102"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02547" y="6057234"/>
            <a:ext cx="6410281" cy="369332"/>
          </a:xfrm>
          <a:prstGeom prst="rect">
            <a:avLst/>
          </a:prstGeom>
          <a:noFill/>
        </p:spPr>
        <p:txBody>
          <a:bodyPr wrap="none" rtlCol="0">
            <a:spAutoFit/>
          </a:bodyPr>
          <a:lstStyle/>
          <a:p>
            <a:r>
              <a:rPr lang="en-US" dirty="0"/>
              <a:t>You will have to repeat this as many features that has this problem</a:t>
            </a:r>
          </a:p>
        </p:txBody>
      </p:sp>
    </p:spTree>
    <p:extLst>
      <p:ext uri="{BB962C8B-B14F-4D97-AF65-F5344CB8AC3E}">
        <p14:creationId xmlns:p14="http://schemas.microsoft.com/office/powerpoint/2010/main" val="177814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features are related to target?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54380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62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p:txBody>
          <a:bodyPr>
            <a:normAutofit/>
          </a:bodyPr>
          <a:lstStyle/>
          <a:p>
            <a:r>
              <a:rPr lang="en-US" dirty="0"/>
              <a:t>Let’s now find columns with strong correlation to target (</a:t>
            </a:r>
            <a:r>
              <a:rPr lang="en-US" dirty="0" err="1"/>
              <a:t>i.e</a:t>
            </a:r>
            <a:r>
              <a:rPr lang="en-US" dirty="0"/>
              <a:t> </a:t>
            </a:r>
            <a:r>
              <a:rPr lang="en-US" dirty="0" err="1"/>
              <a:t>SalePrice</a:t>
            </a:r>
            <a:r>
              <a:rPr lang="en-US" dirty="0"/>
              <a:t>)</a:t>
            </a:r>
            <a:br>
              <a:rPr lang="en-US" dirty="0"/>
            </a:br>
            <a:r>
              <a:rPr lang="en-US" dirty="0"/>
              <a:t>Only those with r &gt; </a:t>
            </a:r>
            <a:r>
              <a:rPr lang="en-US" dirty="0" err="1"/>
              <a:t>min_val_corr</a:t>
            </a:r>
            <a:r>
              <a:rPr lang="en-US" dirty="0"/>
              <a:t> are used in the ML </a:t>
            </a:r>
            <a:r>
              <a:rPr lang="en-US" dirty="0" err="1"/>
              <a:t>Regressors</a:t>
            </a:r>
            <a:r>
              <a:rPr lang="en-US" dirty="0"/>
              <a:t>. The value for </a:t>
            </a:r>
            <a:r>
              <a:rPr lang="en-US" dirty="0" err="1"/>
              <a:t>min_val_corr</a:t>
            </a:r>
            <a:r>
              <a:rPr lang="en-US" dirty="0"/>
              <a:t> can be chosen in variable declaration.</a:t>
            </a:r>
          </a:p>
          <a:p>
            <a:r>
              <a:rPr lang="en-US" dirty="0"/>
              <a:t>List of numerical features and their correlation coefficient to target</a:t>
            </a:r>
          </a:p>
          <a:p>
            <a:endParaRPr lang="en-US" dirty="0"/>
          </a:p>
        </p:txBody>
      </p:sp>
    </p:spTree>
    <p:extLst>
      <p:ext uri="{BB962C8B-B14F-4D97-AF65-F5344CB8AC3E}">
        <p14:creationId xmlns:p14="http://schemas.microsoft.com/office/powerpoint/2010/main" val="344705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It is assumed the viewers has some experience with Python programming and how to use Python modules/libraries</a:t>
            </a:r>
          </a:p>
          <a:p>
            <a:r>
              <a:rPr lang="en-US" dirty="0"/>
              <a:t>Disclaimer – EDA methods may change for different data sets</a:t>
            </a:r>
          </a:p>
          <a:p>
            <a:r>
              <a:rPr lang="en-US" dirty="0"/>
              <a:t>Disclaimer – This tutorial is for explaining how to EDA on a data set and not teach Python programming.</a:t>
            </a:r>
          </a:p>
        </p:txBody>
      </p:sp>
    </p:spTree>
    <p:extLst>
      <p:ext uri="{BB962C8B-B14F-4D97-AF65-F5344CB8AC3E}">
        <p14:creationId xmlns:p14="http://schemas.microsoft.com/office/powerpoint/2010/main" val="2282514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p:txBody>
          <a:bodyPr/>
          <a:lstStyle/>
          <a:p>
            <a:r>
              <a:rPr lang="en-US" dirty="0"/>
              <a:t>How Categorical features are related to target variable – </a:t>
            </a:r>
            <a:r>
              <a:rPr lang="en-US" dirty="0" err="1"/>
              <a:t>SalePrice</a:t>
            </a:r>
            <a:endParaRPr lang="en-US" dirty="0"/>
          </a:p>
          <a:p>
            <a:endParaRPr lang="en-US" dirty="0"/>
          </a:p>
          <a:p>
            <a:r>
              <a:rPr lang="en-US" dirty="0"/>
              <a:t>From the box plots/violin plots we can see that many of the Categorical features are not strongly co-related to Sale Price, and some have correlation. We can plan to drop the ones that are not highly correlated.</a:t>
            </a:r>
          </a:p>
        </p:txBody>
      </p:sp>
    </p:spTree>
    <p:extLst>
      <p:ext uri="{BB962C8B-B14F-4D97-AF65-F5344CB8AC3E}">
        <p14:creationId xmlns:p14="http://schemas.microsoft.com/office/powerpoint/2010/main" val="327948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a:xfrm>
            <a:off x="467544" y="1196752"/>
            <a:ext cx="8229600" cy="504056"/>
          </a:xfrm>
        </p:spPr>
        <p:txBody>
          <a:bodyPr>
            <a:normAutofit/>
          </a:bodyPr>
          <a:lstStyle/>
          <a:p>
            <a:r>
              <a:rPr lang="en-US" sz="1600" dirty="0"/>
              <a:t>Let’s check all the numerical features with correlation coefficient above the defined threshold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5246340" cy="457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785892" y="1639753"/>
            <a:ext cx="3106588" cy="3416320"/>
          </a:xfrm>
          <a:prstGeom prst="rect">
            <a:avLst/>
          </a:prstGeom>
          <a:noFill/>
        </p:spPr>
        <p:txBody>
          <a:bodyPr wrap="square" rtlCol="0">
            <a:spAutoFit/>
          </a:bodyPr>
          <a:lstStyle/>
          <a:p>
            <a:r>
              <a:rPr lang="en-US" dirty="0"/>
              <a:t>Of those features with the highest correlation to </a:t>
            </a:r>
            <a:r>
              <a:rPr lang="en-US" dirty="0" err="1"/>
              <a:t>SalePrice</a:t>
            </a:r>
            <a:r>
              <a:rPr lang="en-US" dirty="0"/>
              <a:t>, some also are correlated strongly to each other.</a:t>
            </a:r>
          </a:p>
          <a:p>
            <a:r>
              <a:rPr lang="en-US" dirty="0"/>
              <a:t>To avoid failures of the ML regression models due to multicollinearity we should try to remove those columns. We should be careful about </a:t>
            </a:r>
            <a:r>
              <a:rPr lang="en-US" dirty="0" err="1"/>
              <a:t>Multicolinearity</a:t>
            </a:r>
            <a:r>
              <a:rPr lang="en-US" dirty="0"/>
              <a:t>.</a:t>
            </a:r>
          </a:p>
          <a:p>
            <a:endParaRPr lang="en-US" dirty="0"/>
          </a:p>
        </p:txBody>
      </p:sp>
    </p:spTree>
    <p:extLst>
      <p:ext uri="{BB962C8B-B14F-4D97-AF65-F5344CB8AC3E}">
        <p14:creationId xmlns:p14="http://schemas.microsoft.com/office/powerpoint/2010/main" val="89941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p:txBody>
          <a:bodyPr>
            <a:normAutofit lnSpcReduction="10000"/>
          </a:bodyPr>
          <a:lstStyle/>
          <a:p>
            <a:r>
              <a:rPr lang="en-US" dirty="0"/>
              <a:t>Some of the categorical feature tend to show strong relation to </a:t>
            </a:r>
            <a:r>
              <a:rPr lang="en-US" dirty="0" err="1"/>
              <a:t>SalePrice</a:t>
            </a:r>
            <a:r>
              <a:rPr lang="en-US" dirty="0"/>
              <a:t>, hence we convert them to Numerical variables.</a:t>
            </a:r>
          </a:p>
          <a:p>
            <a:r>
              <a:rPr lang="en-US" dirty="0">
                <a:solidFill>
                  <a:srgbClr val="FF0000"/>
                </a:solidFill>
              </a:rPr>
              <a:t>But after converting them to numerical variables, you again have to check the correlation of those variables with </a:t>
            </a:r>
            <a:r>
              <a:rPr lang="en-US" dirty="0" err="1">
                <a:solidFill>
                  <a:srgbClr val="FF0000"/>
                </a:solidFill>
              </a:rPr>
              <a:t>Saleprice</a:t>
            </a:r>
            <a:endParaRPr lang="en-US" dirty="0">
              <a:solidFill>
                <a:srgbClr val="FF0000"/>
              </a:solidFill>
            </a:endParaRPr>
          </a:p>
          <a:p>
            <a:r>
              <a:rPr lang="en-US" dirty="0"/>
              <a:t>There are few columns with quite large correlation to </a:t>
            </a:r>
            <a:r>
              <a:rPr lang="en-US" dirty="0" err="1"/>
              <a:t>SalePrice</a:t>
            </a:r>
            <a:r>
              <a:rPr lang="en-US" dirty="0"/>
              <a:t> (</a:t>
            </a:r>
            <a:r>
              <a:rPr lang="en-US" dirty="0" err="1"/>
              <a:t>NbHd_num</a:t>
            </a:r>
            <a:r>
              <a:rPr lang="en-US" dirty="0"/>
              <a:t>, </a:t>
            </a:r>
            <a:r>
              <a:rPr lang="en-US" dirty="0" err="1"/>
              <a:t>ExtQ_num</a:t>
            </a:r>
            <a:r>
              <a:rPr lang="en-US" dirty="0"/>
              <a:t>, </a:t>
            </a:r>
            <a:r>
              <a:rPr lang="en-US" dirty="0" err="1"/>
              <a:t>BsQ_num</a:t>
            </a:r>
            <a:r>
              <a:rPr lang="en-US" dirty="0"/>
              <a:t>, </a:t>
            </a:r>
            <a:r>
              <a:rPr lang="en-US" dirty="0" err="1"/>
              <a:t>KiQ_num</a:t>
            </a:r>
            <a:r>
              <a:rPr lang="en-US" dirty="0"/>
              <a:t>).</a:t>
            </a:r>
          </a:p>
        </p:txBody>
      </p:sp>
    </p:spTree>
    <p:extLst>
      <p:ext uri="{BB962C8B-B14F-4D97-AF65-F5344CB8AC3E}">
        <p14:creationId xmlns:p14="http://schemas.microsoft.com/office/powerpoint/2010/main" val="48548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p:txBody>
          <a:bodyPr>
            <a:normAutofit fontScale="92500" lnSpcReduction="10000"/>
          </a:bodyPr>
          <a:lstStyle/>
          <a:p>
            <a:r>
              <a:rPr lang="en-US" dirty="0"/>
              <a:t>We next aim to List all features with strong correlation to </a:t>
            </a:r>
            <a:r>
              <a:rPr lang="en-US" dirty="0" err="1"/>
              <a:t>SalePrice_Log</a:t>
            </a:r>
            <a:r>
              <a:rPr lang="en-US" dirty="0"/>
              <a:t> and then drop all columns with weak correlation. And then check for </a:t>
            </a:r>
            <a:r>
              <a:rPr lang="en-US" dirty="0" err="1"/>
              <a:t>Multicolinearity</a:t>
            </a:r>
            <a:r>
              <a:rPr lang="en-US" dirty="0"/>
              <a:t> and then drop the ones which has smaller correlation coefficients to target (</a:t>
            </a:r>
            <a:r>
              <a:rPr lang="en-US" dirty="0" err="1"/>
              <a:t>SalePrice</a:t>
            </a:r>
            <a:r>
              <a:rPr lang="en-US" dirty="0"/>
              <a:t>).</a:t>
            </a:r>
          </a:p>
          <a:p>
            <a:r>
              <a:rPr lang="en-US" dirty="0"/>
              <a:t>After having done that, we will now prepare the list of features that can be used for our ML algorithms – </a:t>
            </a:r>
            <a:r>
              <a:rPr lang="en-US" dirty="0" err="1"/>
              <a:t>Phewwwwww</a:t>
            </a:r>
            <a:r>
              <a:rPr lang="en-US" dirty="0"/>
              <a:t>, long and tedious work!! </a:t>
            </a:r>
            <a:r>
              <a:rPr lang="en-US" dirty="0">
                <a:sym typeface="Wingdings" panose="05000000000000000000" pitchFamily="2" charset="2"/>
              </a:rPr>
              <a:t></a:t>
            </a:r>
          </a:p>
        </p:txBody>
      </p:sp>
    </p:spTree>
    <p:extLst>
      <p:ext uri="{BB962C8B-B14F-4D97-AF65-F5344CB8AC3E}">
        <p14:creationId xmlns:p14="http://schemas.microsoft.com/office/powerpoint/2010/main" val="60274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 should be easy?</a:t>
            </a:r>
          </a:p>
        </p:txBody>
      </p:sp>
      <p:sp>
        <p:nvSpPr>
          <p:cNvPr id="3" name="Content Placeholder 2"/>
          <p:cNvSpPr>
            <a:spLocks noGrp="1"/>
          </p:cNvSpPr>
          <p:nvPr>
            <p:ph idx="1"/>
          </p:nvPr>
        </p:nvSpPr>
        <p:spPr/>
        <p:txBody>
          <a:bodyPr>
            <a:normAutofit fontScale="92500"/>
          </a:bodyPr>
          <a:lstStyle/>
          <a:p>
            <a:r>
              <a:rPr lang="en-US" dirty="0"/>
              <a:t>Using </a:t>
            </a:r>
            <a:r>
              <a:rPr lang="en-US" dirty="0" err="1"/>
              <a:t>StandardScaler</a:t>
            </a:r>
            <a:r>
              <a:rPr lang="en-US" dirty="0"/>
              <a:t> –</a:t>
            </a:r>
          </a:p>
          <a:p>
            <a:r>
              <a:rPr lang="en-US" dirty="0"/>
              <a:t>The idea behind </a:t>
            </a:r>
            <a:r>
              <a:rPr lang="en-US" dirty="0" err="1"/>
              <a:t>StandardScaler</a:t>
            </a:r>
            <a:r>
              <a:rPr lang="en-US" dirty="0"/>
              <a:t> is that it will transform your data such that its distribution will have a mean value 0 and standard deviation of 1. Given the distribution of the data, each value in the dataset will have the sample mean value subtracted, and then divided by the standard deviation of the whole dataset.</a:t>
            </a:r>
          </a:p>
          <a:p>
            <a:r>
              <a:rPr lang="en-US" dirty="0"/>
              <a:t>We have to do it for both train and test data.</a:t>
            </a:r>
          </a:p>
        </p:txBody>
      </p:sp>
    </p:spTree>
    <p:extLst>
      <p:ext uri="{BB962C8B-B14F-4D97-AF65-F5344CB8AC3E}">
        <p14:creationId xmlns:p14="http://schemas.microsoft.com/office/powerpoint/2010/main" val="4134711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ML </a:t>
            </a:r>
            <a:r>
              <a:rPr lang="en-US" dirty="0" err="1"/>
              <a:t>algos</a:t>
            </a:r>
            <a:r>
              <a:rPr lang="en-US" dirty="0"/>
              <a:t>	</a:t>
            </a:r>
          </a:p>
        </p:txBody>
      </p:sp>
      <p:sp>
        <p:nvSpPr>
          <p:cNvPr id="3" name="Content Placeholder 2"/>
          <p:cNvSpPr>
            <a:spLocks noGrp="1"/>
          </p:cNvSpPr>
          <p:nvPr>
            <p:ph idx="1"/>
          </p:nvPr>
        </p:nvSpPr>
        <p:spPr/>
        <p:txBody>
          <a:bodyPr>
            <a:normAutofit/>
          </a:bodyPr>
          <a:lstStyle/>
          <a:p>
            <a:r>
              <a:rPr lang="en-US" sz="2000" dirty="0" err="1"/>
              <a:t>LinearRegression</a:t>
            </a:r>
            <a:endParaRPr lang="en-US" sz="2000" dirty="0"/>
          </a:p>
          <a:p>
            <a:r>
              <a:rPr lang="en-US" sz="2000" dirty="0"/>
              <a:t>Ridge</a:t>
            </a:r>
          </a:p>
          <a:p>
            <a:r>
              <a:rPr lang="en-US" sz="2000" dirty="0"/>
              <a:t>Lasso</a:t>
            </a:r>
          </a:p>
          <a:p>
            <a:r>
              <a:rPr lang="en-US" sz="2000" dirty="0"/>
              <a:t>Elastic Net</a:t>
            </a:r>
          </a:p>
          <a:p>
            <a:r>
              <a:rPr lang="en-US" sz="2000" dirty="0"/>
              <a:t>Stochastic Gradient Descent</a:t>
            </a:r>
          </a:p>
          <a:p>
            <a:r>
              <a:rPr lang="en-US" sz="2000" dirty="0" err="1"/>
              <a:t>DecisionTreeRegressor</a:t>
            </a:r>
            <a:endParaRPr lang="en-US" sz="2000" dirty="0"/>
          </a:p>
          <a:p>
            <a:r>
              <a:rPr lang="en-US" sz="2000" dirty="0" err="1"/>
              <a:t>RandomForestRegressor</a:t>
            </a:r>
            <a:endParaRPr lang="en-US" sz="2000" dirty="0"/>
          </a:p>
          <a:p>
            <a:r>
              <a:rPr lang="en-US" sz="2000" dirty="0"/>
              <a:t>SVR</a:t>
            </a:r>
          </a:p>
          <a:p>
            <a:endParaRPr lang="en-US" sz="2000" dirty="0"/>
          </a:p>
          <a:p>
            <a:r>
              <a:rPr lang="en-US" sz="2000" dirty="0"/>
              <a:t>Next we will do Model tuning and selection with </a:t>
            </a:r>
            <a:r>
              <a:rPr lang="en-US" sz="2000" dirty="0" err="1"/>
              <a:t>GridSearchCV</a:t>
            </a:r>
            <a:endParaRPr lang="en-US" sz="2000" dirty="0"/>
          </a:p>
        </p:txBody>
      </p:sp>
    </p:spTree>
    <p:extLst>
      <p:ext uri="{BB962C8B-B14F-4D97-AF65-F5344CB8AC3E}">
        <p14:creationId xmlns:p14="http://schemas.microsoft.com/office/powerpoint/2010/main" val="1522235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Comparison!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00163"/>
            <a:ext cx="67056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542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8000" dirty="0"/>
              <a:t>Thank you!</a:t>
            </a:r>
          </a:p>
          <a:p>
            <a:pPr marL="0" indent="0" algn="ctr">
              <a:buNone/>
            </a:pPr>
            <a:r>
              <a:rPr lang="en-US" sz="8000" dirty="0"/>
              <a:t>Hope you found this helpful!</a:t>
            </a:r>
          </a:p>
        </p:txBody>
      </p:sp>
    </p:spTree>
    <p:extLst>
      <p:ext uri="{BB962C8B-B14F-4D97-AF65-F5344CB8AC3E}">
        <p14:creationId xmlns:p14="http://schemas.microsoft.com/office/powerpoint/2010/main" val="43701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pic>
        <p:nvPicPr>
          <p:cNvPr id="1026" name="Picture 2" descr="https://kaggle2.blob.core.windows.net/competitions/kaggle/5407/media/houses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6872"/>
            <a:ext cx="9144000" cy="16859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1520" y="4221088"/>
            <a:ext cx="8640960" cy="923330"/>
          </a:xfrm>
          <a:prstGeom prst="rect">
            <a:avLst/>
          </a:prstGeom>
        </p:spPr>
        <p:txBody>
          <a:bodyPr wrap="square">
            <a:spAutoFit/>
          </a:bodyPr>
          <a:lstStyle/>
          <a:p>
            <a:r>
              <a:rPr lang="en-US" dirty="0">
                <a:latin typeface="Atlas Grotesk"/>
              </a:rPr>
              <a:t>With 79 explanatory variables describing (almost) every aspect of residential homes in Ames, Iowa, this competition challenges you to predict the final price of each home.</a:t>
            </a:r>
            <a:endParaRPr lang="en-US" dirty="0"/>
          </a:p>
        </p:txBody>
      </p:sp>
    </p:spTree>
    <p:extLst>
      <p:ext uri="{BB962C8B-B14F-4D97-AF65-F5344CB8AC3E}">
        <p14:creationId xmlns:p14="http://schemas.microsoft.com/office/powerpoint/2010/main" val="214000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Explanation</a:t>
            </a:r>
          </a:p>
        </p:txBody>
      </p:sp>
      <p:sp>
        <p:nvSpPr>
          <p:cNvPr id="3" name="Content Placeholder 2"/>
          <p:cNvSpPr>
            <a:spLocks noGrp="1"/>
          </p:cNvSpPr>
          <p:nvPr>
            <p:ph idx="1"/>
          </p:nvPr>
        </p:nvSpPr>
        <p:spPr/>
        <p:txBody>
          <a:bodyPr/>
          <a:lstStyle/>
          <a:p>
            <a:r>
              <a:rPr lang="en-US" dirty="0"/>
              <a:t>Refer to the data_description.txt file</a:t>
            </a:r>
          </a:p>
          <a:p>
            <a:r>
              <a:rPr lang="en-US" dirty="0"/>
              <a:t>Here you if you have domain experience, it will be very much helpful to understand the data</a:t>
            </a:r>
          </a:p>
        </p:txBody>
      </p:sp>
    </p:spTree>
    <p:extLst>
      <p:ext uri="{BB962C8B-B14F-4D97-AF65-F5344CB8AC3E}">
        <p14:creationId xmlns:p14="http://schemas.microsoft.com/office/powerpoint/2010/main" val="167247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learn today</a:t>
            </a:r>
          </a:p>
        </p:txBody>
      </p:sp>
      <p:sp>
        <p:nvSpPr>
          <p:cNvPr id="3" name="Content Placeholder 2"/>
          <p:cNvSpPr>
            <a:spLocks noGrp="1"/>
          </p:cNvSpPr>
          <p:nvPr>
            <p:ph idx="1"/>
          </p:nvPr>
        </p:nvSpPr>
        <p:spPr/>
        <p:txBody>
          <a:bodyPr>
            <a:normAutofit fontScale="92500" lnSpcReduction="20000"/>
          </a:bodyPr>
          <a:lstStyle/>
          <a:p>
            <a:r>
              <a:rPr lang="en-US" dirty="0"/>
              <a:t>Exploratory data analysis (EDA)</a:t>
            </a:r>
          </a:p>
          <a:p>
            <a:r>
              <a:rPr lang="en-US" dirty="0"/>
              <a:t>Feature engineering and correlation of features with the target (e.g. </a:t>
            </a:r>
            <a:r>
              <a:rPr lang="en-US" dirty="0" err="1"/>
              <a:t>SalesPrice</a:t>
            </a:r>
            <a:r>
              <a:rPr lang="en-US" dirty="0"/>
              <a:t>)</a:t>
            </a:r>
          </a:p>
          <a:p>
            <a:r>
              <a:rPr lang="en-US" dirty="0"/>
              <a:t>Data Processing/Wrangling</a:t>
            </a:r>
          </a:p>
          <a:p>
            <a:r>
              <a:rPr lang="en-US" dirty="0"/>
              <a:t>Use libraries such as </a:t>
            </a:r>
            <a:r>
              <a:rPr lang="en-US" dirty="0" err="1"/>
              <a:t>Seaborn</a:t>
            </a:r>
            <a:r>
              <a:rPr lang="en-US" dirty="0"/>
              <a:t>, Pandas, </a:t>
            </a:r>
            <a:r>
              <a:rPr lang="en-US" dirty="0" err="1"/>
              <a:t>sklearn</a:t>
            </a:r>
            <a:endParaRPr lang="en-US" dirty="0"/>
          </a:p>
          <a:p>
            <a:r>
              <a:rPr lang="en-US" dirty="0"/>
              <a:t>Learn how to apply basic regression technique</a:t>
            </a:r>
          </a:p>
          <a:p>
            <a:r>
              <a:rPr lang="en-US" dirty="0"/>
              <a:t>use </a:t>
            </a:r>
            <a:r>
              <a:rPr lang="en-US" dirty="0" err="1"/>
              <a:t>gridsearchCV</a:t>
            </a:r>
            <a:r>
              <a:rPr lang="en-US" dirty="0"/>
              <a:t> to find the best parameters for each model</a:t>
            </a:r>
          </a:p>
          <a:p>
            <a:r>
              <a:rPr lang="en-US" dirty="0"/>
              <a:t>compare the performance of different regression algorithm and choose the best one</a:t>
            </a:r>
          </a:p>
          <a:p>
            <a:endParaRPr lang="en-US" dirty="0"/>
          </a:p>
        </p:txBody>
      </p:sp>
    </p:spTree>
    <p:extLst>
      <p:ext uri="{BB962C8B-B14F-4D97-AF65-F5344CB8AC3E}">
        <p14:creationId xmlns:p14="http://schemas.microsoft.com/office/powerpoint/2010/main" val="207709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URLs</a:t>
            </a:r>
          </a:p>
        </p:txBody>
      </p:sp>
      <p:sp>
        <p:nvSpPr>
          <p:cNvPr id="3" name="Content Placeholder 2"/>
          <p:cNvSpPr>
            <a:spLocks noGrp="1"/>
          </p:cNvSpPr>
          <p:nvPr>
            <p:ph idx="1"/>
          </p:nvPr>
        </p:nvSpPr>
        <p:spPr/>
        <p:txBody>
          <a:bodyPr/>
          <a:lstStyle/>
          <a:p>
            <a:r>
              <a:rPr lang="en-US" dirty="0">
                <a:hlinkClick r:id="rId2"/>
              </a:rPr>
              <a:t>https://www.kdnuggets.com/2018/02/essential-google-colaboratory-tips-tricks.html</a:t>
            </a:r>
            <a:endParaRPr lang="en-US" dirty="0"/>
          </a:p>
          <a:p>
            <a:r>
              <a:rPr lang="en-US" dirty="0">
                <a:hlinkClick r:id="rId3"/>
              </a:rPr>
              <a:t>https://colab.research.google.com/notebooks/io.ipynb#scrollTo=BaCkyg5CV5jF</a:t>
            </a:r>
            <a:endParaRPr lang="en-US" dirty="0"/>
          </a:p>
          <a:p>
            <a:endParaRPr lang="en-US" dirty="0"/>
          </a:p>
        </p:txBody>
      </p:sp>
    </p:spTree>
    <p:extLst>
      <p:ext uri="{BB962C8B-B14F-4D97-AF65-F5344CB8AC3E}">
        <p14:creationId xmlns:p14="http://schemas.microsoft.com/office/powerpoint/2010/main" val="385359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File in Google </a:t>
            </a:r>
            <a:r>
              <a:rPr lang="en-US" dirty="0" err="1"/>
              <a:t>Colab</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8352928" cy="4464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68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Colab</a:t>
            </a:r>
            <a:r>
              <a:rPr lang="en-US" dirty="0"/>
              <a:t> puts data set reference in a Dictionary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28092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1262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dataset from Dictionary</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420888"/>
            <a:ext cx="8712968" cy="1720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9552" y="4581128"/>
            <a:ext cx="8352928" cy="1815882"/>
          </a:xfrm>
          <a:prstGeom prst="rect">
            <a:avLst/>
          </a:prstGeom>
        </p:spPr>
        <p:txBody>
          <a:bodyPr wrap="square">
            <a:spAutoFit/>
          </a:bodyPr>
          <a:lstStyle/>
          <a:p>
            <a:r>
              <a:rPr lang="en-US" sz="2800" dirty="0" err="1"/>
              <a:t>df_train</a:t>
            </a:r>
            <a:r>
              <a:rPr lang="en-US" sz="2800" dirty="0"/>
              <a:t> = </a:t>
            </a:r>
            <a:r>
              <a:rPr lang="en-US" sz="2800" dirty="0" err="1"/>
              <a:t>pd.read_csv</a:t>
            </a:r>
            <a:r>
              <a:rPr lang="en-US" sz="2800" dirty="0"/>
              <a:t>(</a:t>
            </a:r>
            <a:r>
              <a:rPr lang="en-US" sz="2800" dirty="0" err="1"/>
              <a:t>io.StringIO</a:t>
            </a:r>
            <a:r>
              <a:rPr lang="en-US" sz="2800" dirty="0"/>
              <a:t>(uploaded[‘train.csv'].decode('utf-8')))</a:t>
            </a:r>
          </a:p>
          <a:p>
            <a:r>
              <a:rPr lang="en-US" sz="2800" dirty="0"/>
              <a:t>print(</a:t>
            </a:r>
            <a:r>
              <a:rPr lang="en-US" sz="2800" dirty="0" err="1"/>
              <a:t>df_train.head</a:t>
            </a:r>
            <a:r>
              <a:rPr lang="en-US" sz="2800" dirty="0"/>
              <a:t>())</a:t>
            </a:r>
          </a:p>
        </p:txBody>
      </p:sp>
    </p:spTree>
    <p:extLst>
      <p:ext uri="{BB962C8B-B14F-4D97-AF65-F5344CB8AC3E}">
        <p14:creationId xmlns:p14="http://schemas.microsoft.com/office/powerpoint/2010/main" val="1759665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1062</Words>
  <Application>Microsoft Office PowerPoint</Application>
  <PresentationFormat>On-screen Show (4:3)</PresentationFormat>
  <Paragraphs>89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Atlas Grotesk</vt:lpstr>
      <vt:lpstr>Calibri</vt:lpstr>
      <vt:lpstr>Office Theme</vt:lpstr>
      <vt:lpstr>Housing Prices EDA</vt:lpstr>
      <vt:lpstr>Notes</vt:lpstr>
      <vt:lpstr>Problem Statement</vt:lpstr>
      <vt:lpstr>Data Explanation</vt:lpstr>
      <vt:lpstr>What we will learn today</vt:lpstr>
      <vt:lpstr>Important URLs</vt:lpstr>
      <vt:lpstr>Read File in Google Colab</vt:lpstr>
      <vt:lpstr>Colab puts data set reference in a Dictionary</vt:lpstr>
      <vt:lpstr>Read dataset from Dictionary</vt:lpstr>
      <vt:lpstr>Data Exploration </vt:lpstr>
      <vt:lpstr>PowerPoint Presentation</vt:lpstr>
      <vt:lpstr>Distribution of Target variable</vt:lpstr>
      <vt:lpstr>So what do we do next? </vt:lpstr>
      <vt:lpstr>What’s next?</vt:lpstr>
      <vt:lpstr>Missing values?</vt:lpstr>
      <vt:lpstr>What’s next?</vt:lpstr>
      <vt:lpstr>Applying same log transform</vt:lpstr>
      <vt:lpstr>How features are related to target?</vt:lpstr>
      <vt:lpstr>What’s next?</vt:lpstr>
      <vt:lpstr>What’s next?</vt:lpstr>
      <vt:lpstr>What’s next?</vt:lpstr>
      <vt:lpstr>What’s next?</vt:lpstr>
      <vt:lpstr>What’s next?</vt:lpstr>
      <vt:lpstr>Next steps should be easy?</vt:lpstr>
      <vt:lpstr>Different ML algos </vt:lpstr>
      <vt:lpstr>Final Comparison!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Bikash Debnath</dc:creator>
  <cp:lastModifiedBy>Kunal Samar</cp:lastModifiedBy>
  <cp:revision>69</cp:revision>
  <dcterms:created xsi:type="dcterms:W3CDTF">2018-10-26T18:52:29Z</dcterms:created>
  <dcterms:modified xsi:type="dcterms:W3CDTF">2019-02-25T12:59:22Z</dcterms:modified>
</cp:coreProperties>
</file>