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79" r:id="rId3"/>
    <p:sldId id="280" r:id="rId4"/>
    <p:sldId id="268" r:id="rId5"/>
    <p:sldId id="257" r:id="rId6"/>
    <p:sldId id="276" r:id="rId7"/>
    <p:sldId id="271" r:id="rId8"/>
    <p:sldId id="273" r:id="rId9"/>
    <p:sldId id="274" r:id="rId10"/>
    <p:sldId id="282" r:id="rId11"/>
    <p:sldId id="261" r:id="rId12"/>
    <p:sldId id="264" r:id="rId13"/>
    <p:sldId id="266" r:id="rId14"/>
    <p:sldId id="281" r:id="rId15"/>
    <p:sldId id="275"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varScale="1">
        <p:scale>
          <a:sx n="75" d="100"/>
          <a:sy n="75" d="100"/>
        </p:scale>
        <p:origin x="69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549AB-0CCA-4FBC-B096-609ED82426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8B31411-6D18-49B0-9188-C4AAB4E186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698DADC-C244-4F1D-B011-EB44F4F433CC}"/>
              </a:ext>
            </a:extLst>
          </p:cNvPr>
          <p:cNvSpPr>
            <a:spLocks noGrp="1"/>
          </p:cNvSpPr>
          <p:nvPr>
            <p:ph type="dt" sz="half" idx="10"/>
          </p:nvPr>
        </p:nvSpPr>
        <p:spPr/>
        <p:txBody>
          <a:bodyPr/>
          <a:lstStyle/>
          <a:p>
            <a:fld id="{83E003C9-0AC7-4E15-91EE-5B96DE290FA7}" type="datetimeFigureOut">
              <a:rPr lang="en-US" smtClean="0"/>
              <a:t>7/25/2023</a:t>
            </a:fld>
            <a:endParaRPr lang="en-US"/>
          </a:p>
        </p:txBody>
      </p:sp>
      <p:sp>
        <p:nvSpPr>
          <p:cNvPr id="5" name="Footer Placeholder 4">
            <a:extLst>
              <a:ext uri="{FF2B5EF4-FFF2-40B4-BE49-F238E27FC236}">
                <a16:creationId xmlns:a16="http://schemas.microsoft.com/office/drawing/2014/main" id="{8515FC7D-F524-4D82-86C8-73D585FF43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867801-30E9-459F-B882-D51E1E6E7EAA}"/>
              </a:ext>
            </a:extLst>
          </p:cNvPr>
          <p:cNvSpPr>
            <a:spLocks noGrp="1"/>
          </p:cNvSpPr>
          <p:nvPr>
            <p:ph type="sldNum" sz="quarter" idx="12"/>
          </p:nvPr>
        </p:nvSpPr>
        <p:spPr/>
        <p:txBody>
          <a:bodyPr/>
          <a:lstStyle/>
          <a:p>
            <a:fld id="{5B22399A-A47C-4E84-AE5A-490C0C413E97}" type="slidenum">
              <a:rPr lang="en-US" smtClean="0"/>
              <a:t>‹#›</a:t>
            </a:fld>
            <a:endParaRPr lang="en-US"/>
          </a:p>
        </p:txBody>
      </p:sp>
    </p:spTree>
    <p:extLst>
      <p:ext uri="{BB962C8B-B14F-4D97-AF65-F5344CB8AC3E}">
        <p14:creationId xmlns:p14="http://schemas.microsoft.com/office/powerpoint/2010/main" val="2120797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0C221-6F5A-4452-96DB-EDFAFAB658B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DD7699-A097-4371-9509-46260A2C56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ED86D6-D096-43F7-B516-5195CCB5C57A}"/>
              </a:ext>
            </a:extLst>
          </p:cNvPr>
          <p:cNvSpPr>
            <a:spLocks noGrp="1"/>
          </p:cNvSpPr>
          <p:nvPr>
            <p:ph type="dt" sz="half" idx="10"/>
          </p:nvPr>
        </p:nvSpPr>
        <p:spPr/>
        <p:txBody>
          <a:bodyPr/>
          <a:lstStyle/>
          <a:p>
            <a:fld id="{83E003C9-0AC7-4E15-91EE-5B96DE290FA7}" type="datetimeFigureOut">
              <a:rPr lang="en-US" smtClean="0"/>
              <a:t>7/25/2023</a:t>
            </a:fld>
            <a:endParaRPr lang="en-US"/>
          </a:p>
        </p:txBody>
      </p:sp>
      <p:sp>
        <p:nvSpPr>
          <p:cNvPr id="5" name="Footer Placeholder 4">
            <a:extLst>
              <a:ext uri="{FF2B5EF4-FFF2-40B4-BE49-F238E27FC236}">
                <a16:creationId xmlns:a16="http://schemas.microsoft.com/office/drawing/2014/main" id="{05A371D6-52B5-471D-9380-5DB3025E90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94AFE1-EC3D-465C-829B-6F5AC341315C}"/>
              </a:ext>
            </a:extLst>
          </p:cNvPr>
          <p:cNvSpPr>
            <a:spLocks noGrp="1"/>
          </p:cNvSpPr>
          <p:nvPr>
            <p:ph type="sldNum" sz="quarter" idx="12"/>
          </p:nvPr>
        </p:nvSpPr>
        <p:spPr/>
        <p:txBody>
          <a:bodyPr/>
          <a:lstStyle/>
          <a:p>
            <a:fld id="{5B22399A-A47C-4E84-AE5A-490C0C413E97}" type="slidenum">
              <a:rPr lang="en-US" smtClean="0"/>
              <a:t>‹#›</a:t>
            </a:fld>
            <a:endParaRPr lang="en-US"/>
          </a:p>
        </p:txBody>
      </p:sp>
    </p:spTree>
    <p:extLst>
      <p:ext uri="{BB962C8B-B14F-4D97-AF65-F5344CB8AC3E}">
        <p14:creationId xmlns:p14="http://schemas.microsoft.com/office/powerpoint/2010/main" val="3006646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6BC82F-4E69-43B6-8B7B-B6709A1FC4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209D88-5C3E-4FC7-AE7C-51239646AF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314AAB-48E8-486F-8552-257EA0F65EBB}"/>
              </a:ext>
            </a:extLst>
          </p:cNvPr>
          <p:cNvSpPr>
            <a:spLocks noGrp="1"/>
          </p:cNvSpPr>
          <p:nvPr>
            <p:ph type="dt" sz="half" idx="10"/>
          </p:nvPr>
        </p:nvSpPr>
        <p:spPr/>
        <p:txBody>
          <a:bodyPr/>
          <a:lstStyle/>
          <a:p>
            <a:fld id="{83E003C9-0AC7-4E15-91EE-5B96DE290FA7}" type="datetimeFigureOut">
              <a:rPr lang="en-US" smtClean="0"/>
              <a:t>7/25/2023</a:t>
            </a:fld>
            <a:endParaRPr lang="en-US"/>
          </a:p>
        </p:txBody>
      </p:sp>
      <p:sp>
        <p:nvSpPr>
          <p:cNvPr id="5" name="Footer Placeholder 4">
            <a:extLst>
              <a:ext uri="{FF2B5EF4-FFF2-40B4-BE49-F238E27FC236}">
                <a16:creationId xmlns:a16="http://schemas.microsoft.com/office/drawing/2014/main" id="{485AB3D7-720A-42F1-964C-181D6E7438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9E1F88-B840-4117-8EAF-659FBD918632}"/>
              </a:ext>
            </a:extLst>
          </p:cNvPr>
          <p:cNvSpPr>
            <a:spLocks noGrp="1"/>
          </p:cNvSpPr>
          <p:nvPr>
            <p:ph type="sldNum" sz="quarter" idx="12"/>
          </p:nvPr>
        </p:nvSpPr>
        <p:spPr/>
        <p:txBody>
          <a:bodyPr/>
          <a:lstStyle/>
          <a:p>
            <a:fld id="{5B22399A-A47C-4E84-AE5A-490C0C413E97}" type="slidenum">
              <a:rPr lang="en-US" smtClean="0"/>
              <a:t>‹#›</a:t>
            </a:fld>
            <a:endParaRPr lang="en-US"/>
          </a:p>
        </p:txBody>
      </p:sp>
    </p:spTree>
    <p:extLst>
      <p:ext uri="{BB962C8B-B14F-4D97-AF65-F5344CB8AC3E}">
        <p14:creationId xmlns:p14="http://schemas.microsoft.com/office/powerpoint/2010/main" val="2841567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E003C9-0AC7-4E15-91EE-5B96DE290FA7}"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2399A-A47C-4E84-AE5A-490C0C413E97}" type="slidenum">
              <a:rPr lang="en-US" smtClean="0"/>
              <a:t>‹#›</a:t>
            </a:fld>
            <a:endParaRPr lang="en-US"/>
          </a:p>
        </p:txBody>
      </p:sp>
    </p:spTree>
    <p:extLst>
      <p:ext uri="{BB962C8B-B14F-4D97-AF65-F5344CB8AC3E}">
        <p14:creationId xmlns:p14="http://schemas.microsoft.com/office/powerpoint/2010/main" val="3337741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04356-5E42-48DF-8676-6D3FF854B3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CF4321-17A2-4FF2-93A9-8E9DC4D5D6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78E622-E96B-4B2B-B9E6-FB588133451A}"/>
              </a:ext>
            </a:extLst>
          </p:cNvPr>
          <p:cNvSpPr>
            <a:spLocks noGrp="1"/>
          </p:cNvSpPr>
          <p:nvPr>
            <p:ph type="dt" sz="half" idx="10"/>
          </p:nvPr>
        </p:nvSpPr>
        <p:spPr/>
        <p:txBody>
          <a:bodyPr/>
          <a:lstStyle/>
          <a:p>
            <a:fld id="{83E003C9-0AC7-4E15-91EE-5B96DE290FA7}" type="datetimeFigureOut">
              <a:rPr lang="en-US" smtClean="0"/>
              <a:t>7/25/2023</a:t>
            </a:fld>
            <a:endParaRPr lang="en-US"/>
          </a:p>
        </p:txBody>
      </p:sp>
      <p:sp>
        <p:nvSpPr>
          <p:cNvPr id="5" name="Footer Placeholder 4">
            <a:extLst>
              <a:ext uri="{FF2B5EF4-FFF2-40B4-BE49-F238E27FC236}">
                <a16:creationId xmlns:a16="http://schemas.microsoft.com/office/drawing/2014/main" id="{895424F2-1FC0-4A55-9860-B22DC5F22E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B69D96-F775-459A-B846-DDF973DEA000}"/>
              </a:ext>
            </a:extLst>
          </p:cNvPr>
          <p:cNvSpPr>
            <a:spLocks noGrp="1"/>
          </p:cNvSpPr>
          <p:nvPr>
            <p:ph type="sldNum" sz="quarter" idx="12"/>
          </p:nvPr>
        </p:nvSpPr>
        <p:spPr/>
        <p:txBody>
          <a:bodyPr/>
          <a:lstStyle/>
          <a:p>
            <a:fld id="{5B22399A-A47C-4E84-AE5A-490C0C413E97}" type="slidenum">
              <a:rPr lang="en-US" smtClean="0"/>
              <a:t>‹#›</a:t>
            </a:fld>
            <a:endParaRPr lang="en-US"/>
          </a:p>
        </p:txBody>
      </p:sp>
    </p:spTree>
    <p:extLst>
      <p:ext uri="{BB962C8B-B14F-4D97-AF65-F5344CB8AC3E}">
        <p14:creationId xmlns:p14="http://schemas.microsoft.com/office/powerpoint/2010/main" val="2930755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F2235-AE68-454A-8398-13EBB75E71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E1F0F2F-30B3-459E-B1E1-E6041792CD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45E392-738F-4682-B88B-2D10201AE2B8}"/>
              </a:ext>
            </a:extLst>
          </p:cNvPr>
          <p:cNvSpPr>
            <a:spLocks noGrp="1"/>
          </p:cNvSpPr>
          <p:nvPr>
            <p:ph type="dt" sz="half" idx="10"/>
          </p:nvPr>
        </p:nvSpPr>
        <p:spPr/>
        <p:txBody>
          <a:bodyPr/>
          <a:lstStyle/>
          <a:p>
            <a:fld id="{83E003C9-0AC7-4E15-91EE-5B96DE290FA7}" type="datetimeFigureOut">
              <a:rPr lang="en-US" smtClean="0"/>
              <a:t>7/25/2023</a:t>
            </a:fld>
            <a:endParaRPr lang="en-US"/>
          </a:p>
        </p:txBody>
      </p:sp>
      <p:sp>
        <p:nvSpPr>
          <p:cNvPr id="5" name="Footer Placeholder 4">
            <a:extLst>
              <a:ext uri="{FF2B5EF4-FFF2-40B4-BE49-F238E27FC236}">
                <a16:creationId xmlns:a16="http://schemas.microsoft.com/office/drawing/2014/main" id="{A5E87DE0-FF0B-4FEB-8D87-F68F1FFC62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FBAA66-CE45-4A92-84AC-68C16B7968ED}"/>
              </a:ext>
            </a:extLst>
          </p:cNvPr>
          <p:cNvSpPr>
            <a:spLocks noGrp="1"/>
          </p:cNvSpPr>
          <p:nvPr>
            <p:ph type="sldNum" sz="quarter" idx="12"/>
          </p:nvPr>
        </p:nvSpPr>
        <p:spPr/>
        <p:txBody>
          <a:bodyPr/>
          <a:lstStyle/>
          <a:p>
            <a:fld id="{5B22399A-A47C-4E84-AE5A-490C0C413E97}" type="slidenum">
              <a:rPr lang="en-US" smtClean="0"/>
              <a:t>‹#›</a:t>
            </a:fld>
            <a:endParaRPr lang="en-US"/>
          </a:p>
        </p:txBody>
      </p:sp>
    </p:spTree>
    <p:extLst>
      <p:ext uri="{BB962C8B-B14F-4D97-AF65-F5344CB8AC3E}">
        <p14:creationId xmlns:p14="http://schemas.microsoft.com/office/powerpoint/2010/main" val="175778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121B5-ADDD-476C-8794-5A6095FE38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3181ED-5F6C-4A88-AA95-DC3D220F1B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A1DD14C-81E7-4A97-A716-F429DA95BF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6A58C88-8B19-4F10-B5AE-2F3709C891A8}"/>
              </a:ext>
            </a:extLst>
          </p:cNvPr>
          <p:cNvSpPr>
            <a:spLocks noGrp="1"/>
          </p:cNvSpPr>
          <p:nvPr>
            <p:ph type="dt" sz="half" idx="10"/>
          </p:nvPr>
        </p:nvSpPr>
        <p:spPr/>
        <p:txBody>
          <a:bodyPr/>
          <a:lstStyle/>
          <a:p>
            <a:fld id="{83E003C9-0AC7-4E15-91EE-5B96DE290FA7}" type="datetimeFigureOut">
              <a:rPr lang="en-US" smtClean="0"/>
              <a:t>7/25/2023</a:t>
            </a:fld>
            <a:endParaRPr lang="en-US"/>
          </a:p>
        </p:txBody>
      </p:sp>
      <p:sp>
        <p:nvSpPr>
          <p:cNvPr id="6" name="Footer Placeholder 5">
            <a:extLst>
              <a:ext uri="{FF2B5EF4-FFF2-40B4-BE49-F238E27FC236}">
                <a16:creationId xmlns:a16="http://schemas.microsoft.com/office/drawing/2014/main" id="{1F393758-AC83-4225-9D3A-6D9DEC307E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88AA73-D993-4248-8840-F1AA072A7902}"/>
              </a:ext>
            </a:extLst>
          </p:cNvPr>
          <p:cNvSpPr>
            <a:spLocks noGrp="1"/>
          </p:cNvSpPr>
          <p:nvPr>
            <p:ph type="sldNum" sz="quarter" idx="12"/>
          </p:nvPr>
        </p:nvSpPr>
        <p:spPr/>
        <p:txBody>
          <a:bodyPr/>
          <a:lstStyle/>
          <a:p>
            <a:fld id="{5B22399A-A47C-4E84-AE5A-490C0C413E97}" type="slidenum">
              <a:rPr lang="en-US" smtClean="0"/>
              <a:t>‹#›</a:t>
            </a:fld>
            <a:endParaRPr lang="en-US"/>
          </a:p>
        </p:txBody>
      </p:sp>
    </p:spTree>
    <p:extLst>
      <p:ext uri="{BB962C8B-B14F-4D97-AF65-F5344CB8AC3E}">
        <p14:creationId xmlns:p14="http://schemas.microsoft.com/office/powerpoint/2010/main" val="3950065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50200-6F35-497A-BAFD-7CE28F5C01A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97BDB8-8E6E-4940-BE99-DFFB27CAAC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C360BF-7829-48B4-8EBE-EE256160B6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5F05C9F-E235-40BB-BDCB-AC30AE8C54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09B5A6-FC80-490A-BDFA-3D0F5C8D6C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FDB022B-C75F-4A91-A7D4-617F831751F0}"/>
              </a:ext>
            </a:extLst>
          </p:cNvPr>
          <p:cNvSpPr>
            <a:spLocks noGrp="1"/>
          </p:cNvSpPr>
          <p:nvPr>
            <p:ph type="dt" sz="half" idx="10"/>
          </p:nvPr>
        </p:nvSpPr>
        <p:spPr/>
        <p:txBody>
          <a:bodyPr/>
          <a:lstStyle/>
          <a:p>
            <a:fld id="{83E003C9-0AC7-4E15-91EE-5B96DE290FA7}" type="datetimeFigureOut">
              <a:rPr lang="en-US" smtClean="0"/>
              <a:t>7/25/2023</a:t>
            </a:fld>
            <a:endParaRPr lang="en-US"/>
          </a:p>
        </p:txBody>
      </p:sp>
      <p:sp>
        <p:nvSpPr>
          <p:cNvPr id="8" name="Footer Placeholder 7">
            <a:extLst>
              <a:ext uri="{FF2B5EF4-FFF2-40B4-BE49-F238E27FC236}">
                <a16:creationId xmlns:a16="http://schemas.microsoft.com/office/drawing/2014/main" id="{61556E59-1FDA-4AC1-A556-283B473AD7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D701B6-05A1-468E-AB97-CD93FEF7F858}"/>
              </a:ext>
            </a:extLst>
          </p:cNvPr>
          <p:cNvSpPr>
            <a:spLocks noGrp="1"/>
          </p:cNvSpPr>
          <p:nvPr>
            <p:ph type="sldNum" sz="quarter" idx="12"/>
          </p:nvPr>
        </p:nvSpPr>
        <p:spPr/>
        <p:txBody>
          <a:bodyPr/>
          <a:lstStyle/>
          <a:p>
            <a:fld id="{5B22399A-A47C-4E84-AE5A-490C0C413E97}" type="slidenum">
              <a:rPr lang="en-US" smtClean="0"/>
              <a:t>‹#›</a:t>
            </a:fld>
            <a:endParaRPr lang="en-US"/>
          </a:p>
        </p:txBody>
      </p:sp>
    </p:spTree>
    <p:extLst>
      <p:ext uri="{BB962C8B-B14F-4D97-AF65-F5344CB8AC3E}">
        <p14:creationId xmlns:p14="http://schemas.microsoft.com/office/powerpoint/2010/main" val="3081421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C1362-D4CF-4822-BEA7-A3E6A692C76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224AD60-E589-4206-B544-A909B242BD59}"/>
              </a:ext>
            </a:extLst>
          </p:cNvPr>
          <p:cNvSpPr>
            <a:spLocks noGrp="1"/>
          </p:cNvSpPr>
          <p:nvPr>
            <p:ph type="dt" sz="half" idx="10"/>
          </p:nvPr>
        </p:nvSpPr>
        <p:spPr/>
        <p:txBody>
          <a:bodyPr/>
          <a:lstStyle/>
          <a:p>
            <a:fld id="{83E003C9-0AC7-4E15-91EE-5B96DE290FA7}" type="datetimeFigureOut">
              <a:rPr lang="en-US" smtClean="0"/>
              <a:t>7/25/2023</a:t>
            </a:fld>
            <a:endParaRPr lang="en-US"/>
          </a:p>
        </p:txBody>
      </p:sp>
      <p:sp>
        <p:nvSpPr>
          <p:cNvPr id="4" name="Footer Placeholder 3">
            <a:extLst>
              <a:ext uri="{FF2B5EF4-FFF2-40B4-BE49-F238E27FC236}">
                <a16:creationId xmlns:a16="http://schemas.microsoft.com/office/drawing/2014/main" id="{6BCA15A2-55D9-4FDC-B005-FD640475CB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2AA34B-573D-45E8-BC1F-D9DBC0DD2517}"/>
              </a:ext>
            </a:extLst>
          </p:cNvPr>
          <p:cNvSpPr>
            <a:spLocks noGrp="1"/>
          </p:cNvSpPr>
          <p:nvPr>
            <p:ph type="sldNum" sz="quarter" idx="12"/>
          </p:nvPr>
        </p:nvSpPr>
        <p:spPr/>
        <p:txBody>
          <a:bodyPr/>
          <a:lstStyle/>
          <a:p>
            <a:fld id="{5B22399A-A47C-4E84-AE5A-490C0C413E97}" type="slidenum">
              <a:rPr lang="en-US" smtClean="0"/>
              <a:t>‹#›</a:t>
            </a:fld>
            <a:endParaRPr lang="en-US"/>
          </a:p>
        </p:txBody>
      </p:sp>
    </p:spTree>
    <p:extLst>
      <p:ext uri="{BB962C8B-B14F-4D97-AF65-F5344CB8AC3E}">
        <p14:creationId xmlns:p14="http://schemas.microsoft.com/office/powerpoint/2010/main" val="4132779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23A848-5B4C-4916-89A7-E71E79A61AD1}"/>
              </a:ext>
            </a:extLst>
          </p:cNvPr>
          <p:cNvSpPr>
            <a:spLocks noGrp="1"/>
          </p:cNvSpPr>
          <p:nvPr>
            <p:ph type="dt" sz="half" idx="10"/>
          </p:nvPr>
        </p:nvSpPr>
        <p:spPr/>
        <p:txBody>
          <a:bodyPr/>
          <a:lstStyle/>
          <a:p>
            <a:fld id="{83E003C9-0AC7-4E15-91EE-5B96DE290FA7}" type="datetimeFigureOut">
              <a:rPr lang="en-US" smtClean="0"/>
              <a:t>7/25/2023</a:t>
            </a:fld>
            <a:endParaRPr lang="en-US"/>
          </a:p>
        </p:txBody>
      </p:sp>
      <p:sp>
        <p:nvSpPr>
          <p:cNvPr id="3" name="Footer Placeholder 2">
            <a:extLst>
              <a:ext uri="{FF2B5EF4-FFF2-40B4-BE49-F238E27FC236}">
                <a16:creationId xmlns:a16="http://schemas.microsoft.com/office/drawing/2014/main" id="{CBEAE2DB-811A-4BC1-AEB8-20E9471B11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17BC0E-871D-4509-ADE8-9EC643376302}"/>
              </a:ext>
            </a:extLst>
          </p:cNvPr>
          <p:cNvSpPr>
            <a:spLocks noGrp="1"/>
          </p:cNvSpPr>
          <p:nvPr>
            <p:ph type="sldNum" sz="quarter" idx="12"/>
          </p:nvPr>
        </p:nvSpPr>
        <p:spPr/>
        <p:txBody>
          <a:bodyPr/>
          <a:lstStyle/>
          <a:p>
            <a:fld id="{5B22399A-A47C-4E84-AE5A-490C0C413E97}" type="slidenum">
              <a:rPr lang="en-US" smtClean="0"/>
              <a:t>‹#›</a:t>
            </a:fld>
            <a:endParaRPr lang="en-US"/>
          </a:p>
        </p:txBody>
      </p:sp>
    </p:spTree>
    <p:extLst>
      <p:ext uri="{BB962C8B-B14F-4D97-AF65-F5344CB8AC3E}">
        <p14:creationId xmlns:p14="http://schemas.microsoft.com/office/powerpoint/2010/main" val="3055361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04C16-1E38-4E2F-B10F-EFFFC2018C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059C57E-D70E-4255-9938-D351032335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6AF3C68-8B18-43A8-B2C2-9049E23BF9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B2CAF2-AD50-4626-B01A-787DBBDE27D3}"/>
              </a:ext>
            </a:extLst>
          </p:cNvPr>
          <p:cNvSpPr>
            <a:spLocks noGrp="1"/>
          </p:cNvSpPr>
          <p:nvPr>
            <p:ph type="dt" sz="half" idx="10"/>
          </p:nvPr>
        </p:nvSpPr>
        <p:spPr/>
        <p:txBody>
          <a:bodyPr/>
          <a:lstStyle/>
          <a:p>
            <a:fld id="{83E003C9-0AC7-4E15-91EE-5B96DE290FA7}" type="datetimeFigureOut">
              <a:rPr lang="en-US" smtClean="0"/>
              <a:t>7/25/2023</a:t>
            </a:fld>
            <a:endParaRPr lang="en-US"/>
          </a:p>
        </p:txBody>
      </p:sp>
      <p:sp>
        <p:nvSpPr>
          <p:cNvPr id="6" name="Footer Placeholder 5">
            <a:extLst>
              <a:ext uri="{FF2B5EF4-FFF2-40B4-BE49-F238E27FC236}">
                <a16:creationId xmlns:a16="http://schemas.microsoft.com/office/drawing/2014/main" id="{86B6E291-488D-41A2-A5B3-BC2A140D50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210896-7738-4217-A20C-C581B5C2E718}"/>
              </a:ext>
            </a:extLst>
          </p:cNvPr>
          <p:cNvSpPr>
            <a:spLocks noGrp="1"/>
          </p:cNvSpPr>
          <p:nvPr>
            <p:ph type="sldNum" sz="quarter" idx="12"/>
          </p:nvPr>
        </p:nvSpPr>
        <p:spPr/>
        <p:txBody>
          <a:bodyPr/>
          <a:lstStyle/>
          <a:p>
            <a:fld id="{5B22399A-A47C-4E84-AE5A-490C0C413E97}" type="slidenum">
              <a:rPr lang="en-US" smtClean="0"/>
              <a:t>‹#›</a:t>
            </a:fld>
            <a:endParaRPr lang="en-US"/>
          </a:p>
        </p:txBody>
      </p:sp>
    </p:spTree>
    <p:extLst>
      <p:ext uri="{BB962C8B-B14F-4D97-AF65-F5344CB8AC3E}">
        <p14:creationId xmlns:p14="http://schemas.microsoft.com/office/powerpoint/2010/main" val="378266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F7090-104E-47F1-9EB7-15FDC21B9C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F533727-4F78-4E8C-A567-C3F10E02D1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600FCBA-7A7F-4F46-AEF6-8A867DF137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4DDC88-57A7-4ADA-9FF8-4AB3C2E31D8C}"/>
              </a:ext>
            </a:extLst>
          </p:cNvPr>
          <p:cNvSpPr>
            <a:spLocks noGrp="1"/>
          </p:cNvSpPr>
          <p:nvPr>
            <p:ph type="dt" sz="half" idx="10"/>
          </p:nvPr>
        </p:nvSpPr>
        <p:spPr/>
        <p:txBody>
          <a:bodyPr/>
          <a:lstStyle/>
          <a:p>
            <a:fld id="{83E003C9-0AC7-4E15-91EE-5B96DE290FA7}" type="datetimeFigureOut">
              <a:rPr lang="en-US" smtClean="0"/>
              <a:t>7/25/2023</a:t>
            </a:fld>
            <a:endParaRPr lang="en-US"/>
          </a:p>
        </p:txBody>
      </p:sp>
      <p:sp>
        <p:nvSpPr>
          <p:cNvPr id="6" name="Footer Placeholder 5">
            <a:extLst>
              <a:ext uri="{FF2B5EF4-FFF2-40B4-BE49-F238E27FC236}">
                <a16:creationId xmlns:a16="http://schemas.microsoft.com/office/drawing/2014/main" id="{EFF4F8DB-7DB8-4F63-817B-AD6608AC3E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735FE1-438C-422F-8489-E0F0AD3AA713}"/>
              </a:ext>
            </a:extLst>
          </p:cNvPr>
          <p:cNvSpPr>
            <a:spLocks noGrp="1"/>
          </p:cNvSpPr>
          <p:nvPr>
            <p:ph type="sldNum" sz="quarter" idx="12"/>
          </p:nvPr>
        </p:nvSpPr>
        <p:spPr/>
        <p:txBody>
          <a:bodyPr/>
          <a:lstStyle/>
          <a:p>
            <a:fld id="{5B22399A-A47C-4E84-AE5A-490C0C413E97}" type="slidenum">
              <a:rPr lang="en-US" smtClean="0"/>
              <a:t>‹#›</a:t>
            </a:fld>
            <a:endParaRPr lang="en-US"/>
          </a:p>
        </p:txBody>
      </p:sp>
    </p:spTree>
    <p:extLst>
      <p:ext uri="{BB962C8B-B14F-4D97-AF65-F5344CB8AC3E}">
        <p14:creationId xmlns:p14="http://schemas.microsoft.com/office/powerpoint/2010/main" val="2894627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B1554E-D9C8-4673-8E88-AA2A1FAA19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C69E52-6D0D-41FC-8E9E-DF579B9F2F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630A5A-63D5-41D5-A4C7-A05A6761E3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E003C9-0AC7-4E15-91EE-5B96DE290FA7}" type="datetimeFigureOut">
              <a:rPr lang="en-US" smtClean="0"/>
              <a:t>7/25/2023</a:t>
            </a:fld>
            <a:endParaRPr lang="en-US"/>
          </a:p>
        </p:txBody>
      </p:sp>
      <p:sp>
        <p:nvSpPr>
          <p:cNvPr id="5" name="Footer Placeholder 4">
            <a:extLst>
              <a:ext uri="{FF2B5EF4-FFF2-40B4-BE49-F238E27FC236}">
                <a16:creationId xmlns:a16="http://schemas.microsoft.com/office/drawing/2014/main" id="{FC82A4FE-DD9B-4615-8A76-BC94CA8B16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968822-EAA8-4C93-A53F-A2C206570D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22399A-A47C-4E84-AE5A-490C0C413E97}" type="slidenum">
              <a:rPr lang="en-US" smtClean="0"/>
              <a:t>‹#›</a:t>
            </a:fld>
            <a:endParaRPr lang="en-US"/>
          </a:p>
        </p:txBody>
      </p:sp>
    </p:spTree>
    <p:extLst>
      <p:ext uri="{BB962C8B-B14F-4D97-AF65-F5344CB8AC3E}">
        <p14:creationId xmlns:p14="http://schemas.microsoft.com/office/powerpoint/2010/main" val="288199844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ieeexplore.ieee.org/xpl/articleDetails.jsp?tp&amp;arnumber=139342&amp;query" TargetMode="External"/><Relationship Id="rId2" Type="http://schemas.openxmlformats.org/officeDocument/2006/relationships/hyperlink" Target="http://ieeexplore.ieee.org/xpl/articleDetails.jsp?tp&amp;arnumber=315646&amp;query" TargetMode="Externa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E3972-0004-48AB-B812-3CC4E56E9DCB}"/>
              </a:ext>
            </a:extLst>
          </p:cNvPr>
          <p:cNvSpPr>
            <a:spLocks noGrp="1"/>
          </p:cNvSpPr>
          <p:nvPr>
            <p:ph type="ctrTitle"/>
          </p:nvPr>
        </p:nvSpPr>
        <p:spPr>
          <a:xfrm>
            <a:off x="1751012" y="1596296"/>
            <a:ext cx="8689976" cy="1123948"/>
          </a:xfrm>
        </p:spPr>
        <p:txBody>
          <a:bodyPr>
            <a:normAutofit/>
          </a:bodyPr>
          <a:lstStyle/>
          <a:p>
            <a:r>
              <a:rPr lang="en-US" sz="3200" b="1" u="sng" dirty="0">
                <a:effectLst/>
                <a:latin typeface="Times New Roman" panose="02020603050405020304" pitchFamily="18" charset="0"/>
                <a:ea typeface="Times New Roman" panose="02020603050405020304" pitchFamily="18" charset="0"/>
              </a:rPr>
              <a:t>Facial Recognition and Aging – Effect</a:t>
            </a:r>
            <a:br>
              <a:rPr lang="en-IN" sz="1800" dirty="0">
                <a:effectLst/>
                <a:latin typeface="Times New Roman" panose="02020603050405020304" pitchFamily="18" charset="0"/>
                <a:ea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7295F49-35B9-4DDE-AD2A-7A48D1B34559}"/>
              </a:ext>
            </a:extLst>
          </p:cNvPr>
          <p:cNvSpPr>
            <a:spLocks noGrp="1"/>
          </p:cNvSpPr>
          <p:nvPr>
            <p:ph type="subTitle" idx="1"/>
          </p:nvPr>
        </p:nvSpPr>
        <p:spPr>
          <a:xfrm>
            <a:off x="1524000" y="2846294"/>
            <a:ext cx="9144000" cy="1655762"/>
          </a:xfrm>
        </p:spPr>
        <p:txBody>
          <a:bodyPr>
            <a:noAutofit/>
          </a:bodyPr>
          <a:lstStyle/>
          <a:p>
            <a:r>
              <a:rPr lang="en-US" b="1" dirty="0">
                <a:latin typeface="Times New Roman" panose="02020603050405020304" pitchFamily="18" charset="0"/>
                <a:cs typeface="Times New Roman" panose="02020603050405020304" pitchFamily="18" charset="0"/>
              </a:rPr>
              <a:t>SCHOOL OF COMPUTING SCIENCE AND ENGINEERING GALGOTIAS UNIVERSITY</a:t>
            </a:r>
          </a:p>
          <a:p>
            <a:r>
              <a:rPr lang="en-US" b="1" dirty="0">
                <a:latin typeface="Times New Roman" panose="02020603050405020304" pitchFamily="18" charset="0"/>
                <a:cs typeface="Times New Roman" panose="02020603050405020304" pitchFamily="18" charset="0"/>
              </a:rPr>
              <a:t>Department of Computer Science and </a:t>
            </a:r>
          </a:p>
          <a:p>
            <a:r>
              <a:rPr lang="en-US" b="1" dirty="0">
                <a:latin typeface="Times New Roman" panose="02020603050405020304" pitchFamily="18" charset="0"/>
                <a:cs typeface="Times New Roman" panose="02020603050405020304" pitchFamily="18" charset="0"/>
              </a:rPr>
              <a:t>Engineering Department of Computer</a:t>
            </a:r>
          </a:p>
          <a:p>
            <a:r>
              <a:rPr lang="en-US" b="1" dirty="0">
                <a:latin typeface="Times New Roman" panose="02020603050405020304" pitchFamily="18" charset="0"/>
                <a:cs typeface="Times New Roman" panose="02020603050405020304" pitchFamily="18" charset="0"/>
              </a:rPr>
              <a:t> Applications</a:t>
            </a:r>
          </a:p>
        </p:txBody>
      </p:sp>
    </p:spTree>
    <p:extLst>
      <p:ext uri="{BB962C8B-B14F-4D97-AF65-F5344CB8AC3E}">
        <p14:creationId xmlns:p14="http://schemas.microsoft.com/office/powerpoint/2010/main" val="942073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74F678A-B258-4475-9297-696129FC121D}"/>
              </a:ext>
            </a:extLst>
          </p:cNvPr>
          <p:cNvSpPr txBox="1"/>
          <p:nvPr/>
        </p:nvSpPr>
        <p:spPr>
          <a:xfrm>
            <a:off x="2799617" y="258093"/>
            <a:ext cx="7112718" cy="584775"/>
          </a:xfrm>
          <a:prstGeom prst="rect">
            <a:avLst/>
          </a:prstGeom>
          <a:noFill/>
        </p:spPr>
        <p:txBody>
          <a:bodyPr wrap="square">
            <a:spAutoFit/>
          </a:bodyPr>
          <a:lstStyle/>
          <a:p>
            <a:pPr marL="526415" marR="1068070">
              <a:spcBef>
                <a:spcPts val="360"/>
              </a:spcBef>
            </a:pPr>
            <a:r>
              <a:rPr lang="en-US" sz="3200" b="1" dirty="0">
                <a:solidFill>
                  <a:srgbClr val="212121"/>
                </a:solidFill>
                <a:latin typeface="Times New Roman" panose="02020603050405020304" pitchFamily="18" charset="0"/>
                <a:ea typeface="Times New Roman" panose="02020603050405020304" pitchFamily="18" charset="0"/>
              </a:rPr>
              <a:t>TOOLS &amp; TECHNOLOGY</a:t>
            </a:r>
            <a:endParaRPr lang="en-IN" sz="3200" b="1" dirty="0">
              <a:effectLst/>
              <a:latin typeface="Times New Roman" panose="02020603050405020304" pitchFamily="18" charset="0"/>
              <a:ea typeface="Times New Roman" panose="02020603050405020304" pitchFamily="18" charset="0"/>
            </a:endParaRPr>
          </a:p>
        </p:txBody>
      </p:sp>
      <p:graphicFrame>
        <p:nvGraphicFramePr>
          <p:cNvPr id="2" name="Table 1">
            <a:extLst>
              <a:ext uri="{FF2B5EF4-FFF2-40B4-BE49-F238E27FC236}">
                <a16:creationId xmlns:a16="http://schemas.microsoft.com/office/drawing/2014/main" id="{E905BB0E-1495-649E-3B49-752B4C06076A}"/>
              </a:ext>
            </a:extLst>
          </p:cNvPr>
          <p:cNvGraphicFramePr>
            <a:graphicFrameLocks noGrp="1"/>
          </p:cNvGraphicFramePr>
          <p:nvPr>
            <p:extLst>
              <p:ext uri="{D42A27DB-BD31-4B8C-83A1-F6EECF244321}">
                <p14:modId xmlns:p14="http://schemas.microsoft.com/office/powerpoint/2010/main" val="535279525"/>
              </p:ext>
            </p:extLst>
          </p:nvPr>
        </p:nvGraphicFramePr>
        <p:xfrm>
          <a:off x="1213416" y="1000872"/>
          <a:ext cx="9765167" cy="5774558"/>
        </p:xfrm>
        <a:graphic>
          <a:graphicData uri="http://schemas.openxmlformats.org/drawingml/2006/table">
            <a:tbl>
              <a:tblPr firstRow="1" bandRow="1">
                <a:noFill/>
              </a:tblPr>
              <a:tblGrid>
                <a:gridCol w="4265917">
                  <a:extLst>
                    <a:ext uri="{9D8B030D-6E8A-4147-A177-3AD203B41FA5}">
                      <a16:colId xmlns:a16="http://schemas.microsoft.com/office/drawing/2014/main" val="1833033310"/>
                    </a:ext>
                  </a:extLst>
                </a:gridCol>
                <a:gridCol w="5499250">
                  <a:extLst>
                    <a:ext uri="{9D8B030D-6E8A-4147-A177-3AD203B41FA5}">
                      <a16:colId xmlns:a16="http://schemas.microsoft.com/office/drawing/2014/main" val="276380579"/>
                    </a:ext>
                  </a:extLst>
                </a:gridCol>
              </a:tblGrid>
              <a:tr h="881758">
                <a:tc>
                  <a:txBody>
                    <a:bodyPr/>
                    <a:lstStyle/>
                    <a:p>
                      <a:pPr marL="85090" marR="854075" lvl="0" indent="0" algn="l" rtl="0">
                        <a:lnSpc>
                          <a:spcPct val="100000"/>
                        </a:lnSpc>
                        <a:spcBef>
                          <a:spcPts val="0"/>
                        </a:spcBef>
                        <a:spcAft>
                          <a:spcPts val="0"/>
                        </a:spcAft>
                        <a:buNone/>
                      </a:pPr>
                      <a:r>
                        <a:rPr lang="en-US" sz="2000" b="1" u="none" strike="noStrike" cap="none" dirty="0">
                          <a:latin typeface="Times New Roman"/>
                          <a:ea typeface="Times New Roman"/>
                          <a:cs typeface="Times New Roman"/>
                          <a:sym typeface="Times New Roman"/>
                        </a:rPr>
                        <a:t>TOOLS AND  TECHNOLOGIES</a:t>
                      </a:r>
                      <a:r>
                        <a:rPr lang="en-US" sz="2000" b="1" dirty="0">
                          <a:latin typeface="Times New Roman"/>
                          <a:ea typeface="Times New Roman"/>
                          <a:cs typeface="Times New Roman"/>
                          <a:sym typeface="Times New Roman"/>
                        </a:rPr>
                        <a:t> </a:t>
                      </a:r>
                      <a:r>
                        <a:rPr lang="en-US" sz="2000" b="1" u="none" strike="noStrike" cap="none" dirty="0">
                          <a:latin typeface="Times New Roman"/>
                          <a:ea typeface="Times New Roman"/>
                          <a:cs typeface="Times New Roman"/>
                          <a:sym typeface="Times New Roman"/>
                        </a:rPr>
                        <a:t>USED</a:t>
                      </a:r>
                      <a:endParaRPr sz="2000" u="none" strike="noStrike" cap="none" dirty="0">
                        <a:latin typeface="Times New Roman"/>
                        <a:ea typeface="Times New Roman"/>
                        <a:cs typeface="Times New Roman"/>
                        <a:sym typeface="Times New Roman"/>
                      </a:endParaRPr>
                    </a:p>
                  </a:txBody>
                  <a:tcPr marL="0" marR="0" marT="75575"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b="1" u="none" strike="noStrike" cap="none" dirty="0">
                          <a:latin typeface="Times New Roman"/>
                          <a:ea typeface="Times New Roman"/>
                          <a:cs typeface="Times New Roman"/>
                          <a:sym typeface="Times New Roman"/>
                        </a:rPr>
                        <a:t>DESCRIPTION</a:t>
                      </a:r>
                      <a:endParaRPr sz="2000" u="none" strike="noStrike" cap="none" dirty="0">
                        <a:latin typeface="Times New Roman"/>
                        <a:ea typeface="Times New Roman"/>
                        <a:cs typeface="Times New Roman"/>
                        <a:sym typeface="Times New Roman"/>
                      </a:endParaRPr>
                    </a:p>
                  </a:txBody>
                  <a:tcPr marL="0" marR="0" marT="75575"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128089737"/>
                  </a:ext>
                </a:extLst>
              </a:tr>
              <a:tr h="558948">
                <a:tc>
                  <a:txBody>
                    <a:bodyPr/>
                    <a:lstStyle/>
                    <a:p>
                      <a:pPr marL="0" lvl="0" indent="0" algn="l" rtl="0">
                        <a:spcBef>
                          <a:spcPts val="0"/>
                        </a:spcBef>
                        <a:spcAft>
                          <a:spcPts val="0"/>
                        </a:spcAft>
                        <a:buClr>
                          <a:schemeClr val="dk1"/>
                        </a:buClr>
                        <a:buSzPts val="1100"/>
                        <a:buFont typeface="Arial"/>
                        <a:buNone/>
                      </a:pPr>
                      <a:r>
                        <a:rPr lang="en-US" sz="1800" u="none" strike="noStrike" cap="none" dirty="0">
                          <a:solidFill>
                            <a:srgbClr val="0C0C0C"/>
                          </a:solidFill>
                          <a:highlight>
                            <a:srgbClr val="FFFFFF"/>
                          </a:highlight>
                          <a:latin typeface="Times New Roman"/>
                          <a:ea typeface="Times New Roman"/>
                          <a:cs typeface="Times New Roman"/>
                          <a:sym typeface="Times New Roman"/>
                        </a:rPr>
                        <a:t>Python</a:t>
                      </a:r>
                      <a:endParaRPr sz="1800" u="none" strike="noStrike" cap="none" dirty="0">
                        <a:latin typeface="Times New Roman"/>
                        <a:ea typeface="Times New Roman"/>
                        <a:cs typeface="Times New Roman"/>
                        <a:sym typeface="Times New Roman"/>
                      </a:endParaRPr>
                    </a:p>
                  </a:txBody>
                  <a:tcPr marL="0" marR="0" marT="76200" marB="0">
                    <a:lnL w="9525" cap="flat" cmpd="sng">
                      <a:solidFill>
                        <a:srgbClr val="9E9E9E"/>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algn="just"/>
                      <a:r>
                        <a:rPr lang="en-US" sz="1800" b="0" i="0" kern="1200" dirty="0">
                          <a:solidFill>
                            <a:schemeClr val="tx1"/>
                          </a:solidFill>
                          <a:effectLst/>
                          <a:highlight>
                            <a:srgbClr val="FFFFFF"/>
                          </a:highlight>
                          <a:latin typeface="+mn-lt"/>
                          <a:ea typeface="+mn-ea"/>
                          <a:cs typeface="+mn-cs"/>
                        </a:rPr>
                        <a:t>Python has a simple syntax similar to the English language. Python has syntax that allows developers to write programs with fewer lines than some other programming languages.</a:t>
                      </a:r>
                    </a:p>
                    <a:p>
                      <a:pPr marL="0" indent="0">
                        <a:buFont typeface="Arial" panose="020B0604020202020204" pitchFamily="34" charset="0"/>
                        <a:buNone/>
                      </a:pPr>
                      <a:endParaRPr lang="en-US" sz="1800" dirty="0">
                        <a:highlight>
                          <a:srgbClr val="FFFFFF"/>
                        </a:highlight>
                        <a:latin typeface="Times New Roman" panose="02020603050405020304" pitchFamily="18" charset="0"/>
                        <a:cs typeface="Times New Roman" panose="02020603050405020304" pitchFamily="18" charset="0"/>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3546500709"/>
                  </a:ext>
                </a:extLst>
              </a:tr>
              <a:tr h="973200">
                <a:tc>
                  <a:txBody>
                    <a:bodyPr/>
                    <a:lstStyle/>
                    <a:p>
                      <a:pPr marL="0" lvl="0" indent="0" algn="l" rtl="0">
                        <a:spcBef>
                          <a:spcPts val="0"/>
                        </a:spcBef>
                        <a:spcAft>
                          <a:spcPts val="0"/>
                        </a:spcAft>
                        <a:buClr>
                          <a:schemeClr val="dk1"/>
                        </a:buClr>
                        <a:buSzPts val="1100"/>
                        <a:buFont typeface="Arial"/>
                        <a:buNone/>
                      </a:pPr>
                      <a:r>
                        <a:rPr lang="en-US" sz="1800" u="none" strike="noStrike" cap="none" dirty="0">
                          <a:solidFill>
                            <a:srgbClr val="0C0C0C"/>
                          </a:solidFill>
                          <a:highlight>
                            <a:srgbClr val="FFFFFF"/>
                          </a:highlight>
                          <a:latin typeface="Times New Roman"/>
                          <a:ea typeface="Times New Roman"/>
                          <a:cs typeface="Times New Roman"/>
                          <a:sym typeface="Times New Roman"/>
                        </a:rPr>
                        <a:t>Machine Learning</a:t>
                      </a:r>
                      <a:endParaRPr sz="1800" u="none" strike="noStrike" cap="none" dirty="0">
                        <a:latin typeface="Times New Roman"/>
                        <a:ea typeface="Times New Roman"/>
                        <a:cs typeface="Times New Roman"/>
                        <a:sym typeface="Times New Roman"/>
                      </a:endParaRPr>
                    </a:p>
                  </a:txBody>
                  <a:tcPr marL="0" marR="0" marT="7620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indent="0" algn="just">
                        <a:buFont typeface="Arial" panose="020B0604020202020204" pitchFamily="34" charset="0"/>
                        <a:buNone/>
                      </a:pPr>
                      <a:r>
                        <a:rPr lang="en-US" dirty="0" err="1">
                          <a:highlight>
                            <a:srgbClr val="FFFFFF"/>
                          </a:highlight>
                        </a:rPr>
                        <a:t>DLib</a:t>
                      </a:r>
                      <a:r>
                        <a:rPr lang="en-US" dirty="0">
                          <a:highlight>
                            <a:srgbClr val="FFFFFF"/>
                          </a:highlight>
                        </a:rPr>
                        <a:t> provides a range of machine learning algorithms, including support vector machines (SVMs), deep neural networks, and k-nearest </a:t>
                      </a:r>
                      <a:r>
                        <a:rPr lang="en-US" dirty="0" err="1">
                          <a:highlight>
                            <a:srgbClr val="FFFFFF"/>
                          </a:highlight>
                        </a:rPr>
                        <a:t>neighbours</a:t>
                      </a:r>
                      <a:r>
                        <a:rPr lang="en-US" dirty="0">
                          <a:highlight>
                            <a:srgbClr val="FFFFFF"/>
                          </a:highlight>
                        </a:rPr>
                        <a:t> (k-NN). </a:t>
                      </a:r>
                      <a:endParaRPr lang="en-US" sz="1800" dirty="0">
                        <a:highlight>
                          <a:srgbClr val="FFFFFF"/>
                        </a:highlight>
                        <a:latin typeface="Times New Roman" panose="02020603050405020304" pitchFamily="18" charset="0"/>
                        <a:cs typeface="Times New Roman" panose="02020603050405020304" pitchFamily="18" charset="0"/>
                      </a:endParaRPr>
                    </a:p>
                  </a:txBody>
                  <a:tcPr marL="0" marR="0" marT="7620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269716383"/>
                  </a:ext>
                </a:extLst>
              </a:tr>
              <a:tr h="973200">
                <a:tc>
                  <a:txBody>
                    <a:bodyPr/>
                    <a:lstStyle/>
                    <a:p>
                      <a:pPr marL="0" lvl="0" indent="0" algn="l" rtl="0">
                        <a:spcBef>
                          <a:spcPts val="0"/>
                        </a:spcBef>
                        <a:spcAft>
                          <a:spcPts val="0"/>
                        </a:spcAft>
                        <a:buClr>
                          <a:schemeClr val="dk1"/>
                        </a:buClr>
                        <a:buSzPts val="1100"/>
                        <a:buFont typeface="Arial"/>
                        <a:buNone/>
                      </a:pPr>
                      <a:r>
                        <a:rPr lang="en-US" sz="1800" u="none" strike="noStrike" cap="none" dirty="0">
                          <a:solidFill>
                            <a:srgbClr val="0C0C0C"/>
                          </a:solidFill>
                          <a:highlight>
                            <a:srgbClr val="FFFFFF"/>
                          </a:highlight>
                          <a:latin typeface="Times New Roman"/>
                          <a:ea typeface="Times New Roman"/>
                          <a:cs typeface="Times New Roman"/>
                          <a:sym typeface="Times New Roman"/>
                        </a:rPr>
                        <a:t>Tensor Flow</a:t>
                      </a:r>
                      <a:endParaRPr sz="1800" u="none" strike="noStrike" cap="none" dirty="0">
                        <a:latin typeface="Times New Roman"/>
                        <a:ea typeface="Times New Roman"/>
                        <a:cs typeface="Times New Roman"/>
                        <a:sym typeface="Times New Roman"/>
                      </a:endParaRPr>
                    </a:p>
                  </a:txBody>
                  <a:tcPr marL="0" marR="0" marT="7620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indent="0" algn="just">
                        <a:buFont typeface="Arial" panose="020B0604020202020204" pitchFamily="34" charset="0"/>
                        <a:buNone/>
                      </a:pPr>
                      <a:r>
                        <a:rPr lang="en-US" dirty="0">
                          <a:highlight>
                            <a:srgbClr val="FFFFFF"/>
                          </a:highlight>
                        </a:rPr>
                        <a:t>Google developed the open-source machine learning framework TensorFlow. Face detection, face recognition, and age estimation are pre-built models. </a:t>
                      </a:r>
                      <a:endParaRPr lang="en-US" sz="1800" dirty="0">
                        <a:highlight>
                          <a:srgbClr val="FFFFFF"/>
                        </a:highlight>
                        <a:latin typeface="Times New Roman" panose="02020603050405020304" pitchFamily="18" charset="0"/>
                        <a:cs typeface="Times New Roman" panose="02020603050405020304" pitchFamily="18" charset="0"/>
                      </a:endParaRPr>
                    </a:p>
                  </a:txBody>
                  <a:tcPr marL="0" marR="0" marT="7620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773976014"/>
                  </a:ext>
                </a:extLst>
              </a:tr>
              <a:tr h="973200">
                <a:tc>
                  <a:txBody>
                    <a:bodyPr/>
                    <a:lstStyle/>
                    <a:p>
                      <a:pPr marL="0" lvl="0" indent="0" algn="l" rtl="0">
                        <a:spcBef>
                          <a:spcPts val="0"/>
                        </a:spcBef>
                        <a:spcAft>
                          <a:spcPts val="0"/>
                        </a:spcAft>
                        <a:buClr>
                          <a:schemeClr val="dk1"/>
                        </a:buClr>
                        <a:buSzPts val="1100"/>
                        <a:buFont typeface="Arial"/>
                        <a:buNone/>
                      </a:pPr>
                      <a:r>
                        <a:rPr lang="en-US" sz="1800" u="none" strike="noStrike" cap="none" dirty="0">
                          <a:solidFill>
                            <a:srgbClr val="0C0C0C"/>
                          </a:solidFill>
                          <a:highlight>
                            <a:srgbClr val="FFFFFF"/>
                          </a:highlight>
                          <a:latin typeface="Times New Roman"/>
                          <a:ea typeface="Times New Roman"/>
                          <a:cs typeface="Times New Roman"/>
                          <a:sym typeface="Times New Roman"/>
                        </a:rPr>
                        <a:t>Deep Learning</a:t>
                      </a:r>
                      <a:endParaRPr sz="1800" u="none" strike="noStrike" cap="none" dirty="0">
                        <a:latin typeface="Times New Roman"/>
                        <a:ea typeface="Times New Roman"/>
                        <a:cs typeface="Times New Roman"/>
                        <a:sym typeface="Times New Roman"/>
                      </a:endParaRPr>
                    </a:p>
                  </a:txBody>
                  <a:tcPr marL="0" marR="0" marT="7620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indent="0" algn="just">
                        <a:buFont typeface="Arial" panose="020B0604020202020204" pitchFamily="34" charset="0"/>
                        <a:buNone/>
                      </a:pPr>
                      <a:r>
                        <a:rPr lang="en-IN" dirty="0">
                          <a:highlight>
                            <a:srgbClr val="FFFFFF"/>
                          </a:highlight>
                        </a:rPr>
                        <a:t>TensorFlow offers extensive support for deep learning models, including neural networks with various architectures such as feedforward networks, convolutional neural networks (CNNs), recurrent neural networks (RNNs), and transformers.</a:t>
                      </a:r>
                      <a:endParaRPr sz="1800" dirty="0">
                        <a:latin typeface="Times New Roman"/>
                        <a:ea typeface="Times New Roman"/>
                        <a:cs typeface="Times New Roman"/>
                        <a:sym typeface="Times New Roman"/>
                      </a:endParaRPr>
                    </a:p>
                  </a:txBody>
                  <a:tcPr marL="0" marR="0" marT="7620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717212610"/>
                  </a:ext>
                </a:extLst>
              </a:tr>
            </a:tbl>
          </a:graphicData>
        </a:graphic>
      </p:graphicFrame>
    </p:spTree>
    <p:extLst>
      <p:ext uri="{BB962C8B-B14F-4D97-AF65-F5344CB8AC3E}">
        <p14:creationId xmlns:p14="http://schemas.microsoft.com/office/powerpoint/2010/main" val="546354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8FD70-39A5-4C56-A991-A123E03CB6FE}"/>
              </a:ext>
            </a:extLst>
          </p:cNvPr>
          <p:cNvSpPr>
            <a:spLocks noGrp="1"/>
          </p:cNvSpPr>
          <p:nvPr>
            <p:ph type="title"/>
          </p:nvPr>
        </p:nvSpPr>
        <p:spPr>
          <a:xfrm>
            <a:off x="1511113" y="278673"/>
            <a:ext cx="8629650" cy="752475"/>
          </a:xfrm>
        </p:spPr>
        <p:txBody>
          <a:bodyPr>
            <a:normAutofit/>
          </a:bodyPr>
          <a:lstStyle/>
          <a:p>
            <a:pPr algn="ctr"/>
            <a:r>
              <a:rPr lang="en-US" sz="3200" b="1" dirty="0">
                <a:latin typeface="Times New Roman" panose="02020603050405020304" pitchFamily="18" charset="0"/>
                <a:cs typeface="Times New Roman" panose="02020603050405020304" pitchFamily="18" charset="0"/>
              </a:rPr>
              <a:t>SYSTEM</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SPECIFICATION </a:t>
            </a:r>
          </a:p>
        </p:txBody>
      </p:sp>
      <p:sp>
        <p:nvSpPr>
          <p:cNvPr id="3" name="Content Placeholder 2">
            <a:extLst>
              <a:ext uri="{FF2B5EF4-FFF2-40B4-BE49-F238E27FC236}">
                <a16:creationId xmlns:a16="http://schemas.microsoft.com/office/drawing/2014/main" id="{A38BB67D-0FA4-4BC3-B1BF-1501C06C5164}"/>
              </a:ext>
            </a:extLst>
          </p:cNvPr>
          <p:cNvSpPr>
            <a:spLocks noGrp="1"/>
          </p:cNvSpPr>
          <p:nvPr>
            <p:ph sz="quarter" idx="13"/>
          </p:nvPr>
        </p:nvSpPr>
        <p:spPr>
          <a:xfrm>
            <a:off x="628024" y="1031148"/>
            <a:ext cx="11106776" cy="3424107"/>
          </a:xfrm>
        </p:spPr>
        <p:txBody>
          <a:bodyPr>
            <a:normAutofit fontScale="25000" lnSpcReduction="20000"/>
          </a:bodyPr>
          <a:lstStyle/>
          <a:p>
            <a:pPr marL="0" indent="0">
              <a:buNone/>
            </a:pPr>
            <a:endParaRPr lang="en-US" sz="9600" dirty="0">
              <a:latin typeface="Times New Roman" panose="02020603050405020304" pitchFamily="18" charset="0"/>
              <a:cs typeface="Times New Roman" panose="02020603050405020304" pitchFamily="18" charset="0"/>
            </a:endParaRPr>
          </a:p>
          <a:p>
            <a:pPr marL="0" indent="0">
              <a:buNone/>
            </a:pPr>
            <a:r>
              <a:rPr lang="en-US" sz="9600" dirty="0">
                <a:latin typeface="Times New Roman" panose="02020603050405020304" pitchFamily="18" charset="0"/>
                <a:cs typeface="Times New Roman" panose="02020603050405020304" pitchFamily="18" charset="0"/>
              </a:rPr>
              <a:t>Software Requirements:</a:t>
            </a:r>
          </a:p>
          <a:p>
            <a:pPr marL="0" indent="0">
              <a:buNone/>
            </a:pPr>
            <a:r>
              <a:rPr lang="en-US" sz="9600" dirty="0">
                <a:latin typeface="Times New Roman" panose="02020603050405020304" pitchFamily="18" charset="0"/>
                <a:cs typeface="Times New Roman" panose="02020603050405020304" pitchFamily="18" charset="0"/>
              </a:rPr>
              <a:t>•  Windows </a:t>
            </a:r>
            <a:r>
              <a:rPr lang="en-US" sz="9600" dirty="0" err="1">
                <a:latin typeface="Times New Roman" panose="02020603050405020304" pitchFamily="18" charset="0"/>
                <a:cs typeface="Times New Roman" panose="02020603050405020304" pitchFamily="18" charset="0"/>
              </a:rPr>
              <a:t>Xp</a:t>
            </a:r>
            <a:r>
              <a:rPr lang="en-US" sz="9600" dirty="0">
                <a:latin typeface="Times New Roman" panose="02020603050405020304" pitchFamily="18" charset="0"/>
                <a:cs typeface="Times New Roman" panose="02020603050405020304" pitchFamily="18" charset="0"/>
              </a:rPr>
              <a:t>, Windows 7(ultimate, enterprise) </a:t>
            </a:r>
          </a:p>
          <a:p>
            <a:pPr marL="0" indent="0">
              <a:buNone/>
            </a:pPr>
            <a:r>
              <a:rPr lang="en-US" sz="9600" dirty="0">
                <a:latin typeface="Times New Roman" panose="02020603050405020304" pitchFamily="18" charset="0"/>
                <a:cs typeface="Times New Roman" panose="02020603050405020304" pitchFamily="18" charset="0"/>
              </a:rPr>
              <a:t>•  Visual studio 2010</a:t>
            </a:r>
          </a:p>
          <a:p>
            <a:pPr marL="0" indent="0">
              <a:buNone/>
            </a:pPr>
            <a:r>
              <a:rPr lang="en-US" sz="9600" dirty="0">
                <a:latin typeface="Times New Roman" panose="02020603050405020304" pitchFamily="18" charset="0"/>
                <a:cs typeface="Times New Roman" panose="02020603050405020304" pitchFamily="18" charset="0"/>
              </a:rPr>
              <a:t>•  Python Editor</a:t>
            </a:r>
          </a:p>
          <a:p>
            <a:pPr marL="0" indent="0">
              <a:buNone/>
            </a:pPr>
            <a:endParaRPr lang="en-US" sz="9600" dirty="0">
              <a:latin typeface="Times New Roman" panose="02020603050405020304" pitchFamily="18" charset="0"/>
              <a:cs typeface="Times New Roman" panose="02020603050405020304" pitchFamily="18" charset="0"/>
            </a:endParaRPr>
          </a:p>
          <a:p>
            <a:pPr marL="0" indent="0">
              <a:buNone/>
            </a:pPr>
            <a:r>
              <a:rPr lang="en-US" sz="9600" dirty="0">
                <a:latin typeface="Times New Roman" panose="02020603050405020304" pitchFamily="18" charset="0"/>
                <a:cs typeface="Times New Roman" panose="02020603050405020304" pitchFamily="18" charset="0"/>
              </a:rPr>
              <a:t>Hardware Configuration:</a:t>
            </a:r>
          </a:p>
          <a:p>
            <a:r>
              <a:rPr lang="en-US" sz="9600" dirty="0">
                <a:latin typeface="Times New Roman" panose="02020603050405020304" pitchFamily="18" charset="0"/>
                <a:cs typeface="Times New Roman" panose="02020603050405020304" pitchFamily="18" charset="0"/>
              </a:rPr>
              <a:t> COMPUTER: Personal</a:t>
            </a:r>
          </a:p>
          <a:p>
            <a:r>
              <a:rPr lang="en-US" sz="9600" dirty="0">
                <a:latin typeface="Times New Roman" panose="02020603050405020304" pitchFamily="18" charset="0"/>
                <a:cs typeface="Times New Roman" panose="02020603050405020304" pitchFamily="18" charset="0"/>
              </a:rPr>
              <a:t> Processor: Core 2 Duo</a:t>
            </a:r>
          </a:p>
          <a:p>
            <a:r>
              <a:rPr lang="en-US" sz="9600" dirty="0">
                <a:latin typeface="Times New Roman" panose="02020603050405020304" pitchFamily="18" charset="0"/>
                <a:cs typeface="Times New Roman" panose="02020603050405020304" pitchFamily="18" charset="0"/>
              </a:rPr>
              <a:t> RAM: 2 GB.</a:t>
            </a:r>
          </a:p>
          <a:p>
            <a:r>
              <a:rPr lang="en-US" sz="9600" dirty="0">
                <a:latin typeface="Times New Roman" panose="02020603050405020304" pitchFamily="18" charset="0"/>
                <a:cs typeface="Times New Roman" panose="02020603050405020304" pitchFamily="18" charset="0"/>
              </a:rPr>
              <a:t> Hard Disk Drive: 320 GB</a:t>
            </a:r>
          </a:p>
          <a:p>
            <a:r>
              <a:rPr lang="en-US" sz="9600" dirty="0">
                <a:latin typeface="Times New Roman" panose="02020603050405020304" pitchFamily="18" charset="0"/>
                <a:cs typeface="Times New Roman" panose="02020603050405020304" pitchFamily="18" charset="0"/>
              </a:rPr>
              <a:t> Monitor: 15 inch color Samsung.</a:t>
            </a:r>
          </a:p>
          <a:p>
            <a:r>
              <a:rPr lang="en-US" sz="9600" dirty="0">
                <a:latin typeface="Times New Roman" panose="02020603050405020304" pitchFamily="18" charset="0"/>
                <a:cs typeface="Times New Roman" panose="02020603050405020304" pitchFamily="18" charset="0"/>
              </a:rPr>
              <a:t> Mouse: Logitech</a:t>
            </a:r>
          </a:p>
          <a:p>
            <a:r>
              <a:rPr lang="en-US" sz="9600" dirty="0">
                <a:latin typeface="Times New Roman" panose="02020603050405020304" pitchFamily="18" charset="0"/>
                <a:cs typeface="Times New Roman" panose="02020603050405020304" pitchFamily="18" charset="0"/>
              </a:rPr>
              <a:t> Keyboard: Board with 104 Keys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7403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0B88F-9E40-45E7-92AD-8F336FD99183}"/>
              </a:ext>
            </a:extLst>
          </p:cNvPr>
          <p:cNvSpPr>
            <a:spLocks noGrp="1"/>
          </p:cNvSpPr>
          <p:nvPr>
            <p:ph type="title"/>
          </p:nvPr>
        </p:nvSpPr>
        <p:spPr>
          <a:xfrm>
            <a:off x="1536822" y="654423"/>
            <a:ext cx="8515975" cy="409576"/>
          </a:xfrm>
        </p:spPr>
        <p:txBody>
          <a:bodyPr>
            <a:noAutofit/>
          </a:bodyPr>
          <a:lstStyle/>
          <a:p>
            <a:pPr algn="ctr"/>
            <a:r>
              <a:rPr lang="en-US" sz="3200" b="1" dirty="0">
                <a:latin typeface="Times New Roman" panose="02020603050405020304" pitchFamily="18" charset="0"/>
                <a:cs typeface="Times New Roman" panose="02020603050405020304" pitchFamily="18" charset="0"/>
              </a:rPr>
              <a:t>ADVANTAGES &amp; DISADVANTAGES</a:t>
            </a:r>
            <a:br>
              <a:rPr lang="en-US" sz="3200" b="1" dirty="0">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7E4400E-EE11-4596-828D-5B4B1C18B6B8}"/>
              </a:ext>
            </a:extLst>
          </p:cNvPr>
          <p:cNvSpPr>
            <a:spLocks noGrp="1"/>
          </p:cNvSpPr>
          <p:nvPr>
            <p:ph sz="quarter" idx="13"/>
          </p:nvPr>
        </p:nvSpPr>
        <p:spPr>
          <a:xfrm>
            <a:off x="675648" y="1185992"/>
            <a:ext cx="10887701" cy="5376733"/>
          </a:xfrm>
        </p:spPr>
        <p:txBody>
          <a:bodyPr>
            <a:normAutofit lnSpcReduction="10000"/>
          </a:bodyPr>
          <a:lstStyle/>
          <a:p>
            <a:pPr marL="0" indent="0">
              <a:buNone/>
            </a:pPr>
            <a:r>
              <a:rPr lang="en-US" sz="2400" dirty="0">
                <a:latin typeface="Times New Roman" panose="02020603050405020304" pitchFamily="18" charset="0"/>
                <a:ea typeface="Times New Roman" panose="02020603050405020304" pitchFamily="18" charset="0"/>
              </a:rPr>
              <a:t>Advantages:-</a:t>
            </a:r>
          </a:p>
          <a:p>
            <a:r>
              <a:rPr lang="en-US" sz="2400" dirty="0">
                <a:effectLst/>
                <a:latin typeface="Times New Roman" panose="02020603050405020304" pitchFamily="18" charset="0"/>
                <a:ea typeface="Times New Roman" panose="02020603050405020304" pitchFamily="18" charset="0"/>
              </a:rPr>
              <a:t>It can be used to enhance and modify photos of suspects, victims, and missing persons to identify them. </a:t>
            </a:r>
          </a:p>
          <a:p>
            <a:r>
              <a:rPr lang="en-US" sz="2400" dirty="0">
                <a:latin typeface="Times New Roman" panose="02020603050405020304" pitchFamily="18" charset="0"/>
                <a:cs typeface="Times New Roman" panose="02020603050405020304" pitchFamily="18" charset="0"/>
              </a:rPr>
              <a:t>This is useful for forensics purpose.</a:t>
            </a:r>
          </a:p>
          <a:p>
            <a:r>
              <a:rPr lang="en-US" sz="2400" dirty="0">
                <a:latin typeface="Times New Roman" panose="02020603050405020304" pitchFamily="18" charset="0"/>
                <a:cs typeface="Times New Roman" panose="02020603050405020304" pitchFamily="18" charset="0"/>
              </a:rPr>
              <a:t>Can be useful for the identification of hidden criminals.</a:t>
            </a:r>
          </a:p>
          <a:p>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Disadvantages:-</a:t>
            </a:r>
          </a:p>
          <a:p>
            <a:r>
              <a:rPr lang="en-US" sz="2400" dirty="0">
                <a:latin typeface="Times New Roman" panose="02020603050405020304" pitchFamily="18" charset="0"/>
                <a:cs typeface="Times New Roman" panose="02020603050405020304" pitchFamily="18" charset="0"/>
              </a:rPr>
              <a:t>Privacy concerns: Facial recognition aging effect raises privacy concerns, as it involves the use of sensitive data, such as personal photos and videos. The technology could potentially be used for unethical purposes, such as surveillance and tracking.</a:t>
            </a:r>
          </a:p>
          <a:p>
            <a:r>
              <a:rPr lang="en-US" sz="2400" dirty="0">
                <a:latin typeface="Times New Roman" panose="02020603050405020304" pitchFamily="18" charset="0"/>
                <a:cs typeface="Times New Roman" panose="02020603050405020304" pitchFamily="18" charset="0"/>
              </a:rPr>
              <a:t>Bias: Facial recognition aging effect can lead to bias in recognition systems. For instance, some algorithms may perform better for certain demographic groups, while others may not work as well.</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9701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E6420-641F-49C3-BF50-42E3B47B182B}"/>
              </a:ext>
            </a:extLst>
          </p:cNvPr>
          <p:cNvSpPr>
            <a:spLocks noGrp="1"/>
          </p:cNvSpPr>
          <p:nvPr>
            <p:ph type="title"/>
          </p:nvPr>
        </p:nvSpPr>
        <p:spPr>
          <a:xfrm>
            <a:off x="1313824" y="314839"/>
            <a:ext cx="9125575" cy="886434"/>
          </a:xfrm>
        </p:spPr>
        <p:txBody>
          <a:bodyPr>
            <a:normAutofit/>
          </a:bodyPr>
          <a:lstStyle/>
          <a:p>
            <a:pPr algn="ctr"/>
            <a:r>
              <a:rPr lang="en-US" sz="3200" b="1" dirty="0">
                <a:latin typeface="Times New Roman" panose="02020603050405020304" pitchFamily="18" charset="0"/>
                <a:cs typeface="Times New Roman" panose="02020603050405020304" pitchFamily="18" charset="0"/>
              </a:rPr>
              <a:t>RESULT &amp; DISCUSSION</a:t>
            </a:r>
          </a:p>
        </p:txBody>
      </p:sp>
      <p:sp>
        <p:nvSpPr>
          <p:cNvPr id="3" name="Content Placeholder 2">
            <a:extLst>
              <a:ext uri="{FF2B5EF4-FFF2-40B4-BE49-F238E27FC236}">
                <a16:creationId xmlns:a16="http://schemas.microsoft.com/office/drawing/2014/main" id="{A18B22DC-FA0D-4E22-A314-3BE14857C925}"/>
              </a:ext>
            </a:extLst>
          </p:cNvPr>
          <p:cNvSpPr>
            <a:spLocks noGrp="1"/>
          </p:cNvSpPr>
          <p:nvPr>
            <p:ph sz="quarter" idx="13"/>
          </p:nvPr>
        </p:nvSpPr>
        <p:spPr>
          <a:xfrm>
            <a:off x="694699" y="1524002"/>
            <a:ext cx="10363826" cy="3424107"/>
          </a:xfrm>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This research contributes to the field of facial expression recognition by examining aging's effect on how one looks at detection. Our experiments demonstrate that age-related effects must be considered when attempting to recognize facial expressions. By considering this, the solution for expression recognition will be more general and efficient.</a:t>
            </a:r>
          </a:p>
        </p:txBody>
      </p:sp>
      <p:pic>
        <p:nvPicPr>
          <p:cNvPr id="5" name="Picture 4">
            <a:extLst>
              <a:ext uri="{FF2B5EF4-FFF2-40B4-BE49-F238E27FC236}">
                <a16:creationId xmlns:a16="http://schemas.microsoft.com/office/drawing/2014/main" id="{0F36B680-6125-4426-68C5-CC358347E7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9480" y="3928782"/>
            <a:ext cx="6144379" cy="2400300"/>
          </a:xfrm>
          <a:prstGeom prst="rect">
            <a:avLst/>
          </a:prstGeom>
        </p:spPr>
      </p:pic>
    </p:spTree>
    <p:extLst>
      <p:ext uri="{BB962C8B-B14F-4D97-AF65-F5344CB8AC3E}">
        <p14:creationId xmlns:p14="http://schemas.microsoft.com/office/powerpoint/2010/main" val="585073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E6420-641F-49C3-BF50-42E3B47B182B}"/>
              </a:ext>
            </a:extLst>
          </p:cNvPr>
          <p:cNvSpPr>
            <a:spLocks noGrp="1"/>
          </p:cNvSpPr>
          <p:nvPr>
            <p:ph type="title"/>
          </p:nvPr>
        </p:nvSpPr>
        <p:spPr>
          <a:xfrm>
            <a:off x="2725766" y="314838"/>
            <a:ext cx="9125575" cy="886434"/>
          </a:xfrm>
        </p:spPr>
        <p:txBody>
          <a:bodyPr>
            <a:normAutofit/>
          </a:bodyPr>
          <a:lstStyle/>
          <a:p>
            <a:r>
              <a:rPr lang="en-US" sz="3200" b="1" dirty="0">
                <a:latin typeface="Times New Roman" panose="02020603050405020304" pitchFamily="18" charset="0"/>
                <a:cs typeface="Times New Roman" panose="02020603050405020304" pitchFamily="18" charset="0"/>
              </a:rPr>
              <a:t>CONCLUSION &amp; FUTURE WORK</a:t>
            </a:r>
          </a:p>
        </p:txBody>
      </p:sp>
      <p:sp>
        <p:nvSpPr>
          <p:cNvPr id="3" name="Content Placeholder 2">
            <a:extLst>
              <a:ext uri="{FF2B5EF4-FFF2-40B4-BE49-F238E27FC236}">
                <a16:creationId xmlns:a16="http://schemas.microsoft.com/office/drawing/2014/main" id="{A18B22DC-FA0D-4E22-A314-3BE14857C925}"/>
              </a:ext>
            </a:extLst>
          </p:cNvPr>
          <p:cNvSpPr>
            <a:spLocks noGrp="1"/>
          </p:cNvSpPr>
          <p:nvPr>
            <p:ph sz="quarter" idx="13"/>
          </p:nvPr>
        </p:nvSpPr>
        <p:spPr>
          <a:xfrm>
            <a:off x="340658" y="1201272"/>
            <a:ext cx="11510683" cy="3424107"/>
          </a:xfrm>
        </p:spPr>
        <p:txBody>
          <a:bodyPr>
            <a:noAutofit/>
          </a:bodyPr>
          <a:lstStyle/>
          <a:p>
            <a:pPr marL="0" indent="0" algn="just">
              <a:lnSpc>
                <a:spcPct val="170000"/>
              </a:lnSpc>
              <a:buNone/>
            </a:pPr>
            <a:r>
              <a:rPr lang="en-US" sz="2400" dirty="0">
                <a:latin typeface="Times New Roman" panose="02020603050405020304" pitchFamily="18" charset="0"/>
                <a:cs typeface="Times New Roman" panose="02020603050405020304" pitchFamily="18" charset="0"/>
              </a:rPr>
              <a:t>Numerous applications exist for the ability to generate visage images of various ages based on a picture and the present age-factor. In this paper, the method for completing this endeavor is proposed. Our GANs-dependent procedure can produce facial pictures of different peer-groups. Experiments have proven the fact that our approach is superior and preserves the individual's identity in the generated image than other methods. In addition, our method produces images with age-appropriate characteristics, which is supported by the precision of the categorization. Suggested enhancements for this effort involve incorporating photos via greater pixels to enhance the picture quality. and enhancing the image recognition function.</a:t>
            </a:r>
          </a:p>
        </p:txBody>
      </p:sp>
    </p:spTree>
    <p:extLst>
      <p:ext uri="{BB962C8B-B14F-4D97-AF65-F5344CB8AC3E}">
        <p14:creationId xmlns:p14="http://schemas.microsoft.com/office/powerpoint/2010/main" val="1213553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A14B6-279D-4C74-ACFE-85305D24812E}"/>
              </a:ext>
            </a:extLst>
          </p:cNvPr>
          <p:cNvSpPr>
            <a:spLocks noGrp="1"/>
          </p:cNvSpPr>
          <p:nvPr>
            <p:ph type="title"/>
          </p:nvPr>
        </p:nvSpPr>
        <p:spPr>
          <a:xfrm>
            <a:off x="4121459" y="532793"/>
            <a:ext cx="7544425" cy="534008"/>
          </a:xfrm>
        </p:spPr>
        <p:txBody>
          <a:bodyPr>
            <a:noAutofit/>
          </a:bodyPr>
          <a:lstStyle/>
          <a:p>
            <a:r>
              <a:rPr lang="en-US" sz="3200" b="1" dirty="0">
                <a:solidFill>
                  <a:srgbClr val="3B3834"/>
                </a:solidFill>
                <a:effectLst/>
                <a:latin typeface="Times New Roman" panose="02020603050405020304" pitchFamily="18" charset="0"/>
                <a:ea typeface="Times New Roman" panose="02020603050405020304" pitchFamily="18" charset="0"/>
              </a:rPr>
              <a:t>REFERENCES</a:t>
            </a:r>
            <a:br>
              <a:rPr lang="en-IN" sz="3200" b="1" dirty="0">
                <a:effectLst/>
                <a:latin typeface="Times New Roman" panose="02020603050405020304" pitchFamily="18" charset="0"/>
                <a:ea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id="{74A1A8F9-235F-4530-B79C-815742CFEE78}"/>
              </a:ext>
            </a:extLst>
          </p:cNvPr>
          <p:cNvSpPr>
            <a:spLocks noGrp="1"/>
          </p:cNvSpPr>
          <p:nvPr>
            <p:ph sz="quarter" idx="13"/>
          </p:nvPr>
        </p:nvSpPr>
        <p:spPr>
          <a:xfrm>
            <a:off x="914087" y="1066801"/>
            <a:ext cx="10363826" cy="3424107"/>
          </a:xfrm>
        </p:spPr>
        <p:txBody>
          <a:bodyPr>
            <a:noAutofit/>
          </a:bodyPr>
          <a:lstStyle/>
          <a:p>
            <a:pPr marL="63500" marR="68580" algn="just">
              <a:lnSpc>
                <a:spcPct val="100000"/>
              </a:lnSpc>
              <a:spcAft>
                <a:spcPts val="0"/>
              </a:spcAft>
            </a:pPr>
            <a:r>
              <a:rPr lang="en-US" sz="2400" dirty="0">
                <a:effectLst/>
                <a:latin typeface="Times New Roman" panose="02020603050405020304" pitchFamily="18" charset="0"/>
                <a:ea typeface="Times New Roman" panose="02020603050405020304" pitchFamily="18" charset="0"/>
              </a:rPr>
              <a:t>Yuan,</a:t>
            </a:r>
            <a:r>
              <a:rPr lang="en-US" sz="2400" spc="5"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Zhenming</a:t>
            </a:r>
            <a:r>
              <a:rPr lang="en-US" sz="2400" dirty="0">
                <a:effectLst/>
                <a:latin typeface="Times New Roman" panose="02020603050405020304" pitchFamily="18" charset="0"/>
                <a:ea typeface="Times New Roman" panose="02020603050405020304" pitchFamily="18" charset="0"/>
              </a:rPr>
              <a: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al.</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Web-Based</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Examination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Evaluation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System</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Computer</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Education.</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Washington,</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DC:</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IEEE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Computer</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Society,</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2006.</a:t>
            </a:r>
            <a:endParaRPr lang="en-IN" sz="2400" dirty="0">
              <a:effectLst/>
              <a:latin typeface="Times New Roman" panose="02020603050405020304" pitchFamily="18" charset="0"/>
              <a:ea typeface="Times New Roman" panose="02020603050405020304" pitchFamily="18" charset="0"/>
            </a:endParaRPr>
          </a:p>
          <a:p>
            <a:pPr marL="0" indent="0">
              <a:lnSpc>
                <a:spcPct val="100000"/>
              </a:lnSpc>
              <a:spcBef>
                <a:spcPts val="40"/>
              </a:spcBef>
              <a:buNone/>
            </a:pPr>
            <a:endParaRPr lang="en-IN" sz="2400" dirty="0">
              <a:effectLst/>
              <a:latin typeface="Times New Roman" panose="02020603050405020304" pitchFamily="18" charset="0"/>
              <a:ea typeface="Times New Roman" panose="02020603050405020304" pitchFamily="18" charset="0"/>
            </a:endParaRPr>
          </a:p>
          <a:p>
            <a:pPr marL="63500" marR="67310" algn="just">
              <a:lnSpc>
                <a:spcPct val="100000"/>
              </a:lnSpc>
              <a:spcAft>
                <a:spcPts val="0"/>
              </a:spcAft>
            </a:pPr>
            <a:r>
              <a:rPr lang="en-US" sz="2400" dirty="0">
                <a:effectLst/>
                <a:latin typeface="Times New Roman" panose="02020603050405020304" pitchFamily="18" charset="0"/>
                <a:ea typeface="Times New Roman" panose="02020603050405020304" pitchFamily="18" charset="0"/>
              </a:rPr>
              <a:t>Sophal</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Chao</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Dr.</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Y.B</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Reddy</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Online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examination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Fifth</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International</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Conference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Information</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Technology:</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New</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Generations,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2008</a:t>
            </a:r>
            <a:endParaRPr lang="en-IN" sz="2400" dirty="0">
              <a:effectLst/>
              <a:latin typeface="Times New Roman" panose="02020603050405020304" pitchFamily="18" charset="0"/>
              <a:ea typeface="Times New Roman" panose="02020603050405020304" pitchFamily="18" charset="0"/>
            </a:endParaRPr>
          </a:p>
          <a:p>
            <a:pPr marL="0" indent="0">
              <a:lnSpc>
                <a:spcPct val="100000"/>
              </a:lnSpc>
              <a:spcBef>
                <a:spcPts val="35"/>
              </a:spcBef>
              <a:buNone/>
            </a:pPr>
            <a:endParaRPr lang="en-IN" sz="2400" dirty="0">
              <a:effectLst/>
              <a:latin typeface="Times New Roman" panose="02020603050405020304" pitchFamily="18" charset="0"/>
              <a:ea typeface="Times New Roman" panose="02020603050405020304" pitchFamily="18" charset="0"/>
            </a:endParaRPr>
          </a:p>
          <a:p>
            <a:pPr marL="63500" marR="70485" algn="just">
              <a:lnSpc>
                <a:spcPct val="100000"/>
              </a:lnSpc>
              <a:spcBef>
                <a:spcPts val="5"/>
              </a:spcBef>
              <a:spcAft>
                <a:spcPts val="0"/>
              </a:spcAft>
            </a:pPr>
            <a:r>
              <a:rPr lang="en-US" sz="2400" dirty="0" err="1">
                <a:effectLst/>
                <a:latin typeface="Times New Roman" panose="02020603050405020304" pitchFamily="18" charset="0"/>
                <a:ea typeface="Times New Roman" panose="02020603050405020304" pitchFamily="18" charset="0"/>
              </a:rPr>
              <a:t>Hanumant</a:t>
            </a:r>
            <a:r>
              <a:rPr lang="en-US" sz="2400" dirty="0">
                <a:effectLst/>
                <a:latin typeface="Times New Roman" panose="02020603050405020304" pitchFamily="18" charset="0"/>
                <a:ea typeface="Times New Roman" panose="02020603050405020304" pitchFamily="18" charset="0"/>
              </a:rPr>
              <a:t> R. Gite, </a:t>
            </a:r>
            <a:r>
              <a:rPr lang="en-US" sz="2400" dirty="0" err="1">
                <a:effectLst/>
                <a:latin typeface="Times New Roman" panose="02020603050405020304" pitchFamily="18" charset="0"/>
                <a:ea typeface="Times New Roman" panose="02020603050405020304" pitchFamily="18" charset="0"/>
              </a:rPr>
              <a:t>C.Namrata</a:t>
            </a:r>
            <a:r>
              <a:rPr lang="en-US" sz="2400" dirty="0">
                <a:effectLst/>
                <a:latin typeface="Times New Roman" panose="02020603050405020304" pitchFamily="18" charset="0"/>
                <a:ea typeface="Times New Roman" panose="02020603050405020304" pitchFamily="18" charset="0"/>
              </a:rPr>
              <a:t> Mahender “Representation of Model Answer: Online Subjective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Examination System” National conference NC3IT2012 </a:t>
            </a:r>
            <a:r>
              <a:rPr lang="en-US" sz="2400" dirty="0" err="1">
                <a:effectLst/>
                <a:latin typeface="Times New Roman" panose="02020603050405020304" pitchFamily="18" charset="0"/>
                <a:ea typeface="Times New Roman" panose="02020603050405020304" pitchFamily="18" charset="0"/>
              </a:rPr>
              <a:t>Sinhgad</a:t>
            </a:r>
            <a:r>
              <a:rPr lang="en-US" sz="2400" dirty="0">
                <a:effectLst/>
                <a:latin typeface="Times New Roman" panose="02020603050405020304" pitchFamily="18" charset="0"/>
                <a:ea typeface="Times New Roman" panose="02020603050405020304" pitchFamily="18" charset="0"/>
              </a:rPr>
              <a:t> Institute of Computer Sciences</a:t>
            </a:r>
            <a:r>
              <a:rPr lang="en-US" sz="2400" spc="5"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Pandharpur</a:t>
            </a:r>
            <a:r>
              <a:rPr lang="en-US" sz="2400" dirty="0">
                <a:effectLst/>
                <a:latin typeface="Times New Roman" panose="02020603050405020304" pitchFamily="18" charset="0"/>
                <a:ea typeface="Times New Roman" panose="02020603050405020304" pitchFamily="18" charset="0"/>
              </a:rPr>
              <a:t>.</a:t>
            </a:r>
            <a:endParaRPr lang="en-IN" sz="2400" dirty="0">
              <a:effectLst/>
              <a:latin typeface="Times New Roman" panose="02020603050405020304" pitchFamily="18" charset="0"/>
              <a:ea typeface="Times New Roman" panose="02020603050405020304" pitchFamily="18" charset="0"/>
            </a:endParaRPr>
          </a:p>
          <a:p>
            <a:pPr marL="292100">
              <a:lnSpc>
                <a:spcPct val="100000"/>
              </a:lnSpc>
            </a:pPr>
            <a:r>
              <a:rPr lang="en-US" sz="2400" u="sng" spc="-5" dirty="0">
                <a:solidFill>
                  <a:srgbClr val="0000FF"/>
                </a:solidFill>
                <a:effectLst/>
                <a:latin typeface="Times New Roman" panose="02020603050405020304" pitchFamily="18" charset="0"/>
                <a:ea typeface="Times New Roman" panose="02020603050405020304" pitchFamily="18" charset="0"/>
                <a:hlinkClick r:id="rId2"/>
              </a:rPr>
              <a:t>http://ieeexplore.ieee.org/xpl/articleDetails.jsp?tp=&amp;arnumber=315646&amp;query</a:t>
            </a:r>
            <a:r>
              <a:rPr lang="en-US" sz="2400" dirty="0">
                <a:solidFill>
                  <a:srgbClr val="0000FF"/>
                </a:solidFill>
                <a:effectLst/>
                <a:latin typeface="Times New Roman" panose="02020603050405020304" pitchFamily="18" charset="0"/>
                <a:ea typeface="Times New Roman" panose="02020603050405020304" pitchFamily="18" charset="0"/>
              </a:rPr>
              <a:t> </a:t>
            </a:r>
            <a:r>
              <a:rPr lang="en-US" sz="2400" u="sng" dirty="0">
                <a:solidFill>
                  <a:srgbClr val="0000FF"/>
                </a:solidFill>
                <a:effectLst/>
                <a:uFill>
                  <a:solidFill>
                    <a:srgbClr val="0000FF"/>
                  </a:solidFill>
                </a:uFill>
                <a:latin typeface="Times New Roman" panose="02020603050405020304" pitchFamily="18" charset="0"/>
                <a:ea typeface="Times New Roman" panose="02020603050405020304" pitchFamily="18" charset="0"/>
              </a:rPr>
              <a:t>Text%3DAnswer+Checker</a:t>
            </a:r>
            <a:r>
              <a:rPr lang="en-US" sz="2400" spc="5" dirty="0">
                <a:solidFill>
                  <a:srgbClr val="0000FF"/>
                </a:solidFill>
                <a:effectLst/>
                <a:latin typeface="Times New Roman" panose="02020603050405020304" pitchFamily="18" charset="0"/>
                <a:ea typeface="Times New Roman" panose="02020603050405020304" pitchFamily="18" charset="0"/>
              </a:rPr>
              <a:t> </a:t>
            </a:r>
            <a:r>
              <a:rPr lang="en-US" sz="2400" u="sng" spc="-5" dirty="0">
                <a:solidFill>
                  <a:srgbClr val="0000FF"/>
                </a:solidFill>
                <a:effectLst/>
                <a:latin typeface="Times New Roman" panose="02020603050405020304" pitchFamily="18" charset="0"/>
                <a:ea typeface="Times New Roman" panose="02020603050405020304" pitchFamily="18" charset="0"/>
                <a:hlinkClick r:id="rId3"/>
              </a:rPr>
              <a:t>http://ieeexplore.ieee.org/xpl/articleDetails.jsp?tp=&amp;arnumber=139342&amp;query</a:t>
            </a:r>
            <a:r>
              <a:rPr lang="en-US" sz="2400" dirty="0">
                <a:solidFill>
                  <a:srgbClr val="0000FF"/>
                </a:solidFill>
                <a:effectLst/>
                <a:latin typeface="Times New Roman" panose="02020603050405020304" pitchFamily="18" charset="0"/>
                <a:ea typeface="Times New Roman" panose="02020603050405020304" pitchFamily="18" charset="0"/>
              </a:rPr>
              <a:t> </a:t>
            </a:r>
            <a:r>
              <a:rPr lang="en-US" sz="2400" u="sng" dirty="0">
                <a:solidFill>
                  <a:srgbClr val="0000FF"/>
                </a:solidFill>
                <a:effectLst/>
                <a:uFill>
                  <a:solidFill>
                    <a:srgbClr val="0000FF"/>
                  </a:solidFill>
                </a:uFill>
                <a:latin typeface="Times New Roman" panose="02020603050405020304" pitchFamily="18" charset="0"/>
                <a:ea typeface="Times New Roman" panose="02020603050405020304" pitchFamily="18" charset="0"/>
              </a:rPr>
              <a:t>Text%3DAnswer+Checker</a:t>
            </a:r>
            <a:endParaRPr lang="en-IN" sz="2400" dirty="0">
              <a:effectLst/>
              <a:latin typeface="Times New Roman" panose="02020603050405020304" pitchFamily="18" charset="0"/>
              <a:ea typeface="Times New Roman" panose="02020603050405020304" pitchFamily="18" charset="0"/>
            </a:endParaRPr>
          </a:p>
          <a:p>
            <a:pPr>
              <a:lnSpc>
                <a:spcPct val="100000"/>
              </a:lnSpc>
            </a:pPr>
            <a:endParaRPr lang="en-IN" sz="2400" dirty="0"/>
          </a:p>
        </p:txBody>
      </p:sp>
    </p:spTree>
    <p:extLst>
      <p:ext uri="{BB962C8B-B14F-4D97-AF65-F5344CB8AC3E}">
        <p14:creationId xmlns:p14="http://schemas.microsoft.com/office/powerpoint/2010/main" val="1896995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3100F5-517F-47CF-B8F2-275FDF2E9E80}"/>
              </a:ext>
            </a:extLst>
          </p:cNvPr>
          <p:cNvSpPr>
            <a:spLocks noGrp="1"/>
          </p:cNvSpPr>
          <p:nvPr>
            <p:ph sz="quarter" idx="13"/>
          </p:nvPr>
        </p:nvSpPr>
        <p:spPr>
          <a:xfrm>
            <a:off x="913774" y="942976"/>
            <a:ext cx="10363826" cy="4848224"/>
          </a:xfrm>
        </p:spPr>
        <p:txBody>
          <a:bodyPr>
            <a:normAutofit/>
          </a:bodyPr>
          <a:lstStyle/>
          <a:p>
            <a:pPr marL="0" indent="0" algn="ctr">
              <a:buNone/>
            </a:pPr>
            <a:endParaRPr lang="en-US" sz="4400" dirty="0"/>
          </a:p>
          <a:p>
            <a:pPr marL="0" indent="0" algn="ctr">
              <a:buNone/>
            </a:pPr>
            <a:endParaRPr lang="en-US" sz="4400" dirty="0"/>
          </a:p>
          <a:p>
            <a:pPr marL="0" indent="0" algn="ctr">
              <a:buNone/>
            </a:pPr>
            <a:endParaRPr lang="en-US" sz="4400" dirty="0">
              <a:latin typeface="Times New Roman" panose="02020603050405020304" pitchFamily="18" charset="0"/>
              <a:cs typeface="Times New Roman" panose="02020603050405020304" pitchFamily="18" charset="0"/>
            </a:endParaRPr>
          </a:p>
          <a:p>
            <a:pPr marL="0" indent="0" algn="ctr">
              <a:buNone/>
            </a:pPr>
            <a:r>
              <a:rPr lang="en-US" sz="4400" b="1" dirty="0">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val="1300294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E3972-0004-48AB-B812-3CC4E56E9DCB}"/>
              </a:ext>
            </a:extLst>
          </p:cNvPr>
          <p:cNvSpPr>
            <a:spLocks noGrp="1"/>
          </p:cNvSpPr>
          <p:nvPr>
            <p:ph type="ctrTitle"/>
          </p:nvPr>
        </p:nvSpPr>
        <p:spPr>
          <a:xfrm>
            <a:off x="1751012" y="855406"/>
            <a:ext cx="8689976" cy="1123948"/>
          </a:xfrm>
        </p:spPr>
        <p:txBody>
          <a:bodyPr>
            <a:normAutofit/>
          </a:bodyPr>
          <a:lstStyle/>
          <a:p>
            <a:r>
              <a:rPr lang="en-US" sz="3200" b="1" u="sng" dirty="0">
                <a:latin typeface="Times New Roman" panose="02020603050405020304" pitchFamily="18" charset="0"/>
                <a:cs typeface="Times New Roman" panose="02020603050405020304" pitchFamily="18" charset="0"/>
              </a:rPr>
              <a:t>GROUP INFORMATION</a:t>
            </a:r>
          </a:p>
        </p:txBody>
      </p:sp>
      <p:graphicFrame>
        <p:nvGraphicFramePr>
          <p:cNvPr id="4" name="Table 3">
            <a:extLst>
              <a:ext uri="{FF2B5EF4-FFF2-40B4-BE49-F238E27FC236}">
                <a16:creationId xmlns:a16="http://schemas.microsoft.com/office/drawing/2014/main" id="{E1A36C10-1211-CA12-FB0F-7176C70E6A9B}"/>
              </a:ext>
            </a:extLst>
          </p:cNvPr>
          <p:cNvGraphicFramePr>
            <a:graphicFrameLocks noGrp="1"/>
          </p:cNvGraphicFramePr>
          <p:nvPr>
            <p:extLst>
              <p:ext uri="{D42A27DB-BD31-4B8C-83A1-F6EECF244321}">
                <p14:modId xmlns:p14="http://schemas.microsoft.com/office/powerpoint/2010/main" val="3229559158"/>
              </p:ext>
            </p:extLst>
          </p:nvPr>
        </p:nvGraphicFramePr>
        <p:xfrm>
          <a:off x="1271399" y="2568828"/>
          <a:ext cx="9446225" cy="2180904"/>
        </p:xfrm>
        <a:graphic>
          <a:graphicData uri="http://schemas.openxmlformats.org/drawingml/2006/table">
            <a:tbl>
              <a:tblPr firstRow="1" bandRow="1">
                <a:noFill/>
              </a:tblPr>
              <a:tblGrid>
                <a:gridCol w="579738">
                  <a:extLst>
                    <a:ext uri="{9D8B030D-6E8A-4147-A177-3AD203B41FA5}">
                      <a16:colId xmlns:a16="http://schemas.microsoft.com/office/drawing/2014/main" val="1358232018"/>
                    </a:ext>
                  </a:extLst>
                </a:gridCol>
                <a:gridCol w="2195416">
                  <a:extLst>
                    <a:ext uri="{9D8B030D-6E8A-4147-A177-3AD203B41FA5}">
                      <a16:colId xmlns:a16="http://schemas.microsoft.com/office/drawing/2014/main" val="2148271978"/>
                    </a:ext>
                  </a:extLst>
                </a:gridCol>
                <a:gridCol w="2024159">
                  <a:extLst>
                    <a:ext uri="{9D8B030D-6E8A-4147-A177-3AD203B41FA5}">
                      <a16:colId xmlns:a16="http://schemas.microsoft.com/office/drawing/2014/main" val="4025299781"/>
                    </a:ext>
                  </a:extLst>
                </a:gridCol>
                <a:gridCol w="1971675">
                  <a:extLst>
                    <a:ext uri="{9D8B030D-6E8A-4147-A177-3AD203B41FA5}">
                      <a16:colId xmlns:a16="http://schemas.microsoft.com/office/drawing/2014/main" val="718385077"/>
                    </a:ext>
                  </a:extLst>
                </a:gridCol>
                <a:gridCol w="1438275">
                  <a:extLst>
                    <a:ext uri="{9D8B030D-6E8A-4147-A177-3AD203B41FA5}">
                      <a16:colId xmlns:a16="http://schemas.microsoft.com/office/drawing/2014/main" val="618594510"/>
                    </a:ext>
                  </a:extLst>
                </a:gridCol>
                <a:gridCol w="1236962">
                  <a:extLst>
                    <a:ext uri="{9D8B030D-6E8A-4147-A177-3AD203B41FA5}">
                      <a16:colId xmlns:a16="http://schemas.microsoft.com/office/drawing/2014/main" val="1645032479"/>
                    </a:ext>
                  </a:extLst>
                </a:gridCol>
              </a:tblGrid>
              <a:tr h="1142679">
                <a:tc>
                  <a:txBody>
                    <a:bodyPr/>
                    <a:lstStyle/>
                    <a:p>
                      <a:pPr marL="85090" marR="0" lvl="0" indent="0" algn="l" rtl="0">
                        <a:lnSpc>
                          <a:spcPct val="100000"/>
                        </a:lnSpc>
                        <a:spcBef>
                          <a:spcPts val="0"/>
                        </a:spcBef>
                        <a:spcAft>
                          <a:spcPts val="0"/>
                        </a:spcAft>
                        <a:buNone/>
                      </a:pPr>
                      <a:r>
                        <a:rPr lang="en-US" sz="1600" b="1" u="none" strike="noStrike" cap="none" dirty="0">
                          <a:latin typeface="Times New Roman"/>
                          <a:ea typeface="Times New Roman"/>
                          <a:cs typeface="Times New Roman"/>
                          <a:sym typeface="Times New Roman"/>
                        </a:rPr>
                        <a:t>S.NO</a:t>
                      </a:r>
                      <a:endParaRPr sz="1600" b="1" u="none" strike="noStrike" cap="none" dirty="0">
                        <a:latin typeface="Times New Roman"/>
                        <a:ea typeface="Times New Roman"/>
                        <a:cs typeface="Times New Roman"/>
                        <a:sym typeface="Times New Roman"/>
                      </a:endParaRPr>
                    </a:p>
                  </a:txBody>
                  <a:tcPr marL="0" marR="0" marT="7810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85725" marR="0" lvl="0" indent="0" algn="l" rtl="0">
                        <a:lnSpc>
                          <a:spcPct val="100000"/>
                        </a:lnSpc>
                        <a:spcBef>
                          <a:spcPts val="0"/>
                        </a:spcBef>
                        <a:spcAft>
                          <a:spcPts val="0"/>
                        </a:spcAft>
                        <a:buNone/>
                      </a:pPr>
                      <a:r>
                        <a:rPr lang="en-US" sz="1600" b="1" u="none" strike="noStrike" cap="none" dirty="0">
                          <a:latin typeface="Times New Roman"/>
                          <a:ea typeface="Times New Roman"/>
                          <a:cs typeface="Times New Roman"/>
                          <a:sym typeface="Times New Roman"/>
                        </a:rPr>
                        <a:t>NAME</a:t>
                      </a:r>
                      <a:endParaRPr sz="1600" b="1" u="none" strike="noStrike" cap="none" dirty="0">
                        <a:latin typeface="Times New Roman"/>
                        <a:ea typeface="Times New Roman"/>
                        <a:cs typeface="Times New Roman"/>
                        <a:sym typeface="Times New Roman"/>
                      </a:endParaRPr>
                    </a:p>
                  </a:txBody>
                  <a:tcPr marL="0" marR="0" marT="7810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85725" marR="373380" lvl="0" indent="0" algn="l" rtl="0">
                        <a:lnSpc>
                          <a:spcPct val="100000"/>
                        </a:lnSpc>
                        <a:spcBef>
                          <a:spcPts val="0"/>
                        </a:spcBef>
                        <a:spcAft>
                          <a:spcPts val="0"/>
                        </a:spcAft>
                        <a:buNone/>
                      </a:pPr>
                      <a:r>
                        <a:rPr lang="en-US" sz="1600" b="1" u="none" strike="noStrike" cap="none" dirty="0">
                          <a:latin typeface="Times New Roman"/>
                          <a:ea typeface="Times New Roman"/>
                          <a:cs typeface="Times New Roman"/>
                          <a:sym typeface="Times New Roman"/>
                        </a:rPr>
                        <a:t>ENROLLMENT  NUMBER</a:t>
                      </a:r>
                      <a:endParaRPr sz="1600" b="1" u="none" strike="noStrike" cap="none" dirty="0">
                        <a:latin typeface="Times New Roman"/>
                        <a:ea typeface="Times New Roman"/>
                        <a:cs typeface="Times New Roman"/>
                        <a:sym typeface="Times New Roman"/>
                      </a:endParaRPr>
                    </a:p>
                  </a:txBody>
                  <a:tcPr marL="0" marR="0" marT="7810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85090" marR="665480" lvl="0" indent="0" algn="l" rtl="0">
                        <a:lnSpc>
                          <a:spcPct val="100000"/>
                        </a:lnSpc>
                        <a:spcBef>
                          <a:spcPts val="0"/>
                        </a:spcBef>
                        <a:spcAft>
                          <a:spcPts val="0"/>
                        </a:spcAft>
                        <a:buNone/>
                      </a:pPr>
                      <a:r>
                        <a:rPr lang="en-US" sz="1600" b="1" u="none" strike="noStrike" cap="none" dirty="0">
                          <a:latin typeface="Times New Roman"/>
                          <a:ea typeface="Times New Roman"/>
                          <a:cs typeface="Times New Roman"/>
                          <a:sym typeface="Times New Roman"/>
                        </a:rPr>
                        <a:t>ADMISSION  NUMBER</a:t>
                      </a:r>
                      <a:endParaRPr sz="1600" b="1" u="none" strike="noStrike" cap="none" dirty="0">
                        <a:latin typeface="Times New Roman"/>
                        <a:ea typeface="Times New Roman"/>
                        <a:cs typeface="Times New Roman"/>
                        <a:sym typeface="Times New Roman"/>
                      </a:endParaRPr>
                    </a:p>
                  </a:txBody>
                  <a:tcPr marL="0" marR="0" marT="7810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85725" marR="441959" lvl="0" indent="0" algn="l" rtl="0">
                        <a:lnSpc>
                          <a:spcPct val="100000"/>
                        </a:lnSpc>
                        <a:spcBef>
                          <a:spcPts val="0"/>
                        </a:spcBef>
                        <a:spcAft>
                          <a:spcPts val="0"/>
                        </a:spcAft>
                        <a:buNone/>
                      </a:pPr>
                      <a:r>
                        <a:rPr lang="en-US" sz="1600" b="1" u="none" strike="noStrike" cap="none" dirty="0">
                          <a:latin typeface="Times New Roman"/>
                          <a:ea typeface="Times New Roman"/>
                          <a:cs typeface="Times New Roman"/>
                          <a:sym typeface="Times New Roman"/>
                        </a:rPr>
                        <a:t>PROGRAM /  BRANCH</a:t>
                      </a:r>
                      <a:endParaRPr sz="1600" b="1" u="none" strike="noStrike" cap="none" dirty="0">
                        <a:latin typeface="Times New Roman"/>
                        <a:ea typeface="Times New Roman"/>
                        <a:cs typeface="Times New Roman"/>
                        <a:sym typeface="Times New Roman"/>
                      </a:endParaRPr>
                    </a:p>
                  </a:txBody>
                  <a:tcPr marL="0" marR="0" marT="7810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85090" marR="0" lvl="0" indent="0" algn="l" rtl="0">
                        <a:lnSpc>
                          <a:spcPct val="100000"/>
                        </a:lnSpc>
                        <a:spcBef>
                          <a:spcPts val="0"/>
                        </a:spcBef>
                        <a:spcAft>
                          <a:spcPts val="0"/>
                        </a:spcAft>
                        <a:buNone/>
                      </a:pPr>
                      <a:r>
                        <a:rPr lang="en-US" sz="1600" b="1" u="none" strike="noStrike" cap="none" dirty="0">
                          <a:latin typeface="Times New Roman"/>
                          <a:ea typeface="Times New Roman"/>
                          <a:cs typeface="Times New Roman"/>
                          <a:sym typeface="Times New Roman"/>
                        </a:rPr>
                        <a:t>SEMESTER</a:t>
                      </a:r>
                      <a:endParaRPr sz="1600" b="1" u="none" strike="noStrike" cap="none" dirty="0">
                        <a:latin typeface="Times New Roman"/>
                        <a:ea typeface="Times New Roman"/>
                        <a:cs typeface="Times New Roman"/>
                        <a:sym typeface="Times New Roman"/>
                      </a:endParaRPr>
                    </a:p>
                  </a:txBody>
                  <a:tcPr marL="0" marR="0" marT="7810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135116082"/>
                  </a:ext>
                </a:extLst>
              </a:tr>
              <a:tr h="1038225">
                <a:tc>
                  <a:txBody>
                    <a:bodyPr/>
                    <a:lstStyle/>
                    <a:p>
                      <a:pPr marL="85090" marR="0" lvl="0" indent="0" algn="l" rtl="0">
                        <a:lnSpc>
                          <a:spcPct val="100000"/>
                        </a:lnSpc>
                        <a:spcBef>
                          <a:spcPts val="0"/>
                        </a:spcBef>
                        <a:spcAft>
                          <a:spcPts val="0"/>
                        </a:spcAft>
                        <a:buNone/>
                      </a:pPr>
                      <a:r>
                        <a:rPr lang="en-US" sz="1600" u="none" strike="noStrike" cap="none" dirty="0">
                          <a:latin typeface="Times New Roman"/>
                          <a:ea typeface="Times New Roman"/>
                          <a:cs typeface="Times New Roman"/>
                          <a:sym typeface="Times New Roman"/>
                        </a:rPr>
                        <a:t>1</a:t>
                      </a:r>
                      <a:endParaRPr sz="1600" u="none" strike="noStrike" cap="none" dirty="0">
                        <a:latin typeface="Times New Roman"/>
                        <a:ea typeface="Times New Roman"/>
                        <a:cs typeface="Times New Roman"/>
                        <a:sym typeface="Times New Roman"/>
                      </a:endParaRPr>
                    </a:p>
                  </a:txBody>
                  <a:tcPr marL="0" marR="0" marT="78100" marB="0">
                    <a:lnL w="9525" cap="flat" cmpd="sng">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85725" marR="0" lvl="0" indent="0" algn="l" rtl="0">
                        <a:lnSpc>
                          <a:spcPct val="100000"/>
                        </a:lnSpc>
                        <a:spcBef>
                          <a:spcPts val="0"/>
                        </a:spcBef>
                        <a:spcAft>
                          <a:spcPts val="0"/>
                        </a:spcAft>
                        <a:buNone/>
                      </a:pPr>
                      <a:r>
                        <a:rPr lang="en-US" sz="1600" u="none" strike="noStrike" cap="none" dirty="0">
                          <a:latin typeface="Times New Roman"/>
                          <a:ea typeface="Times New Roman"/>
                          <a:cs typeface="Times New Roman"/>
                          <a:sym typeface="Times New Roman"/>
                        </a:rPr>
                        <a:t>HARSHITA SENGAR</a:t>
                      </a:r>
                      <a:endParaRPr sz="1600" u="none" strike="noStrike" cap="none" dirty="0">
                        <a:latin typeface="Times New Roman"/>
                        <a:ea typeface="Times New Roman"/>
                        <a:cs typeface="Times New Roman"/>
                        <a:sym typeface="Times New Roman"/>
                      </a:endParaRPr>
                    </a:p>
                  </a:txBody>
                  <a:tcPr marL="0" marR="0" marT="78100" marB="0">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85725" marR="0" lvl="0" indent="0" algn="l" rtl="0">
                        <a:lnSpc>
                          <a:spcPct val="100000"/>
                        </a:lnSpc>
                        <a:spcBef>
                          <a:spcPts val="0"/>
                        </a:spcBef>
                        <a:spcAft>
                          <a:spcPts val="0"/>
                        </a:spcAft>
                        <a:buNone/>
                      </a:pPr>
                      <a:r>
                        <a:rPr lang="en-US" sz="1600" u="none" strike="noStrike" cap="none" dirty="0">
                          <a:latin typeface="Times New Roman"/>
                          <a:ea typeface="Times New Roman"/>
                          <a:cs typeface="Times New Roman"/>
                          <a:sym typeface="Times New Roman"/>
                        </a:rPr>
                        <a:t>19021011870</a:t>
                      </a:r>
                      <a:endParaRPr sz="1600" u="none" strike="noStrike" cap="none" dirty="0">
                        <a:latin typeface="Times New Roman"/>
                        <a:ea typeface="Times New Roman"/>
                        <a:cs typeface="Times New Roman"/>
                        <a:sym typeface="Times New Roman"/>
                      </a:endParaRPr>
                    </a:p>
                  </a:txBody>
                  <a:tcPr marL="0" marR="0" marT="78100" marB="0">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85090" marR="0" lvl="0" indent="0" algn="l" rtl="0">
                        <a:lnSpc>
                          <a:spcPct val="100000"/>
                        </a:lnSpc>
                        <a:spcBef>
                          <a:spcPts val="0"/>
                        </a:spcBef>
                        <a:spcAft>
                          <a:spcPts val="0"/>
                        </a:spcAft>
                        <a:buNone/>
                      </a:pPr>
                      <a:r>
                        <a:rPr lang="en-US" sz="1600" u="none" strike="noStrike" cap="none" dirty="0">
                          <a:latin typeface="Times New Roman"/>
                          <a:ea typeface="Times New Roman"/>
                          <a:cs typeface="Times New Roman"/>
                          <a:sym typeface="Times New Roman"/>
                        </a:rPr>
                        <a:t>19SCSE1010725</a:t>
                      </a:r>
                      <a:endParaRPr sz="1600" u="none" strike="noStrike" cap="none" dirty="0">
                        <a:latin typeface="Times New Roman"/>
                        <a:ea typeface="Times New Roman"/>
                        <a:cs typeface="Times New Roman"/>
                        <a:sym typeface="Times New Roman"/>
                      </a:endParaRPr>
                    </a:p>
                  </a:txBody>
                  <a:tcPr marL="0" marR="0" marT="78100" marB="0">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85725" marR="0" lvl="0" indent="0" algn="l" rtl="0">
                        <a:lnSpc>
                          <a:spcPct val="100000"/>
                        </a:lnSpc>
                        <a:spcBef>
                          <a:spcPts val="0"/>
                        </a:spcBef>
                        <a:spcAft>
                          <a:spcPts val="0"/>
                        </a:spcAft>
                        <a:buNone/>
                      </a:pPr>
                      <a:r>
                        <a:rPr lang="en-US" sz="1600" u="none" strike="noStrike" cap="none" dirty="0">
                          <a:latin typeface="Times New Roman"/>
                          <a:ea typeface="Times New Roman"/>
                          <a:cs typeface="Times New Roman"/>
                          <a:sym typeface="Times New Roman"/>
                        </a:rPr>
                        <a:t>BTECH/CSE</a:t>
                      </a:r>
                      <a:endParaRPr sz="1600" u="none" strike="noStrike" cap="none" dirty="0">
                        <a:latin typeface="Times New Roman"/>
                        <a:ea typeface="Times New Roman"/>
                        <a:cs typeface="Times New Roman"/>
                        <a:sym typeface="Times New Roman"/>
                      </a:endParaRPr>
                    </a:p>
                  </a:txBody>
                  <a:tcPr marL="0" marR="0" marT="78100" marB="0">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85090" marR="0" lvl="0" indent="0" algn="l" rtl="0">
                        <a:lnSpc>
                          <a:spcPct val="100000"/>
                        </a:lnSpc>
                        <a:spcBef>
                          <a:spcPts val="0"/>
                        </a:spcBef>
                        <a:spcAft>
                          <a:spcPts val="0"/>
                        </a:spcAft>
                        <a:buNone/>
                      </a:pPr>
                      <a:r>
                        <a:rPr lang="en-US" sz="1600" u="none" strike="noStrike" cap="none" dirty="0">
                          <a:latin typeface="Times New Roman"/>
                          <a:ea typeface="Times New Roman"/>
                          <a:cs typeface="Times New Roman"/>
                          <a:sym typeface="Times New Roman"/>
                        </a:rPr>
                        <a:t>8</a:t>
                      </a:r>
                      <a:endParaRPr sz="1600" u="none" strike="noStrike" cap="none" dirty="0">
                        <a:latin typeface="Times New Roman"/>
                        <a:ea typeface="Times New Roman"/>
                        <a:cs typeface="Times New Roman"/>
                        <a:sym typeface="Times New Roman"/>
                      </a:endParaRPr>
                    </a:p>
                  </a:txBody>
                  <a:tcPr marL="0" marR="0" marT="78100" marB="0">
                    <a:lnL w="9525" cap="flat" cmpd="sng" algn="ctr">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432661520"/>
                  </a:ext>
                </a:extLst>
              </a:tr>
            </a:tbl>
          </a:graphicData>
        </a:graphic>
      </p:graphicFrame>
    </p:spTree>
    <p:extLst>
      <p:ext uri="{BB962C8B-B14F-4D97-AF65-F5344CB8AC3E}">
        <p14:creationId xmlns:p14="http://schemas.microsoft.com/office/powerpoint/2010/main" val="2336926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E3972-0004-48AB-B812-3CC4E56E9DCB}"/>
              </a:ext>
            </a:extLst>
          </p:cNvPr>
          <p:cNvSpPr>
            <a:spLocks noGrp="1"/>
          </p:cNvSpPr>
          <p:nvPr>
            <p:ph type="ctrTitle"/>
          </p:nvPr>
        </p:nvSpPr>
        <p:spPr>
          <a:xfrm>
            <a:off x="1751012" y="855406"/>
            <a:ext cx="8689976" cy="1123948"/>
          </a:xfrm>
        </p:spPr>
        <p:txBody>
          <a:bodyPr>
            <a:normAutofit/>
          </a:bodyPr>
          <a:lstStyle/>
          <a:p>
            <a:r>
              <a:rPr lang="en-US" sz="3200" b="1" u="sng" dirty="0">
                <a:latin typeface="Times New Roman" panose="02020603050405020304" pitchFamily="18" charset="0"/>
                <a:cs typeface="Times New Roman" panose="02020603050405020304" pitchFamily="18" charset="0"/>
              </a:rPr>
              <a:t>FACULTY INFORMATION</a:t>
            </a:r>
          </a:p>
        </p:txBody>
      </p:sp>
      <p:graphicFrame>
        <p:nvGraphicFramePr>
          <p:cNvPr id="3" name="Table 2">
            <a:extLst>
              <a:ext uri="{FF2B5EF4-FFF2-40B4-BE49-F238E27FC236}">
                <a16:creationId xmlns:a16="http://schemas.microsoft.com/office/drawing/2014/main" id="{1620C575-B842-4383-F367-736C47FBD1CC}"/>
              </a:ext>
            </a:extLst>
          </p:cNvPr>
          <p:cNvGraphicFramePr>
            <a:graphicFrameLocks noGrp="1"/>
          </p:cNvGraphicFramePr>
          <p:nvPr>
            <p:extLst>
              <p:ext uri="{D42A27DB-BD31-4B8C-83A1-F6EECF244321}">
                <p14:modId xmlns:p14="http://schemas.microsoft.com/office/powerpoint/2010/main" val="4046555080"/>
              </p:ext>
            </p:extLst>
          </p:nvPr>
        </p:nvGraphicFramePr>
        <p:xfrm>
          <a:off x="1362400" y="3256219"/>
          <a:ext cx="9467200" cy="1925800"/>
        </p:xfrm>
        <a:graphic>
          <a:graphicData uri="http://schemas.openxmlformats.org/drawingml/2006/table">
            <a:tbl>
              <a:tblPr firstRow="1" bandRow="1">
                <a:noFill/>
              </a:tblPr>
              <a:tblGrid>
                <a:gridCol w="554890">
                  <a:extLst>
                    <a:ext uri="{9D8B030D-6E8A-4147-A177-3AD203B41FA5}">
                      <a16:colId xmlns:a16="http://schemas.microsoft.com/office/drawing/2014/main" val="265243890"/>
                    </a:ext>
                  </a:extLst>
                </a:gridCol>
                <a:gridCol w="2462981">
                  <a:extLst>
                    <a:ext uri="{9D8B030D-6E8A-4147-A177-3AD203B41FA5}">
                      <a16:colId xmlns:a16="http://schemas.microsoft.com/office/drawing/2014/main" val="2733643132"/>
                    </a:ext>
                  </a:extLst>
                </a:gridCol>
                <a:gridCol w="1715404">
                  <a:extLst>
                    <a:ext uri="{9D8B030D-6E8A-4147-A177-3AD203B41FA5}">
                      <a16:colId xmlns:a16="http://schemas.microsoft.com/office/drawing/2014/main" val="2110937488"/>
                    </a:ext>
                  </a:extLst>
                </a:gridCol>
                <a:gridCol w="1577975">
                  <a:extLst>
                    <a:ext uri="{9D8B030D-6E8A-4147-A177-3AD203B41FA5}">
                      <a16:colId xmlns:a16="http://schemas.microsoft.com/office/drawing/2014/main" val="2412189204"/>
                    </a:ext>
                  </a:extLst>
                </a:gridCol>
                <a:gridCol w="1577975">
                  <a:extLst>
                    <a:ext uri="{9D8B030D-6E8A-4147-A177-3AD203B41FA5}">
                      <a16:colId xmlns:a16="http://schemas.microsoft.com/office/drawing/2014/main" val="1990688950"/>
                    </a:ext>
                  </a:extLst>
                </a:gridCol>
                <a:gridCol w="1577975">
                  <a:extLst>
                    <a:ext uri="{9D8B030D-6E8A-4147-A177-3AD203B41FA5}">
                      <a16:colId xmlns:a16="http://schemas.microsoft.com/office/drawing/2014/main" val="1497637906"/>
                    </a:ext>
                  </a:extLst>
                </a:gridCol>
              </a:tblGrid>
              <a:tr h="962900">
                <a:tc>
                  <a:txBody>
                    <a:bodyPr/>
                    <a:lstStyle/>
                    <a:p>
                      <a:pPr marL="85090" marR="0" lvl="0" indent="0" algn="l" rtl="0">
                        <a:lnSpc>
                          <a:spcPct val="100000"/>
                        </a:lnSpc>
                        <a:spcBef>
                          <a:spcPts val="0"/>
                        </a:spcBef>
                        <a:spcAft>
                          <a:spcPts val="0"/>
                        </a:spcAft>
                        <a:buNone/>
                      </a:pPr>
                      <a:r>
                        <a:rPr lang="en-US" sz="1500" u="none" strike="noStrike" cap="none" dirty="0">
                          <a:latin typeface="Times New Roman"/>
                          <a:ea typeface="Times New Roman"/>
                          <a:cs typeface="Times New Roman"/>
                          <a:sym typeface="Times New Roman"/>
                        </a:rPr>
                        <a:t>S.NO</a:t>
                      </a:r>
                      <a:endParaRPr sz="1500" u="none" strike="noStrike" cap="none" dirty="0">
                        <a:latin typeface="Times New Roman"/>
                        <a:ea typeface="Times New Roman"/>
                        <a:cs typeface="Times New Roman"/>
                        <a:sym typeface="Times New Roman"/>
                      </a:endParaRPr>
                    </a:p>
                  </a:txBody>
                  <a:tcPr marL="0" marR="0" marT="7810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85725" marR="0" lvl="0" indent="0" algn="l" rtl="0">
                        <a:lnSpc>
                          <a:spcPct val="100000"/>
                        </a:lnSpc>
                        <a:spcBef>
                          <a:spcPts val="0"/>
                        </a:spcBef>
                        <a:spcAft>
                          <a:spcPts val="0"/>
                        </a:spcAft>
                        <a:buNone/>
                      </a:pPr>
                      <a:r>
                        <a:rPr lang="en-US" sz="1500" u="none" strike="noStrike" cap="none" dirty="0">
                          <a:latin typeface="Times New Roman"/>
                          <a:ea typeface="Times New Roman"/>
                          <a:cs typeface="Times New Roman"/>
                          <a:sym typeface="Times New Roman"/>
                        </a:rPr>
                        <a:t>NAME</a:t>
                      </a:r>
                      <a:endParaRPr sz="1500" u="none" strike="noStrike" cap="none" dirty="0">
                        <a:latin typeface="Times New Roman"/>
                        <a:ea typeface="Times New Roman"/>
                        <a:cs typeface="Times New Roman"/>
                        <a:sym typeface="Times New Roman"/>
                      </a:endParaRPr>
                    </a:p>
                  </a:txBody>
                  <a:tcPr marL="0" marR="0" marT="7810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85725" marR="738505" lvl="0" indent="0" algn="l" rtl="0">
                        <a:lnSpc>
                          <a:spcPct val="100000"/>
                        </a:lnSpc>
                        <a:spcBef>
                          <a:spcPts val="0"/>
                        </a:spcBef>
                        <a:spcAft>
                          <a:spcPts val="0"/>
                        </a:spcAft>
                        <a:buNone/>
                      </a:pPr>
                      <a:r>
                        <a:rPr lang="en-US" sz="1500" u="none" strike="noStrike" cap="none" dirty="0">
                          <a:latin typeface="Times New Roman"/>
                          <a:ea typeface="Times New Roman"/>
                          <a:cs typeface="Times New Roman"/>
                          <a:sym typeface="Times New Roman"/>
                        </a:rPr>
                        <a:t>CONTACT  DETAILS</a:t>
                      </a:r>
                      <a:endParaRPr sz="1500" u="none" strike="noStrike" cap="none" dirty="0">
                        <a:latin typeface="Times New Roman"/>
                        <a:ea typeface="Times New Roman"/>
                        <a:cs typeface="Times New Roman"/>
                        <a:sym typeface="Times New Roman"/>
                      </a:endParaRPr>
                    </a:p>
                  </a:txBody>
                  <a:tcPr marL="0" marR="0" marT="7810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85725" marR="0" lvl="0" indent="0" algn="l" rtl="0">
                        <a:lnSpc>
                          <a:spcPct val="100000"/>
                        </a:lnSpc>
                        <a:spcBef>
                          <a:spcPts val="0"/>
                        </a:spcBef>
                        <a:spcAft>
                          <a:spcPts val="0"/>
                        </a:spcAft>
                        <a:buNone/>
                      </a:pPr>
                      <a:r>
                        <a:rPr lang="en-US" sz="1500" u="none" strike="noStrike" cap="none">
                          <a:latin typeface="Times New Roman"/>
                          <a:ea typeface="Times New Roman"/>
                          <a:cs typeface="Times New Roman"/>
                          <a:sym typeface="Times New Roman"/>
                        </a:rPr>
                        <a:t>DESIGNATION</a:t>
                      </a:r>
                      <a:endParaRPr sz="1500" u="none" strike="noStrike" cap="none">
                        <a:latin typeface="Times New Roman"/>
                        <a:ea typeface="Times New Roman"/>
                        <a:cs typeface="Times New Roman"/>
                        <a:sym typeface="Times New Roman"/>
                      </a:endParaRPr>
                    </a:p>
                  </a:txBody>
                  <a:tcPr marL="0" marR="0" marT="7810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85090" marR="669290" lvl="0" indent="0" algn="l" rtl="0">
                        <a:lnSpc>
                          <a:spcPct val="100000"/>
                        </a:lnSpc>
                        <a:spcBef>
                          <a:spcPts val="0"/>
                        </a:spcBef>
                        <a:spcAft>
                          <a:spcPts val="0"/>
                        </a:spcAft>
                        <a:buNone/>
                      </a:pPr>
                      <a:r>
                        <a:rPr lang="en-US" sz="1500" u="none" strike="noStrike" cap="none">
                          <a:latin typeface="Times New Roman"/>
                          <a:ea typeface="Times New Roman"/>
                          <a:cs typeface="Times New Roman"/>
                          <a:sym typeface="Times New Roman"/>
                        </a:rPr>
                        <a:t>CABIN  NUMBER</a:t>
                      </a:r>
                      <a:endParaRPr sz="1500" u="none" strike="noStrike" cap="none">
                        <a:latin typeface="Times New Roman"/>
                        <a:ea typeface="Times New Roman"/>
                        <a:cs typeface="Times New Roman"/>
                        <a:sym typeface="Times New Roman"/>
                      </a:endParaRPr>
                    </a:p>
                  </a:txBody>
                  <a:tcPr marL="0" marR="0" marT="7810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85725" marR="0" lvl="0" indent="0" algn="l" rtl="0">
                        <a:lnSpc>
                          <a:spcPct val="100000"/>
                        </a:lnSpc>
                        <a:spcBef>
                          <a:spcPts val="0"/>
                        </a:spcBef>
                        <a:spcAft>
                          <a:spcPts val="0"/>
                        </a:spcAft>
                        <a:buNone/>
                      </a:pPr>
                      <a:r>
                        <a:rPr lang="en-US" sz="1500" u="none" strike="noStrike" cap="none">
                          <a:latin typeface="Times New Roman"/>
                          <a:ea typeface="Times New Roman"/>
                          <a:cs typeface="Times New Roman"/>
                          <a:sym typeface="Times New Roman"/>
                        </a:rPr>
                        <a:t>POST</a:t>
                      </a:r>
                      <a:endParaRPr sz="1500" u="none" strike="noStrike" cap="none">
                        <a:latin typeface="Times New Roman"/>
                        <a:ea typeface="Times New Roman"/>
                        <a:cs typeface="Times New Roman"/>
                        <a:sym typeface="Times New Roman"/>
                      </a:endParaRPr>
                    </a:p>
                  </a:txBody>
                  <a:tcPr marL="0" marR="0" marT="7810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2559926345"/>
                  </a:ext>
                </a:extLst>
              </a:tr>
              <a:tr h="962900">
                <a:tc>
                  <a:txBody>
                    <a:bodyPr/>
                    <a:lstStyle/>
                    <a:p>
                      <a:pPr marL="85090" marR="0" lvl="0" indent="0" algn="l" rtl="0">
                        <a:lnSpc>
                          <a:spcPct val="100000"/>
                        </a:lnSpc>
                        <a:spcBef>
                          <a:spcPts val="0"/>
                        </a:spcBef>
                        <a:spcAft>
                          <a:spcPts val="0"/>
                        </a:spcAft>
                        <a:buNone/>
                      </a:pPr>
                      <a:r>
                        <a:rPr lang="en-US" sz="1500" u="none" strike="noStrike" cap="none">
                          <a:latin typeface="Times New Roman"/>
                          <a:ea typeface="Times New Roman"/>
                          <a:cs typeface="Times New Roman"/>
                          <a:sym typeface="Times New Roman"/>
                        </a:rPr>
                        <a:t>1</a:t>
                      </a:r>
                      <a:endParaRPr sz="1500" u="none" strike="noStrike" cap="none">
                        <a:latin typeface="Times New Roman"/>
                        <a:ea typeface="Times New Roman"/>
                        <a:cs typeface="Times New Roman"/>
                        <a:sym typeface="Times New Roman"/>
                      </a:endParaRPr>
                    </a:p>
                  </a:txBody>
                  <a:tcPr marL="0" marR="0" marT="7810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85725" marR="1075055" lvl="0" indent="0" algn="l" rtl="0">
                        <a:lnSpc>
                          <a:spcPct val="100000"/>
                        </a:lnSpc>
                        <a:spcBef>
                          <a:spcPts val="0"/>
                        </a:spcBef>
                        <a:spcAft>
                          <a:spcPts val="0"/>
                        </a:spcAft>
                        <a:buNone/>
                      </a:pPr>
                      <a:r>
                        <a:rPr lang="en-US" sz="1500" u="none" strike="noStrike" cap="none" dirty="0">
                          <a:latin typeface="Times New Roman"/>
                          <a:ea typeface="Times New Roman"/>
                          <a:cs typeface="Times New Roman"/>
                          <a:sym typeface="Times New Roman"/>
                        </a:rPr>
                        <a:t>Ms. Garima Pandey</a:t>
                      </a:r>
                      <a:endParaRPr sz="1500" u="none" strike="noStrike" cap="none" dirty="0">
                        <a:latin typeface="Times New Roman"/>
                        <a:ea typeface="Times New Roman"/>
                        <a:cs typeface="Times New Roman"/>
                        <a:sym typeface="Times New Roman"/>
                      </a:endParaRPr>
                    </a:p>
                  </a:txBody>
                  <a:tcPr marL="0" marR="0" marT="7810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85725" marR="0" lvl="0" indent="0" algn="l" rtl="0">
                        <a:lnSpc>
                          <a:spcPct val="100000"/>
                        </a:lnSpc>
                        <a:spcBef>
                          <a:spcPts val="0"/>
                        </a:spcBef>
                        <a:spcAft>
                          <a:spcPts val="0"/>
                        </a:spcAft>
                        <a:buNone/>
                      </a:pPr>
                      <a:r>
                        <a:rPr lang="en-US" sz="1500" u="none" strike="noStrike" cap="none">
                          <a:latin typeface="Times New Roman"/>
                          <a:ea typeface="Times New Roman"/>
                          <a:cs typeface="Times New Roman"/>
                          <a:sym typeface="Times New Roman"/>
                        </a:rPr>
                        <a:t>08800235554</a:t>
                      </a:r>
                      <a:endParaRPr sz="1500" u="none" strike="noStrike" cap="none" dirty="0">
                        <a:latin typeface="Times New Roman"/>
                        <a:ea typeface="Times New Roman"/>
                        <a:cs typeface="Times New Roman"/>
                        <a:sym typeface="Times New Roman"/>
                      </a:endParaRPr>
                    </a:p>
                  </a:txBody>
                  <a:tcPr marL="0" marR="0" marT="7810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85725" marR="764540" lvl="0" indent="0" algn="l" rtl="0">
                        <a:lnSpc>
                          <a:spcPct val="100000"/>
                        </a:lnSpc>
                        <a:spcBef>
                          <a:spcPts val="0"/>
                        </a:spcBef>
                        <a:spcAft>
                          <a:spcPts val="0"/>
                        </a:spcAft>
                        <a:buNone/>
                      </a:pPr>
                      <a:r>
                        <a:rPr lang="en-US" sz="1500" u="none" strike="noStrike" cap="none" dirty="0">
                          <a:latin typeface="Times New Roman"/>
                          <a:ea typeface="Times New Roman"/>
                          <a:cs typeface="Times New Roman"/>
                          <a:sym typeface="Times New Roman"/>
                        </a:rPr>
                        <a:t>Assistant Professor</a:t>
                      </a:r>
                      <a:endParaRPr sz="1500" u="none" strike="noStrike" cap="none" dirty="0">
                        <a:latin typeface="Times New Roman"/>
                        <a:ea typeface="Times New Roman"/>
                        <a:cs typeface="Times New Roman"/>
                        <a:sym typeface="Times New Roman"/>
                      </a:endParaRPr>
                    </a:p>
                  </a:txBody>
                  <a:tcPr marL="0" marR="0" marT="7810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85090" marR="0" lvl="0" indent="0" algn="l" rtl="0">
                        <a:lnSpc>
                          <a:spcPct val="100000"/>
                        </a:lnSpc>
                        <a:spcBef>
                          <a:spcPts val="0"/>
                        </a:spcBef>
                        <a:spcAft>
                          <a:spcPts val="0"/>
                        </a:spcAft>
                        <a:buNone/>
                      </a:pPr>
                      <a:r>
                        <a:rPr lang="en-US" sz="1500" u="none" strike="noStrike" cap="none" dirty="0">
                          <a:latin typeface="Times New Roman"/>
                          <a:ea typeface="Times New Roman"/>
                          <a:cs typeface="Times New Roman"/>
                          <a:sym typeface="Times New Roman"/>
                        </a:rPr>
                        <a:t>C-242</a:t>
                      </a:r>
                      <a:endParaRPr sz="1500" u="none" strike="noStrike" cap="none" dirty="0">
                        <a:latin typeface="Times New Roman"/>
                        <a:ea typeface="Times New Roman"/>
                        <a:cs typeface="Times New Roman"/>
                        <a:sym typeface="Times New Roman"/>
                      </a:endParaRPr>
                    </a:p>
                  </a:txBody>
                  <a:tcPr marL="0" marR="0" marT="7810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85725" marR="0" lvl="0" indent="0" algn="l" rtl="0">
                        <a:lnSpc>
                          <a:spcPct val="100000"/>
                        </a:lnSpc>
                        <a:spcBef>
                          <a:spcPts val="0"/>
                        </a:spcBef>
                        <a:spcAft>
                          <a:spcPts val="0"/>
                        </a:spcAft>
                        <a:buNone/>
                      </a:pPr>
                      <a:r>
                        <a:rPr lang="en-US" sz="1500" u="none" strike="noStrike" cap="none" dirty="0">
                          <a:latin typeface="Times New Roman"/>
                          <a:ea typeface="Times New Roman"/>
                          <a:cs typeface="Times New Roman"/>
                          <a:sym typeface="Times New Roman"/>
                        </a:rPr>
                        <a:t>Project Guide</a:t>
                      </a:r>
                      <a:endParaRPr sz="1500" u="none" strike="noStrike" cap="none" dirty="0">
                        <a:latin typeface="Times New Roman"/>
                        <a:ea typeface="Times New Roman"/>
                        <a:cs typeface="Times New Roman"/>
                        <a:sym typeface="Times New Roman"/>
                      </a:endParaRPr>
                    </a:p>
                  </a:txBody>
                  <a:tcPr marL="0" marR="0" marT="7810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3003039655"/>
                  </a:ext>
                </a:extLst>
              </a:tr>
            </a:tbl>
          </a:graphicData>
        </a:graphic>
      </p:graphicFrame>
    </p:spTree>
    <p:extLst>
      <p:ext uri="{BB962C8B-B14F-4D97-AF65-F5344CB8AC3E}">
        <p14:creationId xmlns:p14="http://schemas.microsoft.com/office/powerpoint/2010/main" val="479524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F46A517-FD11-4350-873F-9CFD38CD0A69}"/>
              </a:ext>
            </a:extLst>
          </p:cNvPr>
          <p:cNvSpPr txBox="1"/>
          <p:nvPr/>
        </p:nvSpPr>
        <p:spPr>
          <a:xfrm>
            <a:off x="530943" y="1365826"/>
            <a:ext cx="10884310" cy="5011949"/>
          </a:xfrm>
          <a:prstGeom prst="rect">
            <a:avLst/>
          </a:prstGeom>
          <a:noFill/>
        </p:spPr>
        <p:txBody>
          <a:bodyPr wrap="square">
            <a:spAutoFit/>
          </a:bodyPr>
          <a:lstStyle/>
          <a:p>
            <a:pPr algn="just">
              <a:lnSpc>
                <a:spcPct val="150000"/>
              </a:lnSpc>
            </a:pPr>
            <a:r>
              <a:rPr lang="en-US" sz="2400" dirty="0">
                <a:effectLst/>
                <a:latin typeface="Times New Roman" panose="02020603050405020304" pitchFamily="18" charset="0"/>
                <a:ea typeface="Times New Roman" panose="02020603050405020304" pitchFamily="18" charset="0"/>
              </a:rPr>
              <a:t>Face aging is a vital and tough utility in pc vision. This is a utility of conditional photo generation. Until currently, generative version become now no longer exact sufficient to generate considerable exact decision pics. A generative version called generative opposed community has added impressive abilities in producing sensible pics in each unconditional and conditional settings. Still, the undertaking of producing pics of various age conditioning on a given photo is a completely tough undertaking. Because there are constraints to meet right here with inside the generated pics. The generated photo should hold the identification of the individual with inside the supply photo, and the photo should have the capabilities of the goal age</a:t>
            </a:r>
            <a:endParaRPr lang="en-IN" sz="24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E74F678A-B258-4475-9297-696129FC121D}"/>
              </a:ext>
            </a:extLst>
          </p:cNvPr>
          <p:cNvSpPr txBox="1"/>
          <p:nvPr/>
        </p:nvSpPr>
        <p:spPr>
          <a:xfrm>
            <a:off x="3162300" y="644009"/>
            <a:ext cx="6096000" cy="584775"/>
          </a:xfrm>
          <a:prstGeom prst="rect">
            <a:avLst/>
          </a:prstGeom>
          <a:noFill/>
        </p:spPr>
        <p:txBody>
          <a:bodyPr wrap="square">
            <a:spAutoFit/>
          </a:bodyPr>
          <a:lstStyle/>
          <a:p>
            <a:pPr marL="526415" marR="1068070" algn="ctr">
              <a:spcBef>
                <a:spcPts val="360"/>
              </a:spcBef>
              <a:spcAft>
                <a:spcPts val="0"/>
              </a:spcAft>
            </a:pPr>
            <a:r>
              <a:rPr lang="en-US" sz="3200" b="1" dirty="0">
                <a:solidFill>
                  <a:srgbClr val="363636"/>
                </a:solidFill>
                <a:effectLst/>
                <a:latin typeface="Times New Roman" panose="02020603050405020304" pitchFamily="18" charset="0"/>
                <a:ea typeface="Times New Roman" panose="02020603050405020304" pitchFamily="18" charset="0"/>
              </a:rPr>
              <a:t>ABSTRACT</a:t>
            </a:r>
            <a:endParaRPr lang="en-IN" sz="32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58410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9031A-F12E-49E8-94B8-67AAA807CEB7}"/>
              </a:ext>
            </a:extLst>
          </p:cNvPr>
          <p:cNvSpPr>
            <a:spLocks noGrp="1"/>
          </p:cNvSpPr>
          <p:nvPr>
            <p:ph type="ctrTitle"/>
          </p:nvPr>
        </p:nvSpPr>
        <p:spPr>
          <a:xfrm>
            <a:off x="4367926" y="923925"/>
            <a:ext cx="3687763" cy="533399"/>
          </a:xfrm>
        </p:spPr>
        <p:txBody>
          <a:bodyPr>
            <a:normAutofit/>
          </a:bodyPr>
          <a:lstStyle/>
          <a:p>
            <a:r>
              <a:rPr lang="en-US" sz="3200" b="1" u="sng" dirty="0">
                <a:latin typeface="Times New Roman" panose="02020603050405020304" pitchFamily="18" charset="0"/>
                <a:cs typeface="Times New Roman" panose="02020603050405020304" pitchFamily="18" charset="0"/>
              </a:rPr>
              <a:t>Cont.</a:t>
            </a:r>
          </a:p>
        </p:txBody>
      </p:sp>
      <p:sp>
        <p:nvSpPr>
          <p:cNvPr id="3" name="Subtitle 2">
            <a:extLst>
              <a:ext uri="{FF2B5EF4-FFF2-40B4-BE49-F238E27FC236}">
                <a16:creationId xmlns:a16="http://schemas.microsoft.com/office/drawing/2014/main" id="{C7130253-FB54-4652-9ABF-E04C718B6A86}"/>
              </a:ext>
            </a:extLst>
          </p:cNvPr>
          <p:cNvSpPr>
            <a:spLocks noGrp="1"/>
          </p:cNvSpPr>
          <p:nvPr>
            <p:ph type="subTitle" idx="1"/>
          </p:nvPr>
        </p:nvSpPr>
        <p:spPr>
          <a:xfrm>
            <a:off x="733425" y="1190625"/>
            <a:ext cx="10608085" cy="5143499"/>
          </a:xfrm>
        </p:spPr>
        <p:txBody>
          <a:bodyPr>
            <a:normAutofit/>
          </a:bodyPr>
          <a:lstStyle/>
          <a:p>
            <a:pPr algn="just">
              <a:lnSpc>
                <a:spcPct val="150000"/>
              </a:lnSpc>
            </a:pPr>
            <a:endParaRPr lang="en-US" sz="2400" dirty="0">
              <a:effectLst/>
              <a:latin typeface="Times New Roman" panose="02020603050405020304" pitchFamily="18" charset="0"/>
              <a:ea typeface="Times New Roman" panose="02020603050405020304" pitchFamily="18" charset="0"/>
            </a:endParaRPr>
          </a:p>
          <a:p>
            <a:pPr algn="just">
              <a:lnSpc>
                <a:spcPct val="150000"/>
              </a:lnSpc>
            </a:pPr>
            <a:r>
              <a:rPr lang="en-US" sz="2400" dirty="0">
                <a:effectLst/>
                <a:latin typeface="Times New Roman" panose="02020603050405020304" pitchFamily="18" charset="0"/>
                <a:ea typeface="Times New Roman" panose="02020603050405020304" pitchFamily="18" charset="0"/>
              </a:rPr>
              <a:t>In this work, we've got applied the generative opposed community in conditional settings at the side of custom loss characteristic to meet the cited constraints. The test has shown stepped forward overall performance each in maintaining the individual’s identification and category accuracy of generated pics with inside the goal magnificence as compared to preceding acknowledged approach to this problem.</a:t>
            </a:r>
            <a:br>
              <a:rPr lang="en-US" sz="2400" dirty="0">
                <a:effectLst/>
                <a:latin typeface="Times New Roman" panose="02020603050405020304" pitchFamily="18" charset="0"/>
                <a:ea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5613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F46A517-FD11-4350-873F-9CFD38CD0A69}"/>
              </a:ext>
            </a:extLst>
          </p:cNvPr>
          <p:cNvSpPr txBox="1"/>
          <p:nvPr/>
        </p:nvSpPr>
        <p:spPr>
          <a:xfrm>
            <a:off x="942975" y="1365826"/>
            <a:ext cx="10306049" cy="5011949"/>
          </a:xfrm>
          <a:prstGeom prst="rect">
            <a:avLst/>
          </a:prstGeom>
          <a:noFill/>
        </p:spPr>
        <p:txBody>
          <a:bodyPr wrap="square">
            <a:spAutoFit/>
          </a:bodyPr>
          <a:lstStyle/>
          <a:p>
            <a:pPr algn="just">
              <a:lnSpc>
                <a:spcPct val="150000"/>
              </a:lnSpc>
            </a:pPr>
            <a:r>
              <a:rPr lang="en-US" sz="2400" dirty="0">
                <a:effectLst/>
                <a:latin typeface="Times New Roman" panose="02020603050405020304" pitchFamily="18" charset="0"/>
                <a:ea typeface="Times New Roman" panose="02020603050405020304" pitchFamily="18" charset="0"/>
              </a:rPr>
              <a:t>Aging is a natural process that changes a person's appearance over time. Although some facial features are preserved during the aging process, it can be difficult to recognize a later person just by looking at a young person. In many cases, it becomes very important to recognize someone in a later age while pictures of earlier ages are available. For example, the identification of long-hidden criminals. </a:t>
            </a:r>
          </a:p>
          <a:p>
            <a:pPr algn="just">
              <a:lnSpc>
                <a:spcPct val="150000"/>
              </a:lnSpc>
            </a:pPr>
            <a:r>
              <a:rPr lang="en-US" sz="2400" dirty="0">
                <a:effectLst/>
                <a:latin typeface="Times New Roman" panose="02020603050405020304" pitchFamily="18" charset="0"/>
                <a:ea typeface="Times New Roman" panose="02020603050405020304" pitchFamily="18" charset="0"/>
              </a:rPr>
              <a:t>In some cases, reverse aging is also required. This work presents a new method for generating facial images of someone of different ages. The total age range is divided into his six age groups. This task has many real-world applications. </a:t>
            </a:r>
          </a:p>
          <a:p>
            <a:pPr algn="just">
              <a:lnSpc>
                <a:spcPct val="150000"/>
              </a:lnSpc>
            </a:pPr>
            <a:r>
              <a:rPr lang="en-US" sz="2400" dirty="0">
                <a:effectLst/>
                <a:latin typeface="Times New Roman" panose="02020603050405020304" pitchFamily="18" charset="0"/>
                <a:ea typeface="Times New Roman" panose="02020603050405020304" pitchFamily="18" charset="0"/>
              </a:rPr>
              <a:t>This is useful for forensic applications. </a:t>
            </a:r>
            <a:endParaRPr lang="en-IN" sz="2400" b="1"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E74F678A-B258-4475-9297-696129FC121D}"/>
              </a:ext>
            </a:extLst>
          </p:cNvPr>
          <p:cNvSpPr txBox="1"/>
          <p:nvPr/>
        </p:nvSpPr>
        <p:spPr>
          <a:xfrm>
            <a:off x="3162300" y="644009"/>
            <a:ext cx="6096000" cy="584775"/>
          </a:xfrm>
          <a:prstGeom prst="rect">
            <a:avLst/>
          </a:prstGeom>
          <a:noFill/>
        </p:spPr>
        <p:txBody>
          <a:bodyPr wrap="square">
            <a:spAutoFit/>
          </a:bodyPr>
          <a:lstStyle/>
          <a:p>
            <a:pPr marL="526415" marR="1068070" algn="ctr">
              <a:spcBef>
                <a:spcPts val="360"/>
              </a:spcBef>
              <a:spcAft>
                <a:spcPts val="0"/>
              </a:spcAft>
            </a:pPr>
            <a:r>
              <a:rPr lang="en-US" sz="3200" b="1" u="sng" dirty="0">
                <a:solidFill>
                  <a:srgbClr val="363636"/>
                </a:solidFill>
                <a:effectLst/>
                <a:latin typeface="Times New Roman" panose="02020603050405020304" pitchFamily="18" charset="0"/>
                <a:ea typeface="Times New Roman" panose="02020603050405020304" pitchFamily="18" charset="0"/>
              </a:rPr>
              <a:t>INTRODUCTION</a:t>
            </a:r>
            <a:endParaRPr lang="en-IN" sz="3200" b="1" u="sng"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07465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F46A517-FD11-4350-873F-9CFD38CD0A69}"/>
              </a:ext>
            </a:extLst>
          </p:cNvPr>
          <p:cNvSpPr txBox="1"/>
          <p:nvPr/>
        </p:nvSpPr>
        <p:spPr>
          <a:xfrm>
            <a:off x="624348" y="1147980"/>
            <a:ext cx="10943303" cy="5573129"/>
          </a:xfrm>
          <a:prstGeom prst="rect">
            <a:avLst/>
          </a:prstGeom>
          <a:noFill/>
        </p:spPr>
        <p:txBody>
          <a:bodyPr wrap="square">
            <a:spAutoFit/>
          </a:bodyPr>
          <a:lstStyle/>
          <a:p>
            <a:pPr marL="63500" marR="67945" algn="just">
              <a:lnSpc>
                <a:spcPct val="150000"/>
              </a:lnSpc>
            </a:pPr>
            <a:r>
              <a:rPr lang="en-US" sz="2400" dirty="0">
                <a:effectLst/>
                <a:latin typeface="Times New Roman" panose="02020603050405020304" pitchFamily="18" charset="0"/>
                <a:ea typeface="Times New Roman" panose="02020603050405020304" pitchFamily="18" charset="0"/>
              </a:rPr>
              <a:t>It can be used to enhance and modify photos of suspects, victims, and missing persons to identify them. This technique was used by police and investigators in his with manual modifications made with the help of human artists, computer graphics, physiologists, and many others.</a:t>
            </a:r>
          </a:p>
          <a:p>
            <a:pPr marL="63500" marR="67945" algn="just">
              <a:lnSpc>
                <a:spcPct val="150000"/>
              </a:lnSpc>
            </a:pPr>
            <a:r>
              <a:rPr lang="en-US" sz="2400" dirty="0"/>
              <a:t>Aging is part of the virtual special effects of the film and Magazine. The actor's approach changes from old to young and vice versa in' a very realistic way. This is done using a frame-by-frame manual age synthesis process. Converting images is difficult, but this his process is repetitive and very time consuming. So, if computers can automatically convert characters in movies with aging effects, the process becomes much easier.</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74F678A-B258-4475-9297-696129FC121D}"/>
              </a:ext>
            </a:extLst>
          </p:cNvPr>
          <p:cNvSpPr txBox="1"/>
          <p:nvPr/>
        </p:nvSpPr>
        <p:spPr>
          <a:xfrm>
            <a:off x="2473734" y="420325"/>
            <a:ext cx="7953376" cy="584775"/>
          </a:xfrm>
          <a:prstGeom prst="rect">
            <a:avLst/>
          </a:prstGeom>
          <a:noFill/>
        </p:spPr>
        <p:txBody>
          <a:bodyPr wrap="square">
            <a:spAutoFit/>
          </a:bodyPr>
          <a:lstStyle/>
          <a:p>
            <a:pPr marL="526415" marR="1068070" algn="ctr">
              <a:spcBef>
                <a:spcPts val="360"/>
              </a:spcBef>
            </a:pPr>
            <a:r>
              <a:rPr lang="en-US" sz="3200" b="1" u="sng" dirty="0">
                <a:effectLst/>
                <a:latin typeface="Times New Roman" panose="02020603050405020304" pitchFamily="18" charset="0"/>
                <a:ea typeface="Times New Roman" panose="02020603050405020304" pitchFamily="18" charset="0"/>
              </a:rPr>
              <a:t> Cont.</a:t>
            </a:r>
            <a:endParaRPr lang="en-IN" sz="3200" b="1" u="sng"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8905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F46A517-FD11-4350-873F-9CFD38CD0A69}"/>
              </a:ext>
            </a:extLst>
          </p:cNvPr>
          <p:cNvSpPr txBox="1"/>
          <p:nvPr/>
        </p:nvSpPr>
        <p:spPr>
          <a:xfrm>
            <a:off x="545691" y="1413451"/>
            <a:ext cx="11093860" cy="4339650"/>
          </a:xfrm>
          <a:prstGeom prst="rect">
            <a:avLst/>
          </a:prstGeom>
          <a:noFill/>
        </p:spPr>
        <p:txBody>
          <a:bodyPr wrap="square">
            <a:spAutoFit/>
          </a:bodyPr>
          <a:lstStyle/>
          <a:p>
            <a:pPr marL="63500" marR="67945" algn="just">
              <a:lnSpc>
                <a:spcPct val="150000"/>
              </a:lnSpc>
            </a:pPr>
            <a:r>
              <a:rPr lang="en-GB" sz="2400" dirty="0">
                <a:solidFill>
                  <a:srgbClr val="000000"/>
                </a:solidFill>
                <a:effectLst/>
                <a:latin typeface="Times New Roman" panose="02020603050405020304" pitchFamily="18" charset="0"/>
                <a:ea typeface="Calibri" panose="020F0502020204030204" pitchFamily="34" charset="0"/>
              </a:rPr>
              <a:t>The existing systems lacked somewhere or the other for determining the age . The factors largely affect the way decision making occurs. When the number of factors is low, the accuracy of the decision making is reduced significantly. Earlier systems used the dictionary of faces, a pre-recorded data sets, used the photo graph of child, texture of face, etc which can be disadvantage as if some one has done plastic surgery then we cannot predict the age from childhood, or the person may look younger, there are many other systems which were proposed earlier .</a:t>
            </a:r>
            <a:endParaRPr lang="en-IN" sz="2400" dirty="0">
              <a:effectLst/>
              <a:latin typeface="Times New Roman" panose="02020603050405020304" pitchFamily="18" charset="0"/>
              <a:ea typeface="Calibri" panose="020F0502020204030204" pitchFamily="34" charset="0"/>
            </a:endParaRPr>
          </a:p>
          <a:p>
            <a:pPr marL="63500" marR="67945" algn="just"/>
            <a:endParaRPr lang="en-IN" sz="24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E74F678A-B258-4475-9297-696129FC121D}"/>
              </a:ext>
            </a:extLst>
          </p:cNvPr>
          <p:cNvSpPr txBox="1"/>
          <p:nvPr/>
        </p:nvSpPr>
        <p:spPr>
          <a:xfrm>
            <a:off x="2562223" y="567809"/>
            <a:ext cx="7687906" cy="584775"/>
          </a:xfrm>
          <a:prstGeom prst="rect">
            <a:avLst/>
          </a:prstGeom>
          <a:noFill/>
        </p:spPr>
        <p:txBody>
          <a:bodyPr wrap="square">
            <a:spAutoFit/>
          </a:bodyPr>
          <a:lstStyle/>
          <a:p>
            <a:pPr marL="526415" marR="1068070" algn="ctr">
              <a:spcBef>
                <a:spcPts val="360"/>
              </a:spcBef>
            </a:pPr>
            <a:r>
              <a:rPr lang="en-US" sz="3200" b="1" u="sng" dirty="0">
                <a:effectLst/>
                <a:latin typeface="Times New Roman" panose="02020603050405020304" pitchFamily="18" charset="0"/>
                <a:ea typeface="Times New Roman" panose="02020603050405020304" pitchFamily="18" charset="0"/>
              </a:rPr>
              <a:t> EXISTING SYSTEM</a:t>
            </a:r>
            <a:endParaRPr lang="en-IN" sz="3200" b="1" u="sng"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49036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F46A517-FD11-4350-873F-9CFD38CD0A69}"/>
              </a:ext>
            </a:extLst>
          </p:cNvPr>
          <p:cNvSpPr txBox="1"/>
          <p:nvPr/>
        </p:nvSpPr>
        <p:spPr>
          <a:xfrm>
            <a:off x="167148" y="695385"/>
            <a:ext cx="11857704" cy="6555641"/>
          </a:xfrm>
          <a:prstGeom prst="rect">
            <a:avLst/>
          </a:prstGeom>
          <a:noFill/>
        </p:spPr>
        <p:txBody>
          <a:bodyPr wrap="square">
            <a:spAutoFit/>
          </a:bodyPr>
          <a:lstStyle/>
          <a:p>
            <a:pPr marL="63500" marR="67945" algn="just">
              <a:lnSpc>
                <a:spcPct val="150000"/>
              </a:lnSpc>
            </a:pP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The proposed system uses GAN (</a:t>
            </a:r>
            <a:r>
              <a:rPr lang="en-IN" sz="2400" dirty="0">
                <a:latin typeface="Times New Roman" panose="02020603050405020304" pitchFamily="18" charset="0"/>
                <a:cs typeface="Times New Roman" panose="02020603050405020304" pitchFamily="18" charset="0"/>
              </a:rPr>
              <a:t>Generative Adversarial Network</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to identify the age of a person. It is efficient when it has the correct inputs and when it has all the inputs. When some of the inputs are missing it becomes difficult for the algorithm to produce the output. To overcome such difficulties in the proposed systems we used a gradient boosting algorithm. Gradient boosting algorithm is like random forest algorithm which uses decision trees as its main component. We also changed the way we find the </a:t>
            </a:r>
            <a:r>
              <a:rPr lang="en-GB" sz="2400" dirty="0">
                <a:latin typeface="Times New Roman" panose="02020603050405020304" pitchFamily="18" charset="0"/>
                <a:ea typeface="Calibri" panose="020F0502020204030204" pitchFamily="34" charset="0"/>
                <a:cs typeface="Times New Roman" panose="02020603050405020304" pitchFamily="18" charset="0"/>
              </a:rPr>
              <a:t>age</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i.e., we introduced new methods to find the age. The methods used curves on faces, number of wrinkles, hair color difference and majorly the difference between the ages . These inputs are used to form decision trees that are used in the gradient boosting algorithm. This algorithm gives us an output even if some inputs are missing. This is the major reason for choosing this algorithm. Due to the use of this algorithm we were able to get highly accurate results.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63500" marR="67945" algn="just"/>
            <a:endParaRPr lang="en-IN" sz="24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E74F678A-B258-4475-9297-696129FC121D}"/>
              </a:ext>
            </a:extLst>
          </p:cNvPr>
          <p:cNvSpPr txBox="1"/>
          <p:nvPr/>
        </p:nvSpPr>
        <p:spPr>
          <a:xfrm>
            <a:off x="2539641" y="258093"/>
            <a:ext cx="7112718" cy="584775"/>
          </a:xfrm>
          <a:prstGeom prst="rect">
            <a:avLst/>
          </a:prstGeom>
          <a:noFill/>
        </p:spPr>
        <p:txBody>
          <a:bodyPr wrap="square">
            <a:spAutoFit/>
          </a:bodyPr>
          <a:lstStyle/>
          <a:p>
            <a:pPr marL="526415" marR="1068070">
              <a:spcBef>
                <a:spcPts val="360"/>
              </a:spcBef>
            </a:pPr>
            <a:r>
              <a:rPr lang="en-US" sz="3200" b="1" dirty="0">
                <a:solidFill>
                  <a:srgbClr val="212121"/>
                </a:solidFill>
                <a:latin typeface="Times New Roman" panose="02020603050405020304" pitchFamily="18" charset="0"/>
                <a:ea typeface="Times New Roman" panose="02020603050405020304" pitchFamily="18" charset="0"/>
              </a:rPr>
              <a:t>            PROPOSED SYSTEM</a:t>
            </a:r>
            <a:endParaRPr lang="en-IN" sz="32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12466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331</TotalTime>
  <Words>1442</Words>
  <Application>Microsoft Office PowerPoint</Application>
  <PresentationFormat>Widescreen</PresentationFormat>
  <Paragraphs>98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Facial Recognition and Aging – Effect </vt:lpstr>
      <vt:lpstr>GROUP INFORMATION</vt:lpstr>
      <vt:lpstr>FACULTY INFORMATION</vt:lpstr>
      <vt:lpstr>PowerPoint Presentation</vt:lpstr>
      <vt:lpstr>Cont.</vt:lpstr>
      <vt:lpstr>PowerPoint Presentation</vt:lpstr>
      <vt:lpstr>PowerPoint Presentation</vt:lpstr>
      <vt:lpstr>PowerPoint Presentation</vt:lpstr>
      <vt:lpstr>PowerPoint Presentation</vt:lpstr>
      <vt:lpstr>PowerPoint Presentation</vt:lpstr>
      <vt:lpstr>SYSTEM SPECIFICATION </vt:lpstr>
      <vt:lpstr>ADVANTAGES &amp; DISADVANTAGES </vt:lpstr>
      <vt:lpstr>RESULT &amp; DISCUSSION</vt:lpstr>
      <vt:lpstr>CONCLUSION &amp; FUTURE WORK</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Alok Chauhan</dc:creator>
  <cp:lastModifiedBy>Imran Nazir</cp:lastModifiedBy>
  <cp:revision>22</cp:revision>
  <dcterms:created xsi:type="dcterms:W3CDTF">2021-10-10T09:23:40Z</dcterms:created>
  <dcterms:modified xsi:type="dcterms:W3CDTF">2023-07-25T12:46:46Z</dcterms:modified>
</cp:coreProperties>
</file>