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60" r:id="rId7"/>
    <p:sldId id="261" r:id="rId8"/>
    <p:sldId id="262" r:id="rId9"/>
    <p:sldId id="297" r:id="rId10"/>
    <p:sldId id="298" r:id="rId11"/>
    <p:sldId id="300" r:id="rId12"/>
    <p:sldId id="301" r:id="rId13"/>
    <p:sldId id="303" r:id="rId14"/>
    <p:sldId id="302" r:id="rId15"/>
    <p:sldId id="304" r:id="rId16"/>
    <p:sldId id="274" r:id="rId17"/>
    <p:sldId id="275" r:id="rId18"/>
    <p:sldId id="277" r:id="rId19"/>
    <p:sldId id="278" r:id="rId20"/>
    <p:sldId id="279" r:id="rId21"/>
    <p:sldId id="283" r:id="rId22"/>
    <p:sldId id="286" r:id="rId23"/>
    <p:sldId id="287" r:id="rId24"/>
    <p:sldId id="305" r:id="rId25"/>
    <p:sldId id="289" r:id="rId26"/>
    <p:sldId id="290" r:id="rId27"/>
    <p:sldId id="291" r:id="rId28"/>
    <p:sldId id="292" r:id="rId29"/>
    <p:sldId id="306" r:id="rId30"/>
    <p:sldId id="307" r:id="rId31"/>
    <p:sldId id="295" r:id="rId32"/>
    <p:sldId id="296"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455"/>
        <p:guide pos="589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panose="020F0502020204030204"/>
              <a:buNone/>
            </a:pPr>
          </a:p>
        </p:txBody>
      </p:sp>
      <p:sp>
        <p:nvSpPr>
          <p:cNvPr id="95" name="Google Shape;95;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3"/>
        <p:cNvGrpSpPr/>
        <p:nvPr/>
      </p:nvGrpSpPr>
      <p:grpSpPr>
        <a:xfrm>
          <a:off x="0" y="0"/>
          <a:ext cx="0" cy="0"/>
          <a:chOff x="0" y="0"/>
          <a:chExt cx="0" cy="0"/>
        </a:xfrm>
      </p:grpSpPr>
      <p:sp>
        <p:nvSpPr>
          <p:cNvPr id="244" name="Google Shape;24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100"/>
          </a:p>
        </p:txBody>
      </p:sp>
      <p:sp>
        <p:nvSpPr>
          <p:cNvPr id="245" name="Google Shape;24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7"/>
        <p:cNvGrpSpPr/>
        <p:nvPr/>
      </p:nvGrpSpPr>
      <p:grpSpPr>
        <a:xfrm>
          <a:off x="0" y="0"/>
          <a:ext cx="0" cy="0"/>
          <a:chOff x="0" y="0"/>
          <a:chExt cx="0" cy="0"/>
        </a:xfrm>
      </p:grpSpPr>
      <p:sp>
        <p:nvSpPr>
          <p:cNvPr id="268" name="Google Shape;268;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69" name="Google Shape;269;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7"/>
        <p:cNvGrpSpPr/>
        <p:nvPr/>
      </p:nvGrpSpPr>
      <p:grpSpPr>
        <a:xfrm>
          <a:off x="0" y="0"/>
          <a:ext cx="0" cy="0"/>
          <a:chOff x="0" y="0"/>
          <a:chExt cx="0" cy="0"/>
        </a:xfrm>
      </p:grpSpPr>
      <p:sp>
        <p:nvSpPr>
          <p:cNvPr id="268" name="Google Shape;268;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69" name="Google Shape;269;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5"/>
        <p:cNvGrpSpPr/>
        <p:nvPr/>
      </p:nvGrpSpPr>
      <p:grpSpPr>
        <a:xfrm>
          <a:off x="0" y="0"/>
          <a:ext cx="0" cy="0"/>
          <a:chOff x="0" y="0"/>
          <a:chExt cx="0" cy="0"/>
        </a:xfrm>
      </p:grpSpPr>
      <p:sp>
        <p:nvSpPr>
          <p:cNvPr id="236" name="Google Shape;236;g117b53b5ae0_1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100"/>
          </a:p>
        </p:txBody>
      </p:sp>
      <p:sp>
        <p:nvSpPr>
          <p:cNvPr id="237" name="Google Shape;237;g117b53b5ae0_1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6" name="Shape 236"/>
        <p:cNvGrpSpPr/>
        <p:nvPr/>
      </p:nvGrpSpPr>
      <p:grpSpPr>
        <a:xfrm>
          <a:off x="0" y="0"/>
          <a:ext cx="0" cy="0"/>
          <a:chOff x="0" y="0"/>
          <a:chExt cx="0" cy="0"/>
        </a:xfrm>
      </p:grpSpPr>
      <p:sp>
        <p:nvSpPr>
          <p:cNvPr id="237" name="Google Shape;237;p2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lang="en-US" sz="1200"/>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lang="en-US" sz="1200"/>
          </a:p>
          <a:p>
            <a:pPr marL="0" lvl="0" indent="0" algn="l" rtl="0">
              <a:lnSpc>
                <a:spcPct val="100000"/>
              </a:lnSpc>
              <a:spcBef>
                <a:spcPts val="0"/>
              </a:spcBef>
              <a:spcAft>
                <a:spcPts val="0"/>
              </a:spcAft>
              <a:buSzPts val="1400"/>
              <a:buNone/>
            </a:pPr>
          </a:p>
        </p:txBody>
      </p:sp>
      <p:sp>
        <p:nvSpPr>
          <p:cNvPr id="238" name="Google Shape;238;p2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3" name="Shape 243"/>
        <p:cNvGrpSpPr/>
        <p:nvPr/>
      </p:nvGrpSpPr>
      <p:grpSpPr>
        <a:xfrm>
          <a:off x="0" y="0"/>
          <a:ext cx="0" cy="0"/>
          <a:chOff x="0" y="0"/>
          <a:chExt cx="0" cy="0"/>
        </a:xfrm>
      </p:grpSpPr>
      <p:sp>
        <p:nvSpPr>
          <p:cNvPr id="244" name="Google Shape;244;p2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
        <p:nvSpPr>
          <p:cNvPr id="245" name="Google Shape;245;p2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p2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2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a:t>Keep observations </a:t>
            </a:r>
            <a:endParaRPr lang="en-US"/>
          </a:p>
        </p:txBody>
      </p:sp>
      <p:sp>
        <p:nvSpPr>
          <p:cNvPr id="261" name="Google Shape;261;p27: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Google Shape;266;p2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2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a:t>Add graphical </a:t>
            </a:r>
            <a:endParaRPr lang="en-US"/>
          </a:p>
        </p:txBody>
      </p:sp>
      <p:sp>
        <p:nvSpPr>
          <p:cNvPr id="268" name="Google Shape;268;p2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2" name="Shape 272"/>
        <p:cNvGrpSpPr/>
        <p:nvPr/>
      </p:nvGrpSpPr>
      <p:grpSpPr>
        <a:xfrm>
          <a:off x="0" y="0"/>
          <a:ext cx="0" cy="0"/>
          <a:chOff x="0" y="0"/>
          <a:chExt cx="0" cy="0"/>
        </a:xfrm>
      </p:grpSpPr>
      <p:sp>
        <p:nvSpPr>
          <p:cNvPr id="273" name="Google Shape;273;p3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p3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a:t>Piee</a:t>
            </a:r>
            <a:endParaRPr lang="en-US"/>
          </a:p>
          <a:p>
            <a:pPr marL="457200" marR="0" lvl="0" indent="-228600" algn="l" rtl="0">
              <a:lnSpc>
                <a:spcPct val="100000"/>
              </a:lnSpc>
              <a:spcBef>
                <a:spcPts val="0"/>
              </a:spcBef>
              <a:spcAft>
                <a:spcPts val="0"/>
              </a:spcAft>
              <a:buClr>
                <a:srgbClr val="000000"/>
              </a:buClr>
              <a:buSzPts val="1400"/>
              <a:buFont typeface="Arial" panose="020B0604020202020204"/>
              <a:buNone/>
            </a:pPr>
          </a:p>
        </p:txBody>
      </p:sp>
      <p:sp>
        <p:nvSpPr>
          <p:cNvPr id="275" name="Google Shape;275;p30: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2" name="Shape 312"/>
        <p:cNvGrpSpPr/>
        <p:nvPr/>
      </p:nvGrpSpPr>
      <p:grpSpPr>
        <a:xfrm>
          <a:off x="0" y="0"/>
          <a:ext cx="0" cy="0"/>
          <a:chOff x="0" y="0"/>
          <a:chExt cx="0" cy="0"/>
        </a:xfrm>
      </p:grpSpPr>
      <p:sp>
        <p:nvSpPr>
          <p:cNvPr id="313" name="Google Shape;313;p5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5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0"/>
              </a:spcBef>
              <a:spcAft>
                <a:spcPts val="0"/>
              </a:spcAft>
              <a:buSzPts val="1400"/>
              <a:buFont typeface="Arial" panose="020B0604020202020204"/>
              <a:buChar char="•"/>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classification is the task of predicting a discrete class label. Regression is the task of predicting a continuous quantity.</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lvl="0" indent="-139700" algn="l" rtl="0">
              <a:lnSpc>
                <a:spcPct val="100000"/>
              </a:lnSpc>
              <a:spcBef>
                <a:spcPts val="0"/>
              </a:spcBef>
              <a:spcAft>
                <a:spcPts val="0"/>
              </a:spcAft>
              <a:buSzPts val="1400"/>
              <a:buFont typeface="Arial" panose="020B0604020202020204"/>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lvl="0" indent="-228600" algn="l" rtl="0">
              <a:lnSpc>
                <a:spcPct val="100000"/>
              </a:lnSpc>
              <a:spcBef>
                <a:spcPts val="0"/>
              </a:spcBef>
              <a:spcAft>
                <a:spcPts val="0"/>
              </a:spcAft>
              <a:buSzPts val="1400"/>
              <a:buFont typeface="Arial" panose="020B0604020202020204"/>
              <a:buChar char="•"/>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What is classification techniques in machine learning?</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lvl="0" indent="-228600" algn="l" rtl="0">
              <a:lnSpc>
                <a:spcPct val="100000"/>
              </a:lnSpc>
              <a:spcBef>
                <a:spcPts val="0"/>
              </a:spcBef>
              <a:spcAft>
                <a:spcPts val="0"/>
              </a:spcAft>
              <a:buSzPts val="1400"/>
              <a:buFont typeface="Arial" panose="020B0604020202020204"/>
              <a:buChar char="•"/>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 Classification algorithm is </a:t>
            </a:r>
            <a:r>
              <a:rPr lang="en-US" sz="1200" b="1" i="0" u="none" strike="noStrike" cap="none">
                <a:solidFill>
                  <a:schemeClr val="dk1"/>
                </a:solidFill>
                <a:latin typeface="Calibri" panose="020F0502020204030204"/>
                <a:ea typeface="Calibri" panose="020F0502020204030204"/>
                <a:cs typeface="Calibri" panose="020F0502020204030204"/>
                <a:sym typeface="Calibri" panose="020F0502020204030204"/>
              </a:rPr>
              <a:t>a Supervised Learning technique that is used to identify the category of new observations on the basis of training data</a:t>
            </a: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 In Classification, a program learns from the given dataset or observations and then classifies new observation into several classes or groups.</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lvl="0" indent="-228600" algn="l" rtl="0">
              <a:lnSpc>
                <a:spcPct val="100000"/>
              </a:lnSpc>
              <a:spcBef>
                <a:spcPts val="0"/>
              </a:spcBef>
              <a:spcAft>
                <a:spcPts val="0"/>
              </a:spcAft>
              <a:buSzPts val="1400"/>
              <a:buFont typeface="Arial" panose="020B0604020202020204"/>
              <a:buChar char="•"/>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What is regression techniques in machine learning?</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lvl="0" indent="-228600" algn="l" rtl="0">
              <a:lnSpc>
                <a:spcPct val="100000"/>
              </a:lnSpc>
              <a:spcBef>
                <a:spcPts val="0"/>
              </a:spcBef>
              <a:spcAft>
                <a:spcPts val="0"/>
              </a:spcAft>
              <a:buSzPts val="1400"/>
              <a:buFont typeface="Arial" panose="020B0604020202020204"/>
              <a:buChar char="•"/>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Regression is </a:t>
            </a:r>
            <a:r>
              <a:rPr lang="en-US" sz="1200" b="1" i="0" u="none" strike="noStrike" cap="none">
                <a:solidFill>
                  <a:schemeClr val="dk1"/>
                </a:solidFill>
                <a:latin typeface="Calibri" panose="020F0502020204030204"/>
                <a:ea typeface="Calibri" panose="020F0502020204030204"/>
                <a:cs typeface="Calibri" panose="020F0502020204030204"/>
                <a:sym typeface="Calibri" panose="020F0502020204030204"/>
              </a:rPr>
              <a:t>a technique for investigating the relationship between independent variables or features and a dependent variable or outcome</a:t>
            </a: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 It's used as a method for predictive modeling in machine learning, in which an algorithm is used to predict continuous outcomes.</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lvl="0" indent="-139700" algn="l" rtl="0">
              <a:lnSpc>
                <a:spcPct val="100000"/>
              </a:lnSpc>
              <a:spcBef>
                <a:spcPts val="0"/>
              </a:spcBef>
              <a:spcAft>
                <a:spcPts val="0"/>
              </a:spcAft>
              <a:buSzPts val="1400"/>
              <a:buFont typeface="Arial" panose="020B0604020202020204"/>
              <a:buNone/>
            </a:pPr>
            <a:endParaRPr b="0"/>
          </a:p>
        </p:txBody>
      </p:sp>
      <p:sp>
        <p:nvSpPr>
          <p:cNvPr id="315" name="Google Shape;315;p50: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6" name="Google Shape;106;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Google Shape;333;p5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5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8" name="Shape 338"/>
        <p:cNvGrpSpPr/>
        <p:nvPr/>
      </p:nvGrpSpPr>
      <p:grpSpPr>
        <a:xfrm>
          <a:off x="0" y="0"/>
          <a:ext cx="0" cy="0"/>
          <a:chOff x="0" y="0"/>
          <a:chExt cx="0" cy="0"/>
        </a:xfrm>
      </p:grpSpPr>
      <p:sp>
        <p:nvSpPr>
          <p:cNvPr id="339" name="Google Shape;339;p5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5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Why Random Forest Regression is good?</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228600" algn="l" rtl="0">
              <a:lnSpc>
                <a:spcPct val="100000"/>
              </a:lnSpc>
              <a:spcBef>
                <a:spcPts val="0"/>
              </a:spcBef>
              <a:spcAft>
                <a:spcPts val="0"/>
              </a:spcAft>
              <a:buClr>
                <a:srgbClr val="000000"/>
              </a:buClr>
              <a:buSzPts val="1400"/>
              <a:buFont typeface="Arial" panose="020B0604020202020204"/>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 Random Forest Regression model is </a:t>
            </a:r>
            <a:r>
              <a:rPr lang="en-US" sz="1200" b="1" i="0" u="none" strike="noStrike" cap="none">
                <a:solidFill>
                  <a:schemeClr val="dk1"/>
                </a:solidFill>
                <a:latin typeface="Calibri" panose="020F0502020204030204"/>
                <a:ea typeface="Calibri" panose="020F0502020204030204"/>
                <a:cs typeface="Calibri" panose="020F0502020204030204"/>
                <a:sym typeface="Calibri" panose="020F0502020204030204"/>
              </a:rPr>
              <a:t>powerful and accurate</a:t>
            </a: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 It usually performs great on many problems, including features with non-linear relationships</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228600" algn="l" rtl="0">
              <a:lnSpc>
                <a:spcPct val="100000"/>
              </a:lnSpc>
              <a:spcBef>
                <a:spcPts val="0"/>
              </a:spcBef>
              <a:spcAft>
                <a:spcPts val="0"/>
              </a:spcAft>
              <a:buClr>
                <a:srgbClr val="000000"/>
              </a:buClr>
              <a:buSzPts val="1400"/>
              <a:buFont typeface="Arial" panose="020B0604020202020204"/>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228600" algn="l" rtl="0">
              <a:lnSpc>
                <a:spcPct val="100000"/>
              </a:lnSpc>
              <a:spcBef>
                <a:spcPts val="0"/>
              </a:spcBef>
              <a:spcAft>
                <a:spcPts val="0"/>
              </a:spcAft>
              <a:buClr>
                <a:srgbClr val="000000"/>
              </a:buClr>
              <a:buSzPts val="1400"/>
              <a:buFont typeface="Arial" panose="020B0604020202020204"/>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How is XGBoost different from random forest?</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228600" algn="l" rtl="0">
              <a:lnSpc>
                <a:spcPct val="100000"/>
              </a:lnSpc>
              <a:spcBef>
                <a:spcPts val="0"/>
              </a:spcBef>
              <a:spcAft>
                <a:spcPts val="0"/>
              </a:spcAft>
              <a:buClr>
                <a:srgbClr val="000000"/>
              </a:buClr>
              <a:buSzPts val="1400"/>
              <a:buFont typeface="Arial" panose="020B0604020202020204"/>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One of the most important differences between XG Boost and Random forest is that the </a:t>
            </a:r>
            <a:r>
              <a:rPr lang="en-US" sz="1200" b="1" i="0" u="none" strike="noStrike" cap="none">
                <a:solidFill>
                  <a:schemeClr val="dk1"/>
                </a:solidFill>
                <a:latin typeface="Calibri" panose="020F0502020204030204"/>
                <a:ea typeface="Calibri" panose="020F0502020204030204"/>
                <a:cs typeface="Calibri" panose="020F0502020204030204"/>
                <a:sym typeface="Calibri" panose="020F0502020204030204"/>
              </a:rPr>
              <a:t>XGBoost always gives more importance to functional space when reducing the cost of a model while Random Forest tries to give more preferences to hyperparameters to optimize the model</a:t>
            </a: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228600" algn="l" rtl="0">
              <a:lnSpc>
                <a:spcPct val="100000"/>
              </a:lnSpc>
              <a:spcBef>
                <a:spcPts val="0"/>
              </a:spcBef>
              <a:spcAft>
                <a:spcPts val="0"/>
              </a:spcAft>
              <a:buClr>
                <a:srgbClr val="000000"/>
              </a:buClr>
              <a:buSzPts val="1400"/>
              <a:buFont typeface="Arial" panose="020B0604020202020204"/>
              <a:buNone/>
            </a:pPr>
            <a:r>
              <a:rPr lang="en-US" sz="1200" b="1" i="0" u="none" strike="noStrike" cap="none">
                <a:solidFill>
                  <a:schemeClr val="dk1"/>
                </a:solidFill>
                <a:latin typeface="Calibri" panose="020F0502020204030204"/>
                <a:ea typeface="Calibri" panose="020F0502020204030204"/>
                <a:cs typeface="Calibri" panose="020F0502020204030204"/>
                <a:sym typeface="Calibri" panose="020F0502020204030204"/>
              </a:rPr>
              <a:t>n_estimators</a:t>
            </a: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 — the number of decision trees you will be running in the model</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1" name="Google Shape;341;p5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1"/>
        <p:cNvGrpSpPr/>
        <p:nvPr/>
      </p:nvGrpSpPr>
      <p:grpSpPr>
        <a:xfrm>
          <a:off x="0" y="0"/>
          <a:ext cx="0" cy="0"/>
          <a:chOff x="0" y="0"/>
          <a:chExt cx="0" cy="0"/>
        </a:xfrm>
      </p:grpSpPr>
      <p:sp>
        <p:nvSpPr>
          <p:cNvPr id="352" name="Google Shape;35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5" name="Shape 355"/>
        <p:cNvGrpSpPr/>
        <p:nvPr/>
      </p:nvGrpSpPr>
      <p:grpSpPr>
        <a:xfrm>
          <a:off x="0" y="0"/>
          <a:ext cx="0" cy="0"/>
          <a:chOff x="0" y="0"/>
          <a:chExt cx="0" cy="0"/>
        </a:xfrm>
      </p:grpSpPr>
      <p:sp>
        <p:nvSpPr>
          <p:cNvPr id="356" name="Google Shape;356;p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7" name="Google Shape;357;p2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8" name="Google Shape;358;p21: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2" name="Shape 362"/>
        <p:cNvGrpSpPr/>
        <p:nvPr/>
      </p:nvGrpSpPr>
      <p:grpSpPr>
        <a:xfrm>
          <a:off x="0" y="0"/>
          <a:ext cx="0" cy="0"/>
          <a:chOff x="0" y="0"/>
          <a:chExt cx="0" cy="0"/>
        </a:xfrm>
      </p:grpSpPr>
      <p:sp>
        <p:nvSpPr>
          <p:cNvPr id="363" name="Google Shape;363;p5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4" name="Google Shape;364;p56: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65" name="Google Shape;365;p56: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9" name="Shape 369"/>
        <p:cNvGrpSpPr/>
        <p:nvPr/>
      </p:nvGrpSpPr>
      <p:grpSpPr>
        <a:xfrm>
          <a:off x="0" y="0"/>
          <a:ext cx="0" cy="0"/>
          <a:chOff x="0" y="0"/>
          <a:chExt cx="0" cy="0"/>
        </a:xfrm>
      </p:grpSpPr>
      <p:sp>
        <p:nvSpPr>
          <p:cNvPr id="370" name="Google Shape;370;p5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57: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2" name="Google Shape;372;p57: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6" name="Shape 376"/>
        <p:cNvGrpSpPr/>
        <p:nvPr/>
      </p:nvGrpSpPr>
      <p:grpSpPr>
        <a:xfrm>
          <a:off x="0" y="0"/>
          <a:ext cx="0" cy="0"/>
          <a:chOff x="0" y="0"/>
          <a:chExt cx="0" cy="0"/>
        </a:xfrm>
      </p:grpSpPr>
      <p:sp>
        <p:nvSpPr>
          <p:cNvPr id="377" name="Google Shape;377;g119d570088c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8" name="Google Shape;378;g119d570088c_0_0: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79" name="Google Shape;379;g119d570088c_0_0: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4"/>
        <p:cNvGrpSpPr/>
        <p:nvPr/>
      </p:nvGrpSpPr>
      <p:grpSpPr>
        <a:xfrm>
          <a:off x="0" y="0"/>
          <a:ext cx="0" cy="0"/>
          <a:chOff x="0" y="0"/>
          <a:chExt cx="0" cy="0"/>
        </a:xfrm>
      </p:grpSpPr>
      <p:sp>
        <p:nvSpPr>
          <p:cNvPr id="435" name="Google Shape;435;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36" name="Google Shape;43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5"/>
        <p:cNvGrpSpPr/>
        <p:nvPr/>
      </p:nvGrpSpPr>
      <p:grpSpPr>
        <a:xfrm>
          <a:off x="0" y="0"/>
          <a:ext cx="0" cy="0"/>
          <a:chOff x="0" y="0"/>
          <a:chExt cx="0" cy="0"/>
        </a:xfrm>
      </p:grpSpPr>
      <p:sp>
        <p:nvSpPr>
          <p:cNvPr id="1048857" name="Google Shape;506;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48858" name="Google Shape;50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7" name="Shape 397"/>
        <p:cNvGrpSpPr/>
        <p:nvPr/>
      </p:nvGrpSpPr>
      <p:grpSpPr>
        <a:xfrm>
          <a:off x="0" y="0"/>
          <a:ext cx="0" cy="0"/>
          <a:chOff x="0" y="0"/>
          <a:chExt cx="0" cy="0"/>
        </a:xfrm>
      </p:grpSpPr>
      <p:sp>
        <p:nvSpPr>
          <p:cNvPr id="398" name="Google Shape;398;p3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9" name="Google Shape;399;p33: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00" name="Google Shape;400;p33: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15" name="Google Shape;115;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5" name="Shape 405"/>
        <p:cNvGrpSpPr/>
        <p:nvPr/>
      </p:nvGrpSpPr>
      <p:grpSpPr>
        <a:xfrm>
          <a:off x="0" y="0"/>
          <a:ext cx="0" cy="0"/>
          <a:chOff x="0" y="0"/>
          <a:chExt cx="0" cy="0"/>
        </a:xfrm>
      </p:grpSpPr>
      <p:sp>
        <p:nvSpPr>
          <p:cNvPr id="406" name="Google Shape;406;p5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407" name="Google Shape;407;p5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f3a8d4be09_2_18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lang="en-US"/>
          </a:p>
        </p:txBody>
      </p:sp>
      <p:sp>
        <p:nvSpPr>
          <p:cNvPr id="147" name="Google Shape;147;gf3a8d4be09_2_18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gf3a8d4be09_2_9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5" name="Google Shape;155;gf3a8d4be09_2_9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100"/>
          </a:p>
        </p:txBody>
      </p:sp>
      <p:sp>
        <p:nvSpPr>
          <p:cNvPr id="162" name="Google Shape;162;p1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99" name="Google Shape;19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
        <p:cNvGrpSpPr/>
        <p:nvPr/>
      </p:nvGrpSpPr>
      <p:grpSpPr>
        <a:xfrm>
          <a:off x="0" y="0"/>
          <a:ext cx="0" cy="0"/>
          <a:chOff x="0" y="0"/>
          <a:chExt cx="0" cy="0"/>
        </a:xfrm>
      </p:grpSpPr>
      <p:sp>
        <p:nvSpPr>
          <p:cNvPr id="172" name="Google Shape;172;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r>
              <a:rPr lang="en-US" sz="1100" dirty="0" err="1"/>
              <a:t>Pycharm</a:t>
            </a:r>
            <a:r>
              <a:rPr lang="en-US" sz="1100"/>
              <a:t> add Tableau</a:t>
            </a:r>
            <a:endParaRPr lang="en-US" sz="1100"/>
          </a:p>
          <a:p>
            <a:pPr marL="0" lvl="0" indent="0" algn="l" rtl="0">
              <a:lnSpc>
                <a:spcPct val="100000"/>
              </a:lnSpc>
              <a:spcBef>
                <a:spcPts val="0"/>
              </a:spcBef>
              <a:spcAft>
                <a:spcPts val="0"/>
              </a:spcAft>
              <a:buClr>
                <a:schemeClr val="dk1"/>
              </a:buClr>
              <a:buSzPts val="1100"/>
              <a:buFont typeface="Calibri" panose="020F0502020204030204"/>
              <a:buNone/>
            </a:pPr>
            <a:endParaRPr sz="1100" dirty="0"/>
          </a:p>
          <a:p>
            <a:pPr marL="0" lvl="0" indent="0" algn="l" rtl="0">
              <a:lnSpc>
                <a:spcPct val="100000"/>
              </a:lnSpc>
              <a:spcBef>
                <a:spcPts val="0"/>
              </a:spcBef>
              <a:spcAft>
                <a:spcPts val="0"/>
              </a:spcAft>
              <a:buClr>
                <a:schemeClr val="dk1"/>
              </a:buClr>
              <a:buSzPts val="1100"/>
              <a:buFont typeface="Calibri" panose="020F0502020204030204"/>
              <a:buNone/>
            </a:pPr>
            <a:endParaRPr sz="1100" dirty="0"/>
          </a:p>
        </p:txBody>
      </p:sp>
      <p:sp>
        <p:nvSpPr>
          <p:cNvPr id="173" name="Google Shape;173;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5" name="Shape 15"/>
        <p:cNvGrpSpPr/>
        <p:nvPr/>
      </p:nvGrpSpPr>
      <p:grpSpPr>
        <a:xfrm>
          <a:off x="0" y="0"/>
          <a:ext cx="0" cy="0"/>
          <a:chOff x="0" y="0"/>
          <a:chExt cx="0" cy="0"/>
        </a:xfrm>
      </p:grpSpPr>
      <p:sp>
        <p:nvSpPr>
          <p:cNvPr id="16" name="Google Shape;16;p38"/>
          <p:cNvSpPr txBox="1"/>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8"/>
          <p:cNvSpPr txBox="1"/>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8"/>
          <p:cNvSpPr txBox="1"/>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7" name="Shape 67"/>
        <p:cNvGrpSpPr/>
        <p:nvPr/>
      </p:nvGrpSpPr>
      <p:grpSpPr>
        <a:xfrm>
          <a:off x="0" y="0"/>
          <a:ext cx="0" cy="0"/>
          <a:chOff x="0" y="0"/>
          <a:chExt cx="0" cy="0"/>
        </a:xfrm>
      </p:grpSpPr>
      <p:sp>
        <p:nvSpPr>
          <p:cNvPr id="68" name="Google Shape;68;p44"/>
          <p:cNvSpPr txBox="1"/>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4"/>
          <p:cNvSpPr txBox="1"/>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70" name="Google Shape;70;p44"/>
          <p:cNvSpPr txBox="1"/>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p:txBody>
      </p:sp>
      <p:sp>
        <p:nvSpPr>
          <p:cNvPr id="71" name="Google Shape;71;p44"/>
          <p:cNvSpPr txBox="1"/>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4"/>
          <p:cNvSpPr txBox="1"/>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4"/>
          <p:cNvSpPr txBox="1"/>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4" name="Shape 74"/>
        <p:cNvGrpSpPr/>
        <p:nvPr/>
      </p:nvGrpSpPr>
      <p:grpSpPr>
        <a:xfrm>
          <a:off x="0" y="0"/>
          <a:ext cx="0" cy="0"/>
          <a:chOff x="0" y="0"/>
          <a:chExt cx="0" cy="0"/>
        </a:xfrm>
      </p:grpSpPr>
      <p:sp>
        <p:nvSpPr>
          <p:cNvPr id="75" name="Google Shape;75;p45"/>
          <p:cNvSpPr txBox="1"/>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5"/>
          <p:cNvSpPr/>
          <p:nvPr>
            <p:ph type="pic" idx="2"/>
          </p:nvPr>
        </p:nvSpPr>
        <p:spPr>
          <a:xfrm>
            <a:off x="5183188" y="987437"/>
            <a:ext cx="6172200" cy="4873625"/>
          </a:xfrm>
          <a:prstGeom prst="rect">
            <a:avLst/>
          </a:prstGeom>
          <a:noFill/>
          <a:ln>
            <a:noFill/>
          </a:ln>
        </p:spPr>
      </p:sp>
      <p:sp>
        <p:nvSpPr>
          <p:cNvPr id="77" name="Google Shape;77;p45"/>
          <p:cNvSpPr txBox="1"/>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p:txBody>
      </p:sp>
      <p:sp>
        <p:nvSpPr>
          <p:cNvPr id="78" name="Google Shape;78;p45"/>
          <p:cNvSpPr txBox="1"/>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5"/>
          <p:cNvSpPr txBox="1"/>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5"/>
          <p:cNvSpPr txBox="1"/>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1" name="Shape 81"/>
        <p:cNvGrpSpPr/>
        <p:nvPr/>
      </p:nvGrpSpPr>
      <p:grpSpPr>
        <a:xfrm>
          <a:off x="0" y="0"/>
          <a:ext cx="0" cy="0"/>
          <a:chOff x="0" y="0"/>
          <a:chExt cx="0" cy="0"/>
        </a:xfrm>
      </p:grpSpPr>
      <p:sp>
        <p:nvSpPr>
          <p:cNvPr id="82" name="Google Shape;82;p46"/>
          <p:cNvSpPr txBox="1"/>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6"/>
          <p:cNvSpPr txBox="1"/>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46"/>
          <p:cNvSpPr txBox="1"/>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6"/>
          <p:cNvSpPr txBox="1"/>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6"/>
          <p:cNvSpPr txBox="1"/>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7" name="Shape 87"/>
        <p:cNvGrpSpPr/>
        <p:nvPr/>
      </p:nvGrpSpPr>
      <p:grpSpPr>
        <a:xfrm>
          <a:off x="0" y="0"/>
          <a:ext cx="0" cy="0"/>
          <a:chOff x="0" y="0"/>
          <a:chExt cx="0" cy="0"/>
        </a:xfrm>
      </p:grpSpPr>
      <p:sp>
        <p:nvSpPr>
          <p:cNvPr id="88" name="Google Shape;88;p47"/>
          <p:cNvSpPr txBox="1"/>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7"/>
          <p:cNvSpPr txBox="1"/>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0" name="Google Shape;90;p47"/>
          <p:cNvSpPr txBox="1"/>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7"/>
          <p:cNvSpPr txBox="1"/>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7"/>
          <p:cNvSpPr txBox="1"/>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9" name="Shape 19"/>
        <p:cNvGrpSpPr/>
        <p:nvPr/>
      </p:nvGrpSpPr>
      <p:grpSpPr>
        <a:xfrm>
          <a:off x="0" y="0"/>
          <a:ext cx="0" cy="0"/>
          <a:chOff x="0" y="0"/>
          <a:chExt cx="0" cy="0"/>
        </a:xfrm>
      </p:grpSpPr>
      <p:sp>
        <p:nvSpPr>
          <p:cNvPr id="20" name="Google Shape;20;p59"/>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panose="020B0604020202020204"/>
              <a:buNone/>
            </a:pPr>
            <a:endParaRPr sz="19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 name="Google Shape;21;p59"/>
          <p:cNvSpPr txBox="1"/>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panose="02040502050405020303"/>
              <a:buNone/>
              <a:defRPr sz="3100">
                <a:solidFill>
                  <a:schemeClr val="dk1"/>
                </a:solidFill>
                <a:latin typeface="Georgia" panose="02040502050405020303"/>
                <a:ea typeface="Georgia" panose="02040502050405020303"/>
                <a:cs typeface="Georgia" panose="02040502050405020303"/>
                <a:sym typeface="Georgia" panose="02040502050405020303"/>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59"/>
          <p:cNvSpPr txBox="1"/>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cxnSp>
        <p:nvCxnSpPr>
          <p:cNvPr id="23" name="Google Shape;23;p59"/>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24"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9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6" name="Google Shape;26;gf3a8d4be09_2_86"/>
          <p:cNvSpPr txBox="1"/>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panose="02040502050405020303"/>
              <a:buNone/>
              <a:defRPr sz="3100">
                <a:solidFill>
                  <a:schemeClr val="dk1"/>
                </a:solidFill>
                <a:latin typeface="Georgia" panose="02040502050405020303"/>
                <a:ea typeface="Georgia" panose="02040502050405020303"/>
                <a:cs typeface="Georgia" panose="02040502050405020303"/>
                <a:sym typeface="Georgia" panose="02040502050405020303"/>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gf3a8d4be09_2_86"/>
          <p:cNvSpPr txBox="1"/>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29" name="Shape 29"/>
        <p:cNvGrpSpPr/>
        <p:nvPr/>
      </p:nvGrpSpPr>
      <p:grpSpPr>
        <a:xfrm>
          <a:off x="0" y="0"/>
          <a:ext cx="0" cy="0"/>
          <a:chOff x="0" y="0"/>
          <a:chExt cx="0" cy="0"/>
        </a:xfrm>
      </p:grpSpPr>
      <p:sp>
        <p:nvSpPr>
          <p:cNvPr id="30" name="Google Shape;30;p37"/>
          <p:cNvSpPr/>
          <p:nvPr/>
        </p:nvSpPr>
        <p:spPr>
          <a:xfrm>
            <a:off x="0" y="11"/>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9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1" name="Google Shape;31;p37"/>
          <p:cNvSpPr txBox="1"/>
          <p:nvPr>
            <p:ph type="title"/>
          </p:nvPr>
        </p:nvSpPr>
        <p:spPr>
          <a:xfrm>
            <a:off x="228600" y="187009"/>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panose="02040502050405020303"/>
              <a:buNone/>
              <a:defRPr sz="3100">
                <a:solidFill>
                  <a:schemeClr val="dk1"/>
                </a:solidFill>
                <a:latin typeface="Georgia" panose="02040502050405020303"/>
                <a:ea typeface="Georgia" panose="02040502050405020303"/>
                <a:cs typeface="Georgia" panose="02040502050405020303"/>
                <a:sym typeface="Georgia" panose="02040502050405020303"/>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7"/>
          <p:cNvSpPr txBox="1"/>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cxnSp>
        <p:nvCxnSpPr>
          <p:cNvPr id="33" name="Google Shape;33;p37"/>
          <p:cNvCxnSpPr/>
          <p:nvPr/>
        </p:nvCxnSpPr>
        <p:spPr>
          <a:xfrm>
            <a:off x="12"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4" name="Shape 34"/>
        <p:cNvGrpSpPr/>
        <p:nvPr/>
      </p:nvGrpSpPr>
      <p:grpSpPr>
        <a:xfrm>
          <a:off x="0" y="0"/>
          <a:ext cx="0" cy="0"/>
          <a:chOff x="0" y="0"/>
          <a:chExt cx="0" cy="0"/>
        </a:xfrm>
      </p:grpSpPr>
      <p:sp>
        <p:nvSpPr>
          <p:cNvPr id="35" name="Google Shape;35;p39"/>
          <p:cNvSpPr txBox="1"/>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9"/>
          <p:cNvSpPr txBox="1"/>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7" name="Google Shape;37;p39"/>
          <p:cNvSpPr txBox="1"/>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9"/>
          <p:cNvSpPr txBox="1"/>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9"/>
          <p:cNvSpPr txBox="1"/>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0" name="Shape 40"/>
        <p:cNvGrpSpPr/>
        <p:nvPr/>
      </p:nvGrpSpPr>
      <p:grpSpPr>
        <a:xfrm>
          <a:off x="0" y="0"/>
          <a:ext cx="0" cy="0"/>
          <a:chOff x="0" y="0"/>
          <a:chExt cx="0" cy="0"/>
        </a:xfrm>
      </p:grpSpPr>
      <p:sp>
        <p:nvSpPr>
          <p:cNvPr id="41" name="Google Shape;41;p40"/>
          <p:cNvSpPr txBox="1"/>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0"/>
          <p:cNvSpPr txBox="1"/>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40"/>
          <p:cNvSpPr txBox="1"/>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0"/>
          <p:cNvSpPr txBox="1"/>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0"/>
          <p:cNvSpPr txBox="1"/>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6" name="Shape 46"/>
        <p:cNvGrpSpPr/>
        <p:nvPr/>
      </p:nvGrpSpPr>
      <p:grpSpPr>
        <a:xfrm>
          <a:off x="0" y="0"/>
          <a:ext cx="0" cy="0"/>
          <a:chOff x="0" y="0"/>
          <a:chExt cx="0" cy="0"/>
        </a:xfrm>
      </p:grpSpPr>
      <p:sp>
        <p:nvSpPr>
          <p:cNvPr id="47" name="Google Shape;47;p41"/>
          <p:cNvSpPr txBox="1"/>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1"/>
          <p:cNvSpPr txBox="1"/>
          <p:nvPr>
            <p:ph type="body" idx="1"/>
          </p:nvPr>
        </p:nvSpPr>
        <p:spPr>
          <a:xfrm>
            <a:off x="838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9" name="Google Shape;49;p41"/>
          <p:cNvSpPr txBox="1"/>
          <p:nvPr>
            <p:ph type="body" idx="2"/>
          </p:nvPr>
        </p:nvSpPr>
        <p:spPr>
          <a:xfrm>
            <a:off x="6172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41"/>
          <p:cNvSpPr txBox="1"/>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1"/>
          <p:cNvSpPr txBox="1"/>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1"/>
          <p:cNvSpPr txBox="1"/>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3" name="Shape 53"/>
        <p:cNvGrpSpPr/>
        <p:nvPr/>
      </p:nvGrpSpPr>
      <p:grpSpPr>
        <a:xfrm>
          <a:off x="0" y="0"/>
          <a:ext cx="0" cy="0"/>
          <a:chOff x="0" y="0"/>
          <a:chExt cx="0" cy="0"/>
        </a:xfrm>
      </p:grpSpPr>
      <p:sp>
        <p:nvSpPr>
          <p:cNvPr id="54" name="Google Shape;54;p42"/>
          <p:cNvSpPr txBox="1"/>
          <p:nvPr>
            <p:ph type="title"/>
          </p:nvPr>
        </p:nvSpPr>
        <p:spPr>
          <a:xfrm>
            <a:off x="839788"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2"/>
          <p:cNvSpPr txBox="1"/>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6" name="Google Shape;56;p42"/>
          <p:cNvSpPr txBox="1"/>
          <p:nvPr>
            <p:ph type="body" idx="2"/>
          </p:nvPr>
        </p:nvSpPr>
        <p:spPr>
          <a:xfrm>
            <a:off x="839789" y="2505075"/>
            <a:ext cx="5157787"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7" name="Google Shape;57;p42"/>
          <p:cNvSpPr txBox="1"/>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8" name="Google Shape;58;p42"/>
          <p:cNvSpPr txBox="1"/>
          <p:nvPr>
            <p:ph type="body" idx="4"/>
          </p:nvPr>
        </p:nvSpPr>
        <p:spPr>
          <a:xfrm>
            <a:off x="6172203" y="2505075"/>
            <a:ext cx="5183188"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42"/>
          <p:cNvSpPr txBox="1"/>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2"/>
          <p:cNvSpPr txBox="1"/>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2"/>
          <p:cNvSpPr txBox="1"/>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2" name="Shape 62"/>
        <p:cNvGrpSpPr/>
        <p:nvPr/>
      </p:nvGrpSpPr>
      <p:grpSpPr>
        <a:xfrm>
          <a:off x="0" y="0"/>
          <a:ext cx="0" cy="0"/>
          <a:chOff x="0" y="0"/>
          <a:chExt cx="0" cy="0"/>
        </a:xfrm>
      </p:grpSpPr>
      <p:sp>
        <p:nvSpPr>
          <p:cNvPr id="63" name="Google Shape;63;p43"/>
          <p:cNvSpPr txBox="1"/>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3"/>
          <p:cNvSpPr txBox="1"/>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3"/>
          <p:cNvSpPr txBox="1"/>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3"/>
          <p:cNvSpPr txBox="1"/>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35"/>
          <p:cNvSpPr txBox="1"/>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35"/>
          <p:cNvSpPr txBox="1"/>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35"/>
          <p:cNvSpPr txBox="1"/>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35"/>
          <p:cNvSpPr txBox="1"/>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35"/>
          <p:cNvSpPr txBox="1"/>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sz="15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31.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32.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32.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1.xml"/><Relationship Id="rId4" Type="http://schemas.openxmlformats.org/officeDocument/2006/relationships/image" Target="../media/image5.jpeg"/><Relationship Id="rId3" Type="http://schemas.openxmlformats.org/officeDocument/2006/relationships/hyperlink" Target="https://www.linkedin.com/in/sharat-chandra" TargetMode="External"/><Relationship Id="rId2" Type="http://schemas.openxmlformats.org/officeDocument/2006/relationships/image" Target="../media/image4.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48.png"/><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1.xml"/><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1.xml"/><Relationship Id="rId2" Type="http://schemas.openxmlformats.org/officeDocument/2006/relationships/image" Target="../media/image51.png"/><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1.xml"/><Relationship Id="rId2" Type="http://schemas.openxmlformats.org/officeDocument/2006/relationships/image" Target="../media/image52.png"/><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4.xml"/><Relationship Id="rId2" Type="http://schemas.openxmlformats.org/officeDocument/2006/relationships/image" Target="../media/image53.png"/><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54.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55.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hyperlink" Target="https://www.linkedin.com/in/a-a-ashwini-45a9221b9" TargetMode="Externa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5.xml"/><Relationship Id="rId2" Type="http://schemas.openxmlformats.org/officeDocument/2006/relationships/image" Target="../media/image56.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4.xml"/><Relationship Id="rId3" Type="http://schemas.openxmlformats.org/officeDocument/2006/relationships/image" Target="../media/image1.sv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9" Type="http://schemas.openxmlformats.org/officeDocument/2006/relationships/image" Target="../media/image16.jpeg"/><Relationship Id="rId8" Type="http://schemas.openxmlformats.org/officeDocument/2006/relationships/image" Target="../media/image15.png"/><Relationship Id="rId7" Type="http://schemas.openxmlformats.org/officeDocument/2006/relationships/image" Target="../media/image14.jpeg"/><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image" Target="../media/image10.png"/><Relationship Id="rId2" Type="http://schemas.openxmlformats.org/officeDocument/2006/relationships/image" Target="../media/image9.jpeg"/><Relationship Id="rId16" Type="http://schemas.openxmlformats.org/officeDocument/2006/relationships/notesSlide" Target="../notesSlides/notesSlide8.xml"/><Relationship Id="rId15" Type="http://schemas.openxmlformats.org/officeDocument/2006/relationships/slideLayout" Target="../slideLayouts/slideLayout4.xml"/><Relationship Id="rId14" Type="http://schemas.openxmlformats.org/officeDocument/2006/relationships/image" Target="../media/image21.jpeg"/><Relationship Id="rId13" Type="http://schemas.openxmlformats.org/officeDocument/2006/relationships/image" Target="../media/image20.jpeg"/><Relationship Id="rId12" Type="http://schemas.openxmlformats.org/officeDocument/2006/relationships/image" Target="../media/image19.jpeg"/><Relationship Id="rId11" Type="http://schemas.openxmlformats.org/officeDocument/2006/relationships/image" Target="../media/image18.jpeg"/><Relationship Id="rId10" Type="http://schemas.openxmlformats.org/officeDocument/2006/relationships/image" Target="../media/image17.jpe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9" Type="http://schemas.openxmlformats.org/officeDocument/2006/relationships/image" Target="../media/image29.jpeg"/><Relationship Id="rId8" Type="http://schemas.openxmlformats.org/officeDocument/2006/relationships/image" Target="../media/image28.png"/><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jpeg"/><Relationship Id="rId18" Type="http://schemas.openxmlformats.org/officeDocument/2006/relationships/notesSlide" Target="../notesSlides/notesSlide9.xml"/><Relationship Id="rId17" Type="http://schemas.openxmlformats.org/officeDocument/2006/relationships/slideLayout" Target="../slideLayouts/slideLayout4.xml"/><Relationship Id="rId16" Type="http://schemas.openxmlformats.org/officeDocument/2006/relationships/image" Target="../media/image21.jpeg"/><Relationship Id="rId15" Type="http://schemas.openxmlformats.org/officeDocument/2006/relationships/image" Target="../media/image30.png"/><Relationship Id="rId14" Type="http://schemas.openxmlformats.org/officeDocument/2006/relationships/image" Target="../media/image17.jpeg"/><Relationship Id="rId13" Type="http://schemas.openxmlformats.org/officeDocument/2006/relationships/image" Target="../media/image18.jpeg"/><Relationship Id="rId12" Type="http://schemas.openxmlformats.org/officeDocument/2006/relationships/image" Target="../media/image13.png"/><Relationship Id="rId11" Type="http://schemas.openxmlformats.org/officeDocument/2006/relationships/image" Target="../media/image11.jpeg"/><Relationship Id="rId10" Type="http://schemas.openxmlformats.org/officeDocument/2006/relationships/image" Target="../media/image20.jpe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2"/>
          <p:cNvSpPr/>
          <p:nvPr/>
        </p:nvSpPr>
        <p:spPr>
          <a:xfrm>
            <a:off x="2597785" y="1262380"/>
            <a:ext cx="6996430" cy="3839210"/>
          </a:xfrm>
          <a:prstGeom prst="rect">
            <a:avLst/>
          </a:prstGeom>
          <a:blipFill rotWithShape="1">
            <a:blip r:embed="rId1"/>
            <a:stretch>
              <a:fillRect/>
            </a:stretch>
          </a:blip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8" name="Google Shape;98;p2"/>
          <p:cNvSpPr/>
          <p:nvPr/>
        </p:nvSpPr>
        <p:spPr>
          <a:xfrm>
            <a:off x="921385" y="2297430"/>
            <a:ext cx="10601325" cy="138049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None/>
            </a:pPr>
            <a:r>
              <a:rPr lang="en-IN" altLang="en-US" sz="4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Optimal traffic routes prediction for shuttle service in Hyderabad</a:t>
            </a:r>
            <a:r>
              <a:rPr lang="en-US" sz="4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4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9" name="Google Shape;99;p2"/>
          <p:cNvSpPr/>
          <p:nvPr/>
        </p:nvSpPr>
        <p:spPr>
          <a:xfrm>
            <a:off x="795125" y="795085"/>
            <a:ext cx="10346700" cy="5357100"/>
          </a:xfrm>
          <a:prstGeom prst="rect">
            <a:avLst/>
          </a:prstGeom>
          <a:noFill/>
          <a:ln>
            <a:noFill/>
          </a:ln>
        </p:spPr>
        <p:txBody>
          <a:bodyPr spcFirstLastPara="1" wrap="square" lIns="91425" tIns="45675" rIns="91425" bIns="45675" anchor="ctr" anchorCtr="0">
            <a:noAutofit/>
          </a:bodyPr>
          <a:lstStyle/>
          <a:p>
            <a:pPr marL="0" marR="0" lvl="0" indent="0" algn="l" rtl="0">
              <a:lnSpc>
                <a:spcPct val="90000"/>
              </a:lnSpc>
              <a:spcBef>
                <a:spcPts val="0"/>
              </a:spcBef>
              <a:spcAft>
                <a:spcPts val="0"/>
              </a:spcAft>
              <a:buNone/>
            </a:pPr>
            <a:endParaRPr sz="4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0" name="Google Shape;100;p2"/>
          <p:cNvSpPr/>
          <p:nvPr/>
        </p:nvSpPr>
        <p:spPr>
          <a:xfrm>
            <a:off x="3718560" y="5524785"/>
            <a:ext cx="4755200" cy="27200"/>
          </a:xfrm>
          <a:prstGeom prst="rect">
            <a:avLst/>
          </a:prstGeom>
          <a:solidFill>
            <a:schemeClr val="accent2"/>
          </a:soli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None/>
            </a:pPr>
            <a:endParaRPr sz="19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01" name="Google Shape;101;p2"/>
          <p:cNvPicPr preferRelativeResize="0"/>
          <p:nvPr/>
        </p:nvPicPr>
        <p:blipFill rotWithShape="1">
          <a:blip r:embed="rId2"/>
          <a:srcRect/>
          <a:stretch>
            <a:fillRect/>
          </a:stretch>
        </p:blipFill>
        <p:spPr>
          <a:xfrm>
            <a:off x="9915533" y="6151968"/>
            <a:ext cx="2276467" cy="706033"/>
          </a:xfrm>
          <a:prstGeom prst="rect">
            <a:avLst/>
          </a:prstGeom>
          <a:noFill/>
          <a:ln>
            <a:noFill/>
          </a:ln>
        </p:spPr>
      </p:pic>
      <p:cxnSp>
        <p:nvCxnSpPr>
          <p:cNvPr id="102" name="Google Shape;102;p2"/>
          <p:cNvCxnSpPr/>
          <p:nvPr/>
        </p:nvCxnSpPr>
        <p:spPr>
          <a:xfrm>
            <a:off x="0" y="6464596"/>
            <a:ext cx="9597656" cy="0"/>
          </a:xfrm>
          <a:prstGeom prst="straightConnector1">
            <a:avLst/>
          </a:prstGeom>
          <a:noFill/>
          <a:ln w="9525" cap="flat" cmpd="sng">
            <a:solidFill>
              <a:srgbClr val="3E6EC2"/>
            </a:solidFill>
            <a:prstDash val="solid"/>
            <a:round/>
            <a:headEnd type="none" w="sm" len="sm"/>
            <a:tailEnd type="none" w="sm" len="sm"/>
          </a:ln>
        </p:spPr>
      </p:cxnSp>
      <p:pic>
        <p:nvPicPr>
          <p:cNvPr id="103" name="Google Shape;103;p2" descr="Logo&#10;&#10;Description automatically generated"/>
          <p:cNvPicPr preferRelativeResize="0"/>
          <p:nvPr/>
        </p:nvPicPr>
        <p:blipFill rotWithShape="1">
          <a:blip r:embed="rId3"/>
          <a:srcRect/>
          <a:stretch>
            <a:fillRect/>
          </a:stretch>
        </p:blipFill>
        <p:spPr>
          <a:xfrm>
            <a:off x="10252776" y="20781"/>
            <a:ext cx="1918442" cy="6810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4"/>
          <p:cNvSpPr txBox="1">
            <a:spLocks noGrp="1"/>
          </p:cNvSpPr>
          <p:nvPr>
            <p:ph type="title"/>
          </p:nvPr>
        </p:nvSpPr>
        <p:spPr>
          <a:xfrm>
            <a:off x="216348" y="192200"/>
            <a:ext cx="10370700" cy="535500"/>
          </a:xfrm>
          <a:prstGeom prst="rect">
            <a:avLst/>
          </a:prstGeom>
          <a:noFill/>
          <a:ln>
            <a:noFill/>
          </a:ln>
        </p:spPr>
        <p:txBody>
          <a:bodyPr spcFirstLastPara="1" wrap="square" lIns="91425" tIns="45700" rIns="91425" bIns="45700"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dirty="0">
                <a:latin typeface="Times New Roman" panose="02020603050405020304"/>
                <a:ea typeface="Times New Roman" panose="02020603050405020304"/>
                <a:cs typeface="Times New Roman" panose="02020603050405020304"/>
                <a:sym typeface="Times New Roman" panose="02020603050405020304"/>
              </a:rPr>
              <a:t>Data Collection</a:t>
            </a:r>
            <a:endParaRPr dirty="0"/>
          </a:p>
        </p:txBody>
      </p:sp>
      <p:sp>
        <p:nvSpPr>
          <p:cNvPr id="249" name="Google Shape;249;p14"/>
          <p:cNvSpPr txBox="1"/>
          <p:nvPr/>
        </p:nvSpPr>
        <p:spPr>
          <a:xfrm>
            <a:off x="444073" y="1345184"/>
            <a:ext cx="8285148" cy="4521835"/>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rgbClr val="000000"/>
              </a:buClr>
              <a:buSzPts val="1800"/>
              <a:buFont typeface="Arial" panose="020B0604020202020204"/>
              <a:buChar char="•"/>
            </a:pPr>
            <a:r>
              <a:rPr lang="en-US" sz="2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Data Collection is defined as the procedure of collecting, measuring and analyzing accurate insights for research using standard validation techniques.</a:t>
            </a:r>
            <a:endParaRPr lang="en-US" sz="2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just" rtl="0">
              <a:lnSpc>
                <a:spcPct val="100000"/>
              </a:lnSpc>
              <a:spcBef>
                <a:spcPts val="0"/>
              </a:spcBef>
              <a:spcAft>
                <a:spcPts val="0"/>
              </a:spcAft>
              <a:buClr>
                <a:srgbClr val="000000"/>
              </a:buClr>
              <a:buSzPts val="1800"/>
              <a:buFont typeface="Arial" panose="020B0604020202020204"/>
              <a:buChar char="•"/>
            </a:pPr>
            <a:endParaRPr lang="en-US" sz="2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800"/>
              <a:buFont typeface="Arial" panose="020B0604020202020204"/>
              <a:buNone/>
            </a:pPr>
            <a:endPar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800"/>
              <a:buFont typeface="Arial" panose="020B0604020202020204"/>
              <a:buNone/>
            </a:pPr>
            <a:r>
              <a:rPr lang="en-IN" altLang="en-US" sz="2000" b="1" dirty="0">
                <a:latin typeface="Times New Roman" panose="02020603050405020304"/>
                <a:ea typeface="Times New Roman" panose="02020603050405020304"/>
                <a:cs typeface="Times New Roman" panose="02020603050405020304"/>
                <a:sym typeface="Times New Roman" panose="02020603050405020304"/>
              </a:rPr>
              <a:t>       </a:t>
            </a:r>
            <a:r>
              <a:rPr lang="en-US" sz="2000" b="1" dirty="0">
                <a:latin typeface="Times New Roman" panose="02020603050405020304"/>
                <a:ea typeface="Times New Roman" panose="02020603050405020304"/>
                <a:cs typeface="Times New Roman" panose="02020603050405020304"/>
                <a:sym typeface="Times New Roman" panose="02020603050405020304"/>
              </a:rPr>
              <a:t>Data collection : </a:t>
            </a:r>
            <a:endParaRPr lang="en-US" sz="2000" b="1"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800"/>
              <a:buFont typeface="Arial" panose="020B0604020202020204"/>
              <a:buNone/>
            </a:pPr>
            <a:endParaRPr lang="en-US" sz="2000" b="1" dirty="0">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just" rtl="0">
              <a:lnSpc>
                <a:spcPct val="100000"/>
              </a:lnSpc>
              <a:spcBef>
                <a:spcPts val="0"/>
              </a:spcBef>
              <a:spcAft>
                <a:spcPts val="0"/>
              </a:spcAft>
              <a:buClr>
                <a:srgbClr val="000000"/>
              </a:buClr>
              <a:buSzPts val="1800"/>
              <a:buFont typeface="Arial" panose="020B0604020202020204"/>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Primary Data Sources : Data collected at source (web scrapping</a:t>
            </a:r>
            <a:r>
              <a:rPr lang="en-IN" altLang="en-US" sz="2000" dirty="0">
                <a:latin typeface="Times New Roman" panose="02020603050405020304"/>
                <a:ea typeface="Times New Roman" panose="02020603050405020304"/>
                <a:cs typeface="Times New Roman" panose="02020603050405020304"/>
                <a:sym typeface="Times New Roman" panose="02020603050405020304"/>
              </a:rPr>
              <a:t> from </a:t>
            </a:r>
            <a:r>
              <a:rPr lang="en-IN" altLang="en-US" sz="2000" dirty="0">
                <a:solidFill>
                  <a:schemeClr val="accent1">
                    <a:lumMod val="75000"/>
                  </a:schemeClr>
                </a:solidFill>
                <a:latin typeface="Times New Roman" panose="02020603050405020304"/>
                <a:ea typeface="Times New Roman" panose="02020603050405020304"/>
                <a:cs typeface="Times New Roman" panose="02020603050405020304"/>
                <a:sym typeface="Times New Roman" panose="02020603050405020304"/>
              </a:rPr>
              <a:t>www.outscraper.com</a:t>
            </a:r>
            <a:r>
              <a:rPr lang="en-US" sz="2000" dirty="0">
                <a:latin typeface="Times New Roman" panose="02020603050405020304"/>
                <a:ea typeface="Times New Roman" panose="02020603050405020304"/>
                <a:cs typeface="Times New Roman" panose="02020603050405020304"/>
                <a:sym typeface="Times New Roman" panose="02020603050405020304"/>
              </a:rPr>
              <a:t>)</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just" rtl="0">
              <a:lnSpc>
                <a:spcPct val="100000"/>
              </a:lnSpc>
              <a:spcBef>
                <a:spcPts val="0"/>
              </a:spcBef>
              <a:spcAft>
                <a:spcPts val="0"/>
              </a:spcAft>
              <a:buClr>
                <a:srgbClr val="000000"/>
              </a:buClr>
              <a:buSzPts val="1800"/>
              <a:buFont typeface="Arial" panose="020B0604020202020204"/>
              <a:buChar char="•"/>
            </a:pP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just" rtl="0">
              <a:lnSpc>
                <a:spcPct val="100000"/>
              </a:lnSpc>
              <a:spcBef>
                <a:spcPts val="0"/>
              </a:spcBef>
              <a:spcAft>
                <a:spcPts val="0"/>
              </a:spcAft>
              <a:buClr>
                <a:srgbClr val="000000"/>
              </a:buClr>
              <a:buSzPts val="1800"/>
              <a:buFont typeface="Arial" panose="020B0604020202020204"/>
              <a:buChar char="•"/>
            </a:pPr>
            <a:r>
              <a:rPr lang="en-IN" altLang="en-US" sz="2000" dirty="0">
                <a:latin typeface="Times New Roman" panose="02020603050405020304"/>
                <a:ea typeface="Times New Roman" panose="02020603050405020304"/>
                <a:cs typeface="Times New Roman" panose="02020603050405020304"/>
                <a:sym typeface="Times New Roman" panose="02020603050405020304"/>
              </a:rPr>
              <a:t>Secondary</a:t>
            </a:r>
            <a:r>
              <a:rPr lang="en-US" sz="2000" dirty="0">
                <a:latin typeface="Times New Roman" panose="02020603050405020304"/>
                <a:ea typeface="Times New Roman" panose="02020603050405020304"/>
                <a:cs typeface="Times New Roman" panose="02020603050405020304"/>
                <a:sym typeface="Times New Roman" panose="02020603050405020304"/>
              </a:rPr>
              <a:t> Data Sources : Data collected at source (web scrapping</a:t>
            </a:r>
            <a:r>
              <a:rPr lang="en-IN" altLang="en-US" sz="2000" dirty="0">
                <a:latin typeface="Times New Roman" panose="02020603050405020304"/>
                <a:ea typeface="Times New Roman" panose="02020603050405020304"/>
                <a:cs typeface="Times New Roman" panose="02020603050405020304"/>
                <a:sym typeface="Times New Roman" panose="02020603050405020304"/>
              </a:rPr>
              <a:t> from </a:t>
            </a:r>
            <a:r>
              <a:rPr lang="en-IN" altLang="en-US" sz="2000" dirty="0">
                <a:solidFill>
                  <a:schemeClr val="accent1">
                    <a:lumMod val="75000"/>
                  </a:schemeClr>
                </a:solidFill>
                <a:latin typeface="Times New Roman" panose="02020603050405020304"/>
                <a:ea typeface="Times New Roman" panose="02020603050405020304"/>
                <a:cs typeface="Times New Roman" panose="02020603050405020304"/>
                <a:sym typeface="Times New Roman" panose="02020603050405020304"/>
              </a:rPr>
              <a:t>www.google.com/maps </a:t>
            </a:r>
            <a:r>
              <a:rPr lang="en-IN" altLang="en-US"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&amp;  </a:t>
            </a:r>
            <a:r>
              <a:rPr lang="en-IN" altLang="en-US" sz="2000" dirty="0">
                <a:solidFill>
                  <a:schemeClr val="accent1">
                    <a:lumMod val="75000"/>
                  </a:schemeClr>
                </a:solidFill>
                <a:latin typeface="Times New Roman" panose="02020603050405020304"/>
                <a:ea typeface="Times New Roman" panose="02020603050405020304"/>
                <a:cs typeface="Times New Roman" panose="02020603050405020304"/>
                <a:sym typeface="Times New Roman" panose="02020603050405020304"/>
              </a:rPr>
              <a:t>www.openstreetmap.org</a:t>
            </a:r>
            <a:r>
              <a:rPr lang="en-US" sz="2000" dirty="0">
                <a:latin typeface="Times New Roman" panose="02020603050405020304"/>
                <a:ea typeface="Times New Roman" panose="02020603050405020304"/>
                <a:cs typeface="Times New Roman" panose="02020603050405020304"/>
                <a:sym typeface="Times New Roman" panose="02020603050405020304"/>
              </a:rPr>
              <a:t>)</a:t>
            </a:r>
            <a:endParaRPr lang="en-US" sz="2000" b="1" dirty="0">
              <a:latin typeface="Times New Roman" panose="02020603050405020304"/>
              <a:ea typeface="Times New Roman" panose="02020603050405020304"/>
              <a:cs typeface="Times New Roman" panose="02020603050405020304"/>
              <a:sym typeface="Times New Roman" panose="02020603050405020304"/>
            </a:endParaRPr>
          </a:p>
          <a:p>
            <a:pPr marR="0" lvl="0" rtl="0">
              <a:lnSpc>
                <a:spcPct val="150000"/>
              </a:lnSpc>
              <a:spcBef>
                <a:spcPts val="0"/>
              </a:spcBef>
              <a:spcAft>
                <a:spcPts val="0"/>
              </a:spcAft>
              <a:buClr>
                <a:srgbClr val="000000"/>
              </a:buClr>
              <a:buSzPts val="1800"/>
            </a:pPr>
            <a:r>
              <a:rPr lang="en-US" sz="2000" dirty="0">
                <a:latin typeface="Times New Roman" panose="02020603050405020304"/>
                <a:ea typeface="Times New Roman" panose="02020603050405020304"/>
                <a:cs typeface="Times New Roman" panose="02020603050405020304"/>
                <a:sym typeface="Times New Roman" panose="02020603050405020304"/>
              </a:rPr>
              <a:t>      </a:t>
            </a:r>
            <a:endParaRPr sz="20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42900" algn="just" rtl="0">
              <a:lnSpc>
                <a:spcPct val="100000"/>
              </a:lnSpc>
              <a:spcBef>
                <a:spcPts val="0"/>
              </a:spcBef>
              <a:spcAft>
                <a:spcPts val="0"/>
              </a:spcAft>
              <a:buClr>
                <a:srgbClr val="000000"/>
              </a:buClr>
              <a:buSzPts val="1800"/>
              <a:buFont typeface="Noto Sans Symbols"/>
              <a:buNone/>
            </a:pPr>
            <a:endParaRPr sz="20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50" name="Google Shape;250;p14"/>
          <p:cNvSpPr txBox="1">
            <a:spLocks noGrp="1"/>
          </p:cNvSpPr>
          <p:nvPr>
            <p:ph type="sldNum" idx="12"/>
          </p:nvPr>
        </p:nvSpPr>
        <p:spPr>
          <a:xfrm>
            <a:off x="11639549" y="6350000"/>
            <a:ext cx="390600" cy="288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pic>
        <p:nvPicPr>
          <p:cNvPr id="3" name="Picture 2"/>
          <p:cNvPicPr>
            <a:picLocks noChangeAspect="1"/>
          </p:cNvPicPr>
          <p:nvPr/>
        </p:nvPicPr>
        <p:blipFill rotWithShape="1">
          <a:blip r:embed="rId1"/>
          <a:srcRect b="7496"/>
          <a:stretch>
            <a:fillRect/>
          </a:stretch>
        </p:blipFill>
        <p:spPr>
          <a:xfrm>
            <a:off x="8814062" y="1191521"/>
            <a:ext cx="2373864" cy="2825676"/>
          </a:xfrm>
          <a:prstGeom prst="rect">
            <a:avLst/>
          </a:prstGeom>
        </p:spPr>
      </p:pic>
      <p:pic>
        <p:nvPicPr>
          <p:cNvPr id="6" name="Google Shape;170;p14"/>
          <p:cNvPicPr preferRelativeResize="0"/>
          <p:nvPr/>
        </p:nvPicPr>
        <p:blipFill rotWithShape="1">
          <a:blip r:embed="rId2"/>
          <a:srcRect/>
          <a:stretch>
            <a:fillRect/>
          </a:stretch>
        </p:blipFill>
        <p:spPr>
          <a:xfrm>
            <a:off x="9580951" y="6049529"/>
            <a:ext cx="2592012" cy="805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54"/>
          <p:cNvSpPr txBox="1">
            <a:spLocks noGrp="1"/>
          </p:cNvSpPr>
          <p:nvPr>
            <p:ph type="title"/>
          </p:nvPr>
        </p:nvSpPr>
        <p:spPr>
          <a:xfrm>
            <a:off x="242915" y="152915"/>
            <a:ext cx="9952800" cy="584735"/>
          </a:xfrm>
          <a:prstGeom prst="rect">
            <a:avLst/>
          </a:prstGeom>
          <a:noFill/>
          <a:ln>
            <a:noFill/>
          </a:ln>
        </p:spPr>
        <p:txBody>
          <a:bodyPr spcFirstLastPara="1" wrap="square" lIns="91425" tIns="45700" rIns="91425" bIns="45700" anchor="ctr" anchorCtr="0">
            <a:spAutoFit/>
          </a:bodyPr>
          <a:lstStyle/>
          <a:p>
            <a:pPr marL="0" marR="0" lvl="0" indent="0" rtl="0">
              <a:lnSpc>
                <a:spcPct val="100000"/>
              </a:lnSpc>
              <a:spcBef>
                <a:spcPts val="0"/>
              </a:spcBef>
              <a:spcAft>
                <a:spcPts val="0"/>
              </a:spcAft>
              <a:buClr>
                <a:srgbClr val="000000"/>
              </a:buClr>
              <a:buSzPts val="1800"/>
              <a:buFont typeface="Arial" panose="020B0604020202020204"/>
              <a:buNone/>
            </a:pPr>
            <a:r>
              <a:rPr lang="en-US" sz="3200" b="1" u="none" strike="noStrike" cap="none" dirty="0">
                <a:latin typeface="Times New Roman" panose="02020603050405020304"/>
                <a:ea typeface="Times New Roman" panose="02020603050405020304"/>
                <a:cs typeface="Times New Roman" panose="02020603050405020304"/>
                <a:sym typeface="Times New Roman" panose="02020603050405020304"/>
              </a:rPr>
              <a:t>Data Information</a:t>
            </a:r>
            <a:endParaRPr lang="en-US" sz="2400" u="none" strike="noStrike" cap="none" dirty="0"/>
          </a:p>
        </p:txBody>
      </p:sp>
      <p:sp>
        <p:nvSpPr>
          <p:cNvPr id="272" name="Google Shape;272;p54"/>
          <p:cNvSpPr txBox="1">
            <a:spLocks noGrp="1"/>
          </p:cNvSpPr>
          <p:nvPr>
            <p:ph type="sldNum" idx="12"/>
          </p:nvPr>
        </p:nvSpPr>
        <p:spPr>
          <a:xfrm>
            <a:off x="9270357" y="6275168"/>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dirty="0"/>
          </a:p>
        </p:txBody>
      </p:sp>
      <p:sp>
        <p:nvSpPr>
          <p:cNvPr id="273" name="Google Shape;273;p54"/>
          <p:cNvSpPr txBox="1"/>
          <p:nvPr/>
        </p:nvSpPr>
        <p:spPr>
          <a:xfrm>
            <a:off x="729925" y="1029113"/>
            <a:ext cx="10227064" cy="892512"/>
          </a:xfrm>
          <a:prstGeom prst="rect">
            <a:avLst/>
          </a:prstGeom>
          <a:noFill/>
          <a:ln>
            <a:noFill/>
          </a:ln>
        </p:spPr>
        <p:txBody>
          <a:bodyPr spcFirstLastPara="1" wrap="square" lIns="91425" tIns="45700" rIns="91425" bIns="45700" anchor="t" anchorCtr="0">
            <a:spAutoFit/>
          </a:bodyPr>
          <a:lstStyle/>
          <a:p>
            <a:pPr marL="285750" marR="0" lvl="0" indent="-171450" algn="l" rtl="0">
              <a:lnSpc>
                <a:spcPct val="100000"/>
              </a:lnSpc>
              <a:spcBef>
                <a:spcPts val="0"/>
              </a:spcBef>
              <a:spcAft>
                <a:spcPts val="0"/>
              </a:spcAft>
              <a:buClr>
                <a:srgbClr val="000000"/>
              </a:buClr>
              <a:buSzPts val="1800"/>
              <a:buFont typeface="Arial" panose="020B0604020202020204"/>
              <a:buNone/>
            </a:pPr>
            <a:endParaRPr sz="1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00000"/>
              </a:lnSpc>
              <a:spcBef>
                <a:spcPts val="0"/>
              </a:spcBef>
              <a:spcAft>
                <a:spcPts val="0"/>
              </a:spcAft>
              <a:buClr>
                <a:srgbClr val="000000"/>
              </a:buClr>
              <a:buSzPts val="1800"/>
              <a:buFont typeface="Arial" panose="020B0604020202020204"/>
              <a:buChar char="•"/>
            </a:pPr>
            <a:r>
              <a:rPr lang="en-US" sz="2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In this model the data is analyzed considering the below features for the model building.</a:t>
            </a:r>
            <a:endParaRPr sz="20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graphicFrame>
        <p:nvGraphicFramePr>
          <p:cNvPr id="274" name="Google Shape;274;p54"/>
          <p:cNvGraphicFramePr/>
          <p:nvPr/>
        </p:nvGraphicFramePr>
        <p:xfrm>
          <a:off x="1235010" y="1808993"/>
          <a:ext cx="6503701" cy="4450080"/>
        </p:xfrm>
        <a:graphic>
          <a:graphicData uri="http://schemas.openxmlformats.org/drawingml/2006/table">
            <a:tbl>
              <a:tblPr firstRow="1" bandRow="1">
                <a:noFill/>
              </a:tblPr>
              <a:tblGrid>
                <a:gridCol w="469177"/>
                <a:gridCol w="2007318"/>
                <a:gridCol w="2007318"/>
                <a:gridCol w="2019888"/>
              </a:tblGrid>
              <a:tr h="188903">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u="none" strike="noStrike" cap="none" dirty="0">
                        <a:latin typeface="Calibri" panose="020F0502020204030204"/>
                        <a:ea typeface="Calibri" panose="020F0502020204030204"/>
                        <a:cs typeface="Calibri" panose="020F0502020204030204"/>
                        <a:sym typeface="Calibri" panose="020F0502020204030204"/>
                      </a:endParaRPr>
                    </a:p>
                  </a:txBody>
                  <a:tcPr marL="91450" marR="91450" marT="45725" marB="45725">
                    <a:solidFill>
                      <a:schemeClr val="bg2">
                        <a:lumMod val="60000"/>
                        <a:lumOff val="40000"/>
                      </a:schemeClr>
                    </a:solidFill>
                  </a:tcPr>
                </a:tc>
                <a:tc gridSpan="3">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u="none" strike="noStrike" cap="none" dirty="0">
                          <a:latin typeface="Times New Roman" panose="02020603050405020304"/>
                          <a:ea typeface="Times New Roman" panose="02020603050405020304"/>
                          <a:cs typeface="Times New Roman" panose="02020603050405020304"/>
                          <a:sym typeface="Times New Roman" panose="02020603050405020304"/>
                        </a:rPr>
                        <a:t>Data Dictionary</a:t>
                      </a:r>
                      <a:endParaRPr sz="1400" u="none" strike="noStrike" cap="none" dirty="0"/>
                    </a:p>
                    <a:p>
                      <a:pPr marL="0" marR="0" lvl="0" indent="0" algn="ctr" rtl="0">
                        <a:lnSpc>
                          <a:spcPct val="100000"/>
                        </a:lnSpc>
                        <a:spcBef>
                          <a:spcPts val="0"/>
                        </a:spcBef>
                        <a:spcAft>
                          <a:spcPts val="0"/>
                        </a:spcAft>
                        <a:buClr>
                          <a:srgbClr val="000000"/>
                        </a:buClr>
                        <a:buSzPts val="1800"/>
                        <a:buFont typeface="Arial" panose="020B0604020202020204"/>
                        <a:buNone/>
                      </a:pPr>
                      <a:endParaRPr sz="1800" u="none" strike="noStrike" cap="none" dirty="0">
                        <a:latin typeface="Calibri" panose="020F0502020204030204"/>
                        <a:ea typeface="Calibri" panose="020F0502020204030204"/>
                        <a:cs typeface="Calibri" panose="020F0502020204030204"/>
                        <a:sym typeface="Calibri" panose="020F0502020204030204"/>
                      </a:endParaRPr>
                    </a:p>
                  </a:txBody>
                  <a:tcPr marL="91450" marR="91450" marT="45725" marB="45725">
                    <a:solidFill>
                      <a:schemeClr val="bg2">
                        <a:lumMod val="60000"/>
                        <a:lumOff val="40000"/>
                      </a:schemeClr>
                    </a:solidFill>
                  </a:tcPr>
                </a:tc>
                <a:tc hMerge="1">
                  <a:tcPr/>
                </a:tc>
                <a:tc hMerge="1">
                  <a:tcPr/>
                </a:tc>
              </a:tr>
              <a:tr h="531495">
                <a:tc>
                  <a:txBody>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sz="1600" b="1" u="none" strike="noStrike" cap="none" dirty="0">
                          <a:latin typeface="Times New Roman" panose="02020603050405020304" pitchFamily="18" charset="0"/>
                          <a:cs typeface="Times New Roman" panose="02020603050405020304" pitchFamily="18" charset="0"/>
                        </a:rPr>
                        <a:t>Sr.no</a:t>
                      </a:r>
                      <a:endParaRPr sz="1600" b="1"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panose="020B0604020202020204"/>
                        <a:buNone/>
                      </a:pPr>
                      <a:r>
                        <a:rPr lang="en-US" sz="1600" b="1" u="none" strike="noStrike" cap="none" dirty="0">
                          <a:latin typeface="Times New Roman" panose="02020603050405020304"/>
                          <a:ea typeface="Times New Roman" panose="02020603050405020304"/>
                          <a:cs typeface="Times New Roman" panose="02020603050405020304"/>
                          <a:sym typeface="Times New Roman" panose="02020603050405020304"/>
                        </a:rPr>
                        <a:t>Name of the features</a:t>
                      </a:r>
                      <a:endParaRPr sz="1400" u="none" strike="noStrike" cap="none" dirty="0"/>
                    </a:p>
                  </a:txBody>
                  <a:tcPr marL="91450" marR="91450" marT="45725" marB="45725"/>
                </a:tc>
                <a:tc>
                  <a:txBody>
                    <a:bodyPr/>
                    <a:p>
                      <a:pPr marL="0" marR="0" lvl="0" indent="0" algn="l" rtl="0">
                        <a:lnSpc>
                          <a:spcPct val="100000"/>
                        </a:lnSpc>
                        <a:spcBef>
                          <a:spcPts val="0"/>
                        </a:spcBef>
                        <a:spcAft>
                          <a:spcPts val="0"/>
                        </a:spcAft>
                        <a:buClr>
                          <a:srgbClr val="000000"/>
                        </a:buClr>
                        <a:buSzPts val="1600"/>
                        <a:buFont typeface="Arial" panose="020B0604020202020204"/>
                        <a:buNone/>
                      </a:pPr>
                      <a:r>
                        <a:rPr lang="en-US" sz="1600" b="1" u="none" strike="noStrike" cap="none" dirty="0">
                          <a:latin typeface="Times New Roman" panose="02020603050405020304"/>
                          <a:ea typeface="Times New Roman" panose="02020603050405020304"/>
                          <a:cs typeface="Times New Roman" panose="02020603050405020304"/>
                          <a:sym typeface="Times New Roman" panose="02020603050405020304"/>
                        </a:rPr>
                        <a:t>Description</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panose="020B0604020202020204"/>
                        <a:buNone/>
                      </a:pPr>
                      <a:r>
                        <a:rPr lang="en-US" sz="1600" b="1" dirty="0">
                          <a:latin typeface="Times New Roman" panose="02020603050405020304"/>
                          <a:ea typeface="Times New Roman" panose="02020603050405020304"/>
                          <a:cs typeface="Times New Roman" panose="02020603050405020304"/>
                          <a:sym typeface="Times New Roman" panose="02020603050405020304"/>
                        </a:rPr>
                        <a:t>D</a:t>
                      </a:r>
                      <a:r>
                        <a:rPr lang="en-IN" altLang="en-US" sz="1600" b="1" dirty="0">
                          <a:latin typeface="Times New Roman" panose="02020603050405020304"/>
                          <a:ea typeface="Times New Roman" panose="02020603050405020304"/>
                          <a:cs typeface="Times New Roman" panose="02020603050405020304"/>
                          <a:sym typeface="Times New Roman" panose="02020603050405020304"/>
                        </a:rPr>
                        <a:t>ata Type</a:t>
                      </a:r>
                      <a:endParaRPr lang="en-IN" altLang="en-US" sz="1600" b="1"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52630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u="none" strike="noStrike" cap="none" dirty="0"/>
                        <a:t>1.</a:t>
                      </a:r>
                      <a:endParaRPr lang="en-IN"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sz="1400" u="none" strike="noStrike" cap="none" dirty="0"/>
                        <a:t>Date</a:t>
                      </a:r>
                      <a:endParaRPr sz="1400" u="none" strike="noStrike" cap="none" dirty="0"/>
                    </a:p>
                  </a:txBody>
                  <a:tcPr marL="91450" marR="91450" marT="45725" marB="45725"/>
                </a:tc>
                <a:tc>
                  <a:txBody>
                    <a:bodyPr/>
                    <a:p>
                      <a:pPr marL="0" marR="0" lvl="0" indent="0" algn="l" rtl="0">
                        <a:lnSpc>
                          <a:spcPct val="100000"/>
                        </a:lnSpc>
                        <a:spcBef>
                          <a:spcPts val="0"/>
                        </a:spcBef>
                        <a:spcAft>
                          <a:spcPts val="0"/>
                        </a:spcAft>
                        <a:buClr>
                          <a:srgbClr val="000000"/>
                        </a:buClr>
                        <a:buSzPts val="1600"/>
                        <a:buFont typeface="Arial" panose="020B0604020202020204"/>
                        <a:buNone/>
                      </a:pPr>
                      <a:r>
                        <a:rPr lang="en-IN" sz="1400" u="none" strike="noStrike" cap="none" dirty="0"/>
                        <a:t>date of the day</a:t>
                      </a:r>
                      <a:endParaRPr lang="en-IN"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sz="1400" u="none" strike="noStrike" cap="none" dirty="0"/>
                        <a:t>Nominal</a:t>
                      </a:r>
                      <a:endParaRPr lang="en-IN" sz="1400" u="none" strike="noStrike" cap="none" dirty="0"/>
                    </a:p>
                  </a:txBody>
                  <a:tcPr marL="91450" marR="91450" marT="45725" marB="45725"/>
                </a:tc>
              </a:tr>
              <a:tr h="82296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Time</a:t>
                      </a:r>
                      <a:endParaRPr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required time for prediction of optimal route</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Nominal</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52630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Source</a:t>
                      </a:r>
                      <a:endParaRPr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pik-up / drop point of passenger</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Discrete</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52630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4.</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query_origin</a:t>
                      </a:r>
                      <a:endParaRPr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p>
                      <a:pPr marL="0" marR="0" lvl="0" indent="0" algn="l" rtl="0">
                        <a:lnSpc>
                          <a:spcPct val="100000"/>
                        </a:lnSpc>
                        <a:spcBef>
                          <a:spcPts val="0"/>
                        </a:spcBef>
                        <a:spcAft>
                          <a:spcPts val="0"/>
                        </a:spcAft>
                        <a:buClr>
                          <a:srgbClr val="000000"/>
                        </a:buClr>
                        <a:buSzPts val="1400"/>
                        <a:buFont typeface="Arial" panose="020B0604020202020204"/>
                        <a:buNone/>
                      </a:pPr>
                      <a:r>
                        <a:rPr lang="en-IN" sz="1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pik-up / drop lat-long of passenger</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Nominal / Discrete</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49782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5.</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road</a:t>
                      </a:r>
                      <a:endParaRPr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pik-up / drop point of passenger</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Discrete</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bl>
          </a:graphicData>
        </a:graphic>
      </p:graphicFrame>
      <p:pic>
        <p:nvPicPr>
          <p:cNvPr id="6" name="Picture 5"/>
          <p:cNvPicPr>
            <a:picLocks noChangeAspect="1"/>
          </p:cNvPicPr>
          <p:nvPr/>
        </p:nvPicPr>
        <p:blipFill>
          <a:blip r:embed="rId1"/>
          <a:stretch>
            <a:fillRect/>
          </a:stretch>
        </p:blipFill>
        <p:spPr>
          <a:xfrm>
            <a:off x="8385668" y="2933109"/>
            <a:ext cx="2686050" cy="1695450"/>
          </a:xfrm>
          <a:prstGeom prst="rect">
            <a:avLst/>
          </a:prstGeom>
        </p:spPr>
      </p:pic>
      <p:pic>
        <p:nvPicPr>
          <p:cNvPr id="7" name="Google Shape;170;p14"/>
          <p:cNvPicPr preferRelativeResize="0"/>
          <p:nvPr/>
        </p:nvPicPr>
        <p:blipFill rotWithShape="1">
          <a:blip r:embed="rId2"/>
          <a:srcRect/>
          <a:stretch>
            <a:fillRect/>
          </a:stretch>
        </p:blipFill>
        <p:spPr>
          <a:xfrm>
            <a:off x="9580951" y="6049529"/>
            <a:ext cx="2592012" cy="805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54"/>
          <p:cNvSpPr txBox="1">
            <a:spLocks noGrp="1"/>
          </p:cNvSpPr>
          <p:nvPr>
            <p:ph type="title"/>
          </p:nvPr>
        </p:nvSpPr>
        <p:spPr>
          <a:xfrm>
            <a:off x="242915" y="152915"/>
            <a:ext cx="9952800" cy="584735"/>
          </a:xfrm>
          <a:prstGeom prst="rect">
            <a:avLst/>
          </a:prstGeom>
          <a:noFill/>
          <a:ln>
            <a:noFill/>
          </a:ln>
        </p:spPr>
        <p:txBody>
          <a:bodyPr spcFirstLastPara="1" wrap="square" lIns="91425" tIns="45700" rIns="91425" bIns="45700" anchor="ctr" anchorCtr="0">
            <a:spAutoFit/>
          </a:bodyPr>
          <a:lstStyle/>
          <a:p>
            <a:pPr marL="0" marR="0" lvl="0" indent="0" rtl="0">
              <a:lnSpc>
                <a:spcPct val="100000"/>
              </a:lnSpc>
              <a:spcBef>
                <a:spcPts val="0"/>
              </a:spcBef>
              <a:spcAft>
                <a:spcPts val="0"/>
              </a:spcAft>
              <a:buClr>
                <a:srgbClr val="000000"/>
              </a:buClr>
              <a:buSzPts val="1800"/>
              <a:buFont typeface="Arial" panose="020B0604020202020204"/>
              <a:buNone/>
            </a:pPr>
            <a:r>
              <a:rPr lang="en-US" sz="3200" b="1" u="none" strike="noStrike" cap="none" dirty="0">
                <a:latin typeface="Times New Roman" panose="02020603050405020304"/>
                <a:ea typeface="Times New Roman" panose="02020603050405020304"/>
                <a:cs typeface="Times New Roman" panose="02020603050405020304"/>
                <a:sym typeface="Times New Roman" panose="02020603050405020304"/>
              </a:rPr>
              <a:t>Data Information</a:t>
            </a:r>
            <a:endParaRPr lang="en-US" sz="2400" u="none" strike="noStrike" cap="none" dirty="0"/>
          </a:p>
        </p:txBody>
      </p:sp>
      <p:sp>
        <p:nvSpPr>
          <p:cNvPr id="272" name="Google Shape;272;p54"/>
          <p:cNvSpPr txBox="1">
            <a:spLocks noGrp="1"/>
          </p:cNvSpPr>
          <p:nvPr>
            <p:ph type="sldNum" idx="12"/>
          </p:nvPr>
        </p:nvSpPr>
        <p:spPr>
          <a:xfrm>
            <a:off x="9270357" y="6275168"/>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dirty="0"/>
          </a:p>
        </p:txBody>
      </p:sp>
      <p:sp>
        <p:nvSpPr>
          <p:cNvPr id="273" name="Google Shape;273;p54"/>
          <p:cNvSpPr txBox="1"/>
          <p:nvPr/>
        </p:nvSpPr>
        <p:spPr>
          <a:xfrm>
            <a:off x="729925" y="1029113"/>
            <a:ext cx="10227064" cy="892512"/>
          </a:xfrm>
          <a:prstGeom prst="rect">
            <a:avLst/>
          </a:prstGeom>
          <a:noFill/>
          <a:ln>
            <a:noFill/>
          </a:ln>
        </p:spPr>
        <p:txBody>
          <a:bodyPr spcFirstLastPara="1" wrap="square" lIns="91425" tIns="45700" rIns="91425" bIns="45700" anchor="t" anchorCtr="0">
            <a:spAutoFit/>
          </a:bodyPr>
          <a:lstStyle/>
          <a:p>
            <a:pPr marL="285750" marR="0" lvl="0" indent="-171450" algn="l" rtl="0">
              <a:lnSpc>
                <a:spcPct val="100000"/>
              </a:lnSpc>
              <a:spcBef>
                <a:spcPts val="0"/>
              </a:spcBef>
              <a:spcAft>
                <a:spcPts val="0"/>
              </a:spcAft>
              <a:buClr>
                <a:srgbClr val="000000"/>
              </a:buClr>
              <a:buSzPts val="1800"/>
              <a:buFont typeface="Arial" panose="020B0604020202020204"/>
              <a:buNone/>
            </a:pPr>
            <a:endParaRPr sz="1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00000"/>
              </a:lnSpc>
              <a:spcBef>
                <a:spcPts val="0"/>
              </a:spcBef>
              <a:spcAft>
                <a:spcPts val="0"/>
              </a:spcAft>
              <a:buClr>
                <a:srgbClr val="000000"/>
              </a:buClr>
              <a:buSzPts val="1800"/>
              <a:buFont typeface="Arial" panose="020B0604020202020204"/>
              <a:buChar char="•"/>
            </a:pPr>
            <a:r>
              <a:rPr lang="en-US" sz="2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In this model the data is analyzed considering the below features for the model building.</a:t>
            </a:r>
            <a:endParaRPr sz="20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graphicFrame>
        <p:nvGraphicFramePr>
          <p:cNvPr id="274" name="Google Shape;274;p54"/>
          <p:cNvGraphicFramePr/>
          <p:nvPr/>
        </p:nvGraphicFramePr>
        <p:xfrm>
          <a:off x="1235010" y="1808993"/>
          <a:ext cx="6503701" cy="4450080"/>
        </p:xfrm>
        <a:graphic>
          <a:graphicData uri="http://schemas.openxmlformats.org/drawingml/2006/table">
            <a:tbl>
              <a:tblPr firstRow="1" bandRow="1">
                <a:noFill/>
              </a:tblPr>
              <a:tblGrid>
                <a:gridCol w="469177"/>
                <a:gridCol w="2007318"/>
                <a:gridCol w="2007318"/>
                <a:gridCol w="2019888"/>
              </a:tblGrid>
              <a:tr h="188903">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u="none" strike="noStrike" cap="none" dirty="0">
                        <a:latin typeface="Calibri" panose="020F0502020204030204"/>
                        <a:ea typeface="Calibri" panose="020F0502020204030204"/>
                        <a:cs typeface="Calibri" panose="020F0502020204030204"/>
                        <a:sym typeface="Calibri" panose="020F0502020204030204"/>
                      </a:endParaRPr>
                    </a:p>
                  </a:txBody>
                  <a:tcPr marL="91450" marR="91450" marT="45725" marB="45725">
                    <a:solidFill>
                      <a:schemeClr val="bg2">
                        <a:lumMod val="60000"/>
                        <a:lumOff val="40000"/>
                      </a:schemeClr>
                    </a:solidFill>
                  </a:tcPr>
                </a:tc>
                <a:tc gridSpan="3">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u="none" strike="noStrike" cap="none" dirty="0">
                          <a:latin typeface="Times New Roman" panose="02020603050405020304"/>
                          <a:ea typeface="Times New Roman" panose="02020603050405020304"/>
                          <a:cs typeface="Times New Roman" panose="02020603050405020304"/>
                          <a:sym typeface="Times New Roman" panose="02020603050405020304"/>
                        </a:rPr>
                        <a:t>Data Dictionary</a:t>
                      </a:r>
                      <a:endParaRPr sz="1400" u="none" strike="noStrike" cap="none" dirty="0"/>
                    </a:p>
                    <a:p>
                      <a:pPr marL="0" marR="0" lvl="0" indent="0" algn="ctr" rtl="0">
                        <a:lnSpc>
                          <a:spcPct val="100000"/>
                        </a:lnSpc>
                        <a:spcBef>
                          <a:spcPts val="0"/>
                        </a:spcBef>
                        <a:spcAft>
                          <a:spcPts val="0"/>
                        </a:spcAft>
                        <a:buClr>
                          <a:srgbClr val="000000"/>
                        </a:buClr>
                        <a:buSzPts val="1800"/>
                        <a:buFont typeface="Arial" panose="020B0604020202020204"/>
                        <a:buNone/>
                      </a:pPr>
                      <a:endParaRPr sz="1800" u="none" strike="noStrike" cap="none" dirty="0">
                        <a:latin typeface="Calibri" panose="020F0502020204030204"/>
                        <a:ea typeface="Calibri" panose="020F0502020204030204"/>
                        <a:cs typeface="Calibri" panose="020F0502020204030204"/>
                        <a:sym typeface="Calibri" panose="020F0502020204030204"/>
                      </a:endParaRPr>
                    </a:p>
                  </a:txBody>
                  <a:tcPr marL="91450" marR="91450" marT="45725" marB="45725">
                    <a:solidFill>
                      <a:schemeClr val="bg2">
                        <a:lumMod val="60000"/>
                        <a:lumOff val="40000"/>
                      </a:schemeClr>
                    </a:solidFill>
                  </a:tcPr>
                </a:tc>
                <a:tc hMerge="1">
                  <a:tcPr/>
                </a:tc>
                <a:tc hMerge="1">
                  <a:tcPr/>
                </a:tc>
              </a:tr>
              <a:tr h="531495">
                <a:tc>
                  <a:txBody>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sz="1600" b="1" u="none" strike="noStrike" cap="none" dirty="0">
                          <a:latin typeface="Times New Roman" panose="02020603050405020304" pitchFamily="18" charset="0"/>
                          <a:cs typeface="Times New Roman" panose="02020603050405020304" pitchFamily="18" charset="0"/>
                        </a:rPr>
                        <a:t>Sr.no</a:t>
                      </a:r>
                      <a:endParaRPr sz="1600" b="1"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panose="020B0604020202020204"/>
                        <a:buNone/>
                      </a:pPr>
                      <a:r>
                        <a:rPr lang="en-US" sz="1600" b="1" u="none" strike="noStrike" cap="none" dirty="0">
                          <a:latin typeface="Times New Roman" panose="02020603050405020304"/>
                          <a:ea typeface="Times New Roman" panose="02020603050405020304"/>
                          <a:cs typeface="Times New Roman" panose="02020603050405020304"/>
                          <a:sym typeface="Times New Roman" panose="02020603050405020304"/>
                        </a:rPr>
                        <a:t>Name of the features</a:t>
                      </a:r>
                      <a:endParaRPr sz="1400" u="none" strike="noStrike" cap="none" dirty="0"/>
                    </a:p>
                  </a:txBody>
                  <a:tcPr marL="91450" marR="91450" marT="45725" marB="45725"/>
                </a:tc>
                <a:tc>
                  <a:txBody>
                    <a:bodyPr/>
                    <a:p>
                      <a:pPr marL="0" marR="0" lvl="0" indent="0" algn="l" rtl="0">
                        <a:lnSpc>
                          <a:spcPct val="100000"/>
                        </a:lnSpc>
                        <a:spcBef>
                          <a:spcPts val="0"/>
                        </a:spcBef>
                        <a:spcAft>
                          <a:spcPts val="0"/>
                        </a:spcAft>
                        <a:buClr>
                          <a:srgbClr val="000000"/>
                        </a:buClr>
                        <a:buSzPts val="1600"/>
                        <a:buFont typeface="Arial" panose="020B0604020202020204"/>
                        <a:buNone/>
                      </a:pPr>
                      <a:r>
                        <a:rPr lang="en-US" sz="1600" b="1" u="none" strike="noStrike" cap="none" dirty="0">
                          <a:latin typeface="Times New Roman" panose="02020603050405020304"/>
                          <a:ea typeface="Times New Roman" panose="02020603050405020304"/>
                          <a:cs typeface="Times New Roman" panose="02020603050405020304"/>
                          <a:sym typeface="Times New Roman" panose="02020603050405020304"/>
                        </a:rPr>
                        <a:t>Description</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panose="020B0604020202020204"/>
                        <a:buNone/>
                      </a:pPr>
                      <a:r>
                        <a:rPr lang="en-US" sz="1600" b="1" dirty="0">
                          <a:latin typeface="Times New Roman" panose="02020603050405020304"/>
                          <a:ea typeface="Times New Roman" panose="02020603050405020304"/>
                          <a:cs typeface="Times New Roman" panose="02020603050405020304"/>
                          <a:sym typeface="Times New Roman" panose="02020603050405020304"/>
                        </a:rPr>
                        <a:t>D</a:t>
                      </a:r>
                      <a:r>
                        <a:rPr lang="en-IN" altLang="en-US" sz="1600" b="1" dirty="0">
                          <a:latin typeface="Times New Roman" panose="02020603050405020304"/>
                          <a:ea typeface="Times New Roman" panose="02020603050405020304"/>
                          <a:cs typeface="Times New Roman" panose="02020603050405020304"/>
                          <a:sym typeface="Times New Roman" panose="02020603050405020304"/>
                        </a:rPr>
                        <a:t>ata Type</a:t>
                      </a:r>
                      <a:endParaRPr lang="en-IN" altLang="en-US" sz="1600" b="1"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52630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u="none" strike="noStrike" cap="none" dirty="0"/>
                        <a:t>6.</a:t>
                      </a:r>
                      <a:endParaRPr lang="en-IN"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sz="1400" u="none" strike="noStrike" cap="none" dirty="0"/>
                        <a:t>Destination	</a:t>
                      </a:r>
                      <a:endParaRPr sz="1400" u="none" strike="noStrike" cap="none" dirty="0"/>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dirty="0"/>
                    </a:p>
                  </a:txBody>
                  <a:tcPr marL="91450" marR="91450" marT="45725" marB="45725"/>
                </a:tc>
                <a:tc>
                  <a:txBody>
                    <a:bodyPr/>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pik-up / drop point of passenger</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Discrete</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82296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7.</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query_destinatio</a:t>
                      </a:r>
                      <a:r>
                        <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n</a:t>
                      </a:r>
                      <a:r>
                        <a:rPr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pik-up / drop point of passenger</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Discrete</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52630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8.</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distance(meters)</a:t>
                      </a:r>
                      <a:endParaRPr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distance from source to destinantion</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Continuous </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52630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9.</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avg_time(minutes)</a:t>
                      </a:r>
                      <a:endParaRPr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average time taken from source to destinantion</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Continuous</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49782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10.</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speed_km_hr</a:t>
                      </a:r>
                      <a:endParaRPr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p>
                      <a:pPr marL="0" marR="0" lvl="0" indent="0" algn="l" rtl="0">
                        <a:lnSpc>
                          <a:spcPct val="100000"/>
                        </a:lnSpc>
                        <a:spcBef>
                          <a:spcPts val="0"/>
                        </a:spcBef>
                        <a:spcAft>
                          <a:spcPts val="0"/>
                        </a:spcAft>
                        <a:buClr>
                          <a:srgbClr val="000000"/>
                        </a:buClr>
                        <a:buSzPts val="1400"/>
                        <a:buFont typeface="Arial" panose="020B0604020202020204"/>
                        <a:buNone/>
                      </a:pPr>
                      <a:r>
                        <a:rPr lang="en-IN" sz="1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average vechile speed  from source to destinantion</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Continuous</a:t>
                      </a:r>
                      <a:endParaRPr lang="en-IN" sz="14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bl>
          </a:graphicData>
        </a:graphic>
      </p:graphicFrame>
      <p:pic>
        <p:nvPicPr>
          <p:cNvPr id="6" name="Picture 5"/>
          <p:cNvPicPr>
            <a:picLocks noChangeAspect="1"/>
          </p:cNvPicPr>
          <p:nvPr/>
        </p:nvPicPr>
        <p:blipFill>
          <a:blip r:embed="rId1"/>
          <a:stretch>
            <a:fillRect/>
          </a:stretch>
        </p:blipFill>
        <p:spPr>
          <a:xfrm>
            <a:off x="8385668" y="2933109"/>
            <a:ext cx="2686050" cy="1695450"/>
          </a:xfrm>
          <a:prstGeom prst="rect">
            <a:avLst/>
          </a:prstGeom>
        </p:spPr>
      </p:pic>
      <p:pic>
        <p:nvPicPr>
          <p:cNvPr id="7" name="Google Shape;170;p14"/>
          <p:cNvPicPr preferRelativeResize="0"/>
          <p:nvPr/>
        </p:nvPicPr>
        <p:blipFill rotWithShape="1">
          <a:blip r:embed="rId2"/>
          <a:srcRect/>
          <a:stretch>
            <a:fillRect/>
          </a:stretch>
        </p:blipFill>
        <p:spPr>
          <a:xfrm>
            <a:off x="9580951" y="6049529"/>
            <a:ext cx="2592012" cy="805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117b53b5ae0_10_104"/>
          <p:cNvSpPr txBox="1">
            <a:spLocks noGrp="1"/>
          </p:cNvSpPr>
          <p:nvPr>
            <p:ph type="title"/>
          </p:nvPr>
        </p:nvSpPr>
        <p:spPr>
          <a:xfrm>
            <a:off x="169420" y="206578"/>
            <a:ext cx="11049300" cy="535500"/>
          </a:xfrm>
          <a:prstGeom prst="rect">
            <a:avLst/>
          </a:prstGeom>
          <a:noFill/>
          <a:ln>
            <a:noFill/>
          </a:ln>
        </p:spPr>
        <p:txBody>
          <a:bodyPr spcFirstLastPara="1" wrap="square" lIns="91406" tIns="45698" rIns="91406" bIns="45698" anchor="ctr" anchorCtr="0">
            <a:spAutoFit/>
          </a:bodyPr>
          <a:lstStyle/>
          <a:p>
            <a:r>
              <a:rPr lang="en-US" sz="3200" b="1" dirty="0">
                <a:latin typeface="Times New Roman" panose="02020603050405020304"/>
                <a:ea typeface="Times New Roman" panose="02020603050405020304"/>
                <a:cs typeface="Times New Roman" panose="02020603050405020304"/>
                <a:sym typeface="Times New Roman" panose="02020603050405020304"/>
              </a:rPr>
              <a:t>System Requirements</a:t>
            </a:r>
            <a:endParaRPr sz="3200" b="1"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244" name="Google Shape;244;g117b53b5ae0_10_104"/>
          <p:cNvPicPr preferRelativeResize="0"/>
          <p:nvPr/>
        </p:nvPicPr>
        <p:blipFill>
          <a:blip r:embed="rId1"/>
          <a:stretch>
            <a:fillRect/>
          </a:stretch>
        </p:blipFill>
        <p:spPr>
          <a:xfrm>
            <a:off x="9580951" y="5971862"/>
            <a:ext cx="2592012" cy="805375"/>
          </a:xfrm>
          <a:prstGeom prst="rect">
            <a:avLst/>
          </a:prstGeom>
          <a:noFill/>
          <a:ln>
            <a:noFill/>
          </a:ln>
        </p:spPr>
      </p:pic>
      <p:sp>
        <p:nvSpPr>
          <p:cNvPr id="2" name="TextBox 1"/>
          <p:cNvSpPr txBox="1"/>
          <p:nvPr/>
        </p:nvSpPr>
        <p:spPr>
          <a:xfrm>
            <a:off x="576469" y="1331843"/>
            <a:ext cx="4224131" cy="1938020"/>
          </a:xfrm>
          <a:prstGeom prst="rect">
            <a:avLst/>
          </a:prstGeom>
          <a:noFill/>
        </p:spPr>
        <p:txBody>
          <a:bodyPr wrap="square" rtlCol="0">
            <a:spAutoFit/>
          </a:bodyPr>
          <a:lstStyle/>
          <a:p>
            <a:pPr>
              <a:lnSpc>
                <a:spcPct val="150000"/>
              </a:lnSpc>
            </a:pPr>
            <a:r>
              <a:rPr lang="en-IN" sz="2000" b="1" dirty="0"/>
              <a:t>System Requirements</a:t>
            </a:r>
            <a:endParaRPr lang="en-IN" sz="2000" b="1" dirty="0"/>
          </a:p>
          <a:p>
            <a:pPr marL="285750" indent="-285750">
              <a:lnSpc>
                <a:spcPct val="150000"/>
              </a:lnSpc>
              <a:buFont typeface="Arial" panose="020B0604020202020204" pitchFamily="34" charset="0"/>
              <a:buChar char="•"/>
            </a:pPr>
            <a:r>
              <a:rPr lang="en-IN" sz="2000" dirty="0"/>
              <a:t>Memory: 4GB RAM</a:t>
            </a:r>
            <a:endParaRPr lang="en-IN" sz="2000" dirty="0"/>
          </a:p>
          <a:p>
            <a:pPr marL="285750" indent="-285750">
              <a:lnSpc>
                <a:spcPct val="150000"/>
              </a:lnSpc>
              <a:buFont typeface="Arial" panose="020B0604020202020204" pitchFamily="34" charset="0"/>
              <a:buChar char="•"/>
            </a:pPr>
            <a:r>
              <a:rPr lang="en-US" sz="2000" dirty="0"/>
              <a:t>CPU: Intel Core i3 </a:t>
            </a:r>
            <a:r>
              <a:rPr lang="en-IN" altLang="en-US" sz="2000" dirty="0"/>
              <a:t>11th Gen</a:t>
            </a:r>
            <a:endParaRPr lang="en-US" sz="2000" dirty="0"/>
          </a:p>
          <a:p>
            <a:pPr marL="285750" indent="-285750">
              <a:lnSpc>
                <a:spcPct val="150000"/>
              </a:lnSpc>
              <a:buFont typeface="Arial" panose="020B0604020202020204" pitchFamily="34" charset="0"/>
              <a:buChar char="•"/>
            </a:pPr>
            <a:r>
              <a:rPr lang="en-IN" sz="2000" dirty="0"/>
              <a:t>OS: Windows 11</a:t>
            </a:r>
            <a:endParaRPr lang="en-IN" sz="1800" b="1" dirty="0"/>
          </a:p>
        </p:txBody>
      </p:sp>
      <p:pic>
        <p:nvPicPr>
          <p:cNvPr id="4" name="Picture 3"/>
          <p:cNvPicPr>
            <a:picLocks noChangeAspect="1"/>
          </p:cNvPicPr>
          <p:nvPr/>
        </p:nvPicPr>
        <p:blipFill>
          <a:blip r:embed="rId2"/>
          <a:stretch>
            <a:fillRect/>
          </a:stretch>
        </p:blipFill>
        <p:spPr>
          <a:xfrm>
            <a:off x="1075670" y="3530838"/>
            <a:ext cx="2547572" cy="1881989"/>
          </a:xfrm>
          <a:prstGeom prst="rect">
            <a:avLst/>
          </a:prstGeom>
        </p:spPr>
      </p:pic>
      <p:sp>
        <p:nvSpPr>
          <p:cNvPr id="5" name="TextBox 4"/>
          <p:cNvSpPr txBox="1"/>
          <p:nvPr/>
        </p:nvSpPr>
        <p:spPr>
          <a:xfrm>
            <a:off x="4731027" y="1222513"/>
            <a:ext cx="6703356" cy="4246245"/>
          </a:xfrm>
          <a:prstGeom prst="rect">
            <a:avLst/>
          </a:prstGeom>
          <a:noFill/>
        </p:spPr>
        <p:txBody>
          <a:bodyPr wrap="square" rtlCol="0">
            <a:spAutoFit/>
          </a:bodyPr>
          <a:lstStyle/>
          <a:p>
            <a:pPr>
              <a:lnSpc>
                <a:spcPct val="150000"/>
              </a:lnSpc>
            </a:pPr>
            <a:r>
              <a:rPr lang="en-IN" sz="2000" b="1" dirty="0"/>
              <a:t>Prepare Environment</a:t>
            </a:r>
            <a:endParaRPr lang="en-IN" sz="2000" b="1" dirty="0"/>
          </a:p>
          <a:p>
            <a:pPr marL="342900" indent="-342900">
              <a:lnSpc>
                <a:spcPct val="150000"/>
              </a:lnSpc>
              <a:buFont typeface="Arial" panose="020B0604020202020204" pitchFamily="34" charset="0"/>
              <a:buChar char="•"/>
            </a:pPr>
            <a:r>
              <a:rPr lang="en-IN" sz="1600" dirty="0"/>
              <a:t>Install python version 3.10.8</a:t>
            </a:r>
            <a:endParaRPr lang="en-IN" sz="1600" dirty="0"/>
          </a:p>
          <a:p>
            <a:pPr marL="342900" indent="-342900">
              <a:lnSpc>
                <a:spcPct val="150000"/>
              </a:lnSpc>
              <a:buFont typeface="Arial" panose="020B0604020202020204" pitchFamily="34" charset="0"/>
              <a:buChar char="•"/>
            </a:pPr>
            <a:r>
              <a:rPr lang="en-IN" sz="1600" dirty="0"/>
              <a:t>Install Anaconda software to launch IDE platform like Jupyter</a:t>
            </a:r>
            <a:endParaRPr lang="en-IN" sz="1600" dirty="0"/>
          </a:p>
          <a:p>
            <a:pPr marL="342900" indent="-342900">
              <a:lnSpc>
                <a:spcPct val="150000"/>
              </a:lnSpc>
              <a:buFont typeface="Arial" panose="020B0604020202020204" pitchFamily="34" charset="0"/>
              <a:buChar char="•"/>
            </a:pPr>
            <a:r>
              <a:rPr lang="en-IN" sz="1600" dirty="0"/>
              <a:t>Creating a new Environment</a:t>
            </a:r>
            <a:endParaRPr lang="en-IN" sz="1600" dirty="0"/>
          </a:p>
          <a:p>
            <a:pPr marL="342900" indent="-342900">
              <a:lnSpc>
                <a:spcPct val="150000"/>
              </a:lnSpc>
              <a:buFont typeface="Arial" panose="020B0604020202020204" pitchFamily="34" charset="0"/>
              <a:buChar char="•"/>
            </a:pPr>
            <a:r>
              <a:rPr lang="en-US" sz="1600" dirty="0"/>
              <a:t>Install Pandas for preprocessing of data</a:t>
            </a:r>
            <a:endParaRPr lang="en-IN" sz="1600" dirty="0"/>
          </a:p>
          <a:p>
            <a:pPr marL="342900" indent="-342900">
              <a:lnSpc>
                <a:spcPct val="150000"/>
              </a:lnSpc>
              <a:buFont typeface="Arial" panose="020B0604020202020204" pitchFamily="34" charset="0"/>
              <a:buChar char="•"/>
            </a:pPr>
            <a:r>
              <a:rPr lang="en-US" sz="1600" dirty="0"/>
              <a:t>Install NumPy for mathematical calculations</a:t>
            </a:r>
            <a:endParaRPr lang="en-IN" sz="1600" dirty="0"/>
          </a:p>
          <a:p>
            <a:pPr marL="342900" indent="-342900">
              <a:lnSpc>
                <a:spcPct val="150000"/>
              </a:lnSpc>
              <a:buFont typeface="Arial" panose="020B0604020202020204" pitchFamily="34" charset="0"/>
              <a:buChar char="•"/>
            </a:pPr>
            <a:r>
              <a:rPr lang="en-IN" sz="1600" dirty="0"/>
              <a:t>Install Seaborn &amp; Matplotlib for Visualisation</a:t>
            </a:r>
            <a:endParaRPr lang="en-IN" sz="1600" dirty="0"/>
          </a:p>
          <a:p>
            <a:pPr marL="342900" indent="-342900">
              <a:lnSpc>
                <a:spcPct val="150000"/>
              </a:lnSpc>
              <a:buFont typeface="Arial" panose="020B0604020202020204" pitchFamily="34" charset="0"/>
              <a:buChar char="•"/>
            </a:pPr>
            <a:r>
              <a:rPr lang="en-IN" sz="1600" dirty="0"/>
              <a:t>Install sweetviz and dtale library for doing Auto - EDA</a:t>
            </a:r>
            <a:endParaRPr lang="en-IN" sz="1600" dirty="0"/>
          </a:p>
          <a:p>
            <a:pPr marL="342900" indent="-342900">
              <a:lnSpc>
                <a:spcPct val="150000"/>
              </a:lnSpc>
              <a:buFont typeface="Arial" panose="020B0604020202020204" pitchFamily="34" charset="0"/>
              <a:buChar char="•"/>
            </a:pPr>
            <a:r>
              <a:rPr lang="en-IN" sz="1600" dirty="0"/>
              <a:t>Install Networkx for operation on Network Analytics</a:t>
            </a:r>
            <a:endParaRPr lang="en-IN" sz="1600" dirty="0"/>
          </a:p>
          <a:p>
            <a:pPr marL="342900" indent="-342900">
              <a:lnSpc>
                <a:spcPct val="150000"/>
              </a:lnSpc>
              <a:buFont typeface="Arial" panose="020B0604020202020204" pitchFamily="34" charset="0"/>
              <a:buChar char="•"/>
            </a:pPr>
            <a:r>
              <a:rPr lang="en-IN" sz="1600" dirty="0"/>
              <a:t>Install Streamlit for web-frame work</a:t>
            </a:r>
            <a:endParaRPr lang="en-IN" sz="1600" dirty="0"/>
          </a:p>
          <a:p>
            <a:pPr marL="342900" indent="-342900">
              <a:lnSpc>
                <a:spcPct val="150000"/>
              </a:lnSpc>
              <a:buFont typeface="Arial" panose="020B0604020202020204" pitchFamily="34" charset="0"/>
              <a:buChar char="•"/>
            </a:pPr>
            <a:r>
              <a:rPr lang="en-IN" sz="1600" dirty="0"/>
              <a:t>Use Streamlit-Cloud, Heroku, AWS for Model - Deployment </a:t>
            </a:r>
            <a:endParaRPr lang="en-IN"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39" name="Shape 239"/>
        <p:cNvGrpSpPr/>
        <p:nvPr/>
      </p:nvGrpSpPr>
      <p:grpSpPr>
        <a:xfrm>
          <a:off x="0" y="0"/>
          <a:ext cx="0" cy="0"/>
          <a:chOff x="0" y="0"/>
          <a:chExt cx="0" cy="0"/>
        </a:xfrm>
      </p:grpSpPr>
      <p:sp>
        <p:nvSpPr>
          <p:cNvPr id="240" name="Google Shape;240;p22"/>
          <p:cNvSpPr txBox="1"/>
          <p:nvPr>
            <p:ph type="title"/>
          </p:nvPr>
        </p:nvSpPr>
        <p:spPr>
          <a:xfrm>
            <a:off x="148819" y="139124"/>
            <a:ext cx="9247200" cy="532765"/>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IN" altLang="en-US" sz="3200" b="1">
                <a:latin typeface="Times New Roman" panose="02020603050405020304"/>
                <a:ea typeface="Times New Roman" panose="02020603050405020304"/>
                <a:cs typeface="Times New Roman" panose="02020603050405020304"/>
                <a:sym typeface="Times New Roman" panose="02020603050405020304"/>
              </a:rPr>
              <a:t>Auto - </a:t>
            </a:r>
            <a:r>
              <a:rPr lang="en-US" sz="3200" b="1">
                <a:latin typeface="Times New Roman" panose="02020603050405020304"/>
                <a:ea typeface="Times New Roman" panose="02020603050405020304"/>
                <a:cs typeface="Times New Roman" panose="02020603050405020304"/>
                <a:sym typeface="Times New Roman" panose="02020603050405020304"/>
              </a:rPr>
              <a:t>Exploratory Data Analysis [</a:t>
            </a:r>
            <a:r>
              <a:rPr lang="en-IN" altLang="en-US" sz="3200" b="1">
                <a:latin typeface="Times New Roman" panose="02020603050405020304"/>
                <a:ea typeface="Times New Roman" panose="02020603050405020304"/>
                <a:cs typeface="Times New Roman" panose="02020603050405020304"/>
                <a:sym typeface="Times New Roman" panose="02020603050405020304"/>
              </a:rPr>
              <a:t>Auto - </a:t>
            </a:r>
            <a:r>
              <a:rPr lang="en-US" sz="3200" b="1">
                <a:latin typeface="Times New Roman" panose="02020603050405020304"/>
                <a:ea typeface="Times New Roman" panose="02020603050405020304"/>
                <a:cs typeface="Times New Roman" panose="02020603050405020304"/>
                <a:sym typeface="Times New Roman" panose="02020603050405020304"/>
              </a:rPr>
              <a:t>EDA]</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sp>
        <p:nvSpPr>
          <p:cNvPr id="241" name="Google Shape;241;p22"/>
          <p:cNvSpPr txBox="1"/>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242" name="Google Shape;242;p22"/>
          <p:cNvPicPr preferRelativeResize="0"/>
          <p:nvPr/>
        </p:nvPicPr>
        <p:blipFill rotWithShape="1">
          <a:blip r:embed="rId1"/>
          <a:srcRect/>
          <a:stretch>
            <a:fillRect/>
          </a:stretch>
        </p:blipFill>
        <p:spPr>
          <a:xfrm>
            <a:off x="9580951" y="6040102"/>
            <a:ext cx="2592012" cy="805375"/>
          </a:xfrm>
          <a:prstGeom prst="rect">
            <a:avLst/>
          </a:prstGeom>
          <a:noFill/>
          <a:ln>
            <a:noFill/>
          </a:ln>
        </p:spPr>
      </p:pic>
      <p:pic>
        <p:nvPicPr>
          <p:cNvPr id="2" name="Picture 1"/>
          <p:cNvPicPr>
            <a:picLocks noChangeAspect="1"/>
          </p:cNvPicPr>
          <p:nvPr/>
        </p:nvPicPr>
        <p:blipFill>
          <a:blip r:embed="rId2"/>
          <a:stretch>
            <a:fillRect/>
          </a:stretch>
        </p:blipFill>
        <p:spPr>
          <a:xfrm>
            <a:off x="215900" y="1049020"/>
            <a:ext cx="11652885" cy="4991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46" name="Shape 246"/>
        <p:cNvGrpSpPr/>
        <p:nvPr/>
      </p:nvGrpSpPr>
      <p:grpSpPr>
        <a:xfrm>
          <a:off x="0" y="0"/>
          <a:ext cx="0" cy="0"/>
          <a:chOff x="0" y="0"/>
          <a:chExt cx="0" cy="0"/>
        </a:xfrm>
      </p:grpSpPr>
      <p:sp>
        <p:nvSpPr>
          <p:cNvPr id="247" name="Google Shape;247;p24"/>
          <p:cNvSpPr txBox="1"/>
          <p:nvPr>
            <p:ph type="title"/>
          </p:nvPr>
        </p:nvSpPr>
        <p:spPr>
          <a:xfrm>
            <a:off x="2775857" y="121327"/>
            <a:ext cx="5965371" cy="535487"/>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SzPts val="2300"/>
              <a:buNone/>
            </a:pPr>
            <a:r>
              <a:rPr lang="en-US" sz="3200" b="1">
                <a:latin typeface="Times New Roman" panose="02020603050405020304"/>
                <a:ea typeface="Times New Roman" panose="02020603050405020304"/>
                <a:cs typeface="Times New Roman" panose="02020603050405020304"/>
                <a:sym typeface="Times New Roman" panose="02020603050405020304"/>
              </a:rPr>
              <a:t>EDA Description</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sp>
        <p:nvSpPr>
          <p:cNvPr id="248" name="Google Shape;248;p24"/>
          <p:cNvSpPr txBox="1"/>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249" name="Google Shape;249;p24"/>
          <p:cNvPicPr preferRelativeResize="0"/>
          <p:nvPr/>
        </p:nvPicPr>
        <p:blipFill rotWithShape="1">
          <a:blip r:embed="rId1"/>
          <a:srcRect/>
          <a:stretch>
            <a:fillRect/>
          </a:stretch>
        </p:blipFill>
        <p:spPr>
          <a:xfrm>
            <a:off x="9580951" y="6040102"/>
            <a:ext cx="2592012" cy="805375"/>
          </a:xfrm>
          <a:prstGeom prst="rect">
            <a:avLst/>
          </a:prstGeom>
          <a:noFill/>
          <a:ln>
            <a:noFill/>
          </a:ln>
        </p:spPr>
      </p:pic>
      <p:sp>
        <p:nvSpPr>
          <p:cNvPr id="2" name="Text Box 1"/>
          <p:cNvSpPr txBox="1"/>
          <p:nvPr/>
        </p:nvSpPr>
        <p:spPr>
          <a:xfrm>
            <a:off x="2045970" y="2613660"/>
            <a:ext cx="8100695" cy="2553335"/>
          </a:xfrm>
          <a:prstGeom prst="rect">
            <a:avLst/>
          </a:prstGeom>
          <a:noFill/>
        </p:spPr>
        <p:txBody>
          <a:bodyPr wrap="square" rtlCol="0">
            <a:spAutoFit/>
          </a:bodyPr>
          <a:p>
            <a:pPr marL="285750" indent="-285750" algn="l">
              <a:buFont typeface="Arial" panose="020B0604020202020204" pitchFamily="34" charset="0"/>
              <a:buChar char="•"/>
            </a:pPr>
            <a:r>
              <a:rPr lang="en-IN" altLang="en-US" sz="2000">
                <a:sym typeface="+mn-ea"/>
              </a:rPr>
              <a:t>Install sweetviz for Auto - EDA</a:t>
            </a:r>
            <a:endParaRPr lang="en-IN" altLang="en-US" sz="2000"/>
          </a:p>
          <a:p>
            <a:pPr marL="285750" indent="-285750" algn="l">
              <a:buFont typeface="Arial" panose="020B0604020202020204" pitchFamily="34" charset="0"/>
              <a:buChar char="•"/>
            </a:pPr>
            <a:endParaRPr lang="en-IN" altLang="en-US" sz="2000"/>
          </a:p>
          <a:p>
            <a:pPr marL="285750" indent="-285750" algn="l">
              <a:buFont typeface="Arial" panose="020B0604020202020204" pitchFamily="34" charset="0"/>
              <a:buChar char="•"/>
            </a:pPr>
            <a:r>
              <a:rPr lang="en-IN" altLang="en-US" sz="2000">
                <a:sym typeface="+mn-ea"/>
              </a:rPr>
              <a:t>remove outliers from numerical columns to make data normal</a:t>
            </a:r>
            <a:endParaRPr lang="en-IN" altLang="en-US" sz="2000"/>
          </a:p>
          <a:p>
            <a:pPr marL="285750" indent="-285750" algn="l">
              <a:buFont typeface="Arial" panose="020B0604020202020204" pitchFamily="34" charset="0"/>
              <a:buChar char="•"/>
            </a:pPr>
            <a:endParaRPr lang="en-IN" altLang="en-US" sz="2000"/>
          </a:p>
          <a:p>
            <a:pPr marL="285750" indent="-285750" algn="l">
              <a:buFont typeface="Arial" panose="020B0604020202020204" pitchFamily="34" charset="0"/>
              <a:buChar char="•"/>
            </a:pPr>
            <a:r>
              <a:rPr lang="en-IN" altLang="en-US" sz="2000">
                <a:sym typeface="+mn-ea"/>
              </a:rPr>
              <a:t>not carry those columns which is nominal in nature</a:t>
            </a:r>
            <a:endParaRPr lang="en-IN" altLang="en-US" sz="2000">
              <a:sym typeface="+mn-ea"/>
            </a:endParaRPr>
          </a:p>
          <a:p>
            <a:pPr marL="285750" indent="-285750" algn="l">
              <a:buFont typeface="Arial" panose="020B0604020202020204" pitchFamily="34" charset="0"/>
              <a:buChar char="•"/>
            </a:pPr>
            <a:endParaRPr lang="en-IN" sz="2000" dirty="0">
              <a:sym typeface="+mn-ea"/>
            </a:endParaRPr>
          </a:p>
          <a:p>
            <a:pPr marL="285750" indent="-285750" algn="l">
              <a:buFont typeface="Arial" panose="020B0604020202020204" pitchFamily="34" charset="0"/>
              <a:buChar char="•"/>
            </a:pPr>
            <a:r>
              <a:rPr lang="en-IN" sz="2000" dirty="0">
                <a:sym typeface="+mn-ea"/>
              </a:rPr>
              <a:t>After EDA the response sheet is ready for evaluation and further work.</a:t>
            </a:r>
            <a:endParaRPr 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228600" y="179151"/>
            <a:ext cx="10515600" cy="532765"/>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Visualization</a:t>
            </a:r>
            <a:r>
              <a:rPr lang="en-IN" altLang="en-US" sz="3200" b="1">
                <a:latin typeface="Times New Roman" panose="02020603050405020304"/>
                <a:ea typeface="Times New Roman" panose="02020603050405020304"/>
                <a:cs typeface="Times New Roman" panose="02020603050405020304"/>
                <a:sym typeface="Times New Roman" panose="02020603050405020304"/>
              </a:rPr>
              <a:t> / Draw Graph</a:t>
            </a:r>
            <a:r>
              <a:rPr lang="en-US" sz="3200" b="1">
                <a:latin typeface="Times New Roman" panose="02020603050405020304"/>
                <a:ea typeface="Times New Roman" panose="02020603050405020304"/>
                <a:cs typeface="Times New Roman" panose="02020603050405020304"/>
                <a:sym typeface="Times New Roman" panose="02020603050405020304"/>
              </a:rPr>
              <a:t> </a:t>
            </a:r>
            <a:endParaRPr lang="en-US"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64" name="Google Shape;264;p27"/>
          <p:cNvPicPr preferRelativeResize="0"/>
          <p:nvPr/>
        </p:nvPicPr>
        <p:blipFill rotWithShape="1">
          <a:blip r:embed="rId1"/>
          <a:srcRect/>
          <a:stretch>
            <a:fillRect/>
          </a:stretch>
        </p:blipFill>
        <p:spPr>
          <a:xfrm>
            <a:off x="9580951" y="6040102"/>
            <a:ext cx="2592012" cy="805375"/>
          </a:xfrm>
          <a:prstGeom prst="rect">
            <a:avLst/>
          </a:prstGeom>
          <a:noFill/>
          <a:ln>
            <a:noFill/>
          </a:ln>
        </p:spPr>
      </p:pic>
      <p:pic>
        <p:nvPicPr>
          <p:cNvPr id="2" name="Picture 1"/>
          <p:cNvPicPr>
            <a:picLocks noChangeAspect="1"/>
          </p:cNvPicPr>
          <p:nvPr/>
        </p:nvPicPr>
        <p:blipFill>
          <a:blip r:embed="rId2"/>
          <a:stretch>
            <a:fillRect/>
          </a:stretch>
        </p:blipFill>
        <p:spPr>
          <a:xfrm>
            <a:off x="497840" y="986790"/>
            <a:ext cx="11049635" cy="50533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69" name="Shape 269"/>
        <p:cNvGrpSpPr/>
        <p:nvPr/>
      </p:nvGrpSpPr>
      <p:grpSpPr>
        <a:xfrm>
          <a:off x="0" y="0"/>
          <a:ext cx="0" cy="0"/>
          <a:chOff x="0" y="0"/>
          <a:chExt cx="0" cy="0"/>
        </a:xfrm>
      </p:grpSpPr>
      <p:sp>
        <p:nvSpPr>
          <p:cNvPr id="270" name="Google Shape;270;p28"/>
          <p:cNvSpPr txBox="1"/>
          <p:nvPr>
            <p:ph type="title"/>
          </p:nvPr>
        </p:nvSpPr>
        <p:spPr>
          <a:xfrm>
            <a:off x="228600" y="157561"/>
            <a:ext cx="10515600" cy="532765"/>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IN" altLang="en-US" sz="3200" b="1">
                <a:latin typeface="Times New Roman" panose="02020603050405020304"/>
                <a:ea typeface="Times New Roman" panose="02020603050405020304"/>
                <a:cs typeface="Times New Roman" panose="02020603050405020304"/>
                <a:sym typeface="Times New Roman" panose="02020603050405020304"/>
              </a:rPr>
              <a:t>Calculate Centrality:  edge_betweenness_centrality</a:t>
            </a:r>
            <a:endParaRPr lang="en-US"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71" name="Google Shape;271;p28"/>
          <p:cNvPicPr preferRelativeResize="0"/>
          <p:nvPr/>
        </p:nvPicPr>
        <p:blipFill rotWithShape="1">
          <a:blip r:embed="rId1"/>
          <a:srcRect/>
          <a:stretch>
            <a:fillRect/>
          </a:stretch>
        </p:blipFill>
        <p:spPr>
          <a:xfrm>
            <a:off x="9580951" y="6040102"/>
            <a:ext cx="2592012" cy="805375"/>
          </a:xfrm>
          <a:prstGeom prst="rect">
            <a:avLst/>
          </a:prstGeom>
          <a:noFill/>
          <a:ln>
            <a:noFill/>
          </a:ln>
        </p:spPr>
      </p:pic>
      <p:pic>
        <p:nvPicPr>
          <p:cNvPr id="2" name="Picture 1"/>
          <p:cNvPicPr>
            <a:picLocks noChangeAspect="1"/>
          </p:cNvPicPr>
          <p:nvPr/>
        </p:nvPicPr>
        <p:blipFill>
          <a:blip r:embed="rId2"/>
          <a:stretch>
            <a:fillRect/>
          </a:stretch>
        </p:blipFill>
        <p:spPr>
          <a:xfrm>
            <a:off x="628650" y="1158875"/>
            <a:ext cx="10729595" cy="48812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76" name="Shape 276"/>
        <p:cNvGrpSpPr/>
        <p:nvPr/>
      </p:nvGrpSpPr>
      <p:grpSpPr>
        <a:xfrm>
          <a:off x="0" y="0"/>
          <a:ext cx="0" cy="0"/>
          <a:chOff x="0" y="0"/>
          <a:chExt cx="0" cy="0"/>
        </a:xfrm>
      </p:grpSpPr>
      <p:sp>
        <p:nvSpPr>
          <p:cNvPr id="277" name="Google Shape;277;p30"/>
          <p:cNvSpPr txBox="1"/>
          <p:nvPr>
            <p:ph type="title"/>
          </p:nvPr>
        </p:nvSpPr>
        <p:spPr>
          <a:xfrm>
            <a:off x="228600" y="179151"/>
            <a:ext cx="10515600" cy="532765"/>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IN" altLang="en-US" sz="3200" b="1">
                <a:latin typeface="Times New Roman" panose="02020603050405020304"/>
                <a:ea typeface="Times New Roman" panose="02020603050405020304"/>
                <a:cs typeface="Times New Roman" panose="02020603050405020304"/>
                <a:sym typeface="Times New Roman" panose="02020603050405020304"/>
              </a:rPr>
              <a:t>Calculate Centrality:  betweenness_ centrality</a:t>
            </a:r>
            <a:endParaRPr lang="en-US" sz="3200" b="1">
              <a:latin typeface="Times New Roman" panose="02020603050405020304"/>
              <a:ea typeface="Times New Roman" panose="02020603050405020304"/>
              <a:cs typeface="Times New Roman" panose="02020603050405020304"/>
              <a:sym typeface="Times New Roman" panose="02020603050405020304"/>
            </a:endParaRPr>
          </a:p>
        </p:txBody>
      </p:sp>
      <p:sp>
        <p:nvSpPr>
          <p:cNvPr id="278" name="Google Shape;278;p30"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9" name="Google Shape;279;p30"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0" name="Google Shape;280;p30"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81" name="Google Shape;281;p30"/>
          <p:cNvPicPr preferRelativeResize="0"/>
          <p:nvPr/>
        </p:nvPicPr>
        <p:blipFill rotWithShape="1">
          <a:blip r:embed="rId1"/>
          <a:srcRect/>
          <a:stretch>
            <a:fillRect/>
          </a:stretch>
        </p:blipFill>
        <p:spPr>
          <a:xfrm>
            <a:off x="9580951" y="6040102"/>
            <a:ext cx="2592012" cy="805375"/>
          </a:xfrm>
          <a:prstGeom prst="rect">
            <a:avLst/>
          </a:prstGeom>
          <a:noFill/>
          <a:ln>
            <a:noFill/>
          </a:ln>
        </p:spPr>
      </p:pic>
      <p:pic>
        <p:nvPicPr>
          <p:cNvPr id="2" name="Picture 1"/>
          <p:cNvPicPr>
            <a:picLocks noChangeAspect="1"/>
          </p:cNvPicPr>
          <p:nvPr/>
        </p:nvPicPr>
        <p:blipFill>
          <a:blip r:embed="rId2"/>
          <a:stretch>
            <a:fillRect/>
          </a:stretch>
        </p:blipFill>
        <p:spPr>
          <a:xfrm>
            <a:off x="622300" y="1022350"/>
            <a:ext cx="10947400" cy="50177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16" name="Shape 316"/>
        <p:cNvGrpSpPr/>
        <p:nvPr/>
      </p:nvGrpSpPr>
      <p:grpSpPr>
        <a:xfrm>
          <a:off x="0" y="0"/>
          <a:ext cx="0" cy="0"/>
          <a:chOff x="0" y="0"/>
          <a:chExt cx="0" cy="0"/>
        </a:xfrm>
      </p:grpSpPr>
      <p:sp>
        <p:nvSpPr>
          <p:cNvPr id="317" name="Google Shape;317;p50"/>
          <p:cNvSpPr txBox="1"/>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Model Building </a:t>
            </a:r>
            <a:endParaRPr lang="en-US"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318" name="Google Shape;318;p50"/>
          <p:cNvPicPr preferRelativeResize="0"/>
          <p:nvPr/>
        </p:nvPicPr>
        <p:blipFill rotWithShape="1">
          <a:blip r:embed="rId1"/>
          <a:srcRect/>
          <a:stretch>
            <a:fillRect/>
          </a:stretch>
        </p:blipFill>
        <p:spPr>
          <a:xfrm>
            <a:off x="9580951" y="6040102"/>
            <a:ext cx="2592012" cy="805375"/>
          </a:xfrm>
          <a:prstGeom prst="rect">
            <a:avLst/>
          </a:prstGeom>
          <a:noFill/>
          <a:ln>
            <a:noFill/>
          </a:ln>
        </p:spPr>
      </p:pic>
      <p:pic>
        <p:nvPicPr>
          <p:cNvPr id="2" name="Picture 1"/>
          <p:cNvPicPr>
            <a:picLocks noChangeAspect="1"/>
          </p:cNvPicPr>
          <p:nvPr/>
        </p:nvPicPr>
        <p:blipFill>
          <a:blip r:embed="rId2"/>
          <a:stretch>
            <a:fillRect/>
          </a:stretch>
        </p:blipFill>
        <p:spPr>
          <a:xfrm>
            <a:off x="228600" y="1151890"/>
            <a:ext cx="7112000" cy="1492250"/>
          </a:xfrm>
          <a:prstGeom prst="rect">
            <a:avLst/>
          </a:prstGeom>
        </p:spPr>
      </p:pic>
      <p:sp>
        <p:nvSpPr>
          <p:cNvPr id="4" name="Text Box 3"/>
          <p:cNvSpPr txBox="1"/>
          <p:nvPr/>
        </p:nvSpPr>
        <p:spPr>
          <a:xfrm>
            <a:off x="4429760" y="3789680"/>
            <a:ext cx="309880" cy="306705"/>
          </a:xfrm>
          <a:prstGeom prst="rect">
            <a:avLst/>
          </a:prstGeom>
          <a:noFill/>
        </p:spPr>
        <p:txBody>
          <a:bodyPr wrap="none" rtlCol="0">
            <a:spAutoFit/>
          </a:bodyPr>
          <a:p>
            <a:endParaRPr lang="en-US"/>
          </a:p>
        </p:txBody>
      </p:sp>
      <p:pic>
        <p:nvPicPr>
          <p:cNvPr id="5" name="Picture 4"/>
          <p:cNvPicPr>
            <a:picLocks noChangeAspect="1"/>
          </p:cNvPicPr>
          <p:nvPr/>
        </p:nvPicPr>
        <p:blipFill>
          <a:blip r:embed="rId3"/>
          <a:stretch>
            <a:fillRect/>
          </a:stretch>
        </p:blipFill>
        <p:spPr>
          <a:xfrm>
            <a:off x="7699375" y="1151890"/>
            <a:ext cx="4102100" cy="4772660"/>
          </a:xfrm>
          <a:prstGeom prst="rect">
            <a:avLst/>
          </a:prstGeom>
        </p:spPr>
      </p:pic>
      <p:pic>
        <p:nvPicPr>
          <p:cNvPr id="8" name="Picture 7"/>
          <p:cNvPicPr>
            <a:picLocks noChangeAspect="1"/>
          </p:cNvPicPr>
          <p:nvPr/>
        </p:nvPicPr>
        <p:blipFill>
          <a:blip r:embed="rId4"/>
          <a:stretch>
            <a:fillRect/>
          </a:stretch>
        </p:blipFill>
        <p:spPr>
          <a:xfrm>
            <a:off x="228600" y="3187700"/>
            <a:ext cx="7112635" cy="27374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3"/>
          <p:cNvSpPr txBox="1"/>
          <p:nvPr>
            <p:ph type="title"/>
          </p:nvPr>
        </p:nvSpPr>
        <p:spPr>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Project Leadership</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09" name="Google Shape;109;p3"/>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indent="0">
              <a:buNone/>
            </a:pPr>
            <a:endParaRPr sz="2400" cap="none">
              <a:latin typeface="Times New Roman" panose="02020603050405020304"/>
              <a:ea typeface="Times New Roman" panose="02020603050405020304"/>
              <a:cs typeface="Times New Roman" panose="02020603050405020304"/>
              <a:sym typeface="Times New Roman" panose="02020603050405020304"/>
            </a:endParaRPr>
          </a:p>
        </p:txBody>
      </p:sp>
      <p:pic>
        <p:nvPicPr>
          <p:cNvPr id="110" name="Google Shape;110;p3"/>
          <p:cNvPicPr preferRelativeResize="0"/>
          <p:nvPr/>
        </p:nvPicPr>
        <p:blipFill rotWithShape="1">
          <a:blip r:embed="rId1"/>
          <a:srcRect/>
          <a:stretch>
            <a:fillRect/>
          </a:stretch>
        </p:blipFill>
        <p:spPr>
          <a:xfrm>
            <a:off x="9915533" y="6151968"/>
            <a:ext cx="2276467" cy="706033"/>
          </a:xfrm>
          <a:prstGeom prst="rect">
            <a:avLst/>
          </a:prstGeom>
          <a:noFill/>
          <a:ln>
            <a:noFill/>
          </a:ln>
        </p:spPr>
      </p:pic>
      <p:pic>
        <p:nvPicPr>
          <p:cNvPr id="111" name="Google Shape;111;p3"/>
          <p:cNvPicPr preferRelativeResize="0"/>
          <p:nvPr/>
        </p:nvPicPr>
        <p:blipFill rotWithShape="1">
          <a:blip r:embed="rId2"/>
          <a:srcRect/>
          <a:stretch>
            <a:fillRect/>
          </a:stretch>
        </p:blipFill>
        <p:spPr>
          <a:xfrm>
            <a:off x="500400" y="1329459"/>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112" name="Google Shape;112;p3"/>
          <p:cNvSpPr/>
          <p:nvPr/>
        </p:nvSpPr>
        <p:spPr>
          <a:xfrm>
            <a:off x="2035714" y="1463041"/>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Sharat Manikonda</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r>
              <a:rPr lang="en-US" sz="19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Director at Innodatatics and Sponsor</a:t>
            </a:r>
            <a:endParaRPr sz="19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r>
              <a:rPr lang="en-US" sz="1400" b="1" i="0" u="sng" strike="noStrike" cap="none">
                <a:solidFill>
                  <a:srgbClr val="2E75B5"/>
                </a:solidFill>
                <a:latin typeface="Times New Roman" panose="02020603050405020304"/>
                <a:ea typeface="Times New Roman" panose="02020603050405020304"/>
                <a:cs typeface="Times New Roman" panose="02020603050405020304"/>
                <a:sym typeface="Times New Roman" panose="02020603050405020304"/>
                <a:hlinkClick r:id="rId3"/>
              </a:rPr>
              <a:t>linkedin.com/in/sharat-chandra</a:t>
            </a:r>
            <a:endParaRPr sz="1400" b="1" i="0" u="none" strike="noStrike" cap="none">
              <a:solidFill>
                <a:srgbClr val="2E75B5"/>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6" name="Picture Placeholder 5" descr="D:\Downloads\1666010808394.jpg1666010808394"/>
          <p:cNvPicPr>
            <a:picLocks noChangeAspect="1"/>
          </p:cNvPicPr>
          <p:nvPr>
            <p:ph type="pic" idx="2"/>
          </p:nvPr>
        </p:nvPicPr>
        <p:blipFill>
          <a:blip r:embed="rId4"/>
          <a:srcRect/>
          <a:stretch>
            <a:fillRect/>
          </a:stretch>
        </p:blipFill>
        <p:spPr>
          <a:xfrm>
            <a:off x="508635" y="4209415"/>
            <a:ext cx="1364615" cy="1322070"/>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568"/>
              </a:srgbClr>
            </a:outerShdw>
          </a:effectLst>
        </p:spPr>
      </p:pic>
      <p:sp>
        <p:nvSpPr>
          <p:cNvPr id="5" name="Google Shape;112;p3"/>
          <p:cNvSpPr/>
          <p:nvPr/>
        </p:nvSpPr>
        <p:spPr>
          <a:xfrm>
            <a:off x="2035714" y="4316731"/>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p>
            <a:pPr marL="0" marR="0" lvl="0" indent="0" algn="l" rtl="0">
              <a:lnSpc>
                <a:spcPct val="100000"/>
              </a:lnSpc>
              <a:spcBef>
                <a:spcPts val="0"/>
              </a:spcBef>
              <a:spcAft>
                <a:spcPts val="0"/>
              </a:spcAft>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Ashutosh Hiskiel</a:t>
            </a:r>
            <a:endPar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r>
              <a:rPr lang="en-IN" alt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Project Mentor</a:t>
            </a:r>
            <a:endParaRPr sz="19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r>
              <a:rPr sz="1400" b="1" i="0" u="none" strike="noStrike" cap="none">
                <a:solidFill>
                  <a:srgbClr val="2E75B5"/>
                </a:solidFill>
                <a:latin typeface="Times New Roman" panose="02020603050405020304"/>
                <a:ea typeface="Times New Roman" panose="02020603050405020304"/>
                <a:cs typeface="Times New Roman" panose="02020603050405020304"/>
                <a:sym typeface="Times New Roman" panose="02020603050405020304"/>
              </a:rPr>
              <a:t>.linkedin.com/in/ashutosh-hiskiel-48ab651b7/</a:t>
            </a:r>
            <a:endParaRPr sz="1400" b="1" i="0" u="none" strike="noStrike" cap="none">
              <a:solidFill>
                <a:srgbClr val="2E75B5"/>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35" name="Shape 335"/>
        <p:cNvGrpSpPr/>
        <p:nvPr/>
      </p:nvGrpSpPr>
      <p:grpSpPr>
        <a:xfrm>
          <a:off x="0" y="0"/>
          <a:ext cx="0" cy="0"/>
          <a:chOff x="0" y="0"/>
          <a:chExt cx="0" cy="0"/>
        </a:xfrm>
      </p:grpSpPr>
      <p:sp>
        <p:nvSpPr>
          <p:cNvPr id="336" name="Google Shape;336;p53"/>
          <p:cNvSpPr txBox="1"/>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Model Accuracy Comparison</a:t>
            </a:r>
            <a:endParaRPr sz="3200"/>
          </a:p>
        </p:txBody>
      </p:sp>
      <p:pic>
        <p:nvPicPr>
          <p:cNvPr id="337" name="Google Shape;337;p53"/>
          <p:cNvPicPr preferRelativeResize="0"/>
          <p:nvPr/>
        </p:nvPicPr>
        <p:blipFill rotWithShape="1">
          <a:blip r:embed="rId1"/>
          <a:srcRect/>
          <a:stretch>
            <a:fillRect/>
          </a:stretch>
        </p:blipFill>
        <p:spPr>
          <a:xfrm>
            <a:off x="9580951" y="6040102"/>
            <a:ext cx="2592012" cy="805375"/>
          </a:xfrm>
          <a:prstGeom prst="rect">
            <a:avLst/>
          </a:prstGeom>
          <a:noFill/>
          <a:ln>
            <a:noFill/>
          </a:ln>
        </p:spPr>
      </p:pic>
      <p:graphicFrame>
        <p:nvGraphicFramePr>
          <p:cNvPr id="3" name="Table 2"/>
          <p:cNvGraphicFramePr>
            <a:graphicFrameLocks noGrp="1"/>
          </p:cNvGraphicFramePr>
          <p:nvPr/>
        </p:nvGraphicFramePr>
        <p:xfrm>
          <a:off x="586105" y="1418590"/>
          <a:ext cx="11162665" cy="3909695"/>
        </p:xfrm>
        <a:graphic>
          <a:graphicData uri="http://schemas.openxmlformats.org/drawingml/2006/table">
            <a:tbl>
              <a:tblPr firstRow="1" bandRow="1">
                <a:tableStyleId>{5C22544A-7EE6-4342-B048-85BDC9FD1C3A}</a:tableStyleId>
              </a:tblPr>
              <a:tblGrid>
                <a:gridCol w="3299460"/>
                <a:gridCol w="3354705"/>
                <a:gridCol w="4508500"/>
              </a:tblGrid>
              <a:tr h="1382395">
                <a:tc>
                  <a:txBody>
                    <a:bodyPr/>
                    <a:p>
                      <a:pPr algn="ctr">
                        <a:lnSpc>
                          <a:spcPct val="150000"/>
                        </a:lnSpc>
                      </a:pPr>
                      <a:r>
                        <a:rPr lang="en-IN" sz="2000" dirty="0"/>
                        <a:t>Community - detection Model</a:t>
                      </a:r>
                      <a:endParaRPr lang="en-IN" sz="2000" dirty="0"/>
                    </a:p>
                  </a:txBody>
                  <a:tcPr/>
                </a:tc>
                <a:tc>
                  <a:txBody>
                    <a:bodyPr/>
                    <a:p>
                      <a:pPr algn="ctr">
                        <a:lnSpc>
                          <a:spcPct val="150000"/>
                        </a:lnSpc>
                      </a:pPr>
                      <a:r>
                        <a:rPr lang="en-IN" sz="2000" dirty="0"/>
                        <a:t>Modularity Score</a:t>
                      </a:r>
                      <a:endParaRPr lang="en-IN" sz="2000" dirty="0"/>
                    </a:p>
                  </a:txBody>
                  <a:tcPr/>
                </a:tc>
                <a:tc>
                  <a:txBody>
                    <a:bodyPr/>
                    <a:p>
                      <a:pPr algn="ctr">
                        <a:lnSpc>
                          <a:spcPct val="150000"/>
                        </a:lnSpc>
                      </a:pPr>
                      <a:r>
                        <a:rPr lang="en-IN" sz="2000" dirty="0"/>
                        <a:t>Partition Quality - Score</a:t>
                      </a:r>
                      <a:endParaRPr lang="en-IN" sz="2000" dirty="0"/>
                    </a:p>
                  </a:txBody>
                  <a:tcPr/>
                </a:tc>
              </a:tr>
              <a:tr h="810895">
                <a:tc>
                  <a:txBody>
                    <a:bodyPr/>
                    <a:p>
                      <a:pPr algn="ctr"/>
                      <a:r>
                        <a:rPr lang="en-IN" dirty="0"/>
                        <a:t>louvain_communities</a:t>
                      </a:r>
                      <a:endParaRPr lang="en-IN" dirty="0"/>
                    </a:p>
                  </a:txBody>
                  <a:tcPr/>
                </a:tc>
                <a:tc>
                  <a:txBody>
                    <a:bodyPr/>
                    <a:p>
                      <a:r>
                        <a:rPr lang="en-IN" dirty="0"/>
                        <a:t>0.3767595518529159</a:t>
                      </a:r>
                      <a:endParaRPr lang="en-IN" dirty="0"/>
                    </a:p>
                  </a:txBody>
                  <a:tcPr/>
                </a:tc>
                <a:tc>
                  <a:txBody>
                    <a:bodyPr/>
                    <a:p>
                      <a:r>
                        <a:rPr lang="en-IN" dirty="0"/>
                        <a:t>0.6271186440677966, 0.7865853658536586</a:t>
                      </a:r>
                      <a:endParaRPr lang="en-IN" dirty="0"/>
                    </a:p>
                  </a:txBody>
                  <a:tcPr/>
                </a:tc>
              </a:tr>
              <a:tr h="924560">
                <a:tc>
                  <a:txBody>
                    <a:bodyPr/>
                    <a:p>
                      <a:pPr algn="ctr"/>
                      <a:r>
                        <a:rPr lang="en-IN" dirty="0"/>
                        <a:t>greedy_modularity_communities</a:t>
                      </a:r>
                      <a:endParaRPr lang="en-IN" dirty="0"/>
                    </a:p>
                  </a:txBody>
                  <a:tcPr/>
                </a:tc>
                <a:tc>
                  <a:txBody>
                    <a:bodyPr/>
                    <a:p>
                      <a:r>
                        <a:rPr lang="en-IN" dirty="0"/>
                        <a:t>0.37647227808101125</a:t>
                      </a:r>
                      <a:endParaRPr lang="en-IN" dirty="0"/>
                    </a:p>
                  </a:txBody>
                  <a:tcPr/>
                </a:tc>
                <a:tc>
                  <a:txBody>
                    <a:bodyPr/>
                    <a:p>
                      <a:r>
                        <a:rPr lang="en-IN" dirty="0"/>
                        <a:t>0.6271186440677966, 0.7865853658536586</a:t>
                      </a:r>
                      <a:endParaRPr lang="en-IN" dirty="0"/>
                    </a:p>
                  </a:txBody>
                  <a:tcPr/>
                </a:tc>
              </a:tr>
              <a:tr h="791845">
                <a:tc>
                  <a:txBody>
                    <a:bodyPr/>
                    <a:p>
                      <a:pPr algn="ctr"/>
                      <a:r>
                        <a:rPr lang="en-IN" dirty="0"/>
                        <a:t>naive_greedy_modularity_communities</a:t>
                      </a:r>
                      <a:endParaRPr lang="en-IN" dirty="0"/>
                    </a:p>
                  </a:txBody>
                  <a:tcPr/>
                </a:tc>
                <a:tc>
                  <a:txBody>
                    <a:bodyPr/>
                    <a:p>
                      <a:r>
                        <a:rPr lang="en-IN" dirty="0"/>
                        <a:t>0.37632864119505893</a:t>
                      </a:r>
                      <a:endParaRPr lang="en-IN" dirty="0"/>
                    </a:p>
                  </a:txBody>
                  <a:tcPr/>
                </a:tc>
                <a:tc>
                  <a:txBody>
                    <a:bodyPr/>
                    <a:p>
                      <a:r>
                        <a:rPr lang="en-IN" dirty="0"/>
                        <a:t>0.6271186440677966, 0.7865853658536586</a:t>
                      </a:r>
                      <a:endParaRPr lang="en-IN" dirty="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42" name="Shape 342"/>
        <p:cNvGrpSpPr/>
        <p:nvPr/>
      </p:nvGrpSpPr>
      <p:grpSpPr>
        <a:xfrm>
          <a:off x="0" y="0"/>
          <a:ext cx="0" cy="0"/>
          <a:chOff x="0" y="0"/>
          <a:chExt cx="0" cy="0"/>
        </a:xfrm>
      </p:grpSpPr>
      <p:sp>
        <p:nvSpPr>
          <p:cNvPr id="343" name="Google Shape;343;p54"/>
          <p:cNvSpPr txBox="1"/>
          <p:nvPr>
            <p:ph type="title"/>
          </p:nvPr>
        </p:nvSpPr>
        <p:spPr>
          <a:xfrm>
            <a:off x="228600" y="170256"/>
            <a:ext cx="10515600" cy="532765"/>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Best Model</a:t>
            </a:r>
            <a:r>
              <a:rPr lang="en-IN" altLang="en-US" sz="3200" b="1">
                <a:latin typeface="Times New Roman" panose="02020603050405020304"/>
                <a:ea typeface="Times New Roman" panose="02020603050405020304"/>
                <a:cs typeface="Times New Roman" panose="02020603050405020304"/>
                <a:sym typeface="Times New Roman" panose="02020603050405020304"/>
              </a:rPr>
              <a:t>: louvain_communities</a:t>
            </a:r>
            <a:r>
              <a:rPr lang="en-US" sz="3200" b="1">
                <a:latin typeface="Times New Roman" panose="02020603050405020304"/>
                <a:ea typeface="Times New Roman" panose="02020603050405020304"/>
                <a:cs typeface="Times New Roman" panose="02020603050405020304"/>
                <a:sym typeface="Times New Roman" panose="02020603050405020304"/>
              </a:rPr>
              <a:t> </a:t>
            </a:r>
            <a:endParaRPr lang="en-US"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344" name="Google Shape;344;p54"/>
          <p:cNvPicPr preferRelativeResize="0"/>
          <p:nvPr/>
        </p:nvPicPr>
        <p:blipFill rotWithShape="1">
          <a:blip r:embed="rId1"/>
          <a:srcRect/>
          <a:stretch>
            <a:fillRect/>
          </a:stretch>
        </p:blipFill>
        <p:spPr>
          <a:xfrm>
            <a:off x="9580951" y="6040102"/>
            <a:ext cx="2592012" cy="805375"/>
          </a:xfrm>
          <a:prstGeom prst="rect">
            <a:avLst/>
          </a:prstGeom>
          <a:noFill/>
          <a:ln>
            <a:noFill/>
          </a:ln>
        </p:spPr>
      </p:pic>
      <p:pic>
        <p:nvPicPr>
          <p:cNvPr id="2" name="Picture 1"/>
          <p:cNvPicPr>
            <a:picLocks noChangeAspect="1"/>
          </p:cNvPicPr>
          <p:nvPr/>
        </p:nvPicPr>
        <p:blipFill>
          <a:blip r:embed="rId2"/>
          <a:stretch>
            <a:fillRect/>
          </a:stretch>
        </p:blipFill>
        <p:spPr>
          <a:xfrm>
            <a:off x="400050" y="1239520"/>
            <a:ext cx="6292850" cy="1993265"/>
          </a:xfrm>
          <a:prstGeom prst="rect">
            <a:avLst/>
          </a:prstGeom>
        </p:spPr>
      </p:pic>
      <p:pic>
        <p:nvPicPr>
          <p:cNvPr id="5" name="Picture 4"/>
          <p:cNvPicPr>
            <a:picLocks noChangeAspect="1"/>
          </p:cNvPicPr>
          <p:nvPr/>
        </p:nvPicPr>
        <p:blipFill>
          <a:blip r:embed="rId3"/>
          <a:stretch>
            <a:fillRect/>
          </a:stretch>
        </p:blipFill>
        <p:spPr>
          <a:xfrm>
            <a:off x="434340" y="3768090"/>
            <a:ext cx="6259195" cy="2037715"/>
          </a:xfrm>
          <a:prstGeom prst="rect">
            <a:avLst/>
          </a:prstGeom>
        </p:spPr>
      </p:pic>
      <p:sp>
        <p:nvSpPr>
          <p:cNvPr id="7" name="Text Box 6"/>
          <p:cNvSpPr txBox="1"/>
          <p:nvPr/>
        </p:nvSpPr>
        <p:spPr>
          <a:xfrm>
            <a:off x="9323705" y="2323465"/>
            <a:ext cx="309880" cy="306705"/>
          </a:xfrm>
          <a:prstGeom prst="rect">
            <a:avLst/>
          </a:prstGeom>
          <a:noFill/>
        </p:spPr>
        <p:txBody>
          <a:bodyPr wrap="none" rtlCol="0">
            <a:spAutoFit/>
          </a:bodyPr>
          <a:p>
            <a:endParaRPr lang="en-US"/>
          </a:p>
        </p:txBody>
      </p:sp>
      <p:pic>
        <p:nvPicPr>
          <p:cNvPr id="8" name="Picture 7"/>
          <p:cNvPicPr>
            <a:picLocks noChangeAspect="1"/>
          </p:cNvPicPr>
          <p:nvPr/>
        </p:nvPicPr>
        <p:blipFill>
          <a:blip r:embed="rId4"/>
          <a:stretch>
            <a:fillRect/>
          </a:stretch>
        </p:blipFill>
        <p:spPr>
          <a:xfrm>
            <a:off x="7005955" y="1307465"/>
            <a:ext cx="4214495" cy="1856740"/>
          </a:xfrm>
          <a:prstGeom prst="rect">
            <a:avLst/>
          </a:prstGeom>
        </p:spPr>
      </p:pic>
      <p:sp>
        <p:nvSpPr>
          <p:cNvPr id="12" name="Text Box 11"/>
          <p:cNvSpPr txBox="1"/>
          <p:nvPr/>
        </p:nvSpPr>
        <p:spPr>
          <a:xfrm>
            <a:off x="8472170" y="4932680"/>
            <a:ext cx="309880" cy="306705"/>
          </a:xfrm>
          <a:prstGeom prst="rect">
            <a:avLst/>
          </a:prstGeom>
          <a:noFill/>
        </p:spPr>
        <p:txBody>
          <a:bodyPr wrap="none" rtlCol="0">
            <a:spAutoFit/>
          </a:bodyPr>
          <a:p>
            <a:endParaRPr lang="en-US"/>
          </a:p>
        </p:txBody>
      </p:sp>
      <p:pic>
        <p:nvPicPr>
          <p:cNvPr id="13" name="Picture 12"/>
          <p:cNvPicPr>
            <a:picLocks noChangeAspect="1"/>
          </p:cNvPicPr>
          <p:nvPr/>
        </p:nvPicPr>
        <p:blipFill>
          <a:blip r:embed="rId5"/>
          <a:stretch>
            <a:fillRect/>
          </a:stretch>
        </p:blipFill>
        <p:spPr>
          <a:xfrm>
            <a:off x="7005955" y="3862705"/>
            <a:ext cx="4214495" cy="19431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1"/>
          <p:cNvSpPr txBox="1">
            <a:spLocks noGrp="1"/>
          </p:cNvSpPr>
          <p:nvPr>
            <p:ph type="title"/>
          </p:nvPr>
        </p:nvSpPr>
        <p:spPr>
          <a:xfrm>
            <a:off x="0" y="0"/>
            <a:ext cx="12173585" cy="655955"/>
          </a:xfrm>
          <a:prstGeom prst="rect">
            <a:avLst/>
          </a:prstGeom>
        </p:spPr>
        <p:style>
          <a:lnRef idx="1">
            <a:schemeClr val="accent5"/>
          </a:lnRef>
          <a:fillRef idx="2">
            <a:schemeClr val="accent5"/>
          </a:fillRef>
          <a:effectRef idx="1">
            <a:schemeClr val="accent5"/>
          </a:effectRef>
          <a:fontRef idx="minor">
            <a:schemeClr val="dk1"/>
          </a:fontRef>
        </p:style>
        <p:txBody>
          <a:bodyPr spcFirstLastPara="1" wrap="square" lIns="91428" tIns="45698" rIns="91428" bIns="45698" anchor="ctr" anchorCtr="0">
            <a:spAutoFit/>
          </a:bodyPr>
          <a:lstStyle/>
          <a:p>
            <a:pPr>
              <a:lnSpc>
                <a:spcPct val="115000"/>
              </a:lnSpc>
              <a:spcBef>
                <a:spcPts val="1600"/>
              </a:spcBef>
              <a:spcAft>
                <a:spcPts val="1600"/>
              </a:spcAft>
            </a:pPr>
            <a:r>
              <a:rPr lang="en-GB" sz="3200" b="1" dirty="0">
                <a:latin typeface="Times New Roman" panose="02020603050405020304" pitchFamily="18" charset="0"/>
                <a:cs typeface="Times New Roman" panose="02020603050405020304" pitchFamily="18" charset="0"/>
              </a:rPr>
              <a:t>Model Deployment - </a:t>
            </a:r>
            <a:r>
              <a:rPr lang="en-GB" sz="3200" b="1" dirty="0">
                <a:solidFill>
                  <a:schemeClr val="tx1"/>
                </a:solidFill>
                <a:latin typeface="Times New Roman" panose="02020603050405020304" pitchFamily="18" charset="0"/>
                <a:cs typeface="Times New Roman" panose="02020603050405020304" pitchFamily="18" charset="0"/>
              </a:rPr>
              <a:t>Strategy</a:t>
            </a:r>
            <a:endParaRPr sz="4700" dirty="0">
              <a:solidFill>
                <a:schemeClr val="tx1"/>
              </a:solidFill>
            </a:endParaRPr>
          </a:p>
        </p:txBody>
      </p:sp>
      <p:sp>
        <p:nvSpPr>
          <p:cNvPr id="111618" name="AutoShape 2"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a:spLocks noChangeAspect="1" noChangeArrowheads="1"/>
          </p:cNvSpPr>
          <p:nvPr/>
        </p:nvSpPr>
        <p:spPr bwMode="auto">
          <a:xfrm>
            <a:off x="155577" y="-136524"/>
            <a:ext cx="296863" cy="296863"/>
          </a:xfrm>
          <a:prstGeom prst="rect">
            <a:avLst/>
          </a:prstGeom>
          <a:noFill/>
        </p:spPr>
        <p:txBody>
          <a:bodyPr vert="horz" wrap="square" lIns="91438" tIns="45719" rIns="91438" bIns="45719" numCol="1" anchor="t" anchorCtr="0" compatLnSpc="1"/>
          <a:lstStyle/>
          <a:p>
            <a:endParaRPr lang="en-US"/>
          </a:p>
        </p:txBody>
      </p:sp>
      <p:sp>
        <p:nvSpPr>
          <p:cNvPr id="111620" name="AutoShape 4"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a:spLocks noChangeAspect="1" noChangeArrowheads="1"/>
          </p:cNvSpPr>
          <p:nvPr/>
        </p:nvSpPr>
        <p:spPr bwMode="auto">
          <a:xfrm>
            <a:off x="155577" y="-136524"/>
            <a:ext cx="296863" cy="296863"/>
          </a:xfrm>
          <a:prstGeom prst="rect">
            <a:avLst/>
          </a:prstGeom>
          <a:noFill/>
        </p:spPr>
        <p:txBody>
          <a:bodyPr vert="horz" wrap="square" lIns="91438" tIns="45719" rIns="91438" bIns="45719" numCol="1" anchor="t" anchorCtr="0" compatLnSpc="1"/>
          <a:lstStyle/>
          <a:p>
            <a:endParaRPr lang="en-US"/>
          </a:p>
        </p:txBody>
      </p:sp>
      <p:sp>
        <p:nvSpPr>
          <p:cNvPr id="111622" name="AutoShape 6" descr="data:image/png;base64,iVBORw0KGgoAAAANSUhEUgAAAOEAAADhCAMAAAAJbSJIAAAA81BMVEX///8/Pz8h14n3xzyi424sv+vMzMwyMjK16YtWzO+n6nArxfM9Oz4/PDs7PD8f3o3/zTxRYEc9V2I7XUxkWT83NzfUy9DJzNSHh4cqKirf398XFxemw6P8xzCkz2cbv/Bu3Xxx0bMhISHS0tLv7+8eHh60tLTHx8dXV1e9vb0mJia46oabm5tzc3OlpaV8fHyL28FGRkaOjo5kZGTm5ubz8/MNDQ3o+N3N8LJiz/Cr5nxTU1NtbW2srKztznvdz6u765aT3fTP7/vV8r9feE1HXFU6antSWFE6XUw4c1Z/bT472pb3zFNt2Kak1L6A163pzovy4uObAAAIIElEQVR4nO3d+7uaNhgHcNl2yE5Xe08LONsVRJEiztvpRe1pd+3W067//18z1HMhEd5EDgng835/2rOzYD4mhBAia7UwGAwGg8FgMBgMRlFev/nwo6K8+vVUVd5+/E3W9+GVKp9S4QYpZfz9nTqfauHp6UcJoMIG1CAUE18rbUENwlNRR1U2xGgTvhU0odo+qkMoaMQ3u2q8+0FV7rx8caIsOyF8Jm466StlPNXCnRHupglQXftpEG6NAqFaoHrhiUiotIvWQqgYqEF4AgtVN2H1QsVnoRbhCShUDUQhClGIQhSiEIUoRCEKbyu8U0pevvipjKgQ3vnjYRn581EZ+QsiFhY+vFtK2mXkkSKhUZegEIUorD4oRCEKqw8KUSgtpMQm1Jhssvtn2j64spQSYichhMiX1iW0Z2tvPu/1FotFrzd3vGE0DhLnITzbGEV903Mcb9CPrBm1aZ2EdJBxgMUgWoaSSGqPTa60FxkySD1CMs87SC9eEnE1KZkuskqbKyLsrVqEdlYLXmcwswWVJIGTV9gLRJ1Ah5DOwOMkxglYTWJBhaeC70eHkKwFwlbLAqpJpnDZNdyKOoS2JxS2+rnVhFtwkxgkahHmnkWpmDnjjbCLJxlDY1VthK1BdkclEoUXzRC21llEEkkVBfppjYStUUZTUKmSvWa0YWu+L5Rrwuwvp4bCVrTX2ezcyRAbYDitlXCvEelIsuSgVsJpMLKi4Txrosl3NtLnv4PYGlvTqM9/Z17+jKEC4di17dB3J+P92eqQawrKddK174ZJ4dD3J2uwYLVCa3MHm8T2Db6JeiFbuYD9s9chV7Fd9pi1GmmuhEk6/ISFrSjlJmyjm5LET387NbtaWOl6jtljrhgidxoufJIKTZ3Io3pd8dNC4rJnGtvbCDtlHzJCO7gmTn1g2lbFSJMW+uzaRMRUlRtopiFhiJdN7AUutExQRRsSo71ZNdsJ2QGVvXJzU7Yg+WoobSeFL0v79soaTzqbf10v4WV12pt6+mxHnLJVZT/QTkN2yN3SYl2F22qGrby/JeEuFmfsSZoOsB5VrdAIuStikK4qXTF/m3eYmtO0MB9YrZBQ/pLPXPEpeylxWKEh14QVCqlNoh53SIcVshd8z+XqfnNpBICVXQ/pcpqxiBozE2jK3hzuL3NQsa8S4TAemk7mEnZryY4lIuGm/rVY85a+P/RcVhiz38whz3FqKlzZTIscn3DQYQ1E+h6wIcKFQY5cuAqPXDj1+YH/yISWvzf54m6Amy1crPz9a/cxtaFphBnz5+MRzkedzOnXsQgd68zOvgU6CqETB/7V6ste3Ro/p3GG44nt2vm3QJwQeDZRM6HXX8fWjJ51/PSiW9azQ+7eojHC8Zkbhmlc3jIEZTdhmI0RWrwu7yaWv8cXbSyqsTDnLpZ7eug0VZi/j5LbaNJrphBcZFmyHxhC/22dhNfPLahoUyK3qp9ReypciKrmuYXs/mDCrletOAwls6gfj9qwseI1bzhcQW7DBZnt/ryY1m1f2wFC9tGbyQw15GZFvA+NQbUWctM2ZvtaOz0M7W/EaYiQ306T7o7sls5JU4UT9hPnNyMUZZ8tTvOPWWuh4XJ3Jaaxu9LYZMQ94of207wAAgp/AVKWMOY/1Ov3+8PB3u0YMGe9+/fPQEDhd/m5/6kcIQlyPpsPcGd170kXSGHh43KEtCP5QCDKP+a9Jw++z0/lwlC4jX0XfrrTGKFBzvjHxJmZA9fDugvtcc6nM4HmbTUXUuKaOR+fyhza9VV7ITGyH4ins4R+w6ZDSNhmAHad72ezQ08EHIP72rQI2VXBA3zbRgwFv5pJgFULDWZ6mfPbmHwhCQNgQO3NXHhPlBYhM/kSrl2w2U5D7WFeJeLdymvVQnp2sztoFB72C+f2dqrdCbKG1F7c9oXrWXqExI12I6IXhOLftbK53GbpLyNmSO458cp2gRVzzULi0tF6GAWbPnUY8Hr7mu26xsyK+8N+HFmzJXVvHuqAxXUJtzUUnjMgcXtChq67OQ6zqAx3Cn1C8CGMLDErgl6vRchU8bChVEwUldUjpAfUKDM0zyf+vvQIUzUsBMwzyvQHTcKrChbpoteHYJGyMwddws1TlANnM9nKXQ4ook9YVVCIQhRWHxSiEIXVB4UoRGH1QSEKUVh9UIjCA4S0eJogpPZybBXNaFJsi7dOIZlJvB0SyGBSuB01repLvlgOyLjoWrKeJzOSO5vAzAq2op42FG8YEcepsZAKXiIrmYKNqGW3CfiiZOnAr5qtVCj91gg4BX9hqUV4uyvFVfJfNVy5UOJd0DIB3xZcrVDmZcfiLIBfHFQtNPK3NB0Q6FcjlQupK/kqWSAD/i1R9RKS8LatGHeKPiHXtZ/GD2LPKRozmuy9+KR2QmK7fqdodi8lqLvw9jn8/9qiTyjYtiWZYsAK9kQVTdFbYF33+JUBde+J0g/UuNZGiyNvtdiG66UoRGH1QWFhYSm5V0bUCP95XEI+PXxSRv5VIfzufil5/qCUAMDiwnLyvAtVrpSgEIUoRCEKUYhCFKIQhShEIQpRiMLW5yMQXoDCL0cgfA8Kv95vvLB7DgpN5d1UufACflWaqbwRVQu75wLh0/8UExULu9+eCYTKiWqF3W+mCQu9hPj1s0qjQuGD7sX5M9OE94U65iZfv6gbcNQJL96fb2sP7+3tDbb/0VOFeaYu27oPBO8O9cymR7R5+bIRmxtREyZnYrOJ+6+UPjKiDDDpqF5TjQNP6g3FG6PTxAHHc2R9GAwGg8Fw+R+lY6foTIRxXgAAAABJRU5ErkJggg=="/>
          <p:cNvSpPr>
            <a:spLocks noChangeAspect="1" noChangeArrowheads="1"/>
          </p:cNvSpPr>
          <p:nvPr/>
        </p:nvSpPr>
        <p:spPr bwMode="auto">
          <a:xfrm>
            <a:off x="155577" y="-136524"/>
            <a:ext cx="296863" cy="296863"/>
          </a:xfrm>
          <a:prstGeom prst="rect">
            <a:avLst/>
          </a:prstGeom>
          <a:noFill/>
        </p:spPr>
        <p:txBody>
          <a:bodyPr vert="horz" wrap="square" lIns="91438" tIns="45719" rIns="91438" bIns="45719" numCol="1" anchor="t" anchorCtr="0" compatLnSpc="1"/>
          <a:lstStyle/>
          <a:p>
            <a:endParaRPr lang="en-US"/>
          </a:p>
        </p:txBody>
      </p:sp>
      <p:sp>
        <p:nvSpPr>
          <p:cNvPr id="111624" name="AutoShape 8" descr="data:image/jpeg;base64,/9j/4AAQSkZJRgABAQAAAQABAAD/2wCEAAoHCBUREhgQERIVERQVGRIYFBQSDxEYEhkWGBUZGRkZGhocIy4lHR4uHxgZJj4nKy8xNTU1GiU7QDs0Py41NTEBDAwMEA8QGhIRHDEhISE0MTQxPzQ7MTQ4ODo0MTQxMT80PzQ1NDExQDcxMTQ8Pz8xNDQxQDw0NDE0MTQxMT8/PP/AABEIAHMBtgMBIgACEQEDEQH/xAAcAAEAAgIDAQAAAAAAAAAAAAAAAQcCBgMEBQj/xABKEAACAQMABQUJDQYGAgMAAAABAgADBBEFBgcSIRMxQWGyIjVRVHFygZGxFRYlMjNzg5OUobPR0hQjJFKCwTRCU2J0khekQ2Oi/8QAGgEBAQADAQEAAAAAAAAAAAAAAAEEBQYCA//EACgRAQABAgQEBgMAAAAAAAAAAAABAhEDITFxE0FSkQQSIjJRsSMzgf/aAAwDAQACEQMRAD8At25uAg8JPMJ5tSuzc7HyDgJx3FfecnrwPIJgHmh8V4irEqmIm0Q+tHlhlEx3pOZhPd0xEQpERAREQEREBJXnkQvPLGqPnS6+Ufz6naM4pyXXyj+fU7RnFOrp0YyYkRKJiRECYkRAmJEQJiRECYkRAmJEQJiRECYkRAmJEQJiRECYkRAmJEQJiRECYkRAmJEQJiRECYkRAyVypypKnwqSD6xNs1b1/u7Jgr1GuqPTTrOWcD/ZUOSPIciajED6g0Jpale0FuaDbyOOngwI51YdBESmtlusws6tWlWY8i6b46qiso4DrVj/ANRIkLrL35IedYPMg852aHxjEVlrprde21/VoULgpTXkt1RSoNjepIx4spPOSefpnh+/3SPjR+z236JjtCPwnX+h/ASbBoPZZVu7andLd00FVA4Q0XJAJPAkNx5pucLCw5opvTGkcofeJyeF7/dJeN/+vbfoke/7SXjZ+z236Jth2NVvHaX2d/1TxtM7Lr62U1E5O5RQSRRZxUwOfuGAz6CZ9ODhdMdoW8vM9/2kvGz9ntv0R7/tJeNn7PbfomskY4HgRwII4g+Cd/Quhq97U5G1pmo3OcYCqPCzHgojgYXTHaC8/L1/f9pLxs/Z7b9Ee/7SXjZ+z236JttjsaqsoNxeJTbpWlRZwP62ZePomN/scrqpNvd06rfyVKTU8+RgW4+gRwMLpjtBeflqnv8AtJeNn7Pbfoj3/aS8bP2e2/RPH0vomvZ1DQuabUnHHB5mHhUjgw8k6McDC6Y7QXn5fQ+qF89xY0a1Zt92UFm3VGTnwKABPZXnmuahH4Mt/MHtM2FTxnO4sWxJiPl9onJ863Xyj+fU7RnDOW6+Ufz6naM4Z09OjHTEiJRMSIgTEiIExIiBMSIgTEiIExIiBMSIgTEiIExIiBMSIgTEiIExIiBMSIgTEiIExIiBMSIgTEiIExIiBkGI5uETGIF9BpO9ODek700s0NXFantfz8JV/ofwEl6bP+9dr80vtMonX0/CVf6H8BJeuz8/Bdr80ntM2uH7Y2hs6M6Y2hWmk9q19Sr1aS07YqlSqi71GrnCMVGSHHHAm/7PdcDpSkxqU1p1qRUOEJ3GBGQy54jyEnyzRtI7JrurXqVVr24V6lRwCam8A7lhnuefjN+1E1RXRVFkL8rVqEM7hd1eAwFUeAffPb0rDavoIU9JJyCgG7VW3Bzcpv7pPVngZbequgaWjLQUlwCBv16hxlnxlmJ8AxwHQBK+07pind6x2lKmwdLd1QsOKl8szDrwQB5czd9o1V00XclM53MEjnCkgMfVA0TWLa7U5RksKdPk1JAq1lZmfHSqggKPLn0Tk1d2usXCaQpIEY45agrDd62VicjrB9EqSIG5bRNbvdK4C0xi3o5FLh3Tk/Gcnn48wHg8s0+YxAvrUVvg238we0zYVeaxqO3wdb+aPbNgV5oMWn8k7vPEs+f7r5R/PftGcczuj+8fz37RnHOgjRUxIiUTEiIG0aN1DvrmklxSpoUqDeQtVAOM44jHDmnZ/wDGukf9On9ePylsagH4Ltfmx2mnjay7RUsLprR7Z6hQIS61EAO8ueYiS5ZWV/qPf0FLvau6jiTSKvj+kHePoE13M+jtWNZqGkqZqUN5Sh3XRxh1JGRzcCD4RNC2w6BSmEv6aBGd+TrboADMVLIx6+5Iz5IuWVdEw3x4R6xJBlGUTEtjnkBweYj1wM56mhNXrm9P8NRd1HAue5pg+eeBPUMme7s61S90Kpq1gf2ekRvDm335wmfB0n1S6bu6oWVDlKjJb0KYA5sKBzBVUc56hxMXSyoE2V3xGWagp8HKMfvxPM0zqFfWlJ69Smj00BZ2p1Qd1Rzkg4+7M3y52tWytinQrVF/nO4mfQePrnW03tCtL2wuaA36NV6NRVWoncsxHBQ65GfLiTNcld6q6IW+u0tXcor72WVQSMKTzHyTdNYtmlK0tKt0t1UdqSFgjU0APEDBIPXNd2Z99KP9fYMt/X7vXdfNntLA+d4kojNwVS2OfdUn2TFhg4IwRzgjBlExIgcTgcT4BzwJiZNSZRlkZR4WRgPWZx5gZRMScSA4PSPXAziApIyASBzkA49cxLAc/D0wMomIYHm4+mciU2YbyozDwhWI9YgYxMczNKbNxVWYeFVYj7oERIiBMSIgTEiIExIiBd+9J3pw5k5mr8rQxWqTXo/CNb6H8FJe+z/vXafNJ7TKG1574VvovwUliaq7SbK1sqFvVFXfpIqPu08rkE8xzNhR7Y2hvML2U7Q6ukdrlxSrVKS2lEim9RAxepk7rFckDyTXNObS767Q0wyWyMMMKCsGI8G+SSPRNU0nXFSvVqrndepUdc8+6zlhn0GdWent2tGXjW1ancL8ak6OB5pzj1T6at69HSVoHGHo3CEMB4GGGXqIPsny3Nk1R1zuNGORTIqUXOXouTuE/wAyn/K3X09MDv6wbOb61qMKdJrqlk7lSngnd6N5ecN65yau7Nr26cctTNrS4bz1MbxHSETpPlm/2W1uwdc1VrUW6V5PfHrUzi0ltds0X+Hp1a7dAZQi56yejyQK0111Qq6LrbpJqUXzyVbGM/7WHQw+/omtT2dZ9Za+kqvK3DdyOFOkuRTRf9o6T4WPE+TAHiwLv1Kb4PoeaPbPfV5repjfwFDzR7Z7qtNPXT653YFVdqpUXdfKP579ozinJdfKP579ozim6hmJiREPSYkRA+itQO9lr82O00qfaijHSlTCk9xR5lJ/yCWvqB3stfmx2mnPpHWaxtqhpXFzSp1FALI+d4AjI6PBINQ2P6HrUUrXFVGprV3FRXUqxC5JbB4gccTsbZbtVsUo57t6yFR07qI5Y+sqPTO5pTaXYUVPJO1y+O5WmjBSetmAxKh1k1graRrGvXIHQiKTuIn8o8PWemBdeo13SvbGnWNKkXUcnV/dJ8dMA9HSMN5GErDanooW2kGdFCpcIrqAAFDKAjgD0Kf6p6Wx7TPJXL2jnCVwGQHm5RB7SvZHgmybYtG8pZpcgd1Qcbx6dx+5PoziOZyeJsb0OtR693URXVQtFA6gjJIdzg9QQZ6zOfbFfJTWlZU6aIz/AL2oVRAwQEqg4DpYMf6JuOoOjRaaOoow3WZTUfPhfuuPoIlKa5aW/bL6tXzld7cTzE7lfYT6Y5nJdezyzFHRlsAMGogqt1mp3fsIHold7YNKvUvFtc/u6KK270F3Byx6wOHpMszUmsKmjbRh0W9BPSiBD96mVRtasmp6RNQjuKqIynoJXuWHsiCWkxIiUbXsz76Uf6+wZeOnNGi7tqlqzlFqqFZhjeC7wJxnpwDKN2Z99KP0nYMuPXau1PRt06EqwpNgg8RnAP3EySQ4NB6Q0ZTcWNpUtwy5UIhUuxHP3X+ZvTOPXbVWje2zkIqV0Vmp1FUBsgZ3Wxzqcc0oXRtQpWpMh3Sr0ypHQQ4n1BWHBh1N7IHytUJCk8xAPrxL8raR0Toocn+4psMZRKe/U8pwCcyj1tHrXBo0kLu9RkVRzklj93TnoAJlo6L2UUwu/eXDux4utIhUB6e7bJPliUhtmhdaLDSLGjRZXcAncqUCpKjnIDDj6Joe1HVClbKL61QU0ZgtamvxAzfFdR0ZPAjm6fDnatA6A0TaXKfs1ZHuRvBV/bQ9Tm49wreDwidnaaoOi62ejkyPLviFVvskpq+kirqrjkKxwygjO/T44MtnWDVyjd0f2c00RWekzlEVXKI4YqCBkZxj0yqNkHfM/wDHrdunLM2haRe10bWq0mKudxFYc677BMjr4xOpDHWFbWno66oUeQQpbXIVENPeBFJ8DA45mp7GKCPTud+mj4enjfRWx3B5siVR056TnJ6TnnyZbexP5O58+n2DA2jWfQFnUanc3fJ06FvyhZSqojs+5u75HOBunh05np6E0haXNM/sj0qiJhStNVwvgBE0TbZXYU7amCdxnqswzwJRVC5/7meLsaqEXtRAe5aiSw6CVdcdo+uBvGndQrSvcpduFpU0DNcIoCo+BlSf5enPhE9bQelbCrmhZ1KDbg4pTC8FHDOOkTyNq9wyaMqBDu770UbB/wApYEj04x6ZVezyoU0pbbpxvM6nrU02OPWB6oFjbUdWaVS0e9p01StRwzlFA30yAwYDnIznPUZS0+jtdBnRl3/x7jsNPnCIJTEiJRMSIgTEiIF1b0b04syd6YPlcx5lU68H4QrfRfhJPBnu67H+PrfRfhJPBmVT7YdHg/rp2j6TEiJ6fVMSIgTEiIExIiBc+pzfwNDzR7Z7itNf1QP8DR80e2e2rTX10+qWmrq9c7qUufjv579ozjmdz8d/PftGcU2TbQyiYxD0yiYxA+itQO9lr82O00qXan30q+ZR7Anb0JtLrWlvTtUtaTrSXdDNUcMRknJAHXNY1j001/ctdOi02cICqMSo3VxzmB5sTGIHYsLx6FVK9Pg1N1dfKp5vIRkemfRtQU9JWPA5p3NIEHHEbwBGR4QejwifNWZfey2jUTRlPlDwZqj0gRxFNmyvoJyR1GSSHZ2g6XFlo6oyHdd8UaIHQzgjI81Ax9E+fBw4SwtsOmOVuktVOVoKWcf/AGP/AHC49cryWElbGyTWdAnudWbdbLNbljwYHiyDrzxA8s3zWXV6jpGjyNcHgco64FRGxjKn+3MZ82KxBBBIIIIIOCCDkEHoM3fQu0+8t1FOqqXajgOU3kq/914H0qT1yWW707jZFXDHk7uiydBqJUR8dYXeB9caR2aJaWVxc1rg1qlOk7qqJuUwwHAnJJb7vJO1/wCYOH+B4+D9p4evc/tPB1i2k3F5Se2WjSoUqilXALvUKnnAY4A/65jMydPZn30o/Sdgy39fz8F3XzZ7Syh9XtMNY3KXSItRk3sI5IU5GOceWbTpvaZWu7epava0kWqu6WWo5YDIOQCOqBpdmf3iefT7Yn1FV5m8h9k+WaT7rK/PusrY80g/2littduDkfsdHjn/AOWp+UskPP2ZlPdju/5bncz/ADbwxjr3d6WbtB0TXvLFqFqe7L02ZS+7voud5M83OQcHgd2UDRvHSqK9NilRXLqy86tknh65Y9lteqKoFezV2A4tTqlVY+HdKnd9Zkkh2Nneo1xbXQu7tFohAwRN5S7M3DOF4AAdfHwTa9pfeuv5KfbEra72l3VS5SvyaLTpFilurtusxGN5352Izw4AdUjWDaPWvbZ7V7amivu5dalQsMEHgCOqBnsg75n/AI9bt05v+1fvVU8+3/GSU/qtrA+jbj9qp01qNuOm67Mq4Yqc5Hm/fPb1m2h1tIWzWr29OmrsjF0dyw3GDDgR1RYu02WzsTP7u68+n2JUk2fVHXKpoxXSnRSryjKxLs643RjhgSpDcdtvNa+W49lOeNsc/wAe/wAxU7aTxdbtcKmkxTFSilLkuUxuOzZ393Ocj/bOpqrrE+jaxuEppVZkZN12ZRgkHOR5sHNbW17vW3ztDtGVbqD30tfnG/Ded/WfaBV0jbm1e3p01Lo+8juWyhyBgia5oTSTWlzTukQO1JiwRiQpypXBI86RX0Frn3tu/wDjXH4bT5xm+aW2oV7q3q2zWtJFrI6FlqOSodSpIBHE8ZoMsJLKJjEKyiYxAyiYxAuTMZmGYzMWzk7qt11/x9X6L8FZYGq+rmhqtlQqXVSiK7KDUDXgRt7J51zw6JXuun+Pq/RfhLPCn3jSHUYH6qdo+l6e9TQP+rQ+3p+qPepoH/Vofb0/VKLwIwJX1Xfc6raCCOVq0N4KxX+OQ8cHHDelIiRgRAyiYxAyiYxAuLVI/wAFR83+89oNPC1UP8FR83+89kNMSqM5c9i1fkneVN3Px389+0ZxTkuPlH89+0ZxTNb6NExIiHpMSIgTEiIExIiBd+p+rVhcWFtWrW1F6nJpvMw4lhz7wBwT5RPU1q1wttHUiquj193FKgjDIOMKWx8RB/bhPn1HK/FJXPPukjPqkSWLue6uXq1Hq1GLu7M7selmOT6OqcMiJRMSIgTEiIExIiBMSIgTEiIExIiBMSIgTEiIExIiBMSIgTEiIExIiBMSIgTEiIFyXFMo7IedWZT6DiYZm1616GJJuKS73+oo5+HSB09c1HM+E02cv4jBqwa5if5s4K2j6LsWejSdjjJakrMcDAySPABMPcm38Wo/U0/ynazJzI+cYtcaVS6vuTbeLUfqaf5R7k23i1H6mn+U7WYzC8avqnu6vuTbeLUfqaf5R7k23i1H6mn+U7eYzJmvGr6p7up7k23i1H6mn+Ue5Nt4tR+pp/lO3mTmM141fVPd1Pci28Wo/U0/yj3ItvFqP1NP8p28xmMzjV9Upo01RQqqqgcyqoCjyATMGYZkgzzZIqzU/cn94/nv2jMJlc/Hfz37RnHMt1FOjKJjEPTKJjEDKJjEDKJjEDKJjEDKJjEDKJjEDKJjEDKJjEDKJjEDKJjEDKJjEDKJjEDKJjEDKJjEDKJjEDKJjEDKJjEDKJjOS3oPVdadNGqO5wqIpLE9QED2dU9X30jXagg+IjOfAMMqgf8A6PqMS7tmuqPuZbE1cG4rYaqQchQPioD04yfSTElyzcTNb1i0XR3eU5MB/CCwz5QDgxEk6MTxsROFVs0dueRET5OZkiIgJMRIpERIqYiIVMCIgjVUFz8o/nv2jOOImS6ynQiIh6IiICIiAiIgIiICIiAiIgIiICIiAiIgIiICIiAiIgIiICIiAiIgIiICIiB29G0VeqFYZGRwyR7J9J6r6uWtmga2t0ps3xn7pqh4fzsScdWYiSSGwxESK//Z"/>
          <p:cNvSpPr>
            <a:spLocks noChangeAspect="1" noChangeArrowheads="1"/>
          </p:cNvSpPr>
          <p:nvPr/>
        </p:nvSpPr>
        <p:spPr bwMode="auto">
          <a:xfrm>
            <a:off x="155577" y="-136524"/>
            <a:ext cx="296863" cy="296863"/>
          </a:xfrm>
          <a:prstGeom prst="rect">
            <a:avLst/>
          </a:prstGeom>
          <a:noFill/>
        </p:spPr>
        <p:txBody>
          <a:bodyPr vert="horz" wrap="square" lIns="91438" tIns="45719" rIns="91438" bIns="45719" numCol="1" anchor="t" anchorCtr="0" compatLnSpc="1"/>
          <a:lstStyle/>
          <a:p>
            <a:endParaRPr lang="en-US"/>
          </a:p>
        </p:txBody>
      </p:sp>
      <p:pic>
        <p:nvPicPr>
          <p:cNvPr id="17" name="Google Shape;101;p1"/>
          <p:cNvPicPr preferRelativeResize="0"/>
          <p:nvPr/>
        </p:nvPicPr>
        <p:blipFill>
          <a:blip r:embed="rId1"/>
          <a:stretch>
            <a:fillRect/>
          </a:stretch>
        </p:blipFill>
        <p:spPr>
          <a:xfrm>
            <a:off x="9580951" y="6040102"/>
            <a:ext cx="2592012" cy="805375"/>
          </a:xfrm>
          <a:prstGeom prst="rect">
            <a:avLst/>
          </a:prstGeom>
          <a:noFill/>
          <a:ln>
            <a:noFill/>
          </a:ln>
        </p:spPr>
      </p:pic>
      <p:sp>
        <p:nvSpPr>
          <p:cNvPr id="4" name="TextBox 3"/>
          <p:cNvSpPr txBox="1"/>
          <p:nvPr/>
        </p:nvSpPr>
        <p:spPr>
          <a:xfrm>
            <a:off x="525697" y="996950"/>
            <a:ext cx="11121887" cy="3553460"/>
          </a:xfrm>
          <a:prstGeom prst="rect">
            <a:avLst/>
          </a:prstGeom>
          <a:noFill/>
        </p:spPr>
        <p:txBody>
          <a:bodyPr wrap="square" rtlCol="0">
            <a:spAutoFit/>
          </a:bodyPr>
          <a:lstStyle/>
          <a:p>
            <a:pPr marL="285750" indent="-285750">
              <a:buFont typeface="Arial" panose="020B0604020202020204" pitchFamily="34" charset="0"/>
              <a:buChar char="•"/>
            </a:pPr>
            <a:r>
              <a:rPr lang="en-US" sz="1800" dirty="0"/>
              <a:t>Web based deployment was used to deploy code from source control to hosting platform.</a:t>
            </a:r>
            <a:endParaRPr lang="en-US" sz="1800" dirty="0"/>
          </a:p>
          <a:p>
            <a:pPr marL="285750" indent="-285750">
              <a:lnSpc>
                <a:spcPct val="150000"/>
              </a:lnSpc>
              <a:buFont typeface="Arial" panose="020B0604020202020204" pitchFamily="34" charset="0"/>
              <a:buChar char="•"/>
            </a:pPr>
            <a:r>
              <a:rPr lang="en-IN" altLang="en-US" sz="2000" dirty="0"/>
              <a:t>Streamlit</a:t>
            </a:r>
            <a:r>
              <a:rPr lang="en-US" sz="2000" dirty="0"/>
              <a:t> </a:t>
            </a:r>
            <a:r>
              <a:rPr lang="en-IN" altLang="en-US" sz="2000" dirty="0"/>
              <a:t>and Streamlit-Cloud </a:t>
            </a:r>
            <a:r>
              <a:rPr lang="en-US" sz="2000" dirty="0"/>
              <a:t>was used for </a:t>
            </a:r>
            <a:r>
              <a:rPr lang="en-IN" altLang="en-US" sz="2000" dirty="0"/>
              <a:t>web-framework </a:t>
            </a:r>
            <a:r>
              <a:rPr lang="en-US" sz="2000" dirty="0"/>
              <a:t>app </a:t>
            </a:r>
            <a:r>
              <a:rPr lang="en-IN" altLang="en-US" sz="2000" dirty="0"/>
              <a:t>and </a:t>
            </a:r>
            <a:r>
              <a:rPr lang="en-US" sz="2000" dirty="0"/>
              <a:t>deployment.</a:t>
            </a:r>
            <a:endParaRPr lang="en-US" sz="2000" dirty="0"/>
          </a:p>
          <a:p>
            <a:pPr marL="285750" indent="-285750">
              <a:lnSpc>
                <a:spcPct val="150000"/>
              </a:lnSpc>
              <a:buFont typeface="Arial" panose="020B0604020202020204" pitchFamily="34" charset="0"/>
              <a:buChar char="•"/>
            </a:pPr>
            <a:r>
              <a:rPr lang="en-IN" altLang="en-US" sz="2000" dirty="0"/>
              <a:t>Heroku </a:t>
            </a:r>
            <a:r>
              <a:rPr lang="en-US" sz="2000" dirty="0"/>
              <a:t>connects with GitHub to make it easy to deploy code living on GitHub to apps running on </a:t>
            </a:r>
            <a:r>
              <a:rPr lang="en-IN" altLang="en-US" sz="2000" dirty="0"/>
              <a:t>Streamlit</a:t>
            </a:r>
            <a:r>
              <a:rPr lang="en-US" sz="2000" dirty="0"/>
              <a:t>.</a:t>
            </a:r>
            <a:endParaRPr lang="en-US" sz="2000" dirty="0"/>
          </a:p>
          <a:p>
            <a:pPr marL="285750" indent="-285750">
              <a:lnSpc>
                <a:spcPct val="150000"/>
              </a:lnSpc>
              <a:buFont typeface="Arial" panose="020B0604020202020204" pitchFamily="34" charset="0"/>
              <a:buChar char="•"/>
            </a:pPr>
            <a:r>
              <a:rPr lang="en-US" sz="2000" dirty="0"/>
              <a:t>Create a GitHub repository containing all the required files </a:t>
            </a:r>
            <a:r>
              <a:rPr lang="en-IN" altLang="en-US" sz="2000" dirty="0"/>
              <a:t>(</a:t>
            </a:r>
            <a:r>
              <a:rPr lang="en-US" sz="2000" dirty="0"/>
              <a:t> installation requirements, text files) etc. </a:t>
            </a:r>
            <a:endParaRPr lang="en-US" sz="2000" dirty="0"/>
          </a:p>
          <a:p>
            <a:pPr marL="285750" indent="-285750">
              <a:lnSpc>
                <a:spcPct val="150000"/>
              </a:lnSpc>
              <a:buFont typeface="Arial" panose="020B0604020202020204" pitchFamily="34" charset="0"/>
              <a:buChar char="•"/>
            </a:pPr>
            <a:r>
              <a:rPr lang="en-US" sz="2000" dirty="0"/>
              <a:t>Create an app </a:t>
            </a:r>
            <a:r>
              <a:rPr lang="en-IN" altLang="en-US" sz="2000" dirty="0"/>
              <a:t>on Heroku, and Streamlit - cloud to </a:t>
            </a:r>
            <a:r>
              <a:rPr lang="en-US" sz="2000" dirty="0"/>
              <a:t>connect it to the GitHub repository.</a:t>
            </a:r>
            <a:endParaRPr lang="en-US" sz="2000" dirty="0"/>
          </a:p>
          <a:p>
            <a:pPr marL="285750" indent="-285750">
              <a:lnSpc>
                <a:spcPct val="150000"/>
              </a:lnSpc>
              <a:buFont typeface="Arial" panose="020B0604020202020204" pitchFamily="34" charset="0"/>
              <a:buChar char="•"/>
            </a:pPr>
            <a:endParaRPr lang="en-IN" sz="1800" dirty="0"/>
          </a:p>
        </p:txBody>
      </p:sp>
      <p:pic>
        <p:nvPicPr>
          <p:cNvPr id="6" name="Picture 5"/>
          <p:cNvPicPr>
            <a:picLocks noChangeAspect="1"/>
          </p:cNvPicPr>
          <p:nvPr/>
        </p:nvPicPr>
        <p:blipFill>
          <a:blip r:embed="rId2"/>
          <a:stretch>
            <a:fillRect/>
          </a:stretch>
        </p:blipFill>
        <p:spPr>
          <a:xfrm>
            <a:off x="1226592" y="4992372"/>
            <a:ext cx="741135" cy="921411"/>
          </a:xfrm>
          <a:prstGeom prst="rect">
            <a:avLst/>
          </a:prstGeom>
        </p:spPr>
      </p:pic>
      <p:pic>
        <p:nvPicPr>
          <p:cNvPr id="7" name="Picture 6"/>
          <p:cNvPicPr>
            <a:picLocks noChangeAspect="1"/>
          </p:cNvPicPr>
          <p:nvPr/>
        </p:nvPicPr>
        <p:blipFill>
          <a:blip r:embed="rId3"/>
          <a:stretch>
            <a:fillRect/>
          </a:stretch>
        </p:blipFill>
        <p:spPr>
          <a:xfrm>
            <a:off x="2647667" y="5033898"/>
            <a:ext cx="1137774" cy="1046509"/>
          </a:xfrm>
          <a:prstGeom prst="rect">
            <a:avLst/>
          </a:prstGeom>
        </p:spPr>
      </p:pic>
      <p:pic>
        <p:nvPicPr>
          <p:cNvPr id="10" name="Picture 9"/>
          <p:cNvPicPr>
            <a:picLocks noChangeAspect="1"/>
          </p:cNvPicPr>
          <p:nvPr/>
        </p:nvPicPr>
        <p:blipFill>
          <a:blip r:embed="rId4"/>
          <a:stretch>
            <a:fillRect/>
          </a:stretch>
        </p:blipFill>
        <p:spPr>
          <a:xfrm>
            <a:off x="6560858" y="5029166"/>
            <a:ext cx="3657917" cy="960203"/>
          </a:xfrm>
          <a:prstGeom prst="rect">
            <a:avLst/>
          </a:prstGeom>
        </p:spPr>
      </p:pic>
      <p:pic>
        <p:nvPicPr>
          <p:cNvPr id="12" name="Picture 11"/>
          <p:cNvPicPr>
            <a:picLocks noChangeAspect="1"/>
          </p:cNvPicPr>
          <p:nvPr/>
        </p:nvPicPr>
        <p:blipFill>
          <a:blip r:embed="rId5"/>
          <a:stretch>
            <a:fillRect/>
          </a:stretch>
        </p:blipFill>
        <p:spPr>
          <a:xfrm>
            <a:off x="2024025" y="5337648"/>
            <a:ext cx="708721" cy="342930"/>
          </a:xfrm>
          <a:prstGeom prst="rect">
            <a:avLst/>
          </a:prstGeom>
        </p:spPr>
      </p:pic>
      <p:pic>
        <p:nvPicPr>
          <p:cNvPr id="14" name="Picture 13"/>
          <p:cNvPicPr>
            <a:picLocks noChangeAspect="1"/>
          </p:cNvPicPr>
          <p:nvPr/>
        </p:nvPicPr>
        <p:blipFill>
          <a:blip r:embed="rId5"/>
          <a:stretch>
            <a:fillRect/>
          </a:stretch>
        </p:blipFill>
        <p:spPr>
          <a:xfrm>
            <a:off x="3849829" y="5347587"/>
            <a:ext cx="708721" cy="342930"/>
          </a:xfrm>
          <a:prstGeom prst="rect">
            <a:avLst/>
          </a:prstGeom>
        </p:spPr>
      </p:pic>
      <p:sp>
        <p:nvSpPr>
          <p:cNvPr id="2" name="TextBox 1"/>
          <p:cNvSpPr txBox="1"/>
          <p:nvPr/>
        </p:nvSpPr>
        <p:spPr>
          <a:xfrm>
            <a:off x="8538845" y="4377055"/>
            <a:ext cx="2021205" cy="521970"/>
          </a:xfrm>
          <a:prstGeom prst="rect">
            <a:avLst/>
          </a:prstGeom>
          <a:noFill/>
        </p:spPr>
        <p:txBody>
          <a:bodyPr wrap="square" rtlCol="0">
            <a:spAutoFit/>
          </a:bodyPr>
          <a:lstStyle/>
          <a:p>
            <a:pPr algn="ctr"/>
            <a:r>
              <a:rPr lang="en-IN" dirty="0"/>
              <a:t>Streamlit - Cloud &amp; Heroku Deployment</a:t>
            </a:r>
            <a:endParaRPr lang="en-IN" dirty="0"/>
          </a:p>
        </p:txBody>
      </p:sp>
      <p:pic>
        <p:nvPicPr>
          <p:cNvPr id="13" name="Picture 2" descr="Streamlit - Revolutionizing Data App Creation | by Shubham Saboo | Towards  AI"/>
          <p:cNvPicPr>
            <a:picLocks noChangeAspect="1" noChangeArrowheads="1"/>
          </p:cNvPicPr>
          <p:nvPr>
            <p:ph type="pic" idx="2"/>
          </p:nvPr>
        </p:nvPicPr>
        <p:blipFill>
          <a:blip r:embed="rId6">
            <a:extLst>
              <a:ext uri="{28A0092B-C50C-407E-A947-70E740481C1C}">
                <a14:useLocalDpi xmlns:a14="http://schemas.microsoft.com/office/drawing/2010/main" val="0"/>
              </a:ext>
            </a:extLst>
          </a:blip>
          <a:srcRect/>
          <a:stretch>
            <a:fillRect/>
          </a:stretch>
        </p:blipFill>
        <p:spPr bwMode="auto">
          <a:xfrm>
            <a:off x="4601210" y="4825365"/>
            <a:ext cx="1917065" cy="1146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59" name="Shape 359"/>
        <p:cNvGrpSpPr/>
        <p:nvPr/>
      </p:nvGrpSpPr>
      <p:grpSpPr>
        <a:xfrm>
          <a:off x="0" y="0"/>
          <a:ext cx="0" cy="0"/>
          <a:chOff x="0" y="0"/>
          <a:chExt cx="0" cy="0"/>
        </a:xfrm>
      </p:grpSpPr>
      <p:sp>
        <p:nvSpPr>
          <p:cNvPr id="360" name="Google Shape;360;p21"/>
          <p:cNvSpPr txBox="1"/>
          <p:nvPr>
            <p:ph type="title"/>
          </p:nvPr>
        </p:nvSpPr>
        <p:spPr>
          <a:xfrm>
            <a:off x="19685" y="0"/>
            <a:ext cx="12172315" cy="532765"/>
          </a:xfrm>
          <a:prstGeom prst="rect">
            <a:avLst/>
          </a:prstGeom>
        </p:spPr>
        <p:style>
          <a:lnRef idx="1">
            <a:schemeClr val="accent5"/>
          </a:lnRef>
          <a:fillRef idx="2">
            <a:schemeClr val="accent5"/>
          </a:fillRef>
          <a:effectRef idx="1">
            <a:schemeClr val="accent5"/>
          </a:effectRef>
          <a:fontRef idx="minor">
            <a:schemeClr val="dk1"/>
          </a:fontRef>
        </p:style>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Screen shot of output</a:t>
            </a:r>
            <a:r>
              <a:rPr lang="en-IN" altLang="en-US" sz="3200" b="1">
                <a:latin typeface="Times New Roman" panose="02020603050405020304"/>
                <a:ea typeface="Times New Roman" panose="02020603050405020304"/>
                <a:cs typeface="Times New Roman" panose="02020603050405020304"/>
                <a:sym typeface="Times New Roman" panose="02020603050405020304"/>
              </a:rPr>
              <a:t> - Streamlit-Cloud</a:t>
            </a:r>
            <a:r>
              <a:rPr lang="en-US" sz="3200" b="1">
                <a:latin typeface="Times New Roman" panose="02020603050405020304"/>
                <a:ea typeface="Times New Roman" panose="02020603050405020304"/>
                <a:cs typeface="Times New Roman" panose="02020603050405020304"/>
                <a:sym typeface="Times New Roman" panose="02020603050405020304"/>
              </a:rPr>
              <a:t> </a:t>
            </a:r>
            <a:r>
              <a:rPr lang="en-IN" altLang="en-US" sz="3200" b="1">
                <a:latin typeface="Times New Roman" panose="02020603050405020304"/>
                <a:ea typeface="Times New Roman" panose="02020603050405020304"/>
                <a:cs typeface="Times New Roman" panose="02020603050405020304"/>
                <a:sym typeface="Times New Roman" panose="02020603050405020304"/>
              </a:rPr>
              <a:t>&amp; Heroku</a:t>
            </a:r>
            <a:endParaRPr lang="en-IN" altLang="en-US"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361" name="Google Shape;361;p21"/>
          <p:cNvPicPr preferRelativeResize="0"/>
          <p:nvPr/>
        </p:nvPicPr>
        <p:blipFill rotWithShape="1">
          <a:blip r:embed="rId1"/>
          <a:srcRect/>
          <a:stretch>
            <a:fillRect/>
          </a:stretch>
        </p:blipFill>
        <p:spPr>
          <a:xfrm>
            <a:off x="9580951" y="5971862"/>
            <a:ext cx="2592012" cy="805375"/>
          </a:xfrm>
          <a:prstGeom prst="rect">
            <a:avLst/>
          </a:prstGeom>
          <a:noFill/>
          <a:ln>
            <a:noFill/>
          </a:ln>
        </p:spPr>
      </p:pic>
      <p:pic>
        <p:nvPicPr>
          <p:cNvPr id="4" name="Picture Placeholder 3" descr="2022-11-03 (1)"/>
          <p:cNvPicPr>
            <a:picLocks noChangeAspect="1"/>
          </p:cNvPicPr>
          <p:nvPr>
            <p:ph type="pic" idx="2"/>
          </p:nvPr>
        </p:nvPicPr>
        <p:blipFill>
          <a:blip r:embed="rId2"/>
          <a:stretch>
            <a:fillRect/>
          </a:stretch>
        </p:blipFill>
        <p:spPr>
          <a:xfrm>
            <a:off x="398145" y="1110615"/>
            <a:ext cx="5406390" cy="4861560"/>
          </a:xfrm>
          <a:prstGeom prst="rect">
            <a:avLst/>
          </a:prstGeom>
        </p:spPr>
      </p:pic>
      <p:pic>
        <p:nvPicPr>
          <p:cNvPr id="6" name="Picture 5" descr="2022-11-03 (2)"/>
          <p:cNvPicPr>
            <a:picLocks noChangeAspect="1"/>
          </p:cNvPicPr>
          <p:nvPr/>
        </p:nvPicPr>
        <p:blipFill>
          <a:blip r:embed="rId3"/>
          <a:stretch>
            <a:fillRect/>
          </a:stretch>
        </p:blipFill>
        <p:spPr>
          <a:xfrm>
            <a:off x="6102350" y="1137285"/>
            <a:ext cx="6089650" cy="48342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66" name="Shape 366"/>
        <p:cNvGrpSpPr/>
        <p:nvPr/>
      </p:nvGrpSpPr>
      <p:grpSpPr>
        <a:xfrm>
          <a:off x="0" y="0"/>
          <a:ext cx="0" cy="0"/>
          <a:chOff x="0" y="0"/>
          <a:chExt cx="0" cy="0"/>
        </a:xfrm>
      </p:grpSpPr>
      <p:sp>
        <p:nvSpPr>
          <p:cNvPr id="367" name="Google Shape;367;p56"/>
          <p:cNvSpPr txBox="1"/>
          <p:nvPr>
            <p:ph type="title"/>
          </p:nvPr>
        </p:nvSpPr>
        <p:spPr>
          <a:xfrm>
            <a:off x="19050" y="0"/>
            <a:ext cx="12172950" cy="532765"/>
          </a:xfrm>
          <a:prstGeom prst="rect">
            <a:avLst/>
          </a:prstGeom>
        </p:spPr>
        <p:style>
          <a:lnRef idx="1">
            <a:schemeClr val="accent5"/>
          </a:lnRef>
          <a:fillRef idx="2">
            <a:schemeClr val="accent5"/>
          </a:fillRef>
          <a:effectRef idx="1">
            <a:schemeClr val="accent5"/>
          </a:effectRef>
          <a:fontRef idx="minor">
            <a:schemeClr val="dk1"/>
          </a:fontRef>
        </p:style>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Screen shot of output </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368" name="Google Shape;368;p56"/>
          <p:cNvPicPr preferRelativeResize="0"/>
          <p:nvPr/>
        </p:nvPicPr>
        <p:blipFill rotWithShape="1">
          <a:blip r:embed="rId1"/>
          <a:srcRect/>
          <a:stretch>
            <a:fillRect/>
          </a:stretch>
        </p:blipFill>
        <p:spPr>
          <a:xfrm>
            <a:off x="9580951" y="5971862"/>
            <a:ext cx="2592012" cy="805375"/>
          </a:xfrm>
          <a:prstGeom prst="rect">
            <a:avLst/>
          </a:prstGeom>
          <a:noFill/>
          <a:ln>
            <a:noFill/>
          </a:ln>
        </p:spPr>
      </p:pic>
      <p:pic>
        <p:nvPicPr>
          <p:cNvPr id="2" name="Picture Placeholder 1" descr="2022-11-03 (3)"/>
          <p:cNvPicPr>
            <a:picLocks noChangeAspect="1"/>
          </p:cNvPicPr>
          <p:nvPr>
            <p:ph type="pic" idx="2"/>
          </p:nvPr>
        </p:nvPicPr>
        <p:blipFill>
          <a:blip r:embed="rId2"/>
          <a:stretch>
            <a:fillRect/>
          </a:stretch>
        </p:blipFill>
        <p:spPr>
          <a:xfrm>
            <a:off x="1177925" y="1052195"/>
            <a:ext cx="9836150" cy="475424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73" name="Shape 373"/>
        <p:cNvGrpSpPr/>
        <p:nvPr/>
      </p:nvGrpSpPr>
      <p:grpSpPr>
        <a:xfrm>
          <a:off x="0" y="0"/>
          <a:ext cx="0" cy="0"/>
          <a:chOff x="0" y="0"/>
          <a:chExt cx="0" cy="0"/>
        </a:xfrm>
      </p:grpSpPr>
      <p:sp>
        <p:nvSpPr>
          <p:cNvPr id="374" name="Google Shape;374;p57"/>
          <p:cNvSpPr txBox="1"/>
          <p:nvPr>
            <p:ph type="title"/>
          </p:nvPr>
        </p:nvSpPr>
        <p:spPr>
          <a:xfrm>
            <a:off x="19685" y="0"/>
            <a:ext cx="12172315" cy="532765"/>
          </a:xfrm>
          <a:prstGeom prst="rect">
            <a:avLst/>
          </a:prstGeom>
        </p:spPr>
        <p:style>
          <a:lnRef idx="1">
            <a:schemeClr val="accent5"/>
          </a:lnRef>
          <a:fillRef idx="2">
            <a:schemeClr val="accent5"/>
          </a:fillRef>
          <a:effectRef idx="1">
            <a:schemeClr val="accent5"/>
          </a:effectRef>
          <a:fontRef idx="minor">
            <a:schemeClr val="dk1"/>
          </a:fontRef>
        </p:style>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Screen shot of output </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375" name="Google Shape;375;p57"/>
          <p:cNvPicPr preferRelativeResize="0"/>
          <p:nvPr/>
        </p:nvPicPr>
        <p:blipFill rotWithShape="1">
          <a:blip r:embed="rId1"/>
          <a:srcRect/>
          <a:stretch>
            <a:fillRect/>
          </a:stretch>
        </p:blipFill>
        <p:spPr>
          <a:xfrm>
            <a:off x="9580951" y="5971862"/>
            <a:ext cx="2592012" cy="805375"/>
          </a:xfrm>
          <a:prstGeom prst="rect">
            <a:avLst/>
          </a:prstGeom>
          <a:noFill/>
          <a:ln>
            <a:noFill/>
          </a:ln>
        </p:spPr>
      </p:pic>
      <p:pic>
        <p:nvPicPr>
          <p:cNvPr id="2" name="Picture Placeholder 1" descr="2022-11-03 (4)"/>
          <p:cNvPicPr>
            <a:picLocks noChangeAspect="1"/>
          </p:cNvPicPr>
          <p:nvPr>
            <p:ph type="pic" idx="2"/>
          </p:nvPr>
        </p:nvPicPr>
        <p:blipFill>
          <a:blip r:embed="rId2"/>
          <a:stretch>
            <a:fillRect/>
          </a:stretch>
        </p:blipFill>
        <p:spPr>
          <a:xfrm>
            <a:off x="915670" y="923290"/>
            <a:ext cx="10440035" cy="50495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80" name="Shape 380"/>
        <p:cNvGrpSpPr/>
        <p:nvPr/>
      </p:nvGrpSpPr>
      <p:grpSpPr>
        <a:xfrm>
          <a:off x="0" y="0"/>
          <a:ext cx="0" cy="0"/>
          <a:chOff x="0" y="0"/>
          <a:chExt cx="0" cy="0"/>
        </a:xfrm>
      </p:grpSpPr>
      <p:sp>
        <p:nvSpPr>
          <p:cNvPr id="381" name="Google Shape;381;g119d570088c_0_0"/>
          <p:cNvSpPr txBox="1"/>
          <p:nvPr>
            <p:ph type="title"/>
          </p:nvPr>
        </p:nvSpPr>
        <p:spPr>
          <a:xfrm>
            <a:off x="228600" y="191613"/>
            <a:ext cx="10515600" cy="535488"/>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1100"/>
              <a:buNone/>
            </a:pPr>
            <a:r>
              <a:rPr lang="en-US" sz="3200" b="1">
                <a:latin typeface="Times New Roman" panose="02020603050405020304"/>
                <a:ea typeface="Times New Roman" panose="02020603050405020304"/>
                <a:cs typeface="Times New Roman" panose="02020603050405020304"/>
                <a:sym typeface="Times New Roman" panose="02020603050405020304"/>
              </a:rPr>
              <a:t>Video of output </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382" name="Google Shape;382;g119d570088c_0_0"/>
          <p:cNvPicPr preferRelativeResize="0"/>
          <p:nvPr/>
        </p:nvPicPr>
        <p:blipFill rotWithShape="1">
          <a:blip r:embed="rId1"/>
          <a:srcRect/>
          <a:stretch>
            <a:fillRect/>
          </a:stretch>
        </p:blipFill>
        <p:spPr>
          <a:xfrm>
            <a:off x="9580951" y="5971862"/>
            <a:ext cx="2592012" cy="805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9"/>
          <p:cNvSpPr txBox="1">
            <a:spLocks noGrp="1"/>
          </p:cNvSpPr>
          <p:nvPr>
            <p:ph type="title"/>
          </p:nvPr>
        </p:nvSpPr>
        <p:spPr>
          <a:xfrm>
            <a:off x="228600" y="177777"/>
            <a:ext cx="10515600" cy="535491"/>
          </a:xfrm>
          <a:prstGeom prst="rect">
            <a:avLst/>
          </a:prstGeom>
          <a:noFill/>
          <a:ln>
            <a:noFill/>
          </a:ln>
        </p:spPr>
        <p:txBody>
          <a:bodyPr spcFirstLastPara="1" wrap="square" lIns="91406" tIns="45698" rIns="91406" bIns="45698" anchor="ctr" anchorCtr="0">
            <a:spAutoFit/>
          </a:bodyPr>
          <a:lstStyle/>
          <a:p>
            <a:r>
              <a:rPr lang="en-US" sz="3200" b="1" dirty="0">
                <a:latin typeface="Times New Roman" panose="02020603050405020304"/>
                <a:ea typeface="Times New Roman" panose="02020603050405020304"/>
                <a:cs typeface="Times New Roman" panose="02020603050405020304"/>
                <a:sym typeface="Times New Roman" panose="02020603050405020304"/>
              </a:rPr>
              <a:t>Challenges</a:t>
            </a:r>
            <a:endParaRPr sz="3200" b="1"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442" name="Google Shape;442;p29"/>
          <p:cNvPicPr preferRelativeResize="0"/>
          <p:nvPr/>
        </p:nvPicPr>
        <p:blipFill>
          <a:blip r:embed="rId1"/>
          <a:stretch>
            <a:fillRect/>
          </a:stretch>
        </p:blipFill>
        <p:spPr>
          <a:xfrm>
            <a:off x="9580951" y="5971862"/>
            <a:ext cx="2592012" cy="805375"/>
          </a:xfrm>
          <a:prstGeom prst="rect">
            <a:avLst/>
          </a:prstGeom>
          <a:noFill/>
          <a:ln>
            <a:noFill/>
          </a:ln>
        </p:spPr>
      </p:pic>
      <p:sp>
        <p:nvSpPr>
          <p:cNvPr id="2" name="TextBox 1"/>
          <p:cNvSpPr txBox="1"/>
          <p:nvPr/>
        </p:nvSpPr>
        <p:spPr>
          <a:xfrm>
            <a:off x="586409" y="1152939"/>
            <a:ext cx="10237304" cy="299974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800" dirty="0"/>
              <a:t>Some Reasons may got ignored during Model Building</a:t>
            </a:r>
            <a:endParaRPr lang="en-IN" sz="1800" dirty="0"/>
          </a:p>
          <a:p>
            <a:pPr marL="285750" indent="-285750">
              <a:lnSpc>
                <a:spcPct val="150000"/>
              </a:lnSpc>
              <a:buFont typeface="Arial" panose="020B0604020202020204" pitchFamily="34" charset="0"/>
              <a:buChar char="•"/>
            </a:pPr>
            <a:endParaRPr lang="en-IN" sz="1800" dirty="0"/>
          </a:p>
          <a:p>
            <a:pPr marL="285750" indent="-285750">
              <a:lnSpc>
                <a:spcPct val="150000"/>
              </a:lnSpc>
              <a:buFont typeface="Arial" panose="020B0604020202020204" pitchFamily="34" charset="0"/>
              <a:buChar char="•"/>
            </a:pPr>
            <a:r>
              <a:rPr lang="en-IN" sz="1800" dirty="0"/>
              <a:t>No historical data is present for Route Prediction of Hyderabad</a:t>
            </a:r>
            <a:endParaRPr lang="en-IN" sz="1800" dirty="0"/>
          </a:p>
          <a:p>
            <a:pPr marL="285750" indent="-285750">
              <a:lnSpc>
                <a:spcPct val="150000"/>
              </a:lnSpc>
              <a:buFont typeface="Arial" panose="020B0604020202020204" pitchFamily="34" charset="0"/>
              <a:buChar char="•"/>
            </a:pPr>
            <a:endParaRPr lang="en-IN" sz="1800" dirty="0"/>
          </a:p>
          <a:p>
            <a:pPr marL="285750" indent="-285750">
              <a:lnSpc>
                <a:spcPct val="150000"/>
              </a:lnSpc>
              <a:buFont typeface="Arial" panose="020B0604020202020204" pitchFamily="34" charset="0"/>
              <a:buChar char="•"/>
            </a:pPr>
            <a:r>
              <a:rPr lang="en-IN" sz="1800" dirty="0"/>
              <a:t>Very Few responses are taken to build ML model</a:t>
            </a:r>
            <a:endParaRPr lang="en-IN" sz="1800" dirty="0"/>
          </a:p>
          <a:p>
            <a:pPr marL="285750" indent="-285750">
              <a:lnSpc>
                <a:spcPct val="150000"/>
              </a:lnSpc>
              <a:buFont typeface="Arial" panose="020B0604020202020204" pitchFamily="34" charset="0"/>
              <a:buChar char="•"/>
            </a:pPr>
            <a:endParaRPr lang="en-IN" sz="1800" dirty="0"/>
          </a:p>
          <a:p>
            <a:pPr marL="285750" indent="-285750">
              <a:lnSpc>
                <a:spcPct val="150000"/>
              </a:lnSpc>
              <a:buFont typeface="Arial" panose="020B0604020202020204" pitchFamily="34" charset="0"/>
              <a:buChar char="•"/>
            </a:pPr>
            <a:endParaRPr lang="en-IN" sz="1800" dirty="0"/>
          </a:p>
        </p:txBody>
      </p:sp>
      <p:pic>
        <p:nvPicPr>
          <p:cNvPr id="4" name="Picture 3"/>
          <p:cNvPicPr>
            <a:picLocks noChangeAspect="1"/>
          </p:cNvPicPr>
          <p:nvPr/>
        </p:nvPicPr>
        <p:blipFill>
          <a:blip r:embed="rId2"/>
          <a:stretch>
            <a:fillRect/>
          </a:stretch>
        </p:blipFill>
        <p:spPr>
          <a:xfrm>
            <a:off x="7592452" y="2627701"/>
            <a:ext cx="3628826" cy="277003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1048854" name="Google Shape;509;p33"/>
          <p:cNvSpPr txBox="1">
            <a:spLocks noGrp="1"/>
          </p:cNvSpPr>
          <p:nvPr>
            <p:ph type="title"/>
          </p:nvPr>
        </p:nvSpPr>
        <p:spPr>
          <a:xfrm>
            <a:off x="347786" y="145055"/>
            <a:ext cx="10048200" cy="535500"/>
          </a:xfrm>
          <a:prstGeom prst="rect">
            <a:avLst/>
          </a:prstGeom>
          <a:noFill/>
          <a:ln>
            <a:noFill/>
          </a:ln>
        </p:spPr>
        <p:txBody>
          <a:bodyPr spcFirstLastPara="1" wrap="square" lIns="91425" tIns="45700" rIns="91425" bIns="45700"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dirty="0">
                <a:latin typeface="Times New Roman" panose="02020603050405020304"/>
                <a:ea typeface="Times New Roman" panose="02020603050405020304"/>
                <a:cs typeface="Times New Roman" panose="02020603050405020304"/>
                <a:sym typeface="Times New Roman" panose="02020603050405020304"/>
              </a:rPr>
              <a:t>Future Scope</a:t>
            </a:r>
            <a:endParaRPr sz="3200" b="1"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2097226" name="Google Shape;511;p33" descr="Top 5 Outsourcing Challenges And How To Overcome Them"/>
          <p:cNvPicPr preferRelativeResize="0"/>
          <p:nvPr/>
        </p:nvPicPr>
        <p:blipFill rotWithShape="1">
          <a:blip r:embed="rId1"/>
          <a:srcRect/>
          <a:stretch>
            <a:fillRect/>
          </a:stretch>
        </p:blipFill>
        <p:spPr>
          <a:xfrm>
            <a:off x="8201320" y="1388853"/>
            <a:ext cx="3599916" cy="4192438"/>
          </a:xfrm>
          <a:prstGeom prst="rect">
            <a:avLst/>
          </a:prstGeom>
          <a:noFill/>
          <a:ln>
            <a:noFill/>
          </a:ln>
        </p:spPr>
      </p:pic>
      <p:sp>
        <p:nvSpPr>
          <p:cNvPr id="1048856" name="Google Shape;512;p33"/>
          <p:cNvSpPr txBox="1"/>
          <p:nvPr/>
        </p:nvSpPr>
        <p:spPr>
          <a:xfrm>
            <a:off x="11630356" y="6386730"/>
            <a:ext cx="341760" cy="44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t>45</a:t>
            </a:r>
            <a:endPar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6" name="Google Shape;170;p14"/>
          <p:cNvPicPr preferRelativeResize="0"/>
          <p:nvPr/>
        </p:nvPicPr>
        <p:blipFill rotWithShape="1">
          <a:blip r:embed="rId2"/>
          <a:srcRect/>
          <a:stretch>
            <a:fillRect/>
          </a:stretch>
        </p:blipFill>
        <p:spPr>
          <a:xfrm>
            <a:off x="9580951" y="6049529"/>
            <a:ext cx="2592012" cy="805375"/>
          </a:xfrm>
          <a:prstGeom prst="rect">
            <a:avLst/>
          </a:prstGeom>
          <a:noFill/>
          <a:ln>
            <a:noFill/>
          </a:ln>
        </p:spPr>
      </p:pic>
      <p:sp>
        <p:nvSpPr>
          <p:cNvPr id="2" name="TextBox 1"/>
          <p:cNvSpPr txBox="1"/>
          <p:nvPr/>
        </p:nvSpPr>
        <p:spPr>
          <a:xfrm>
            <a:off x="844662" y="1388853"/>
            <a:ext cx="7692272" cy="5663089"/>
          </a:xfrm>
          <a:prstGeom prst="rect">
            <a:avLst/>
          </a:prstGeom>
          <a:noFill/>
        </p:spPr>
        <p:txBody>
          <a:bodyPr wrap="square" rtlCol="0">
            <a:spAutoFit/>
          </a:bodyPr>
          <a:lstStyle/>
          <a:p>
            <a:endParaRPr lang="en-US" sz="2000" b="1" i="1" u="none" strike="noStrike" cap="none" dirty="0">
              <a:solidFill>
                <a:srgbClr val="000000"/>
              </a:solidFill>
              <a:latin typeface="Times New Roman" panose="02020603050405020304" pitchFamily="18" charset="0"/>
              <a:cs typeface="Times New Roman" panose="02020603050405020304" pitchFamily="18" charset="0"/>
              <a:sym typeface="Times New Roman" panose="02020603050405020304"/>
            </a:endParaRPr>
          </a:p>
          <a:p>
            <a:endParaRPr lang="en-US" sz="2000" b="1" i="1" u="none" strike="noStrike" cap="none" dirty="0">
              <a:solidFill>
                <a:srgbClr val="000000"/>
              </a:solidFill>
              <a:latin typeface="Times New Roman" panose="02020603050405020304" pitchFamily="18" charset="0"/>
              <a:cs typeface="Times New Roman" panose="02020603050405020304" pitchFamily="18" charset="0"/>
              <a:sym typeface="Times New Roman" panose="02020603050405020304"/>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Times New Roman" panose="02020603050405020304"/>
              </a:rPr>
              <a:t>Features </a:t>
            </a:r>
            <a:r>
              <a:rPr lang="en-US" sz="2000" dirty="0" err="1">
                <a:latin typeface="Times New Roman" panose="02020603050405020304" pitchFamily="18" charset="0"/>
                <a:cs typeface="Times New Roman" panose="02020603050405020304" pitchFamily="18" charset="0"/>
                <a:sym typeface="Times New Roman" panose="02020603050405020304"/>
              </a:rPr>
              <a:t>updation</a:t>
            </a:r>
            <a:r>
              <a:rPr lang="en-US" sz="2000" dirty="0">
                <a:latin typeface="Times New Roman" panose="02020603050405020304" pitchFamily="18" charset="0"/>
                <a:cs typeface="Times New Roman" panose="02020603050405020304" pitchFamily="18" charset="0"/>
                <a:sym typeface="Times New Roman" panose="02020603050405020304"/>
              </a:rPr>
              <a:t> according to the new trend.</a:t>
            </a:r>
            <a:endParaRPr lang="en-US" sz="2000" dirty="0">
              <a:latin typeface="Times New Roman" panose="02020603050405020304" pitchFamily="18" charset="0"/>
              <a:cs typeface="Times New Roman" panose="02020603050405020304" pitchFamily="18" charset="0"/>
              <a:sym typeface="Times New Roman" panose="02020603050405020304"/>
            </a:endParaRPr>
          </a:p>
          <a:p>
            <a:pPr marL="342900" indent="-342900">
              <a:buFont typeface="Arial" panose="020B0604020202020204" pitchFamily="34" charset="0"/>
              <a:buChar char="•"/>
            </a:pPr>
            <a:endParaRPr lang="en-US" sz="2000" i="0" u="none" strike="noStrike" cap="none" dirty="0">
              <a:solidFill>
                <a:srgbClr val="000000"/>
              </a:solidFill>
              <a:latin typeface="Times New Roman" panose="02020603050405020304" pitchFamily="18" charset="0"/>
              <a:cs typeface="Times New Roman" panose="02020603050405020304" pitchFamily="18" charset="0"/>
              <a:sym typeface="Times New Roman" panose="02020603050405020304"/>
            </a:endParaRPr>
          </a:p>
          <a:p>
            <a:pPr marL="342900" indent="-342900">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Enhance Visualization and Improve Interactivity.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Measuring the success rate of the app.</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Data collection through other online sources.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This model can be used for existing app’s also.</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b="1" i="0" u="none" strike="noStrike" cap="none" dirty="0">
              <a:solidFill>
                <a:srgbClr val="000000"/>
              </a:solidFill>
              <a:latin typeface="Times New Roman" panose="02020603050405020304" pitchFamily="18" charset="0"/>
              <a:cs typeface="Times New Roman" panose="02020603050405020304" pitchFamily="18" charset="0"/>
              <a:sym typeface="Times New Roman" panose="02020603050405020304"/>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401" name="Shape 401"/>
        <p:cNvGrpSpPr/>
        <p:nvPr/>
      </p:nvGrpSpPr>
      <p:grpSpPr>
        <a:xfrm>
          <a:off x="0" y="0"/>
          <a:ext cx="0" cy="0"/>
          <a:chOff x="0" y="0"/>
          <a:chExt cx="0" cy="0"/>
        </a:xfrm>
      </p:grpSpPr>
      <p:sp>
        <p:nvSpPr>
          <p:cNvPr id="402" name="Google Shape;402;p33"/>
          <p:cNvSpPr txBox="1"/>
          <p:nvPr>
            <p:ph type="title"/>
          </p:nvPr>
        </p:nvSpPr>
        <p:spPr>
          <a:xfrm>
            <a:off x="76200" y="115403"/>
            <a:ext cx="10744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Queries ?  </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403" name="Google Shape;403;p33"/>
          <p:cNvPicPr preferRelativeResize="0"/>
          <p:nvPr/>
        </p:nvPicPr>
        <p:blipFill rotWithShape="1">
          <a:blip r:embed="rId1"/>
          <a:srcRect/>
          <a:stretch>
            <a:fillRect/>
          </a:stretch>
        </p:blipFill>
        <p:spPr>
          <a:xfrm>
            <a:off x="2486998" y="1168646"/>
            <a:ext cx="7218003" cy="4520707"/>
          </a:xfrm>
          <a:prstGeom prst="rect">
            <a:avLst/>
          </a:prstGeom>
          <a:noFill/>
          <a:ln>
            <a:noFill/>
          </a:ln>
        </p:spPr>
      </p:pic>
      <p:pic>
        <p:nvPicPr>
          <p:cNvPr id="404" name="Google Shape;404;p33"/>
          <p:cNvPicPr preferRelativeResize="0"/>
          <p:nvPr/>
        </p:nvPicPr>
        <p:blipFill rotWithShape="1">
          <a:blip r:embed="rId2"/>
          <a:srcRect/>
          <a:stretch>
            <a:fillRect/>
          </a:stretch>
        </p:blipFill>
        <p:spPr>
          <a:xfrm>
            <a:off x="9580951" y="5971862"/>
            <a:ext cx="2592012" cy="805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4"/>
          <p:cNvSpPr txBox="1"/>
          <p:nvPr>
            <p:ph type="title"/>
          </p:nvPr>
        </p:nvSpPr>
        <p:spPr>
          <a:xfrm>
            <a:off x="260685" y="177860"/>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Team Members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19" name="Google Shape;119;p4"/>
          <p:cNvSpPr txBox="1"/>
          <p:nvPr/>
        </p:nvSpPr>
        <p:spPr>
          <a:xfrm>
            <a:off x="2144809" y="1970624"/>
            <a:ext cx="1728000" cy="7080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20" name="Google Shape;120;p4"/>
          <p:cNvPicPr preferRelativeResize="0"/>
          <p:nvPr/>
        </p:nvPicPr>
        <p:blipFill rotWithShape="1">
          <a:blip r:embed="rId1"/>
          <a:srcRect/>
          <a:stretch>
            <a:fillRect/>
          </a:stretch>
        </p:blipFill>
        <p:spPr>
          <a:xfrm>
            <a:off x="9915533" y="6151968"/>
            <a:ext cx="2276467" cy="706033"/>
          </a:xfrm>
          <a:prstGeom prst="rect">
            <a:avLst/>
          </a:prstGeom>
          <a:noFill/>
          <a:ln>
            <a:noFill/>
          </a:ln>
        </p:spPr>
      </p:pic>
      <p:sp>
        <p:nvSpPr>
          <p:cNvPr id="126" name="Google Shape;126;p4"/>
          <p:cNvSpPr txBox="1"/>
          <p:nvPr/>
        </p:nvSpPr>
        <p:spPr>
          <a:xfrm>
            <a:off x="8138162" y="5248612"/>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2"/>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 name="Google Shape;127;p4"/>
          <p:cNvSpPr txBox="1"/>
          <p:nvPr/>
        </p:nvSpPr>
        <p:spPr>
          <a:xfrm>
            <a:off x="8151225" y="5300864"/>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2"/>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4" name="Google Shape;154;p3"/>
          <p:cNvSpPr txBox="1"/>
          <p:nvPr/>
        </p:nvSpPr>
        <p:spPr>
          <a:xfrm>
            <a:off x="2144809" y="2046824"/>
            <a:ext cx="1728019" cy="707830"/>
          </a:xfrm>
          <a:prstGeom prst="rect">
            <a:avLst/>
          </a:prstGeom>
          <a:noFill/>
          <a:ln>
            <a:noFill/>
          </a:ln>
        </p:spPr>
        <p:txBody>
          <a:bodyPr spcFirstLastPara="1" wrap="square" lIns="121897" tIns="60932" rIns="121897" bIns="60932" anchor="t" anchorCtr="0">
            <a:spAutoFit/>
          </a:bodyPr>
          <a:p>
            <a:pPr algn="ctr">
              <a:buSzPts val="900"/>
            </a:pPr>
            <a:br>
              <a:rPr lang="en-US" sz="1900" dirty="0"/>
            </a:br>
            <a:endParaRPr sz="1900" dirty="0"/>
          </a:p>
        </p:txBody>
      </p:sp>
      <p:sp>
        <p:nvSpPr>
          <p:cNvPr id="2" name="Google Shape;140;p71"/>
          <p:cNvSpPr/>
          <p:nvPr/>
        </p:nvSpPr>
        <p:spPr>
          <a:xfrm>
            <a:off x="2144809" y="1737468"/>
            <a:ext cx="4084255"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97" tIns="60932" rIns="121897" bIns="60932" anchor="ctr" anchorCtr="0">
            <a:noAutofit/>
          </a:bodyPr>
          <a:p>
            <a:pPr>
              <a:buSzPts val="1600"/>
            </a:pPr>
            <a:r>
              <a:rPr lang="en-IN" altLang="en-US" sz="2000" dirty="0">
                <a:latin typeface="Times New Roman" panose="02020603050405020304" pitchFamily="18" charset="0"/>
                <a:ea typeface="Calibri" panose="020F0502020204030204"/>
                <a:cs typeface="Times New Roman" panose="02020603050405020304" pitchFamily="18" charset="0"/>
                <a:sym typeface="Calibri" panose="020F0502020204030204"/>
              </a:rPr>
              <a:t>Md Imran Iqbal</a:t>
            </a:r>
            <a:endParaRPr lang="en-IN" altLang="en-US" sz="20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a:buSzPts val="1600"/>
            </a:pPr>
            <a:r>
              <a:rPr lang="en-US" sz="2000" dirty="0">
                <a:latin typeface="Times New Roman" panose="02020603050405020304" pitchFamily="18" charset="0"/>
                <a:ea typeface="Calibri" panose="020F0502020204030204"/>
                <a:cs typeface="Times New Roman" panose="02020603050405020304" pitchFamily="18" charset="0"/>
                <a:sym typeface="Calibri" panose="020F0502020204030204"/>
              </a:rPr>
              <a:t>Team Member</a:t>
            </a:r>
            <a:endParaRPr sz="20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a:buSzPts val="900"/>
            </a:pPr>
            <a:r>
              <a:rPr lang="fi-FI" sz="1400" u="sng" dirty="0">
                <a:solidFill>
                  <a:schemeClr val="hlink"/>
                </a:solidFill>
                <a:hlinkClick r:id="rId2"/>
              </a:rPr>
              <a:t>linkedin.com/in/md-imran-iqbal-6a0a8921a/</a:t>
            </a:r>
            <a:endParaRPr lang="fi-FI" sz="1400" u="sng" dirty="0">
              <a:solidFill>
                <a:schemeClr val="hlink"/>
              </a:solidFill>
              <a:hlinkClick r:id="rId2"/>
            </a:endParaRPr>
          </a:p>
        </p:txBody>
      </p:sp>
      <p:pic>
        <p:nvPicPr>
          <p:cNvPr id="4" name="Picture 3" descr="D:\Downloads\1664725866421.jpg1664725866421"/>
          <p:cNvPicPr>
            <a:picLocks noChangeAspect="1"/>
          </p:cNvPicPr>
          <p:nvPr/>
        </p:nvPicPr>
        <p:blipFill>
          <a:blip r:embed="rId3"/>
          <a:srcRect/>
          <a:stretch>
            <a:fillRect/>
          </a:stretch>
        </p:blipFill>
        <p:spPr>
          <a:xfrm>
            <a:off x="470535" y="1607820"/>
            <a:ext cx="1517015" cy="1517015"/>
          </a:xfrm>
          <a:prstGeom prst="ellipse">
            <a:avLst/>
          </a:prstGeom>
          <a:ln>
            <a:solidFill>
              <a:schemeClr val="tx1"/>
            </a:solidFill>
          </a:ln>
          <a:effectLst>
            <a:outerShdw blurRad="292100" dist="139700" dir="2700000" algn="tl" rotWithShape="0">
              <a:srgbClr val="333333">
                <a:alpha val="65000"/>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408" name="Shape 408"/>
        <p:cNvGrpSpPr/>
        <p:nvPr/>
      </p:nvGrpSpPr>
      <p:grpSpPr>
        <a:xfrm>
          <a:off x="0" y="0"/>
          <a:ext cx="0" cy="0"/>
          <a:chOff x="0" y="0"/>
          <a:chExt cx="0" cy="0"/>
        </a:xfrm>
      </p:grpSpPr>
      <p:pic>
        <p:nvPicPr>
          <p:cNvPr id="409" name="Google Shape;409;p58"/>
          <p:cNvPicPr preferRelativeResize="0"/>
          <p:nvPr/>
        </p:nvPicPr>
        <p:blipFill rotWithShape="1">
          <a:blip r:embed="rId1"/>
          <a:srcRect/>
          <a:stretch>
            <a:fillRect/>
          </a:stretch>
        </p:blipFill>
        <p:spPr>
          <a:xfrm>
            <a:off x="9915533" y="6151969"/>
            <a:ext cx="2276467" cy="706033"/>
          </a:xfrm>
          <a:prstGeom prst="rect">
            <a:avLst/>
          </a:prstGeom>
          <a:noFill/>
          <a:ln>
            <a:noFill/>
          </a:ln>
        </p:spPr>
      </p:pic>
      <p:cxnSp>
        <p:nvCxnSpPr>
          <p:cNvPr id="410" name="Google Shape;410;p58"/>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11" name="Google Shape;411;p58" descr="Attitudes 2 Animal Cognition Survey – The Anthrozoologist"/>
          <p:cNvPicPr preferRelativeResize="0"/>
          <p:nvPr/>
        </p:nvPicPr>
        <p:blipFill rotWithShape="1">
          <a:blip r:embed="rId2"/>
          <a:srcRect/>
          <a:stretch>
            <a:fillRect/>
          </a:stretch>
        </p:blipFill>
        <p:spPr>
          <a:xfrm>
            <a:off x="3110415" y="272435"/>
            <a:ext cx="5971172" cy="59711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48" name="Shape 148"/>
        <p:cNvGrpSpPr/>
        <p:nvPr/>
      </p:nvGrpSpPr>
      <p:grpSpPr>
        <a:xfrm>
          <a:off x="0" y="0"/>
          <a:ext cx="0" cy="0"/>
          <a:chOff x="0" y="0"/>
          <a:chExt cx="0" cy="0"/>
        </a:xfrm>
      </p:grpSpPr>
      <p:sp>
        <p:nvSpPr>
          <p:cNvPr id="149" name="Google Shape;149;gf3a8d4be09_2_180"/>
          <p:cNvSpPr txBox="1"/>
          <p:nvPr>
            <p:ph type="title"/>
          </p:nvPr>
        </p:nvSpPr>
        <p:spPr>
          <a:xfrm>
            <a:off x="163285" y="172012"/>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Contents</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sp>
        <p:nvSpPr>
          <p:cNvPr id="150" name="Google Shape;150;gf3a8d4be09_2_180"/>
          <p:cNvSpPr txBox="1"/>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pic>
        <p:nvPicPr>
          <p:cNvPr id="151" name="Google Shape;151;gf3a8d4be09_2_180"/>
          <p:cNvPicPr preferRelativeResize="0"/>
          <p:nvPr/>
        </p:nvPicPr>
        <p:blipFill rotWithShape="1">
          <a:blip r:embed="rId1"/>
          <a:srcRect/>
          <a:stretch>
            <a:fillRect/>
          </a:stretch>
        </p:blipFill>
        <p:spPr>
          <a:xfrm>
            <a:off x="9599989" y="6038978"/>
            <a:ext cx="2592012" cy="805375"/>
          </a:xfrm>
          <a:prstGeom prst="rect">
            <a:avLst/>
          </a:prstGeom>
          <a:noFill/>
          <a:ln>
            <a:noFill/>
          </a:ln>
        </p:spPr>
      </p:pic>
      <p:sp>
        <p:nvSpPr>
          <p:cNvPr id="152" name="Google Shape;152;gf3a8d4be09_2_180"/>
          <p:cNvSpPr txBox="1"/>
          <p:nvPr/>
        </p:nvSpPr>
        <p:spPr>
          <a:xfrm>
            <a:off x="1888425" y="1113175"/>
            <a:ext cx="572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3" name="TextBox 2"/>
          <p:cNvSpPr txBox="1"/>
          <p:nvPr/>
        </p:nvSpPr>
        <p:spPr>
          <a:xfrm>
            <a:off x="379379" y="1271081"/>
            <a:ext cx="3868771" cy="4907915"/>
          </a:xfrm>
          <a:prstGeom prst="rect">
            <a:avLst/>
          </a:prstGeom>
          <a:noFill/>
        </p:spPr>
        <p:txBody>
          <a:bodyPr wrap="square" rtlCol="0">
            <a:spAutoFit/>
          </a:bodyPr>
          <a:p>
            <a:pPr marL="285750" indent="-285750">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Introduction			</a:t>
            </a:r>
            <a:endParaRPr lang="en-IN" sz="1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Project Goals</a:t>
            </a:r>
            <a:endParaRPr lang="en-IN" sz="1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CRISP-ML(Q) Methodology</a:t>
            </a:r>
            <a:endParaRPr lang="en-IN" sz="1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Technical Stacks</a:t>
            </a:r>
            <a:endParaRPr lang="en-IN" sz="1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Project Architecture</a:t>
            </a:r>
            <a:endParaRPr lang="en-IN" sz="1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Data Collection</a:t>
            </a:r>
            <a:endParaRPr lang="en-IN" sz="1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sym typeface="+mn-ea"/>
              </a:rPr>
              <a:t>Exploratory Data Analysis [EDA]</a:t>
            </a:r>
            <a:endParaRPr lang="en-GB" sz="1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sym typeface="+mn-ea"/>
              </a:rPr>
              <a:t>Data Visualization </a:t>
            </a:r>
            <a:endParaRPr lang="en-US" sz="1800" dirty="0">
              <a:latin typeface="Times New Roman" panose="02020603050405020304" pitchFamily="18" charset="0"/>
              <a:cs typeface="Times New Roman" panose="02020603050405020304" pitchFamily="18" charset="0"/>
              <a:sym typeface="+mn-ea"/>
            </a:endParaRPr>
          </a:p>
          <a:p>
            <a:pPr marL="285750" indent="-285750">
              <a:lnSpc>
                <a:spcPct val="150000"/>
              </a:lnSpc>
              <a:buFont typeface="Wingdings" panose="05000000000000000000" pitchFamily="2" charset="2"/>
              <a:buChar char="q"/>
            </a:pPr>
            <a:r>
              <a:rPr lang="en-IN" altLang="en-US" sz="1800" dirty="0">
                <a:latin typeface="Times New Roman" panose="02020603050405020304" pitchFamily="18" charset="0"/>
                <a:cs typeface="Times New Roman" panose="02020603050405020304" pitchFamily="18" charset="0"/>
                <a:sym typeface="+mn-ea"/>
              </a:rPr>
              <a:t>Draw Graph</a:t>
            </a:r>
            <a:endParaRPr lang="en-US" sz="1800" dirty="0">
              <a:latin typeface="Times New Roman" panose="02020603050405020304" pitchFamily="18" charset="0"/>
              <a:cs typeface="Times New Roman" panose="02020603050405020304" pitchFamily="18" charset="0"/>
              <a:sym typeface="+mn-ea"/>
            </a:endParaRPr>
          </a:p>
          <a:p>
            <a:pPr marL="285750" indent="-285750">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Adjacency Matrix</a:t>
            </a:r>
            <a:endParaRPr lang="en-IN" sz="1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Centrality Measurement	</a:t>
            </a: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6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730583" y="1502221"/>
            <a:ext cx="3868771" cy="4107815"/>
          </a:xfrm>
          <a:prstGeom prst="rect">
            <a:avLst/>
          </a:prstGeom>
          <a:noFill/>
        </p:spPr>
        <p:txBody>
          <a:bodyPr wrap="square" rtlCol="0">
            <a:spAutoFit/>
          </a:bodyPr>
          <a:p>
            <a:pPr marL="285750" indent="-285750">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sym typeface="+mn-ea"/>
              </a:rPr>
              <a:t>Community Detection</a:t>
            </a:r>
            <a:endParaRPr lang="en-IN" sz="1800" dirty="0">
              <a:latin typeface="Times New Roman" panose="02020603050405020304" pitchFamily="18" charset="0"/>
              <a:cs typeface="Times New Roman" panose="02020603050405020304" pitchFamily="18" charset="0"/>
              <a:sym typeface="+mn-ea"/>
            </a:endParaRPr>
          </a:p>
          <a:p>
            <a:pPr marL="285750" indent="-285750">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sym typeface="+mn-ea"/>
              </a:rPr>
              <a:t>Train-Test Split</a:t>
            </a:r>
            <a:endParaRPr lang="en-IN" sz="1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Modularity Evaluation of Model</a:t>
            </a:r>
            <a:endParaRPr lang="en-IN" sz="1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Model Building</a:t>
            </a:r>
            <a:endParaRPr lang="en-IN" sz="1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Model Deployment </a:t>
            </a:r>
            <a:endParaRPr lang="en-IN" sz="1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US" sz="1800" dirty="0">
                <a:latin typeface="Times New Roman" panose="02020603050405020304"/>
                <a:ea typeface="Times New Roman" panose="02020603050405020304"/>
                <a:cs typeface="Times New Roman" panose="02020603050405020304"/>
                <a:sym typeface="Times New Roman" panose="02020603050405020304"/>
              </a:rPr>
              <a:t>Screen shot of output</a:t>
            </a:r>
            <a:endParaRPr lang="en-US" sz="1800" dirty="0">
              <a:latin typeface="Times New Roman" panose="02020603050405020304"/>
              <a:ea typeface="Times New Roman" panose="02020603050405020304"/>
              <a:cs typeface="Times New Roman" panose="02020603050405020304"/>
              <a:sym typeface="Times New Roman" panose="02020603050405020304"/>
            </a:endParaRPr>
          </a:p>
          <a:p>
            <a:pPr marL="285750" indent="-285750">
              <a:lnSpc>
                <a:spcPct val="150000"/>
              </a:lnSpc>
              <a:buFont typeface="Wingdings" panose="05000000000000000000" pitchFamily="2" charset="2"/>
              <a:buChar char="q"/>
            </a:pPr>
            <a:r>
              <a:rPr lang="en-US" sz="1800" dirty="0">
                <a:latin typeface="Times New Roman" panose="02020603050405020304"/>
                <a:cs typeface="Times New Roman" panose="02020603050405020304"/>
                <a:sym typeface="Times New Roman" panose="02020603050405020304"/>
              </a:rPr>
              <a:t>Video of output </a:t>
            </a:r>
            <a:endParaRPr lang="en-US" sz="1800" dirty="0">
              <a:latin typeface="Times New Roman" panose="02020603050405020304"/>
              <a:cs typeface="Times New Roman" panose="02020603050405020304"/>
              <a:sym typeface="Times New Roman" panose="02020603050405020304"/>
            </a:endParaRPr>
          </a:p>
          <a:p>
            <a:pPr marL="285750" indent="-285750">
              <a:lnSpc>
                <a:spcPct val="150000"/>
              </a:lnSpc>
              <a:buFont typeface="Wingdings" panose="05000000000000000000" pitchFamily="2" charset="2"/>
              <a:buChar char="q"/>
            </a:pPr>
            <a:r>
              <a:rPr lang="en-US" sz="1800" dirty="0">
                <a:latin typeface="Times New Roman" panose="02020603050405020304"/>
                <a:cs typeface="Times New Roman" panose="02020603050405020304"/>
                <a:sym typeface="Times New Roman" panose="02020603050405020304"/>
              </a:rPr>
              <a:t>Challenges</a:t>
            </a:r>
            <a:endParaRPr lang="en-US" sz="1800" dirty="0">
              <a:latin typeface="Times New Roman" panose="02020603050405020304"/>
              <a:cs typeface="Times New Roman" panose="02020603050405020304"/>
              <a:sym typeface="Times New Roman" panose="02020603050405020304"/>
            </a:endParaRPr>
          </a:p>
          <a:p>
            <a:pPr marL="285750" indent="-285750">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sym typeface="Times New Roman" panose="02020603050405020304"/>
              </a:rPr>
              <a:t>Future Scopes </a:t>
            </a:r>
            <a:r>
              <a:rPr lang="en-IN"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56" name="Shape 156"/>
        <p:cNvGrpSpPr/>
        <p:nvPr/>
      </p:nvGrpSpPr>
      <p:grpSpPr>
        <a:xfrm>
          <a:off x="0" y="0"/>
          <a:ext cx="0" cy="0"/>
          <a:chOff x="0" y="0"/>
          <a:chExt cx="0" cy="0"/>
        </a:xfrm>
      </p:grpSpPr>
      <p:sp>
        <p:nvSpPr>
          <p:cNvPr id="157" name="Google Shape;157;gf3a8d4be09_2_92"/>
          <p:cNvSpPr txBox="1"/>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Project Overview and Scope</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sp>
        <p:nvSpPr>
          <p:cNvPr id="158" name="Google Shape;158;gf3a8d4be09_2_92"/>
          <p:cNvSpPr txBox="1"/>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pic>
        <p:nvPicPr>
          <p:cNvPr id="159" name="Google Shape;159;gf3a8d4be09_2_92"/>
          <p:cNvPicPr preferRelativeResize="0"/>
          <p:nvPr/>
        </p:nvPicPr>
        <p:blipFill rotWithShape="1">
          <a:blip r:embed="rId1"/>
          <a:srcRect/>
          <a:stretch>
            <a:fillRect/>
          </a:stretch>
        </p:blipFill>
        <p:spPr>
          <a:xfrm>
            <a:off x="9580951" y="6040102"/>
            <a:ext cx="2592012" cy="805375"/>
          </a:xfrm>
          <a:prstGeom prst="rect">
            <a:avLst/>
          </a:prstGeom>
          <a:noFill/>
          <a:ln>
            <a:noFill/>
          </a:ln>
        </p:spPr>
      </p:pic>
      <p:sp>
        <p:nvSpPr>
          <p:cNvPr id="3" name="Text Box 2"/>
          <p:cNvSpPr txBox="1"/>
          <p:nvPr/>
        </p:nvSpPr>
        <p:spPr>
          <a:xfrm>
            <a:off x="735330" y="2045335"/>
            <a:ext cx="9862185" cy="1198880"/>
          </a:xfrm>
          <a:prstGeom prst="rect">
            <a:avLst/>
          </a:prstGeom>
          <a:noFill/>
        </p:spPr>
        <p:txBody>
          <a:bodyPr wrap="square" rtlCol="0">
            <a:spAutoFit/>
          </a:bodyPr>
          <a:p>
            <a:pPr algn="l"/>
            <a:r>
              <a:rPr lang="en-US" sz="1800"/>
              <a:t>This project is to be prepared for shuttle-system( Mini-Buses ) service provider in Hyderabad. with the aim to find optimum routes between different pick-up point like </a:t>
            </a:r>
            <a:endParaRPr lang="en-US" sz="1800"/>
          </a:p>
          <a:p>
            <a:pPr algn="l"/>
            <a:r>
              <a:rPr lang="en-US" sz="1800"/>
              <a:t>Metro Station, MMTS, Bus Stop to IT Corridors of Hyderabad in working hours and </a:t>
            </a:r>
            <a:endParaRPr lang="en-US" sz="1800"/>
          </a:p>
          <a:p>
            <a:pPr algn="l"/>
            <a:r>
              <a:rPr lang="en-US" sz="1800"/>
              <a:t>vice versa.</a:t>
            </a:r>
            <a:endParaRPr lang="en-US" sz="1800"/>
          </a:p>
        </p:txBody>
      </p:sp>
      <p:sp>
        <p:nvSpPr>
          <p:cNvPr id="2" name="Text Box 1"/>
          <p:cNvSpPr txBox="1"/>
          <p:nvPr/>
        </p:nvSpPr>
        <p:spPr>
          <a:xfrm>
            <a:off x="627380" y="3918585"/>
            <a:ext cx="9718675" cy="922020"/>
          </a:xfrm>
          <a:prstGeom prst="rect">
            <a:avLst/>
          </a:prstGeom>
          <a:noFill/>
        </p:spPr>
        <p:txBody>
          <a:bodyPr wrap="square" rtlCol="0">
            <a:spAutoFit/>
          </a:bodyPr>
          <a:p>
            <a:pPr algn="l"/>
            <a:r>
              <a:rPr lang="en-US" sz="1800"/>
              <a:t>A Vendor can efficiently find the best routes for their shuttle system services at IT Corridors of Hyderabad, which helps to maximize revenue of Vendor and minimize reaching time of passengers as well.</a:t>
            </a:r>
            <a:endParaRPr 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p12"/>
          <p:cNvSpPr txBox="1"/>
          <p:nvPr>
            <p:ph type="title"/>
          </p:nvPr>
        </p:nvSpPr>
        <p:spPr>
          <a:xfrm>
            <a:off x="156754" y="164539"/>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Project Goals</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165" name="Google Shape;165;p12"/>
          <p:cNvPicPr preferRelativeResize="0"/>
          <p:nvPr/>
        </p:nvPicPr>
        <p:blipFill rotWithShape="1">
          <a:blip r:embed="rId1"/>
          <a:srcRect/>
          <a:stretch>
            <a:fillRect/>
          </a:stretch>
        </p:blipFill>
        <p:spPr>
          <a:xfrm>
            <a:off x="9580951" y="6053750"/>
            <a:ext cx="2592012" cy="805375"/>
          </a:xfrm>
          <a:prstGeom prst="rect">
            <a:avLst/>
          </a:prstGeom>
          <a:noFill/>
          <a:ln>
            <a:noFill/>
          </a:ln>
        </p:spPr>
      </p:pic>
      <p:sp>
        <p:nvSpPr>
          <p:cNvPr id="8" name="TextBox 7"/>
          <p:cNvSpPr txBox="1"/>
          <p:nvPr/>
        </p:nvSpPr>
        <p:spPr>
          <a:xfrm>
            <a:off x="1189264" y="1436177"/>
            <a:ext cx="8451273" cy="2430145"/>
          </a:xfrm>
          <a:prstGeom prst="rect">
            <a:avLst/>
          </a:prstGeom>
          <a:noFill/>
        </p:spPr>
        <p:txBody>
          <a:bodyPr wrap="square" rtlCol="0">
            <a:spAutoFit/>
          </a:bodyPr>
          <a:p>
            <a:endParaRPr lang="en-IN" sz="1200" b="1" dirty="0">
              <a:solidFill>
                <a:schemeClr val="accent2"/>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a:sym typeface="+mn-ea"/>
              </a:rPr>
              <a:t>To find best routes for shuttle system service provider through open-source data platforms (Secondary Data).</a:t>
            </a:r>
            <a:endParaRPr lang="en-US" sz="2000">
              <a:sym typeface="+mn-ea"/>
            </a:endParaRPr>
          </a:p>
          <a:p>
            <a:pPr marL="342900" indent="-342900">
              <a:buFont typeface="Courier New" panose="02070309020205020404" pitchFamily="49" charset="0"/>
              <a:buChar char="o"/>
            </a:pPr>
            <a:endParaRPr lang="en-US" sz="2000"/>
          </a:p>
          <a:p>
            <a:pPr marL="342900" indent="-342900">
              <a:buFont typeface="Courier New" panose="02070309020205020404" pitchFamily="49" charset="0"/>
              <a:buChar char="o"/>
            </a:pPr>
            <a:r>
              <a:rPr lang="en-IN" altLang="en-US" sz="2000">
                <a:sym typeface="+mn-ea"/>
              </a:rPr>
              <a:t>M</a:t>
            </a:r>
            <a:r>
              <a:rPr lang="en-US" sz="2000">
                <a:sym typeface="+mn-ea"/>
              </a:rPr>
              <a:t>aximize revenue of Vendor and </a:t>
            </a:r>
            <a:r>
              <a:rPr lang="en-IN" altLang="en-US" sz="2000">
                <a:sym typeface="+mn-ea"/>
              </a:rPr>
              <a:t>M</a:t>
            </a:r>
            <a:r>
              <a:rPr lang="en-US" sz="2000">
                <a:sym typeface="+mn-ea"/>
              </a:rPr>
              <a:t>inimize reaching time of passengers as well.</a:t>
            </a:r>
            <a:endParaRPr lang="en-US" sz="2000"/>
          </a:p>
          <a:p>
            <a:pPr marL="0" indent="0">
              <a:buFont typeface="Courier New" panose="02070309020205020404" pitchFamily="49" charset="0"/>
              <a:buNone/>
            </a:pPr>
            <a:endParaRPr lang="en-US" sz="2000">
              <a:sym typeface="+mn-ea"/>
            </a:endParaRPr>
          </a:p>
          <a:p>
            <a:pPr marL="342900" indent="-342900">
              <a:buFont typeface="Courier New" panose="02070309020205020404" pitchFamily="49" charset="0"/>
              <a:buChar char="o"/>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txBox="1">
            <a:spLocks noGrp="1"/>
          </p:cNvSpPr>
          <p:nvPr>
            <p:ph type="title"/>
          </p:nvPr>
        </p:nvSpPr>
        <p:spPr>
          <a:xfrm>
            <a:off x="194992" y="192071"/>
            <a:ext cx="10460100" cy="535500"/>
          </a:xfrm>
          <a:prstGeom prst="rect">
            <a:avLst/>
          </a:prstGeom>
          <a:noFill/>
          <a:ln>
            <a:noFill/>
          </a:ln>
        </p:spPr>
        <p:txBody>
          <a:bodyPr spcFirstLastPara="1" wrap="square" lIns="91406" tIns="45698" rIns="91406" bIns="45698" anchor="ctr" anchorCtr="0">
            <a:spAutoFit/>
          </a:bodyPr>
          <a:lstStyle/>
          <a:p>
            <a:pPr>
              <a:buSzPts val="1200"/>
            </a:pPr>
            <a:r>
              <a:rPr lang="en-US" sz="3200" b="1" dirty="0">
                <a:latin typeface="Times New Roman" panose="02020603050405020304"/>
                <a:ea typeface="Times New Roman" panose="02020603050405020304"/>
                <a:cs typeface="Times New Roman" panose="02020603050405020304"/>
                <a:sym typeface="Times New Roman" panose="02020603050405020304"/>
              </a:rPr>
              <a:t>CRISP-ML(Q) Methodology</a:t>
            </a:r>
            <a:endParaRPr sz="3200" b="1"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204" name="Google Shape;204;p14"/>
          <p:cNvPicPr preferRelativeResize="0"/>
          <p:nvPr/>
        </p:nvPicPr>
        <p:blipFill>
          <a:blip r:embed="rId1"/>
          <a:stretch>
            <a:fillRect/>
          </a:stretch>
        </p:blipFill>
        <p:spPr>
          <a:xfrm>
            <a:off x="9580951" y="6040102"/>
            <a:ext cx="2592012" cy="805375"/>
          </a:xfrm>
          <a:prstGeom prst="rect">
            <a:avLst/>
          </a:prstGeom>
          <a:noFill/>
          <a:ln>
            <a:noFill/>
          </a:ln>
        </p:spPr>
      </p:pic>
      <p:pic>
        <p:nvPicPr>
          <p:cNvPr id="4" name="Graphic 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3530" y="1062092"/>
            <a:ext cx="5924939" cy="50539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19c79fd7f2_1_58"/>
          <p:cNvSpPr txBox="1">
            <a:spLocks noGrp="1"/>
          </p:cNvSpPr>
          <p:nvPr>
            <p:ph type="title"/>
          </p:nvPr>
        </p:nvSpPr>
        <p:spPr>
          <a:xfrm>
            <a:off x="155575" y="182315"/>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dirty="0">
                <a:latin typeface="Times New Roman" panose="02020603050405020304"/>
                <a:ea typeface="Times New Roman" panose="02020603050405020304"/>
                <a:cs typeface="Times New Roman" panose="02020603050405020304"/>
                <a:sym typeface="Times New Roman" panose="02020603050405020304"/>
              </a:rPr>
              <a:t>Technical Stacks</a:t>
            </a:r>
            <a:endParaRPr sz="32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76" name="Google Shape;176;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 name="Google Shape;177;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78" name="Google Shape;178;g119c79fd7f2_1_58"/>
          <p:cNvPicPr preferRelativeResize="0"/>
          <p:nvPr/>
        </p:nvPicPr>
        <p:blipFill rotWithShape="1">
          <a:blip r:embed="rId1"/>
          <a:srcRect/>
          <a:stretch>
            <a:fillRect/>
          </a:stretch>
        </p:blipFill>
        <p:spPr>
          <a:xfrm>
            <a:off x="9580951" y="6040102"/>
            <a:ext cx="2592012" cy="805375"/>
          </a:xfrm>
          <a:prstGeom prst="rect">
            <a:avLst/>
          </a:prstGeom>
          <a:noFill/>
          <a:ln>
            <a:noFill/>
          </a:ln>
        </p:spPr>
      </p:pic>
      <p:sp>
        <p:nvSpPr>
          <p:cNvPr id="2" name="AutoShape 4" descr="Python (programming language) - Wikipedi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3" name="AutoShape 6" descr="Python (programming language)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4" name="AutoShape 8" descr="Python (programming language) - Wikipedia"/>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5" name="AutoShape 10" descr="Python (programming language) - Wikipedia"/>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6" name="AutoShape 12" descr="Python (programming language) - Wikipedia"/>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976" y="1339516"/>
            <a:ext cx="1211312" cy="107156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805" y="2807477"/>
            <a:ext cx="2242159" cy="930976"/>
          </a:xfrm>
          <a:prstGeom prst="rect">
            <a:avLst/>
          </a:prstGeom>
        </p:spPr>
      </p:pic>
      <p:pic>
        <p:nvPicPr>
          <p:cNvPr id="1026" name="Picture 2" descr="D:\Downloads\th-4282073834.jpgth-4282073834"/>
          <p:cNvPicPr>
            <a:picLocks noChangeAspect="1" noChangeArrowheads="1"/>
          </p:cNvPicPr>
          <p:nvPr/>
        </p:nvPicPr>
        <p:blipFill>
          <a:blip r:embed="rId4"/>
          <a:srcRect/>
          <a:stretch>
            <a:fillRect/>
          </a:stretch>
        </p:blipFill>
        <p:spPr bwMode="auto">
          <a:xfrm>
            <a:off x="3406775" y="3088640"/>
            <a:ext cx="5377815" cy="13728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Downloads\th-1011915071.jpgth-1011915071"/>
          <p:cNvPicPr>
            <a:picLocks noChangeAspect="1" noChangeArrowheads="1"/>
          </p:cNvPicPr>
          <p:nvPr/>
        </p:nvPicPr>
        <p:blipFill>
          <a:blip r:embed="rId5"/>
          <a:srcRect/>
          <a:stretch>
            <a:fillRect/>
          </a:stretch>
        </p:blipFill>
        <p:spPr bwMode="auto">
          <a:xfrm>
            <a:off x="9792335" y="2855595"/>
            <a:ext cx="1412240" cy="141160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Streamlit - Revolutionizing Data App Creation | by Shubham Saboo | Towards  AI"/>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55225" y="4182318"/>
            <a:ext cx="3086244" cy="184508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Placeholder 14" descr="th-1551100299"/>
          <p:cNvPicPr>
            <a:picLocks noChangeAspect="1"/>
          </p:cNvPicPr>
          <p:nvPr>
            <p:ph type="pic" idx="2"/>
          </p:nvPr>
        </p:nvPicPr>
        <p:blipFill>
          <a:blip r:embed="rId7"/>
          <a:stretch>
            <a:fillRect/>
          </a:stretch>
        </p:blipFill>
        <p:spPr>
          <a:xfrm>
            <a:off x="8383270" y="1464945"/>
            <a:ext cx="3543300" cy="643255"/>
          </a:xfrm>
          <a:prstGeom prst="rect">
            <a:avLst/>
          </a:prstGeom>
        </p:spPr>
      </p:pic>
      <p:pic>
        <p:nvPicPr>
          <p:cNvPr id="16" name="Picture 15"/>
          <p:cNvPicPr>
            <a:picLocks noChangeAspect="1"/>
          </p:cNvPicPr>
          <p:nvPr/>
        </p:nvPicPr>
        <p:blipFill>
          <a:blip r:embed="rId8"/>
          <a:stretch>
            <a:fillRect/>
          </a:stretch>
        </p:blipFill>
        <p:spPr>
          <a:xfrm>
            <a:off x="3338122" y="1302398"/>
            <a:ext cx="1748853" cy="967935"/>
          </a:xfrm>
          <a:prstGeom prst="rect">
            <a:avLst/>
          </a:prstGeom>
        </p:spPr>
      </p:pic>
      <p:pic>
        <p:nvPicPr>
          <p:cNvPr id="17" name="Picture 16" descr="th-2132040518"/>
          <p:cNvPicPr>
            <a:picLocks noChangeAspect="1"/>
          </p:cNvPicPr>
          <p:nvPr/>
        </p:nvPicPr>
        <p:blipFill>
          <a:blip r:embed="rId9"/>
          <a:stretch>
            <a:fillRect/>
          </a:stretch>
        </p:blipFill>
        <p:spPr>
          <a:xfrm>
            <a:off x="5464175" y="1413510"/>
            <a:ext cx="2261870" cy="944880"/>
          </a:xfrm>
          <a:prstGeom prst="rect">
            <a:avLst/>
          </a:prstGeom>
        </p:spPr>
      </p:pic>
      <p:pic>
        <p:nvPicPr>
          <p:cNvPr id="18" name="Picture 17" descr="th-3626489144"/>
          <p:cNvPicPr>
            <a:picLocks noChangeAspect="1"/>
          </p:cNvPicPr>
          <p:nvPr/>
        </p:nvPicPr>
        <p:blipFill>
          <a:blip r:embed="rId10"/>
          <a:stretch>
            <a:fillRect/>
          </a:stretch>
        </p:blipFill>
        <p:spPr>
          <a:xfrm>
            <a:off x="765175" y="4020185"/>
            <a:ext cx="2369185" cy="709930"/>
          </a:xfrm>
          <a:prstGeom prst="rect">
            <a:avLst/>
          </a:prstGeom>
        </p:spPr>
      </p:pic>
      <p:pic>
        <p:nvPicPr>
          <p:cNvPr id="19" name="Picture 18" descr="th-3690649580"/>
          <p:cNvPicPr>
            <a:picLocks noChangeAspect="1"/>
          </p:cNvPicPr>
          <p:nvPr/>
        </p:nvPicPr>
        <p:blipFill>
          <a:blip r:embed="rId11"/>
          <a:stretch>
            <a:fillRect/>
          </a:stretch>
        </p:blipFill>
        <p:spPr>
          <a:xfrm>
            <a:off x="4287520" y="5118735"/>
            <a:ext cx="1060450" cy="633730"/>
          </a:xfrm>
          <a:prstGeom prst="rect">
            <a:avLst/>
          </a:prstGeom>
        </p:spPr>
      </p:pic>
      <p:pic>
        <p:nvPicPr>
          <p:cNvPr id="20" name="Picture 19" descr="th-264978566"/>
          <p:cNvPicPr>
            <a:picLocks noChangeAspect="1"/>
          </p:cNvPicPr>
          <p:nvPr/>
        </p:nvPicPr>
        <p:blipFill>
          <a:blip r:embed="rId12"/>
          <a:stretch>
            <a:fillRect/>
          </a:stretch>
        </p:blipFill>
        <p:spPr>
          <a:xfrm>
            <a:off x="6659245" y="4679315"/>
            <a:ext cx="1659255" cy="1348105"/>
          </a:xfrm>
          <a:prstGeom prst="rect">
            <a:avLst/>
          </a:prstGeom>
        </p:spPr>
      </p:pic>
      <p:pic>
        <p:nvPicPr>
          <p:cNvPr id="21" name="Picture 20" descr="th-3771481174"/>
          <p:cNvPicPr>
            <a:picLocks noChangeAspect="1"/>
          </p:cNvPicPr>
          <p:nvPr/>
        </p:nvPicPr>
        <p:blipFill>
          <a:blip r:embed="rId13"/>
          <a:stretch>
            <a:fillRect/>
          </a:stretch>
        </p:blipFill>
        <p:spPr>
          <a:xfrm>
            <a:off x="5086985" y="2528570"/>
            <a:ext cx="2586355" cy="560070"/>
          </a:xfrm>
          <a:prstGeom prst="rect">
            <a:avLst/>
          </a:prstGeom>
        </p:spPr>
      </p:pic>
      <p:pic>
        <p:nvPicPr>
          <p:cNvPr id="22" name="Picture 21" descr="th-2948782358"/>
          <p:cNvPicPr>
            <a:picLocks noChangeAspect="1"/>
          </p:cNvPicPr>
          <p:nvPr/>
        </p:nvPicPr>
        <p:blipFill>
          <a:blip r:embed="rId14"/>
          <a:stretch>
            <a:fillRect/>
          </a:stretch>
        </p:blipFill>
        <p:spPr>
          <a:xfrm>
            <a:off x="765175" y="5012055"/>
            <a:ext cx="2146300" cy="7670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7801"/>
            <a:ext cx="10515600" cy="535440"/>
          </a:xfrm>
        </p:spPr>
        <p:txBody>
          <a:bodyPr/>
          <a:lstStyle/>
          <a:p>
            <a:r>
              <a:rPr lang="en-US" sz="3200" b="1" dirty="0">
                <a:latin typeface="Times New Roman" panose="02020603050405020304"/>
                <a:ea typeface="Times New Roman" panose="02020603050405020304"/>
                <a:cs typeface="Times New Roman" panose="02020603050405020304"/>
                <a:sym typeface="Times New Roman" panose="02020603050405020304"/>
              </a:rPr>
              <a:t>Project Architecture</a:t>
            </a:r>
            <a:endParaRPr lang="en-IN" sz="32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27" name="Google Shape;170;p14"/>
          <p:cNvPicPr preferRelativeResize="0"/>
          <p:nvPr/>
        </p:nvPicPr>
        <p:blipFill rotWithShape="1">
          <a:blip r:embed="rId1"/>
          <a:srcRect/>
          <a:stretch>
            <a:fillRect/>
          </a:stretch>
        </p:blipFill>
        <p:spPr>
          <a:xfrm>
            <a:off x="9580951" y="6049529"/>
            <a:ext cx="2592012" cy="805375"/>
          </a:xfrm>
          <a:prstGeom prst="rect">
            <a:avLst/>
          </a:prstGeom>
          <a:noFill/>
          <a:ln>
            <a:noFill/>
          </a:ln>
        </p:spPr>
      </p:pic>
      <p:pic>
        <p:nvPicPr>
          <p:cNvPr id="34" name="Picture 33"/>
          <p:cNvPicPr>
            <a:picLocks noChangeAspect="1"/>
          </p:cNvPicPr>
          <p:nvPr/>
        </p:nvPicPr>
        <p:blipFill>
          <a:blip r:embed="rId2"/>
          <a:stretch>
            <a:fillRect/>
          </a:stretch>
        </p:blipFill>
        <p:spPr>
          <a:xfrm>
            <a:off x="2727087" y="2122265"/>
            <a:ext cx="657525" cy="315315"/>
          </a:xfrm>
          <a:prstGeom prst="rect">
            <a:avLst/>
          </a:prstGeom>
        </p:spPr>
      </p:pic>
      <p:pic>
        <p:nvPicPr>
          <p:cNvPr id="36" name="Picture 35"/>
          <p:cNvPicPr>
            <a:picLocks noChangeAspect="1"/>
          </p:cNvPicPr>
          <p:nvPr/>
        </p:nvPicPr>
        <p:blipFill>
          <a:blip r:embed="rId3"/>
          <a:stretch>
            <a:fillRect/>
          </a:stretch>
        </p:blipFill>
        <p:spPr>
          <a:xfrm>
            <a:off x="3836012" y="1759361"/>
            <a:ext cx="1227336" cy="1161097"/>
          </a:xfrm>
          <a:prstGeom prst="rect">
            <a:avLst/>
          </a:prstGeom>
        </p:spPr>
      </p:pic>
      <p:pic>
        <p:nvPicPr>
          <p:cNvPr id="38" name="Picture 37"/>
          <p:cNvPicPr>
            <a:picLocks noChangeAspect="1"/>
          </p:cNvPicPr>
          <p:nvPr/>
        </p:nvPicPr>
        <p:blipFill rotWithShape="1">
          <a:blip r:embed="rId4"/>
          <a:srcRect r="9074" b="7882"/>
          <a:stretch>
            <a:fillRect/>
          </a:stretch>
        </p:blipFill>
        <p:spPr>
          <a:xfrm>
            <a:off x="6588879" y="1561869"/>
            <a:ext cx="2768481" cy="1006666"/>
          </a:xfrm>
          <a:prstGeom prst="rect">
            <a:avLst/>
          </a:prstGeom>
        </p:spPr>
      </p:pic>
      <p:pic>
        <p:nvPicPr>
          <p:cNvPr id="40" name="Picture 39"/>
          <p:cNvPicPr>
            <a:picLocks noChangeAspect="1"/>
          </p:cNvPicPr>
          <p:nvPr/>
        </p:nvPicPr>
        <p:blipFill>
          <a:blip r:embed="rId2"/>
          <a:stretch>
            <a:fillRect/>
          </a:stretch>
        </p:blipFill>
        <p:spPr>
          <a:xfrm>
            <a:off x="5611621" y="2161300"/>
            <a:ext cx="708129" cy="279119"/>
          </a:xfrm>
          <a:prstGeom prst="rect">
            <a:avLst/>
          </a:prstGeom>
        </p:spPr>
      </p:pic>
      <p:pic>
        <p:nvPicPr>
          <p:cNvPr id="43" name="Picture 42"/>
          <p:cNvPicPr>
            <a:picLocks noChangeAspect="1"/>
          </p:cNvPicPr>
          <p:nvPr/>
        </p:nvPicPr>
        <p:blipFill>
          <a:blip r:embed="rId5"/>
          <a:stretch>
            <a:fillRect/>
          </a:stretch>
        </p:blipFill>
        <p:spPr>
          <a:xfrm>
            <a:off x="9599921" y="3140209"/>
            <a:ext cx="1785282" cy="1105474"/>
          </a:xfrm>
          <a:prstGeom prst="rect">
            <a:avLst/>
          </a:prstGeom>
        </p:spPr>
      </p:pic>
      <p:pic>
        <p:nvPicPr>
          <p:cNvPr id="48" name="Picture 47"/>
          <p:cNvPicPr>
            <a:picLocks noChangeAspect="1"/>
          </p:cNvPicPr>
          <p:nvPr/>
        </p:nvPicPr>
        <p:blipFill>
          <a:blip r:embed="rId6"/>
          <a:stretch>
            <a:fillRect/>
          </a:stretch>
        </p:blipFill>
        <p:spPr>
          <a:xfrm flipV="1">
            <a:off x="9232466" y="4870811"/>
            <a:ext cx="873304" cy="636270"/>
          </a:xfrm>
          <a:prstGeom prst="rect">
            <a:avLst/>
          </a:prstGeom>
        </p:spPr>
      </p:pic>
      <p:pic>
        <p:nvPicPr>
          <p:cNvPr id="49" name="Picture 48"/>
          <p:cNvPicPr>
            <a:picLocks noChangeAspect="1"/>
          </p:cNvPicPr>
          <p:nvPr/>
        </p:nvPicPr>
        <p:blipFill>
          <a:blip r:embed="rId6"/>
          <a:stretch>
            <a:fillRect/>
          </a:stretch>
        </p:blipFill>
        <p:spPr>
          <a:xfrm rot="5400000" flipH="1">
            <a:off x="10058853" y="1911206"/>
            <a:ext cx="509741" cy="1009929"/>
          </a:xfrm>
          <a:prstGeom prst="rect">
            <a:avLst/>
          </a:prstGeom>
        </p:spPr>
      </p:pic>
      <p:pic>
        <p:nvPicPr>
          <p:cNvPr id="50" name="Picture 49"/>
          <p:cNvPicPr>
            <a:picLocks noChangeAspect="1"/>
          </p:cNvPicPr>
          <p:nvPr/>
        </p:nvPicPr>
        <p:blipFill>
          <a:blip r:embed="rId7"/>
          <a:stretch>
            <a:fillRect/>
          </a:stretch>
        </p:blipFill>
        <p:spPr>
          <a:xfrm>
            <a:off x="6007030" y="4276743"/>
            <a:ext cx="879644" cy="617480"/>
          </a:xfrm>
          <a:prstGeom prst="rect">
            <a:avLst/>
          </a:prstGeom>
        </p:spPr>
      </p:pic>
      <p:pic>
        <p:nvPicPr>
          <p:cNvPr id="51" name="Picture 50"/>
          <p:cNvPicPr>
            <a:picLocks noChangeAspect="1"/>
          </p:cNvPicPr>
          <p:nvPr/>
        </p:nvPicPr>
        <p:blipFill>
          <a:blip r:embed="rId8"/>
          <a:stretch>
            <a:fillRect/>
          </a:stretch>
        </p:blipFill>
        <p:spPr>
          <a:xfrm>
            <a:off x="7114178" y="4328375"/>
            <a:ext cx="1890360" cy="1363507"/>
          </a:xfrm>
          <a:prstGeom prst="rect">
            <a:avLst/>
          </a:prstGeom>
        </p:spPr>
      </p:pic>
      <p:pic>
        <p:nvPicPr>
          <p:cNvPr id="52" name="Picture 51"/>
          <p:cNvPicPr>
            <a:picLocks noChangeAspect="1"/>
          </p:cNvPicPr>
          <p:nvPr/>
        </p:nvPicPr>
        <p:blipFill rotWithShape="1">
          <a:blip r:embed="rId9"/>
          <a:srcRect l="34648" t="7791" r="34462" b="34382"/>
          <a:stretch>
            <a:fillRect/>
          </a:stretch>
        </p:blipFill>
        <p:spPr>
          <a:xfrm>
            <a:off x="6096000" y="5010128"/>
            <a:ext cx="736788" cy="536049"/>
          </a:xfrm>
          <a:prstGeom prst="rect">
            <a:avLst/>
          </a:prstGeom>
        </p:spPr>
      </p:pic>
      <p:sp>
        <p:nvSpPr>
          <p:cNvPr id="53" name="TextBox 41"/>
          <p:cNvSpPr txBox="1"/>
          <p:nvPr/>
        </p:nvSpPr>
        <p:spPr>
          <a:xfrm>
            <a:off x="6588879" y="5744135"/>
            <a:ext cx="3838596" cy="307777"/>
          </a:xfrm>
          <a:prstGeom prst="rect">
            <a:avLst/>
          </a:prstGeom>
          <a:noFill/>
        </p:spPr>
        <p:txBody>
          <a:bodyPr wrap="square" rtlCol="0">
            <a:spAutoFit/>
          </a:bodyPr>
          <a:lstStyle/>
          <a:p>
            <a:r>
              <a:rPr lang="en-IN" b="1" dirty="0"/>
              <a:t>Model Building</a:t>
            </a:r>
            <a:endParaRPr lang="en-IN" b="1" dirty="0"/>
          </a:p>
        </p:txBody>
      </p:sp>
      <p:pic>
        <p:nvPicPr>
          <p:cNvPr id="54" name="Picture 53"/>
          <p:cNvPicPr>
            <a:picLocks noChangeAspect="1"/>
          </p:cNvPicPr>
          <p:nvPr/>
        </p:nvPicPr>
        <p:blipFill>
          <a:blip r:embed="rId2"/>
          <a:stretch>
            <a:fillRect/>
          </a:stretch>
        </p:blipFill>
        <p:spPr>
          <a:xfrm flipH="1">
            <a:off x="5118596" y="4931659"/>
            <a:ext cx="592794" cy="307777"/>
          </a:xfrm>
          <a:prstGeom prst="rect">
            <a:avLst/>
          </a:prstGeom>
        </p:spPr>
      </p:pic>
      <p:sp>
        <p:nvSpPr>
          <p:cNvPr id="55" name="TextBox 45"/>
          <p:cNvSpPr txBox="1"/>
          <p:nvPr/>
        </p:nvSpPr>
        <p:spPr>
          <a:xfrm>
            <a:off x="1517650" y="5745480"/>
            <a:ext cx="2731770" cy="306705"/>
          </a:xfrm>
          <a:prstGeom prst="rect">
            <a:avLst/>
          </a:prstGeom>
          <a:noFill/>
        </p:spPr>
        <p:txBody>
          <a:bodyPr wrap="square" rtlCol="0">
            <a:spAutoFit/>
          </a:bodyPr>
          <a:lstStyle/>
          <a:p>
            <a:pPr algn="ctr"/>
            <a:r>
              <a:rPr lang="en-IN" b="1" dirty="0"/>
              <a:t>Model Deployment</a:t>
            </a:r>
            <a:endParaRPr lang="en-IN" b="1" dirty="0"/>
          </a:p>
        </p:txBody>
      </p:sp>
      <p:sp>
        <p:nvSpPr>
          <p:cNvPr id="56" name="TextBox 46"/>
          <p:cNvSpPr txBox="1"/>
          <p:nvPr/>
        </p:nvSpPr>
        <p:spPr>
          <a:xfrm>
            <a:off x="9596487" y="4365077"/>
            <a:ext cx="2045616" cy="307777"/>
          </a:xfrm>
          <a:prstGeom prst="rect">
            <a:avLst/>
          </a:prstGeom>
          <a:noFill/>
        </p:spPr>
        <p:txBody>
          <a:bodyPr wrap="square" rtlCol="0">
            <a:spAutoFit/>
          </a:bodyPr>
          <a:lstStyle/>
          <a:p>
            <a:r>
              <a:rPr lang="en-IN" b="1" dirty="0"/>
              <a:t>Feature Engineering</a:t>
            </a:r>
            <a:endParaRPr lang="en-IN" b="1" dirty="0"/>
          </a:p>
        </p:txBody>
      </p:sp>
      <p:pic>
        <p:nvPicPr>
          <p:cNvPr id="57" name="Picture 2" descr="D:\Downloads\th-3771481174.jpgth-3771481174"/>
          <p:cNvPicPr>
            <a:picLocks noChangeAspect="1" noChangeArrowheads="1"/>
          </p:cNvPicPr>
          <p:nvPr/>
        </p:nvPicPr>
        <p:blipFill>
          <a:blip r:embed="rId10"/>
          <a:srcRect/>
          <a:stretch>
            <a:fillRect/>
          </a:stretch>
        </p:blipFill>
        <p:spPr bwMode="auto">
          <a:xfrm>
            <a:off x="237241" y="2054373"/>
            <a:ext cx="2038227" cy="45148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D:\Downloads\th-4282073834.jpgth-4282073834"/>
          <p:cNvPicPr>
            <a:picLocks noChangeAspect="1" noChangeArrowheads="1"/>
          </p:cNvPicPr>
          <p:nvPr/>
        </p:nvPicPr>
        <p:blipFill>
          <a:blip r:embed="rId11"/>
          <a:srcRect/>
          <a:stretch>
            <a:fillRect/>
          </a:stretch>
        </p:blipFill>
        <p:spPr bwMode="auto">
          <a:xfrm>
            <a:off x="10152380" y="5080000"/>
            <a:ext cx="1490345" cy="54864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descr="Streamlit - Revolutionizing Data App Creation | by Shubham Saboo | Towards  AI"/>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47770" y="4152900"/>
            <a:ext cx="1132840" cy="86550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Placeholder 59" descr="th-3690649580"/>
          <p:cNvPicPr>
            <a:picLocks noChangeAspect="1"/>
          </p:cNvPicPr>
          <p:nvPr>
            <p:ph type="pic" idx="2"/>
          </p:nvPr>
        </p:nvPicPr>
        <p:blipFill>
          <a:blip r:embed="rId13"/>
          <a:stretch>
            <a:fillRect/>
          </a:stretch>
        </p:blipFill>
        <p:spPr>
          <a:xfrm>
            <a:off x="2472055" y="4589145"/>
            <a:ext cx="704850" cy="421005"/>
          </a:xfrm>
          <a:prstGeom prst="rect">
            <a:avLst/>
          </a:prstGeom>
        </p:spPr>
      </p:pic>
      <p:pic>
        <p:nvPicPr>
          <p:cNvPr id="61" name="Picture 60" descr="th-3626489144"/>
          <p:cNvPicPr>
            <a:picLocks noChangeAspect="1"/>
          </p:cNvPicPr>
          <p:nvPr/>
        </p:nvPicPr>
        <p:blipFill>
          <a:blip r:embed="rId14"/>
          <a:stretch>
            <a:fillRect/>
          </a:stretch>
        </p:blipFill>
        <p:spPr>
          <a:xfrm>
            <a:off x="2472055" y="5169535"/>
            <a:ext cx="1056005" cy="316230"/>
          </a:xfrm>
          <a:prstGeom prst="rect">
            <a:avLst/>
          </a:prstGeom>
        </p:spPr>
      </p:pic>
      <p:sp>
        <p:nvSpPr>
          <p:cNvPr id="62" name="Text Box 61"/>
          <p:cNvSpPr txBox="1"/>
          <p:nvPr/>
        </p:nvSpPr>
        <p:spPr>
          <a:xfrm>
            <a:off x="1206500" y="1590675"/>
            <a:ext cx="309880" cy="306705"/>
          </a:xfrm>
          <a:prstGeom prst="rect">
            <a:avLst/>
          </a:prstGeom>
          <a:noFill/>
        </p:spPr>
        <p:txBody>
          <a:bodyPr wrap="none" rtlCol="0">
            <a:spAutoFit/>
          </a:bodyPr>
          <a:p>
            <a:endParaRPr lang="en-US"/>
          </a:p>
        </p:txBody>
      </p:sp>
      <p:sp>
        <p:nvSpPr>
          <p:cNvPr id="83" name="Text Box 82"/>
          <p:cNvSpPr txBox="1"/>
          <p:nvPr/>
        </p:nvSpPr>
        <p:spPr>
          <a:xfrm>
            <a:off x="342900" y="1119505"/>
            <a:ext cx="9257030" cy="583565"/>
          </a:xfrm>
          <a:prstGeom prst="rect">
            <a:avLst/>
          </a:prstGeom>
          <a:noFill/>
        </p:spPr>
        <p:txBody>
          <a:bodyPr wrap="square" rtlCol="0">
            <a:spAutoFit/>
          </a:bodyPr>
          <a:p>
            <a:pPr algn="ctr"/>
            <a:r>
              <a:rPr lang="en-IN" sz="1600" b="1" dirty="0">
                <a:sym typeface="+mn-ea"/>
              </a:rPr>
              <a:t>Data Understanding and Data Pre-processing</a:t>
            </a:r>
            <a:endParaRPr lang="en-IN" sz="1600" b="1" dirty="0"/>
          </a:p>
          <a:p>
            <a:pPr algn="ctr"/>
            <a:endParaRPr lang="en-US" sz="1600"/>
          </a:p>
        </p:txBody>
      </p:sp>
      <p:pic>
        <p:nvPicPr>
          <p:cNvPr id="85" name="Picture 84"/>
          <p:cNvPicPr>
            <a:picLocks noChangeAspect="1"/>
          </p:cNvPicPr>
          <p:nvPr/>
        </p:nvPicPr>
        <p:blipFill>
          <a:blip r:embed="rId15"/>
          <a:stretch>
            <a:fillRect/>
          </a:stretch>
        </p:blipFill>
        <p:spPr>
          <a:xfrm>
            <a:off x="342900" y="4380230"/>
            <a:ext cx="1737360" cy="1105535"/>
          </a:xfrm>
          <a:prstGeom prst="rect">
            <a:avLst/>
          </a:prstGeom>
        </p:spPr>
      </p:pic>
      <p:pic>
        <p:nvPicPr>
          <p:cNvPr id="86" name="Picture 85" descr="th-2948782358"/>
          <p:cNvPicPr>
            <a:picLocks noChangeAspect="1"/>
          </p:cNvPicPr>
          <p:nvPr/>
        </p:nvPicPr>
        <p:blipFill>
          <a:blip r:embed="rId16"/>
          <a:stretch>
            <a:fillRect/>
          </a:stretch>
        </p:blipFill>
        <p:spPr>
          <a:xfrm>
            <a:off x="3836035" y="5052060"/>
            <a:ext cx="1076325" cy="6045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5297</Words>
  <Application>WPS Presentation</Application>
  <PresentationFormat/>
  <Paragraphs>360</Paragraphs>
  <Slides>30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30</vt:i4>
      </vt:variant>
    </vt:vector>
  </HeadingPairs>
  <TitlesOfParts>
    <vt:vector size="45" baseType="lpstr">
      <vt:lpstr>Arial</vt:lpstr>
      <vt:lpstr>SimSun</vt:lpstr>
      <vt:lpstr>Wingdings</vt:lpstr>
      <vt:lpstr>Arial</vt:lpstr>
      <vt:lpstr>Calibri</vt:lpstr>
      <vt:lpstr>Georgia</vt:lpstr>
      <vt:lpstr>Times New Roman</vt:lpstr>
      <vt:lpstr>Times New Roman</vt:lpstr>
      <vt:lpstr>Courier New</vt:lpstr>
      <vt:lpstr>Microsoft YaHei</vt:lpstr>
      <vt:lpstr>Arial Unicode MS</vt:lpstr>
      <vt:lpstr>Noto Sans Symbols</vt:lpstr>
      <vt:lpstr>Calibri</vt:lpstr>
      <vt:lpstr>Segoe Print</vt:lpstr>
      <vt:lpstr>Office Theme</vt:lpstr>
      <vt:lpstr>PowerPoint 演示文稿</vt:lpstr>
      <vt:lpstr>Project Leadership</vt:lpstr>
      <vt:lpstr>Team Members</vt:lpstr>
      <vt:lpstr>Contents</vt:lpstr>
      <vt:lpstr>Project Overview and Scope</vt:lpstr>
      <vt:lpstr>Project Goals</vt:lpstr>
      <vt:lpstr>CRISP-ML(Q) Methodology</vt:lpstr>
      <vt:lpstr>Technical Stacks</vt:lpstr>
      <vt:lpstr>Project Architecture</vt:lpstr>
      <vt:lpstr>Data Collection</vt:lpstr>
      <vt:lpstr>Data Information</vt:lpstr>
      <vt:lpstr>Data Information</vt:lpstr>
      <vt:lpstr>System Requirements</vt:lpstr>
      <vt:lpstr>Auto - Exploratory Data Analysis [Auto - EDA]</vt:lpstr>
      <vt:lpstr>EDA Description</vt:lpstr>
      <vt:lpstr>Data Visualization / Draw Graph </vt:lpstr>
      <vt:lpstr>Calculate Centrality:  edge_betweenness_centrality</vt:lpstr>
      <vt:lpstr>Calculate Centrality:  betweenness_ centrality</vt:lpstr>
      <vt:lpstr>Model Building </vt:lpstr>
      <vt:lpstr>Model Accuracy Comparison</vt:lpstr>
      <vt:lpstr>Best Model: louvain_communities </vt:lpstr>
      <vt:lpstr>Model Deployment - Strategy</vt:lpstr>
      <vt:lpstr>Screen shot of output - Streamlit-Cloud &amp; Heroku</vt:lpstr>
      <vt:lpstr>Screen shot of output </vt:lpstr>
      <vt:lpstr>Screen shot of output </vt:lpstr>
      <vt:lpstr>Video of output </vt:lpstr>
      <vt:lpstr>Challenges</vt:lpstr>
      <vt:lpstr>Future Scope</vt:lpstr>
      <vt:lpstr>Queries ?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VIKAS BARTHWAL</dc:creator>
  <cp:lastModifiedBy>imran</cp:lastModifiedBy>
  <cp:revision>3</cp:revision>
  <dcterms:created xsi:type="dcterms:W3CDTF">2022-11-03T12:28:00Z</dcterms:created>
  <dcterms:modified xsi:type="dcterms:W3CDTF">2022-11-03T15:29:37Z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y fmtid="{D5CDD505-2E9C-101B-9397-08002B2CF9AE}" pid="3" name="KSOProductBuildVer">
    <vt:lpwstr>1033-11.2.0.11380</vt:lpwstr>
  </property>
</Properties>
</file>