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5" r:id="rId3"/>
    <p:sldId id="257" r:id="rId4"/>
    <p:sldId id="258" r:id="rId5"/>
    <p:sldId id="264" r:id="rId6"/>
    <p:sldId id="265" r:id="rId7"/>
    <p:sldId id="266" r:id="rId8"/>
    <p:sldId id="267" r:id="rId9"/>
    <p:sldId id="274" r:id="rId10"/>
    <p:sldId id="269" r:id="rId11"/>
    <p:sldId id="270" r:id="rId12"/>
    <p:sldId id="271" r:id="rId13"/>
    <p:sldId id="272" r:id="rId14"/>
    <p:sldId id="273" r:id="rId15"/>
    <p:sldId id="276" r:id="rId16"/>
    <p:sldId id="277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432B"/>
    <a:srgbClr val="DD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36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D35C1-EB0A-4911-8E7A-2C8A04E70B70}" type="datetimeFigureOut">
              <a:rPr lang="en-IN" smtClean="0"/>
              <a:t>24-04-2015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0E633-5C6B-42E7-96B7-BFC6E859D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8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8F0CC-B41A-4653-8F34-495A302DCFA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879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rgbClr val="DDD9C3">
              <a:alpha val="7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657600"/>
            <a:ext cx="5120640" cy="819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F42FDE4-A7DD-41A7-A0A6-9B649FB43336}" type="slidenum">
              <a:rPr lang="en-US" smtClean="0"/>
              <a:pPr/>
              <a:t>‹#›</a:t>
            </a:fld>
            <a:endParaRPr lang="en-US" sz="14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600200"/>
            <a:ext cx="9143998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rot="16200000">
            <a:off x="4038601" y="-2286001"/>
            <a:ext cx="1066800" cy="89916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9"/>
          <p:cNvSpPr>
            <a:spLocks noGrp="1"/>
          </p:cNvSpPr>
          <p:nvPr>
            <p:ph type="title"/>
          </p:nvPr>
        </p:nvSpPr>
        <p:spPr>
          <a:xfrm>
            <a:off x="152400" y="1752600"/>
            <a:ext cx="8839200" cy="914400"/>
          </a:xfrm>
        </p:spPr>
        <p:txBody>
          <a:bodyPr>
            <a:norm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09725"/>
            <a:ext cx="462194" cy="780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703" y="243765"/>
            <a:ext cx="838200" cy="72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08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114449" y="-3886550"/>
            <a:ext cx="914402" cy="9144701"/>
          </a:xfrm>
          <a:prstGeom prst="rect">
            <a:avLst/>
          </a:prstGeom>
          <a:solidFill>
            <a:srgbClr val="DDD9C3">
              <a:alpha val="7568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>
            <a:lvl1pPr>
              <a:buClr>
                <a:srgbClr val="A9432B"/>
              </a:buClr>
              <a:defRPr>
                <a:solidFill>
                  <a:srgbClr val="000000"/>
                </a:solidFill>
              </a:defRPr>
            </a:lvl1pPr>
            <a:lvl2pPr>
              <a:buClr>
                <a:srgbClr val="A9432B"/>
              </a:buClr>
              <a:defRPr>
                <a:solidFill>
                  <a:srgbClr val="000000"/>
                </a:solidFill>
              </a:defRPr>
            </a:lvl2pPr>
            <a:lvl3pPr>
              <a:buClr>
                <a:srgbClr val="A9432B"/>
              </a:buClr>
              <a:defRPr>
                <a:solidFill>
                  <a:srgbClr val="000000"/>
                </a:solidFill>
              </a:defRPr>
            </a:lvl3pPr>
            <a:lvl4pPr>
              <a:buClr>
                <a:srgbClr val="A9432B"/>
              </a:buClr>
              <a:defRPr>
                <a:solidFill>
                  <a:srgbClr val="000000"/>
                </a:solidFill>
              </a:defRPr>
            </a:lvl4pPr>
            <a:lvl5pPr>
              <a:buClr>
                <a:srgbClr val="A9432B"/>
              </a:buCl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8241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b="1">
                <a:solidFill>
                  <a:srgbClr val="A9432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172200"/>
            <a:ext cx="304628" cy="5146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9" y="6194635"/>
            <a:ext cx="552450" cy="47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8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rgbClr val="DDD9C3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5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114449" y="-3886550"/>
            <a:ext cx="914402" cy="9144701"/>
          </a:xfrm>
          <a:prstGeom prst="rect">
            <a:avLst/>
          </a:prstGeom>
          <a:solidFill>
            <a:srgbClr val="DDD9C3">
              <a:alpha val="7568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8381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US" b="1" dirty="0">
                <a:solidFill>
                  <a:srgbClr val="A9432B"/>
                </a:solidFill>
              </a:defRPr>
            </a:lvl1pPr>
          </a:lstStyle>
          <a:p>
            <a:pPr lvl="0" algn="ctr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buClr>
                <a:srgbClr val="A9432B"/>
              </a:buClr>
              <a:defRPr sz="2000">
                <a:solidFill>
                  <a:srgbClr val="000000"/>
                </a:solidFill>
              </a:defRPr>
            </a:lvl1pPr>
            <a:lvl2pPr>
              <a:buClr>
                <a:srgbClr val="A9432B"/>
              </a:buClr>
              <a:defRPr sz="1800">
                <a:solidFill>
                  <a:srgbClr val="000000"/>
                </a:solidFill>
              </a:defRPr>
            </a:lvl2pPr>
            <a:lvl3pPr>
              <a:buClr>
                <a:srgbClr val="A9432B"/>
              </a:buClr>
              <a:defRPr sz="1600">
                <a:solidFill>
                  <a:srgbClr val="000000"/>
                </a:solidFill>
              </a:defRPr>
            </a:lvl3pPr>
            <a:lvl4pPr>
              <a:buClr>
                <a:srgbClr val="A9432B"/>
              </a:buClr>
              <a:defRPr sz="1600">
                <a:solidFill>
                  <a:srgbClr val="000000"/>
                </a:solidFill>
              </a:defRPr>
            </a:lvl4pPr>
            <a:lvl5pPr>
              <a:buClr>
                <a:srgbClr val="A9432B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buClr>
                <a:srgbClr val="A9432B"/>
              </a:buClr>
              <a:defRPr sz="2000">
                <a:solidFill>
                  <a:srgbClr val="000000"/>
                </a:solidFill>
              </a:defRPr>
            </a:lvl1pPr>
            <a:lvl2pPr>
              <a:buClr>
                <a:srgbClr val="A9432B"/>
              </a:buClr>
              <a:defRPr sz="1800">
                <a:solidFill>
                  <a:srgbClr val="000000"/>
                </a:solidFill>
              </a:defRPr>
            </a:lvl2pPr>
            <a:lvl3pPr>
              <a:buClr>
                <a:srgbClr val="A9432B"/>
              </a:buClr>
              <a:defRPr sz="1600">
                <a:solidFill>
                  <a:srgbClr val="000000"/>
                </a:solidFill>
              </a:defRPr>
            </a:lvl3pPr>
            <a:lvl4pPr>
              <a:buClr>
                <a:srgbClr val="A9432B"/>
              </a:buClr>
              <a:defRPr sz="1600">
                <a:solidFill>
                  <a:srgbClr val="000000"/>
                </a:solidFill>
              </a:defRPr>
            </a:lvl4pPr>
            <a:lvl5pPr>
              <a:buClr>
                <a:srgbClr val="A9432B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172200"/>
            <a:ext cx="304628" cy="5146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9" y="6194635"/>
            <a:ext cx="552450" cy="47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7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rot="5400000">
            <a:off x="4114449" y="-3886550"/>
            <a:ext cx="914402" cy="9144701"/>
          </a:xfrm>
          <a:prstGeom prst="rect">
            <a:avLst/>
          </a:prstGeom>
          <a:solidFill>
            <a:srgbClr val="662C57">
              <a:alpha val="7568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7619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04800" y="6172200"/>
            <a:ext cx="2209799" cy="514668"/>
            <a:chOff x="3505200" y="152399"/>
            <a:chExt cx="3352800" cy="780875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200" y="240131"/>
              <a:ext cx="1589026" cy="67426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1" y="152399"/>
              <a:ext cx="462194" cy="78087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 cstate="print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800" y="186439"/>
              <a:ext cx="838200" cy="727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574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5400000">
            <a:off x="4114449" y="-3886550"/>
            <a:ext cx="914402" cy="9144701"/>
          </a:xfrm>
          <a:prstGeom prst="rect">
            <a:avLst/>
          </a:prstGeom>
          <a:solidFill>
            <a:srgbClr val="662C57">
              <a:alpha val="7568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7619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04800" y="6172200"/>
            <a:ext cx="2209799" cy="514668"/>
            <a:chOff x="3505200" y="152399"/>
            <a:chExt cx="3352800" cy="780875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200" y="240131"/>
              <a:ext cx="1589026" cy="6742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1" y="152399"/>
              <a:ext cx="462194" cy="7808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4" cstate="print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800" y="186439"/>
              <a:ext cx="838200" cy="727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034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4800" y="6172200"/>
            <a:ext cx="2209799" cy="514668"/>
            <a:chOff x="3505200" y="152399"/>
            <a:chExt cx="3352800" cy="780875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200" y="240131"/>
              <a:ext cx="1589026" cy="67426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1" y="152399"/>
              <a:ext cx="462194" cy="7808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4" cstate="print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800" y="186439"/>
              <a:ext cx="838200" cy="727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465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114449" y="-3886550"/>
            <a:ext cx="914402" cy="9144701"/>
          </a:xfrm>
          <a:prstGeom prst="rect">
            <a:avLst/>
          </a:prstGeom>
          <a:solidFill>
            <a:srgbClr val="662C57">
              <a:alpha val="7568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>
            <a:lvl1pPr>
              <a:buClr>
                <a:srgbClr val="662C57"/>
              </a:buClr>
              <a:defRPr>
                <a:solidFill>
                  <a:srgbClr val="000000"/>
                </a:solidFill>
              </a:defRPr>
            </a:lvl1pPr>
            <a:lvl2pPr>
              <a:buClr>
                <a:srgbClr val="662C57"/>
              </a:buClr>
              <a:defRPr>
                <a:solidFill>
                  <a:srgbClr val="000000"/>
                </a:solidFill>
              </a:defRPr>
            </a:lvl2pPr>
            <a:lvl3pPr>
              <a:buClr>
                <a:srgbClr val="662C57"/>
              </a:buClr>
              <a:defRPr>
                <a:solidFill>
                  <a:srgbClr val="000000"/>
                </a:solidFill>
              </a:defRPr>
            </a:lvl3pPr>
            <a:lvl4pPr>
              <a:buClr>
                <a:srgbClr val="662C57"/>
              </a:buClr>
              <a:defRPr>
                <a:solidFill>
                  <a:srgbClr val="000000"/>
                </a:solidFill>
              </a:defRPr>
            </a:lvl4pPr>
            <a:lvl5pPr>
              <a:buClr>
                <a:srgbClr val="662C57"/>
              </a:buCl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9144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04800" y="6172200"/>
            <a:ext cx="2209799" cy="514668"/>
            <a:chOff x="3505200" y="152399"/>
            <a:chExt cx="3352800" cy="780875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200" y="240131"/>
              <a:ext cx="1589026" cy="67426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1" y="152399"/>
              <a:ext cx="462194" cy="78087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4" cstate="print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800" y="186439"/>
              <a:ext cx="838200" cy="727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570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>
            <a:lvl1pPr>
              <a:buClr>
                <a:srgbClr val="662C57"/>
              </a:buClr>
              <a:defRPr>
                <a:solidFill>
                  <a:srgbClr val="000000"/>
                </a:solidFill>
              </a:defRPr>
            </a:lvl1pPr>
            <a:lvl2pPr>
              <a:buClr>
                <a:srgbClr val="662C57"/>
              </a:buClr>
              <a:defRPr>
                <a:solidFill>
                  <a:srgbClr val="000000"/>
                </a:solidFill>
              </a:defRPr>
            </a:lvl2pPr>
            <a:lvl3pPr>
              <a:buClr>
                <a:srgbClr val="662C57"/>
              </a:buClr>
              <a:defRPr>
                <a:solidFill>
                  <a:srgbClr val="000000"/>
                </a:solidFill>
              </a:defRPr>
            </a:lvl3pPr>
            <a:lvl4pPr>
              <a:buClr>
                <a:srgbClr val="662C57"/>
              </a:buClr>
              <a:defRPr>
                <a:solidFill>
                  <a:srgbClr val="000000"/>
                </a:solidFill>
              </a:defRPr>
            </a:lvl4pPr>
            <a:lvl5pPr>
              <a:buClr>
                <a:srgbClr val="662C57"/>
              </a:buCl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 rot="5400000">
            <a:off x="4114449" y="-3886550"/>
            <a:ext cx="914402" cy="9144701"/>
          </a:xfrm>
          <a:prstGeom prst="rect">
            <a:avLst/>
          </a:prstGeom>
          <a:solidFill>
            <a:srgbClr val="662C57">
              <a:alpha val="7568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9144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04800" y="6172200"/>
            <a:ext cx="2209799" cy="514668"/>
            <a:chOff x="3505200" y="152399"/>
            <a:chExt cx="3352800" cy="780875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200" y="240131"/>
              <a:ext cx="1589026" cy="67426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1" y="152399"/>
              <a:ext cx="462194" cy="78087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4" cstate="print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800" y="186439"/>
              <a:ext cx="838200" cy="727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069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A43754-33CB-4CA4-B0EF-86DD965F8460}" type="slidenum">
              <a:rPr lang="en-US" altLang="en-US" smtClean="0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53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err="1" smtClean="0"/>
              <a:t>Partograph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61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07504" y="1412776"/>
            <a:ext cx="4896544" cy="4248472"/>
          </a:xfrm>
          <a:noFill/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en-US" sz="2400" b="1" dirty="0" smtClean="0"/>
              <a:t>Maternal Condition</a:t>
            </a:r>
            <a:endParaRPr lang="en-US" altLang="en-US" sz="2400" dirty="0" smtClean="0"/>
          </a:p>
          <a:p>
            <a:pPr marL="233363" indent="-233363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sz="2400" dirty="0" smtClean="0"/>
              <a:t>Record maternal pulse every half hour and mark with a dot (</a:t>
            </a:r>
            <a:r>
              <a:rPr lang="en-US" altLang="en-US" sz="2400" b="1" dirty="0" smtClean="0"/>
              <a:t> . </a:t>
            </a:r>
            <a:r>
              <a:rPr lang="en-US" altLang="en-US" sz="2400" dirty="0" smtClean="0"/>
              <a:t>)</a:t>
            </a:r>
          </a:p>
          <a:p>
            <a:pPr marL="233363" indent="-233363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sz="2400" dirty="0" smtClean="0"/>
              <a:t>Record maternal BP every 4 hours using a vertical arrow, with upper end signifying systolic BP and lower end diastolic BP </a:t>
            </a:r>
          </a:p>
          <a:p>
            <a:pPr marL="233363" indent="-233363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sz="2400" dirty="0" smtClean="0"/>
              <a:t>Record the temperature every 4 hours and note on temperature graph</a:t>
            </a:r>
          </a:p>
        </p:txBody>
      </p:sp>
      <p:sp>
        <p:nvSpPr>
          <p:cNvPr id="266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Plotting a </a:t>
            </a:r>
            <a:r>
              <a:rPr lang="en-US" altLang="en-US" dirty="0" err="1"/>
              <a:t>P</a:t>
            </a:r>
            <a:r>
              <a:rPr lang="en-US" altLang="en-US" sz="3600" dirty="0" err="1" smtClean="0"/>
              <a:t>artograph</a:t>
            </a:r>
            <a:endParaRPr lang="en-US" altLang="en-US" sz="3600" dirty="0" smtClean="0"/>
          </a:p>
        </p:txBody>
      </p:sp>
      <p:pic>
        <p:nvPicPr>
          <p:cNvPr id="26628" name="Picture 2" descr="Graph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68" r="23300"/>
          <a:stretch>
            <a:fillRect/>
          </a:stretch>
        </p:blipFill>
        <p:spPr bwMode="auto">
          <a:xfrm>
            <a:off x="5014424" y="1916832"/>
            <a:ext cx="4022072" cy="295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>
            <a:normAutofit fontScale="925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3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323528" y="1484784"/>
            <a:ext cx="4104456" cy="3816424"/>
          </a:xfrm>
          <a:noFill/>
        </p:spPr>
        <p:txBody>
          <a:bodyPr>
            <a:normAutofit/>
          </a:bodyPr>
          <a:lstStyle/>
          <a:p>
            <a:pPr algn="just" eaLnBrk="1" hangingPunct="1">
              <a:spcBef>
                <a:spcPts val="1200"/>
              </a:spcBef>
              <a:buClrTx/>
              <a:buFont typeface="Wingdings" pitchFamily="2" charset="2"/>
              <a:buNone/>
            </a:pPr>
            <a:r>
              <a:rPr lang="en-US" altLang="en-US" sz="2800" b="1" dirty="0" smtClean="0"/>
              <a:t>Interventions</a:t>
            </a:r>
            <a:endParaRPr lang="en-US" altLang="en-US" sz="2800" dirty="0" smtClean="0"/>
          </a:p>
          <a:p>
            <a:pPr eaLnBrk="1" hangingPunct="1">
              <a:spcBef>
                <a:spcPts val="1200"/>
              </a:spcBef>
            </a:pPr>
            <a:r>
              <a:rPr lang="en-US" altLang="en-US" sz="2800" dirty="0" smtClean="0"/>
              <a:t>Mention dose, route and  time of administration of any drug and IV fluid given before delivery</a:t>
            </a:r>
          </a:p>
        </p:txBody>
      </p:sp>
      <p:sp>
        <p:nvSpPr>
          <p:cNvPr id="276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Plotting a </a:t>
            </a:r>
            <a:r>
              <a:rPr lang="en-US" altLang="en-US" dirty="0" err="1"/>
              <a:t>P</a:t>
            </a:r>
            <a:r>
              <a:rPr lang="en-US" altLang="en-US" sz="3600" dirty="0" err="1" smtClean="0"/>
              <a:t>artograph</a:t>
            </a:r>
            <a:endParaRPr lang="en-US" altLang="en-US" sz="3600" dirty="0" smtClean="0"/>
          </a:p>
        </p:txBody>
      </p:sp>
      <p:pic>
        <p:nvPicPr>
          <p:cNvPr id="27652" name="Picture 2" descr="Graph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68" r="23300"/>
          <a:stretch>
            <a:fillRect/>
          </a:stretch>
        </p:blipFill>
        <p:spPr bwMode="auto">
          <a:xfrm>
            <a:off x="4523681" y="1698252"/>
            <a:ext cx="4137025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6300192" y="3933056"/>
            <a:ext cx="0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>
            <a:normAutofit fontScale="925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5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79512" y="1412776"/>
            <a:ext cx="4392488" cy="4248472"/>
          </a:xfrm>
          <a:noFill/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en-US" sz="2800" dirty="0" smtClean="0"/>
              <a:t>If </a:t>
            </a:r>
            <a:r>
              <a:rPr lang="en-US" altLang="en-US" sz="2800" b="1" dirty="0" smtClean="0"/>
              <a:t>Alert line</a:t>
            </a:r>
            <a:r>
              <a:rPr lang="en-US" altLang="en-US" sz="2800" dirty="0" smtClean="0"/>
              <a:t> is crossed (the plotting moves to the right of the alert line) it indicates abnormal </a:t>
            </a:r>
            <a:r>
              <a:rPr lang="en-US" altLang="en-US" sz="2800" dirty="0" err="1" smtClean="0"/>
              <a:t>labour</a:t>
            </a:r>
            <a:r>
              <a:rPr lang="en-US" altLang="en-US" sz="2800" dirty="0" smtClean="0"/>
              <a:t> : prolonged/ obstructed </a:t>
            </a:r>
            <a:r>
              <a:rPr lang="en-US" altLang="en-US" sz="2800" dirty="0" err="1" smtClean="0"/>
              <a:t>labour</a:t>
            </a:r>
            <a:endParaRPr lang="en-US" altLang="en-US" sz="2800" dirty="0" smtClean="0"/>
          </a:p>
          <a:p>
            <a:pPr eaLnBrk="1" hangingPunct="1">
              <a:spcBef>
                <a:spcPts val="600"/>
              </a:spcBef>
            </a:pPr>
            <a:r>
              <a:rPr lang="en-US" altLang="en-US" sz="2800" dirty="0" smtClean="0"/>
              <a:t>Note the time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800" b="1" dirty="0" smtClean="0"/>
              <a:t>Refer patient to FRU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800" dirty="0" smtClean="0"/>
              <a:t>Send </a:t>
            </a:r>
            <a:r>
              <a:rPr lang="en-US" altLang="en-US" sz="2800" dirty="0" err="1" smtClean="0"/>
              <a:t>partograph</a:t>
            </a:r>
            <a:r>
              <a:rPr lang="en-US" altLang="en-US" sz="2800" dirty="0" smtClean="0"/>
              <a:t> with patient</a:t>
            </a:r>
          </a:p>
        </p:txBody>
      </p:sp>
      <p:sp>
        <p:nvSpPr>
          <p:cNvPr id="286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Interpreting  a Partograph</a:t>
            </a:r>
          </a:p>
        </p:txBody>
      </p:sp>
      <p:pic>
        <p:nvPicPr>
          <p:cNvPr id="28676" name="Picture 2" descr="Graph1"/>
          <p:cNvPicPr>
            <a:picLocks noChangeAspect="1" noChangeArrowheads="1"/>
          </p:cNvPicPr>
          <p:nvPr/>
        </p:nvPicPr>
        <p:blipFill>
          <a:blip r:embed="rId2">
            <a:lum bright="-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58" b="32930"/>
          <a:stretch>
            <a:fillRect/>
          </a:stretch>
        </p:blipFill>
        <p:spPr bwMode="auto">
          <a:xfrm>
            <a:off x="5220072" y="1772815"/>
            <a:ext cx="3703637" cy="290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>
            <a:normAutofit fontScale="92500" lnSpcReduction="2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323528" y="1412776"/>
            <a:ext cx="8352928" cy="4248472"/>
          </a:xfrm>
          <a:noFill/>
        </p:spPr>
        <p:txBody>
          <a:bodyPr>
            <a:normAutofit/>
          </a:bodyPr>
          <a:lstStyle/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en-US" sz="2800" dirty="0" smtClean="0"/>
              <a:t>Crossing of the </a:t>
            </a:r>
            <a:r>
              <a:rPr lang="en-US" altLang="en-US" sz="2800" b="1" dirty="0" smtClean="0"/>
              <a:t>Action line</a:t>
            </a:r>
            <a:r>
              <a:rPr lang="en-US" altLang="en-US" sz="2800" dirty="0" smtClean="0"/>
              <a:t> (the plotting moves to the right of the Action line) : indicates the need for intervention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en-US" sz="2800" dirty="0" smtClean="0"/>
              <a:t>By the time the action line is crossed the woman should ideally have reached the FRU for the appropriate intervention to take place</a:t>
            </a:r>
          </a:p>
        </p:txBody>
      </p:sp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Interpreting a Partograph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>
            <a:normAutofit fontScale="92500" lnSpcReduction="20000"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67544" y="1484784"/>
            <a:ext cx="8280920" cy="4392488"/>
          </a:xfrm>
          <a:noFill/>
        </p:spPr>
        <p:txBody>
          <a:bodyPr>
            <a:normAutofit/>
          </a:bodyPr>
          <a:lstStyle/>
          <a:p>
            <a:pPr marL="231775" indent="-233363" eaLnBrk="1" hangingPunct="1">
              <a:spcBef>
                <a:spcPts val="1800"/>
              </a:spcBef>
              <a:spcAft>
                <a:spcPts val="1200"/>
              </a:spcAft>
            </a:pPr>
            <a:r>
              <a:rPr lang="en-US" altLang="en-US" sz="2400" dirty="0" smtClean="0"/>
              <a:t>FHR is &lt;120 beats / min or &gt;160 beats / min</a:t>
            </a:r>
          </a:p>
          <a:p>
            <a:pPr marL="231775" indent="-233363" eaLnBrk="1" hangingPunct="1">
              <a:spcBef>
                <a:spcPts val="1800"/>
              </a:spcBef>
              <a:spcAft>
                <a:spcPts val="1200"/>
              </a:spcAft>
            </a:pPr>
            <a:r>
              <a:rPr lang="en-US" altLang="en-US" sz="2400" dirty="0" smtClean="0"/>
              <a:t>Meconium and /or blood stained amniotic fluid</a:t>
            </a:r>
          </a:p>
          <a:p>
            <a:pPr marL="231775" indent="-233363" eaLnBrk="1" hangingPunct="1">
              <a:spcBef>
                <a:spcPts val="1800"/>
              </a:spcBef>
              <a:spcAft>
                <a:spcPts val="1200"/>
              </a:spcAft>
            </a:pPr>
            <a:r>
              <a:rPr lang="en-US" altLang="en-US" sz="2400" dirty="0" smtClean="0"/>
              <a:t>When cervical dilatation plotting crosses the alert line (moves towards the right side of the alert line)</a:t>
            </a:r>
          </a:p>
          <a:p>
            <a:pPr marL="231775" indent="-233363" eaLnBrk="1" hangingPunct="1">
              <a:spcBef>
                <a:spcPts val="1800"/>
              </a:spcBef>
              <a:spcAft>
                <a:spcPts val="1200"/>
              </a:spcAft>
            </a:pPr>
            <a:r>
              <a:rPr lang="en-US" altLang="en-US" sz="2400" dirty="0" smtClean="0"/>
              <a:t>Contractions not increasing in duration, intensity and frequency e.g</a:t>
            </a:r>
            <a:r>
              <a:rPr lang="en-US" altLang="en-US" sz="2400" dirty="0" smtClean="0">
                <a:solidFill>
                  <a:srgbClr val="FF0000"/>
                </a:solidFill>
              </a:rPr>
              <a:t>. </a:t>
            </a:r>
            <a:r>
              <a:rPr lang="en-US" altLang="en-US" sz="2400" dirty="0" smtClean="0">
                <a:solidFill>
                  <a:schemeClr val="tx1"/>
                </a:solidFill>
              </a:rPr>
              <a:t>2 or less contractions lasting for &lt;20 sec in 10 min</a:t>
            </a:r>
          </a:p>
        </p:txBody>
      </p:sp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591550" cy="1008112"/>
          </a:xfrm>
        </p:spPr>
        <p:txBody>
          <a:bodyPr anchor="t">
            <a:normAutofit fontScale="90000"/>
          </a:bodyPr>
          <a:lstStyle/>
          <a:p>
            <a:pPr eaLnBrk="1" hangingPunct="1"/>
            <a:r>
              <a:rPr lang="en-US" altLang="en-US" sz="3100" dirty="0" smtClean="0"/>
              <a:t>What are the Indications for Referral to FRU – Interpretation of Partograph for timely referral</a:t>
            </a:r>
            <a:br>
              <a:rPr lang="en-US" altLang="en-US" sz="3100" dirty="0" smtClean="0"/>
            </a:br>
            <a:r>
              <a:rPr lang="en-US" altLang="en-US" sz="3100" dirty="0" smtClean="0"/>
              <a:t> </a:t>
            </a:r>
            <a:endParaRPr lang="en-US" altLang="en-US" sz="3600" dirty="0" smtClean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>
            <a:normAutofit fontScale="92500" lnSpcReduction="20000"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1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1196752"/>
            <a:ext cx="8928992" cy="4680520"/>
          </a:xfrm>
        </p:spPr>
        <p:txBody>
          <a:bodyPr>
            <a:noAutofit/>
          </a:bodyPr>
          <a:lstStyle/>
          <a:p>
            <a:pPr marL="231775" marR="520700" indent="-228600">
              <a:spcBef>
                <a:spcPts val="1200"/>
              </a:spcBef>
              <a:tabLst>
                <a:tab pos="230188" algn="l"/>
              </a:tabLst>
            </a:pPr>
            <a:r>
              <a:rPr lang="en-US" sz="2800" dirty="0" err="1">
                <a:latin typeface="+mj-lt"/>
                <a:ea typeface="Arial"/>
                <a:cs typeface="Times New Roman"/>
              </a:rPr>
              <a:t>Labour</a:t>
            </a:r>
            <a:r>
              <a:rPr lang="en-US" sz="2800" spc="10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shou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l</a:t>
            </a:r>
            <a:r>
              <a:rPr lang="en-US" sz="2800" dirty="0">
                <a:latin typeface="+mj-lt"/>
                <a:ea typeface="Arial"/>
                <a:cs typeface="Times New Roman"/>
              </a:rPr>
              <a:t>d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be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p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l</a:t>
            </a:r>
            <a:r>
              <a:rPr lang="en-US" sz="2800" dirty="0">
                <a:latin typeface="+mj-lt"/>
                <a:ea typeface="Arial"/>
                <a:cs typeface="Times New Roman"/>
              </a:rPr>
              <a:t>o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t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t</a:t>
            </a:r>
            <a:r>
              <a:rPr lang="en-US" sz="2800" dirty="0">
                <a:latin typeface="+mj-lt"/>
                <a:ea typeface="Arial"/>
                <a:cs typeface="Times New Roman"/>
              </a:rPr>
              <a:t>ed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on</a:t>
            </a:r>
            <a:r>
              <a:rPr lang="en-US" sz="2800" spc="-10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t</a:t>
            </a:r>
            <a:r>
              <a:rPr lang="en-US" sz="2800" dirty="0">
                <a:latin typeface="+mj-lt"/>
                <a:ea typeface="Arial"/>
                <a:cs typeface="Times New Roman"/>
              </a:rPr>
              <a:t>he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 err="1">
                <a:latin typeface="+mj-lt"/>
                <a:ea typeface="Arial"/>
                <a:cs typeface="Times New Roman"/>
              </a:rPr>
              <a:t>p</a:t>
            </a:r>
            <a:r>
              <a:rPr lang="en-US" sz="2800" spc="-15" dirty="0" err="1">
                <a:latin typeface="+mj-lt"/>
                <a:ea typeface="Arial"/>
                <a:cs typeface="Times New Roman"/>
              </a:rPr>
              <a:t>a</a:t>
            </a:r>
            <a:r>
              <a:rPr lang="en-US" sz="2800" spc="5" dirty="0" err="1">
                <a:latin typeface="+mj-lt"/>
                <a:ea typeface="Arial"/>
                <a:cs typeface="Times New Roman"/>
              </a:rPr>
              <a:t>rt</a:t>
            </a:r>
            <a:r>
              <a:rPr lang="en-US" sz="2800" spc="-15" dirty="0" err="1">
                <a:latin typeface="+mj-lt"/>
                <a:ea typeface="Arial"/>
                <a:cs typeface="Times New Roman"/>
              </a:rPr>
              <a:t>o</a:t>
            </a:r>
            <a:r>
              <a:rPr lang="en-US" sz="2800" dirty="0" err="1">
                <a:latin typeface="+mj-lt"/>
                <a:ea typeface="Arial"/>
                <a:cs typeface="Times New Roman"/>
              </a:rPr>
              <a:t>g</a:t>
            </a:r>
            <a:r>
              <a:rPr lang="en-US" sz="2800" spc="5" dirty="0" err="1">
                <a:latin typeface="+mj-lt"/>
                <a:ea typeface="Arial"/>
                <a:cs typeface="Times New Roman"/>
              </a:rPr>
              <a:t>r</a:t>
            </a:r>
            <a:r>
              <a:rPr lang="en-US" sz="2800" dirty="0" err="1">
                <a:latin typeface="+mj-lt"/>
                <a:ea typeface="Arial"/>
                <a:cs typeface="Times New Roman"/>
              </a:rPr>
              <a:t>aph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d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u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i</a:t>
            </a:r>
            <a:r>
              <a:rPr lang="en-US" sz="2800" dirty="0">
                <a:latin typeface="+mj-lt"/>
                <a:ea typeface="Arial"/>
                <a:cs typeface="Times New Roman"/>
              </a:rPr>
              <a:t>ng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 t</a:t>
            </a:r>
            <a:r>
              <a:rPr lang="en-US" sz="2800" dirty="0">
                <a:latin typeface="+mj-lt"/>
                <a:ea typeface="Arial"/>
                <a:cs typeface="Times New Roman"/>
              </a:rPr>
              <a:t>he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ac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t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i</a:t>
            </a:r>
            <a:r>
              <a:rPr lang="en-US" sz="2800" spc="-10" dirty="0">
                <a:latin typeface="+mj-lt"/>
                <a:ea typeface="Arial"/>
                <a:cs typeface="Times New Roman"/>
              </a:rPr>
              <a:t>v</a:t>
            </a:r>
            <a:r>
              <a:rPr lang="en-US" sz="2800" dirty="0">
                <a:latin typeface="+mj-lt"/>
                <a:ea typeface="Arial"/>
                <a:cs typeface="Times New Roman"/>
              </a:rPr>
              <a:t>e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s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t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a</a:t>
            </a:r>
            <a:r>
              <a:rPr lang="en-US" sz="2800" spc="10" dirty="0">
                <a:latin typeface="+mj-lt"/>
                <a:ea typeface="Arial"/>
                <a:cs typeface="Times New Roman"/>
              </a:rPr>
              <a:t>g</a:t>
            </a:r>
            <a:r>
              <a:rPr lang="en-US" sz="2800" dirty="0">
                <a:latin typeface="+mj-lt"/>
                <a:ea typeface="Arial"/>
                <a:cs typeface="Times New Roman"/>
              </a:rPr>
              <a:t>e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w</a:t>
            </a:r>
            <a:r>
              <a:rPr lang="en-US" sz="2800" dirty="0">
                <a:latin typeface="+mj-lt"/>
                <a:ea typeface="Arial"/>
                <a:cs typeface="Times New Roman"/>
              </a:rPr>
              <a:t>hen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ce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spc="-10" dirty="0">
                <a:latin typeface="+mj-lt"/>
                <a:ea typeface="Arial"/>
                <a:cs typeface="Times New Roman"/>
              </a:rPr>
              <a:t>v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i</a:t>
            </a:r>
            <a:r>
              <a:rPr lang="en-US" sz="2800" dirty="0">
                <a:latin typeface="+mj-lt"/>
                <a:ea typeface="Arial"/>
                <a:cs typeface="Times New Roman"/>
              </a:rPr>
              <a:t>cal d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il</a:t>
            </a:r>
            <a:r>
              <a:rPr lang="en-US" sz="2800" dirty="0">
                <a:latin typeface="+mj-lt"/>
                <a:ea typeface="Arial"/>
                <a:cs typeface="Times New Roman"/>
              </a:rPr>
              <a:t>a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t</a:t>
            </a:r>
            <a:r>
              <a:rPr lang="en-US" sz="2800" dirty="0">
                <a:latin typeface="+mj-lt"/>
                <a:ea typeface="Arial"/>
                <a:cs typeface="Times New Roman"/>
              </a:rPr>
              <a:t>a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t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i</a:t>
            </a:r>
            <a:r>
              <a:rPr lang="en-US" sz="2800" dirty="0">
                <a:latin typeface="+mj-lt"/>
                <a:ea typeface="Arial"/>
                <a:cs typeface="Times New Roman"/>
              </a:rPr>
              <a:t>on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i</a:t>
            </a:r>
            <a:r>
              <a:rPr lang="en-US" sz="2800" dirty="0">
                <a:latin typeface="+mj-lt"/>
                <a:ea typeface="Arial"/>
                <a:cs typeface="Times New Roman"/>
              </a:rPr>
              <a:t>s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4</a:t>
            </a:r>
            <a:r>
              <a:rPr lang="en-US" sz="2800" spc="-10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 err="1">
                <a:latin typeface="+mj-lt"/>
                <a:ea typeface="Arial"/>
                <a:cs typeface="Times New Roman"/>
              </a:rPr>
              <a:t>c</a:t>
            </a:r>
            <a:r>
              <a:rPr lang="en-US" sz="2800" spc="5" dirty="0" err="1">
                <a:latin typeface="+mj-lt"/>
                <a:ea typeface="Arial"/>
                <a:cs typeface="Times New Roman"/>
              </a:rPr>
              <a:t>m</a:t>
            </a:r>
            <a:r>
              <a:rPr lang="en-US" sz="2800" dirty="0" err="1">
                <a:latin typeface="+mj-lt"/>
                <a:ea typeface="Arial"/>
                <a:cs typeface="Times New Roman"/>
              </a:rPr>
              <a:t>s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or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m</a:t>
            </a:r>
            <a:r>
              <a:rPr lang="en-US" sz="2800" dirty="0">
                <a:latin typeface="+mj-lt"/>
                <a:ea typeface="Arial"/>
                <a:cs typeface="Times New Roman"/>
              </a:rPr>
              <a:t>o</a:t>
            </a:r>
            <a:r>
              <a:rPr lang="en-US" sz="2800" spc="-10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dirty="0">
                <a:latin typeface="+mj-lt"/>
                <a:ea typeface="Arial"/>
                <a:cs typeface="Times New Roman"/>
              </a:rPr>
              <a:t>e</a:t>
            </a:r>
            <a:endParaRPr lang="en-US" sz="2800" dirty="0">
              <a:latin typeface="+mj-lt"/>
              <a:ea typeface="Calibri"/>
              <a:cs typeface="Times New Roman"/>
            </a:endParaRPr>
          </a:p>
          <a:p>
            <a:pPr marL="231775" marR="511175" indent="-228600">
              <a:spcBef>
                <a:spcPts val="1200"/>
              </a:spcBef>
              <a:tabLst>
                <a:tab pos="230188" algn="l"/>
              </a:tabLst>
            </a:pPr>
            <a:r>
              <a:rPr lang="en-US" sz="2800" dirty="0" smtClean="0">
                <a:latin typeface="+mj-lt"/>
                <a:ea typeface="Arial"/>
                <a:cs typeface="Times New Roman"/>
              </a:rPr>
              <a:t>F</a:t>
            </a:r>
            <a:r>
              <a:rPr lang="en-US" sz="2800" spc="-5" dirty="0" smtClean="0">
                <a:latin typeface="+mj-lt"/>
                <a:ea typeface="Arial"/>
                <a:cs typeface="Times New Roman"/>
              </a:rPr>
              <a:t>HR</a:t>
            </a:r>
            <a:r>
              <a:rPr lang="en-US" sz="2800" dirty="0">
                <a:latin typeface="+mj-lt"/>
                <a:ea typeface="Arial"/>
                <a:cs typeface="Times New Roman"/>
              </a:rPr>
              <a:t>,</a:t>
            </a:r>
            <a:r>
              <a:rPr lang="en-US" sz="2800" spc="10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s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t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a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t</a:t>
            </a:r>
            <a:r>
              <a:rPr lang="en-US" sz="2800" dirty="0">
                <a:latin typeface="+mj-lt"/>
                <a:ea typeface="Arial"/>
                <a:cs typeface="Times New Roman"/>
              </a:rPr>
              <a:t>us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o</a:t>
            </a:r>
            <a:r>
              <a:rPr lang="en-US" sz="2800" dirty="0">
                <a:latin typeface="+mj-lt"/>
                <a:ea typeface="Arial"/>
                <a:cs typeface="Times New Roman"/>
              </a:rPr>
              <a:t>f</a:t>
            </a:r>
            <a:r>
              <a:rPr lang="en-US" sz="2800" spc="10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m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e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m</a:t>
            </a:r>
            <a:r>
              <a:rPr lang="en-US" sz="2800" dirty="0">
                <a:latin typeface="+mj-lt"/>
                <a:ea typeface="Arial"/>
                <a:cs typeface="Times New Roman"/>
              </a:rPr>
              <a:t>b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dirty="0">
                <a:latin typeface="+mj-lt"/>
                <a:ea typeface="Arial"/>
                <a:cs typeface="Times New Roman"/>
              </a:rPr>
              <a:t>a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n</a:t>
            </a:r>
            <a:r>
              <a:rPr lang="en-US" sz="2800" dirty="0">
                <a:latin typeface="+mj-lt"/>
                <a:ea typeface="Arial"/>
                <a:cs typeface="Times New Roman"/>
              </a:rPr>
              <a:t>es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and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a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m</a:t>
            </a:r>
            <a:r>
              <a:rPr lang="en-US" sz="2800" dirty="0">
                <a:latin typeface="+mj-lt"/>
                <a:ea typeface="Arial"/>
                <a:cs typeface="Times New Roman"/>
              </a:rPr>
              <a:t>n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i</a:t>
            </a:r>
            <a:r>
              <a:rPr lang="en-US" sz="2800" dirty="0">
                <a:latin typeface="+mj-lt"/>
                <a:ea typeface="Arial"/>
                <a:cs typeface="Times New Roman"/>
              </a:rPr>
              <a:t>o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t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i</a:t>
            </a:r>
            <a:r>
              <a:rPr lang="en-US" sz="2800" dirty="0">
                <a:latin typeface="+mj-lt"/>
                <a:ea typeface="Arial"/>
                <a:cs typeface="Times New Roman"/>
              </a:rPr>
              <a:t>c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f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l</a:t>
            </a:r>
            <a:r>
              <a:rPr lang="en-US" sz="2800" dirty="0">
                <a:latin typeface="+mj-lt"/>
                <a:ea typeface="Arial"/>
                <a:cs typeface="Times New Roman"/>
              </a:rPr>
              <a:t>u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i</a:t>
            </a:r>
            <a:r>
              <a:rPr lang="en-US" sz="2800" dirty="0">
                <a:latin typeface="+mj-lt"/>
                <a:ea typeface="Arial"/>
                <a:cs typeface="Times New Roman"/>
              </a:rPr>
              <a:t>d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u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t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e</a:t>
            </a:r>
            <a:r>
              <a:rPr lang="en-US" sz="2800" spc="-10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i</a:t>
            </a:r>
            <a:r>
              <a:rPr lang="en-US" sz="2800" dirty="0">
                <a:latin typeface="+mj-lt"/>
                <a:ea typeface="Arial"/>
                <a:cs typeface="Times New Roman"/>
              </a:rPr>
              <a:t>ne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con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tr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a</a:t>
            </a:r>
            <a:r>
              <a:rPr lang="en-US" sz="2800" dirty="0">
                <a:latin typeface="+mj-lt"/>
                <a:ea typeface="Arial"/>
                <a:cs typeface="Times New Roman"/>
              </a:rPr>
              <a:t>c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t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i</a:t>
            </a:r>
            <a:r>
              <a:rPr lang="en-US" sz="2800" dirty="0">
                <a:latin typeface="+mj-lt"/>
                <a:ea typeface="Arial"/>
                <a:cs typeface="Times New Roman"/>
              </a:rPr>
              <a:t>ons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a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n</a:t>
            </a:r>
            <a:r>
              <a:rPr lang="en-US" sz="2800" dirty="0">
                <a:latin typeface="+mj-lt"/>
                <a:ea typeface="Arial"/>
                <a:cs typeface="Times New Roman"/>
              </a:rPr>
              <a:t>d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pu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l</a:t>
            </a:r>
            <a:r>
              <a:rPr lang="en-US" sz="2800" spc="-10" dirty="0">
                <a:latin typeface="+mj-lt"/>
                <a:ea typeface="Arial"/>
                <a:cs typeface="Times New Roman"/>
              </a:rPr>
              <a:t>s</a:t>
            </a:r>
            <a:r>
              <a:rPr lang="en-US" sz="2800" dirty="0">
                <a:latin typeface="+mj-lt"/>
                <a:ea typeface="Arial"/>
                <a:cs typeface="Times New Roman"/>
              </a:rPr>
              <a:t>e  </a:t>
            </a:r>
            <a:r>
              <a:rPr lang="en-US" sz="2800" dirty="0" smtClean="0">
                <a:latin typeface="+mj-lt"/>
                <a:ea typeface="Arial"/>
                <a:cs typeface="Times New Roman"/>
              </a:rPr>
              <a:t>a</a:t>
            </a:r>
            <a:r>
              <a:rPr lang="en-US" sz="2800" spc="5" dirty="0" smtClean="0">
                <a:latin typeface="+mj-lt"/>
                <a:ea typeface="Arial"/>
                <a:cs typeface="Times New Roman"/>
              </a:rPr>
              <a:t>r</a:t>
            </a:r>
            <a:r>
              <a:rPr lang="en-US" sz="2800" dirty="0" smtClean="0">
                <a:latin typeface="+mj-lt"/>
                <a:ea typeface="Arial"/>
                <a:cs typeface="Times New Roman"/>
              </a:rPr>
              <a:t>e 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dirty="0">
                <a:latin typeface="+mj-lt"/>
                <a:ea typeface="Arial"/>
                <a:cs typeface="Times New Roman"/>
              </a:rPr>
              <a:t>eco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dirty="0">
                <a:latin typeface="+mj-lt"/>
                <a:ea typeface="Arial"/>
                <a:cs typeface="Times New Roman"/>
              </a:rPr>
              <a:t>ded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e</a:t>
            </a:r>
            <a:r>
              <a:rPr lang="en-US" sz="2800" spc="-10" dirty="0">
                <a:latin typeface="+mj-lt"/>
                <a:ea typeface="Arial"/>
                <a:cs typeface="Times New Roman"/>
              </a:rPr>
              <a:t>v</a:t>
            </a:r>
            <a:r>
              <a:rPr lang="en-US" sz="2800" dirty="0">
                <a:latin typeface="+mj-lt"/>
                <a:ea typeface="Arial"/>
                <a:cs typeface="Times New Roman"/>
              </a:rPr>
              <a:t>e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dirty="0">
                <a:latin typeface="+mj-lt"/>
                <a:ea typeface="Arial"/>
                <a:cs typeface="Times New Roman"/>
              </a:rPr>
              <a:t>y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ha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l</a:t>
            </a:r>
            <a:r>
              <a:rPr lang="en-US" sz="2800" dirty="0">
                <a:latin typeface="+mj-lt"/>
                <a:ea typeface="Arial"/>
                <a:cs typeface="Times New Roman"/>
              </a:rPr>
              <a:t>f</a:t>
            </a:r>
            <a:r>
              <a:rPr lang="en-US" sz="2800" spc="10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an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h</a:t>
            </a:r>
            <a:r>
              <a:rPr lang="en-US" sz="2800" dirty="0">
                <a:latin typeface="+mj-lt"/>
                <a:ea typeface="Arial"/>
                <a:cs typeface="Times New Roman"/>
              </a:rPr>
              <a:t>our</a:t>
            </a:r>
            <a:endParaRPr lang="en-US" sz="2800" dirty="0">
              <a:latin typeface="+mj-lt"/>
              <a:ea typeface="Calibri"/>
              <a:cs typeface="Times New Roman"/>
            </a:endParaRPr>
          </a:p>
          <a:p>
            <a:pPr marL="231775" indent="-228600">
              <a:spcBef>
                <a:spcPts val="1200"/>
              </a:spcBef>
              <a:tabLst>
                <a:tab pos="230188" algn="l"/>
              </a:tabLst>
            </a:pPr>
            <a:r>
              <a:rPr lang="en-US" sz="2800" spc="-5" dirty="0" smtClean="0">
                <a:latin typeface="+mj-lt"/>
                <a:ea typeface="Arial"/>
                <a:cs typeface="Times New Roman"/>
              </a:rPr>
              <a:t>C</a:t>
            </a:r>
            <a:r>
              <a:rPr lang="en-US" sz="2800" dirty="0" smtClean="0">
                <a:latin typeface="+mj-lt"/>
                <a:ea typeface="Arial"/>
                <a:cs typeface="Times New Roman"/>
              </a:rPr>
              <a:t>e</a:t>
            </a:r>
            <a:r>
              <a:rPr lang="en-US" sz="2800" spc="5" dirty="0" smtClean="0">
                <a:latin typeface="+mj-lt"/>
                <a:ea typeface="Arial"/>
                <a:cs typeface="Times New Roman"/>
              </a:rPr>
              <a:t>r</a:t>
            </a:r>
            <a:r>
              <a:rPr lang="en-US" sz="2800" spc="-10" dirty="0" smtClean="0">
                <a:latin typeface="+mj-lt"/>
                <a:ea typeface="Arial"/>
                <a:cs typeface="Times New Roman"/>
              </a:rPr>
              <a:t>v</a:t>
            </a:r>
            <a:r>
              <a:rPr lang="en-US" sz="2800" spc="-5" dirty="0" smtClean="0">
                <a:latin typeface="+mj-lt"/>
                <a:ea typeface="Arial"/>
                <a:cs typeface="Times New Roman"/>
              </a:rPr>
              <a:t>i</a:t>
            </a:r>
            <a:r>
              <a:rPr lang="en-US" sz="2800" dirty="0" smtClean="0">
                <a:latin typeface="+mj-lt"/>
                <a:ea typeface="Arial"/>
                <a:cs typeface="Times New Roman"/>
              </a:rPr>
              <a:t>cal </a:t>
            </a:r>
            <a:r>
              <a:rPr lang="en-US" sz="2800" dirty="0">
                <a:latin typeface="+mj-lt"/>
                <a:ea typeface="Arial"/>
                <a:cs typeface="Times New Roman"/>
              </a:rPr>
              <a:t>d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il</a:t>
            </a:r>
            <a:r>
              <a:rPr lang="en-US" sz="2800" dirty="0">
                <a:latin typeface="+mj-lt"/>
                <a:ea typeface="Arial"/>
                <a:cs typeface="Times New Roman"/>
              </a:rPr>
              <a:t>a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t</a:t>
            </a:r>
            <a:r>
              <a:rPr lang="en-US" sz="2800" dirty="0">
                <a:latin typeface="+mj-lt"/>
                <a:ea typeface="Arial"/>
                <a:cs typeface="Times New Roman"/>
              </a:rPr>
              <a:t>a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t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i</a:t>
            </a:r>
            <a:r>
              <a:rPr lang="en-US" sz="2800" dirty="0">
                <a:latin typeface="+mj-lt"/>
                <a:ea typeface="Arial"/>
                <a:cs typeface="Times New Roman"/>
              </a:rPr>
              <a:t>on,</a:t>
            </a:r>
            <a:r>
              <a:rPr lang="en-US" sz="2800" spc="10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B</a:t>
            </a:r>
            <a:r>
              <a:rPr lang="en-US" sz="2800" dirty="0">
                <a:latin typeface="+mj-lt"/>
                <a:ea typeface="Arial"/>
                <a:cs typeface="Times New Roman"/>
              </a:rPr>
              <a:t>P 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a</a:t>
            </a:r>
            <a:r>
              <a:rPr lang="en-US" sz="2800" dirty="0">
                <a:latin typeface="+mj-lt"/>
                <a:ea typeface="Arial"/>
                <a:cs typeface="Times New Roman"/>
              </a:rPr>
              <a:t>nd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 t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e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m</a:t>
            </a:r>
            <a:r>
              <a:rPr lang="en-US" sz="2800" dirty="0">
                <a:latin typeface="+mj-lt"/>
                <a:ea typeface="Arial"/>
                <a:cs typeface="Times New Roman"/>
              </a:rPr>
              <a:t>pe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a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t</a:t>
            </a:r>
            <a:r>
              <a:rPr lang="en-US" sz="2800" dirty="0">
                <a:latin typeface="+mj-lt"/>
                <a:ea typeface="Arial"/>
                <a:cs typeface="Times New Roman"/>
              </a:rPr>
              <a:t>u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dirty="0">
                <a:latin typeface="+mj-lt"/>
                <a:ea typeface="Arial"/>
                <a:cs typeface="Times New Roman"/>
              </a:rPr>
              <a:t>e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a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dirty="0">
                <a:latin typeface="+mj-lt"/>
                <a:ea typeface="Arial"/>
                <a:cs typeface="Times New Roman"/>
              </a:rPr>
              <a:t>e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e</a:t>
            </a:r>
            <a:r>
              <a:rPr lang="en-US" sz="2800" dirty="0">
                <a:latin typeface="+mj-lt"/>
                <a:ea typeface="Arial"/>
                <a:cs typeface="Times New Roman"/>
              </a:rPr>
              <a:t>co</a:t>
            </a:r>
            <a:r>
              <a:rPr lang="en-US" sz="2800" spc="-10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dirty="0">
                <a:latin typeface="+mj-lt"/>
                <a:ea typeface="Arial"/>
                <a:cs typeface="Times New Roman"/>
              </a:rPr>
              <a:t>ded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 smtClean="0">
                <a:latin typeface="+mj-lt"/>
                <a:ea typeface="Arial"/>
                <a:cs typeface="Times New Roman"/>
              </a:rPr>
              <a:t>e</a:t>
            </a:r>
            <a:r>
              <a:rPr lang="en-US" sz="2800" spc="-10" dirty="0" smtClean="0">
                <a:latin typeface="+mj-lt"/>
                <a:ea typeface="Arial"/>
                <a:cs typeface="Times New Roman"/>
              </a:rPr>
              <a:t>v</a:t>
            </a:r>
            <a:r>
              <a:rPr lang="en-US" sz="2800" dirty="0" smtClean="0">
                <a:latin typeface="+mj-lt"/>
                <a:ea typeface="Arial"/>
                <a:cs typeface="Times New Roman"/>
              </a:rPr>
              <a:t>e</a:t>
            </a:r>
            <a:r>
              <a:rPr lang="en-US" sz="2800" spc="5" dirty="0" smtClean="0">
                <a:latin typeface="+mj-lt"/>
                <a:ea typeface="Arial"/>
                <a:cs typeface="Times New Roman"/>
              </a:rPr>
              <a:t>r</a:t>
            </a:r>
            <a:r>
              <a:rPr lang="en-US" sz="2800" dirty="0" smtClean="0">
                <a:latin typeface="+mj-lt"/>
                <a:ea typeface="Arial"/>
                <a:cs typeface="Times New Roman"/>
              </a:rPr>
              <a:t>y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 smtClean="0">
                <a:latin typeface="+mj-lt"/>
                <a:ea typeface="Arial"/>
                <a:cs typeface="Times New Roman"/>
              </a:rPr>
              <a:t>4</a:t>
            </a:r>
            <a:r>
              <a:rPr lang="en-US" sz="2800" spc="5" dirty="0" smtClean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hou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dirty="0">
                <a:latin typeface="+mj-lt"/>
                <a:ea typeface="Arial"/>
                <a:cs typeface="Times New Roman"/>
              </a:rPr>
              <a:t>s</a:t>
            </a:r>
            <a:endParaRPr lang="en-US" sz="2800" dirty="0">
              <a:latin typeface="+mj-lt"/>
              <a:ea typeface="Calibri"/>
              <a:cs typeface="Times New Roman"/>
            </a:endParaRPr>
          </a:p>
          <a:p>
            <a:pPr marL="231775" marR="302260" indent="-228600">
              <a:spcBef>
                <a:spcPts val="1200"/>
              </a:spcBef>
              <a:tabLst>
                <a:tab pos="230188" algn="l"/>
              </a:tabLst>
            </a:pPr>
            <a:r>
              <a:rPr lang="en-US" sz="2800" spc="-5" dirty="0" smtClean="0">
                <a:latin typeface="+mj-lt"/>
                <a:ea typeface="Arial"/>
                <a:cs typeface="Times New Roman"/>
              </a:rPr>
              <a:t>C</a:t>
            </a:r>
            <a:r>
              <a:rPr lang="en-US" sz="2800" dirty="0" smtClean="0">
                <a:latin typeface="+mj-lt"/>
                <a:ea typeface="Arial"/>
                <a:cs typeface="Times New Roman"/>
              </a:rPr>
              <a:t>o</a:t>
            </a:r>
            <a:r>
              <a:rPr lang="en-US" sz="2800" spc="5" dirty="0" smtClean="0">
                <a:latin typeface="+mj-lt"/>
                <a:ea typeface="Arial"/>
                <a:cs typeface="Times New Roman"/>
              </a:rPr>
              <a:t>rr</a:t>
            </a:r>
            <a:r>
              <a:rPr lang="en-US" sz="2800" dirty="0" smtClean="0">
                <a:latin typeface="+mj-lt"/>
                <a:ea typeface="Arial"/>
                <a:cs typeface="Times New Roman"/>
              </a:rPr>
              <a:t>ec</a:t>
            </a:r>
            <a:r>
              <a:rPr lang="en-US" sz="2800" spc="5" dirty="0" smtClean="0">
                <a:latin typeface="+mj-lt"/>
                <a:ea typeface="Arial"/>
                <a:cs typeface="Times New Roman"/>
              </a:rPr>
              <a:t>t</a:t>
            </a:r>
            <a:r>
              <a:rPr lang="en-US" sz="2800" spc="-5" dirty="0" smtClean="0">
                <a:latin typeface="+mj-lt"/>
                <a:ea typeface="Arial"/>
                <a:cs typeface="Times New Roman"/>
              </a:rPr>
              <a:t>l</a:t>
            </a:r>
            <a:r>
              <a:rPr lang="en-US" sz="2800" dirty="0" smtClean="0">
                <a:latin typeface="+mj-lt"/>
                <a:ea typeface="Arial"/>
                <a:cs typeface="Times New Roman"/>
              </a:rPr>
              <a:t>y</a:t>
            </a:r>
            <a:r>
              <a:rPr lang="en-US" sz="2800" spc="-20" dirty="0" smtClean="0">
                <a:latin typeface="+mj-lt"/>
                <a:ea typeface="Arial"/>
                <a:cs typeface="Times New Roman"/>
              </a:rPr>
              <a:t> </a:t>
            </a:r>
            <a:r>
              <a:rPr lang="en-US" sz="2800" spc="15" dirty="0">
                <a:latin typeface="+mj-lt"/>
                <a:ea typeface="Arial"/>
                <a:cs typeface="Times New Roman"/>
              </a:rPr>
              <a:t>f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ill</a:t>
            </a:r>
            <a:r>
              <a:rPr lang="en-US" sz="2800" dirty="0">
                <a:latin typeface="+mj-lt"/>
                <a:ea typeface="Arial"/>
                <a:cs typeface="Times New Roman"/>
              </a:rPr>
              <a:t>ed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pa</a:t>
            </a:r>
            <a:r>
              <a:rPr lang="en-US" sz="2800" spc="-10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t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o</a:t>
            </a:r>
            <a:r>
              <a:rPr lang="en-US" sz="2800" spc="10" dirty="0">
                <a:latin typeface="+mj-lt"/>
                <a:ea typeface="Arial"/>
                <a:cs typeface="Times New Roman"/>
              </a:rPr>
              <a:t>g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dirty="0">
                <a:latin typeface="+mj-lt"/>
                <a:ea typeface="Arial"/>
                <a:cs typeface="Times New Roman"/>
              </a:rPr>
              <a:t>a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p</a:t>
            </a:r>
            <a:r>
              <a:rPr lang="en-US" sz="2800" dirty="0">
                <a:latin typeface="+mj-lt"/>
                <a:ea typeface="Arial"/>
                <a:cs typeface="Times New Roman"/>
              </a:rPr>
              <a:t>h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he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l</a:t>
            </a:r>
            <a:r>
              <a:rPr lang="en-US" sz="2800" dirty="0">
                <a:latin typeface="+mj-lt"/>
                <a:ea typeface="Arial"/>
                <a:cs typeface="Times New Roman"/>
              </a:rPr>
              <a:t>ps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 t</a:t>
            </a:r>
            <a:r>
              <a:rPr lang="en-US" sz="2800" dirty="0">
                <a:latin typeface="+mj-lt"/>
                <a:ea typeface="Arial"/>
                <a:cs typeface="Times New Roman"/>
              </a:rPr>
              <a:t>o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 i</a:t>
            </a:r>
            <a:r>
              <a:rPr lang="en-US" sz="2800" dirty="0">
                <a:latin typeface="+mj-lt"/>
                <a:ea typeface="Arial"/>
                <a:cs typeface="Times New Roman"/>
              </a:rPr>
              <a:t>den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t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i</a:t>
            </a:r>
            <a:r>
              <a:rPr lang="en-US" sz="2800" spc="15" dirty="0">
                <a:latin typeface="+mj-lt"/>
                <a:ea typeface="Arial"/>
                <a:cs typeface="Times New Roman"/>
              </a:rPr>
              <a:t>f</a:t>
            </a:r>
            <a:r>
              <a:rPr lang="en-US" sz="2800" dirty="0">
                <a:latin typeface="+mj-lt"/>
                <a:ea typeface="Arial"/>
                <a:cs typeface="Times New Roman"/>
              </a:rPr>
              <a:t>y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any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 smtClean="0">
                <a:latin typeface="+mj-lt"/>
                <a:ea typeface="Arial"/>
                <a:cs typeface="Times New Roman"/>
              </a:rPr>
              <a:t>a</a:t>
            </a:r>
            <a:r>
              <a:rPr lang="en-US" sz="2800" spc="-15" dirty="0" smtClean="0">
                <a:latin typeface="+mj-lt"/>
                <a:ea typeface="Arial"/>
                <a:cs typeface="Times New Roman"/>
              </a:rPr>
              <a:t>b</a:t>
            </a:r>
            <a:r>
              <a:rPr lang="en-US" sz="2800" dirty="0" smtClean="0">
                <a:latin typeface="+mj-lt"/>
                <a:ea typeface="Arial"/>
                <a:cs typeface="Times New Roman"/>
              </a:rPr>
              <a:t>no</a:t>
            </a:r>
            <a:r>
              <a:rPr lang="en-US" sz="2800" spc="5" dirty="0" smtClean="0">
                <a:latin typeface="+mj-lt"/>
                <a:ea typeface="Arial"/>
                <a:cs typeface="Times New Roman"/>
              </a:rPr>
              <a:t>rm</a:t>
            </a:r>
            <a:r>
              <a:rPr lang="en-US" sz="2800" dirty="0" smtClean="0">
                <a:latin typeface="+mj-lt"/>
                <a:ea typeface="Arial"/>
                <a:cs typeface="Times New Roman"/>
              </a:rPr>
              <a:t>a</a:t>
            </a:r>
            <a:r>
              <a:rPr lang="en-US" sz="2800" spc="-5" dirty="0" smtClean="0">
                <a:latin typeface="+mj-lt"/>
                <a:ea typeface="Arial"/>
                <a:cs typeface="Times New Roman"/>
              </a:rPr>
              <a:t>li</a:t>
            </a:r>
            <a:r>
              <a:rPr lang="en-US" sz="2800" spc="5" dirty="0" smtClean="0">
                <a:latin typeface="+mj-lt"/>
                <a:ea typeface="Arial"/>
                <a:cs typeface="Times New Roman"/>
              </a:rPr>
              <a:t>t</a:t>
            </a:r>
            <a:r>
              <a:rPr lang="en-US" sz="2800" dirty="0" smtClean="0">
                <a:latin typeface="+mj-lt"/>
                <a:ea typeface="Arial"/>
                <a:cs typeface="Times New Roman"/>
              </a:rPr>
              <a:t>y</a:t>
            </a:r>
            <a:r>
              <a:rPr lang="en-US" sz="2800" spc="-5" dirty="0" smtClean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 smtClean="0">
                <a:latin typeface="+mj-lt"/>
                <a:ea typeface="Arial"/>
                <a:cs typeface="Times New Roman"/>
              </a:rPr>
              <a:t>ea</a:t>
            </a:r>
            <a:r>
              <a:rPr lang="en-US" sz="2800" spc="5" dirty="0" smtClean="0">
                <a:latin typeface="+mj-lt"/>
                <a:ea typeface="Arial"/>
                <a:cs typeface="Times New Roman"/>
              </a:rPr>
              <a:t>r</a:t>
            </a:r>
            <a:r>
              <a:rPr lang="en-US" sz="2800" spc="-5" dirty="0" smtClean="0">
                <a:latin typeface="+mj-lt"/>
                <a:ea typeface="Arial"/>
                <a:cs typeface="Times New Roman"/>
              </a:rPr>
              <a:t>l</a:t>
            </a:r>
            <a:r>
              <a:rPr lang="en-US" sz="2800" dirty="0" smtClean="0">
                <a:latin typeface="+mj-lt"/>
                <a:ea typeface="Arial"/>
                <a:cs typeface="Times New Roman"/>
              </a:rPr>
              <a:t>y</a:t>
            </a:r>
            <a:r>
              <a:rPr lang="en-US" sz="2800" spc="-5" dirty="0" smtClean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 smtClean="0">
                <a:latin typeface="+mj-lt"/>
                <a:ea typeface="Arial"/>
                <a:cs typeface="Times New Roman"/>
              </a:rPr>
              <a:t>and</a:t>
            </a:r>
            <a:r>
              <a:rPr lang="en-US" sz="2800" spc="5" dirty="0" smtClean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he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l</a:t>
            </a:r>
            <a:r>
              <a:rPr lang="en-US" sz="2800" dirty="0">
                <a:latin typeface="+mj-lt"/>
                <a:ea typeface="Arial"/>
                <a:cs typeface="Times New Roman"/>
              </a:rPr>
              <a:t>ps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spc="10" dirty="0">
                <a:latin typeface="+mj-lt"/>
                <a:ea typeface="Arial"/>
                <a:cs typeface="Times New Roman"/>
              </a:rPr>
              <a:t>t</a:t>
            </a:r>
            <a:r>
              <a:rPr lang="en-US" sz="2800" dirty="0">
                <a:latin typeface="+mj-lt"/>
                <a:ea typeface="Arial"/>
                <a:cs typeface="Times New Roman"/>
              </a:rPr>
              <a:t>o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dec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i</a:t>
            </a:r>
            <a:r>
              <a:rPr lang="en-US" sz="2800" dirty="0">
                <a:latin typeface="+mj-lt"/>
                <a:ea typeface="Arial"/>
                <a:cs typeface="Times New Roman"/>
              </a:rPr>
              <a:t>de app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dirty="0">
                <a:latin typeface="+mj-lt"/>
                <a:ea typeface="Arial"/>
                <a:cs typeface="Times New Roman"/>
              </a:rPr>
              <a:t>op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i</a:t>
            </a:r>
            <a:r>
              <a:rPr lang="en-US" sz="2800" dirty="0">
                <a:latin typeface="+mj-lt"/>
                <a:ea typeface="Arial"/>
                <a:cs typeface="Times New Roman"/>
              </a:rPr>
              <a:t>a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t</a:t>
            </a:r>
            <a:r>
              <a:rPr lang="en-US" sz="2800" dirty="0">
                <a:latin typeface="+mj-lt"/>
                <a:ea typeface="Arial"/>
                <a:cs typeface="Times New Roman"/>
              </a:rPr>
              <a:t>e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ca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dirty="0">
                <a:latin typeface="+mj-lt"/>
                <a:ea typeface="Arial"/>
                <a:cs typeface="Times New Roman"/>
              </a:rPr>
              <a:t>e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or 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e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f</a:t>
            </a:r>
            <a:r>
              <a:rPr lang="en-US" sz="2800" dirty="0">
                <a:latin typeface="+mj-lt"/>
                <a:ea typeface="Arial"/>
                <a:cs typeface="Times New Roman"/>
              </a:rPr>
              <a:t>e</a:t>
            </a:r>
            <a:r>
              <a:rPr lang="en-US" sz="2800" spc="-10" dirty="0">
                <a:latin typeface="+mj-lt"/>
                <a:ea typeface="Arial"/>
                <a:cs typeface="Times New Roman"/>
              </a:rPr>
              <a:t>rr</a:t>
            </a:r>
            <a:r>
              <a:rPr lang="en-US" sz="2800" dirty="0">
                <a:latin typeface="+mj-lt"/>
                <a:ea typeface="Arial"/>
                <a:cs typeface="Times New Roman"/>
              </a:rPr>
              <a:t>al</a:t>
            </a:r>
            <a:endParaRPr lang="en-US" sz="2800" dirty="0">
              <a:latin typeface="+mj-lt"/>
              <a:ea typeface="Calibri"/>
              <a:cs typeface="Times New Roman"/>
            </a:endParaRPr>
          </a:p>
          <a:p>
            <a:pPr>
              <a:spcBef>
                <a:spcPts val="1200"/>
              </a:spcBef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Key </a:t>
            </a:r>
            <a:r>
              <a:rPr lang="en-US" sz="3200" dirty="0" smtClean="0"/>
              <a:t>Messages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830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sz="quarter" idx="4294967295"/>
          </p:nvPr>
        </p:nvSpPr>
        <p:spPr>
          <a:xfrm>
            <a:off x="189235" y="1196752"/>
            <a:ext cx="8847261" cy="5400600"/>
          </a:xfrm>
        </p:spPr>
        <p:txBody>
          <a:bodyPr>
            <a:no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US" sz="1400" dirty="0" err="1">
                <a:solidFill>
                  <a:schemeClr val="tx1"/>
                </a:solidFill>
              </a:rPr>
              <a:t>Radha</a:t>
            </a:r>
            <a:r>
              <a:rPr lang="en-US" sz="1400" dirty="0">
                <a:solidFill>
                  <a:schemeClr val="tx1"/>
                </a:solidFill>
              </a:rPr>
              <a:t> (wife of </a:t>
            </a:r>
            <a:r>
              <a:rPr lang="en-US" sz="1400" dirty="0" err="1">
                <a:solidFill>
                  <a:schemeClr val="tx1"/>
                </a:solidFill>
              </a:rPr>
              <a:t>Gangaram</a:t>
            </a:r>
            <a:r>
              <a:rPr lang="en-US" sz="1400" dirty="0">
                <a:solidFill>
                  <a:schemeClr val="tx1"/>
                </a:solidFill>
              </a:rPr>
              <a:t>), 26 years of age, third gravida, was admitted at 5:00 am on 11 June 2009 with the complaint of </a:t>
            </a:r>
            <a:r>
              <a:rPr lang="en-US" sz="1400" dirty="0" err="1">
                <a:solidFill>
                  <a:schemeClr val="tx1"/>
                </a:solidFill>
              </a:rPr>
              <a:t>labour</a:t>
            </a:r>
            <a:r>
              <a:rPr lang="en-US" sz="1400" dirty="0">
                <a:solidFill>
                  <a:schemeClr val="tx1"/>
                </a:solidFill>
              </a:rPr>
              <a:t> pains since 2:00 am. Her membranes had ruptured at 4:00 am. She has two children of the ages of 5 and 2 years. On admission, her cervix was 2 cm dilated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endParaRPr lang="en-IN" sz="1400" dirty="0">
              <a:solidFill>
                <a:schemeClr val="tx1"/>
              </a:solidFill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</a:rPr>
              <a:t>Plot the following findings on the </a:t>
            </a:r>
            <a:r>
              <a:rPr lang="en-US" sz="1400" dirty="0" err="1">
                <a:solidFill>
                  <a:schemeClr val="tx1"/>
                </a:solidFill>
              </a:rPr>
              <a:t>partograph</a:t>
            </a:r>
            <a:r>
              <a:rPr lang="en-US" sz="1400" dirty="0" smtClean="0">
                <a:solidFill>
                  <a:schemeClr val="tx1"/>
                </a:solidFill>
              </a:rPr>
              <a:t>:      	</a:t>
            </a:r>
          </a:p>
          <a:p>
            <a:pPr marL="0" indent="0" algn="l">
              <a:spcBef>
                <a:spcPts val="0"/>
              </a:spcBef>
              <a:buNone/>
              <a:tabLst>
                <a:tab pos="1030288" algn="l"/>
                <a:tab pos="1260475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At 09:00 am</a:t>
            </a:r>
            <a:r>
              <a:rPr lang="en-US" sz="1400" b="1" dirty="0" smtClean="0">
                <a:solidFill>
                  <a:schemeClr val="tx1"/>
                </a:solidFill>
              </a:rPr>
              <a:t>:	</a:t>
            </a:r>
            <a:r>
              <a:rPr lang="en-US" sz="1400" dirty="0" smtClean="0">
                <a:solidFill>
                  <a:schemeClr val="tx1"/>
                </a:solidFill>
              </a:rPr>
              <a:t>• </a:t>
            </a:r>
            <a:r>
              <a:rPr lang="en-US" sz="1400" dirty="0">
                <a:solidFill>
                  <a:schemeClr val="tx1"/>
                </a:solidFill>
              </a:rPr>
              <a:t>The cervix is dilated 5 cm.</a:t>
            </a:r>
            <a:endParaRPr lang="en-IN" sz="1400" dirty="0">
              <a:solidFill>
                <a:schemeClr val="tx1"/>
              </a:solidFill>
            </a:endParaRPr>
          </a:p>
          <a:p>
            <a:pPr marL="0" indent="0" algn="l">
              <a:spcBef>
                <a:spcPts val="0"/>
              </a:spcBef>
              <a:buNone/>
              <a:tabLst>
                <a:tab pos="1030288" algn="l"/>
                <a:tab pos="1260475" algn="l"/>
              </a:tabLs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• </a:t>
            </a:r>
            <a:r>
              <a:rPr lang="en-US" sz="1400" dirty="0">
                <a:solidFill>
                  <a:schemeClr val="tx1"/>
                </a:solidFill>
              </a:rPr>
              <a:t>She had 3 contractions in 10 minutes, each lasting 20–40 seconds.</a:t>
            </a:r>
            <a:endParaRPr lang="en-IN" sz="1400" dirty="0">
              <a:solidFill>
                <a:schemeClr val="tx1"/>
              </a:solidFill>
            </a:endParaRPr>
          </a:p>
          <a:p>
            <a:pPr marL="0" indent="0" algn="l">
              <a:spcBef>
                <a:spcPts val="0"/>
              </a:spcBef>
              <a:buNone/>
              <a:tabLst>
                <a:tab pos="1030288" algn="l"/>
                <a:tab pos="1260475" algn="l"/>
              </a:tabLs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• </a:t>
            </a:r>
            <a:r>
              <a:rPr lang="en-US" sz="1400" dirty="0">
                <a:solidFill>
                  <a:schemeClr val="tx1"/>
                </a:solidFill>
              </a:rPr>
              <a:t>The FHR is 120 beats per minute.</a:t>
            </a:r>
            <a:endParaRPr lang="en-IN" sz="1400" dirty="0">
              <a:solidFill>
                <a:schemeClr val="tx1"/>
              </a:solidFill>
            </a:endParaRPr>
          </a:p>
          <a:p>
            <a:pPr marL="0" indent="0" algn="l">
              <a:spcBef>
                <a:spcPts val="0"/>
              </a:spcBef>
              <a:buNone/>
              <a:tabLst>
                <a:tab pos="1030288" algn="l"/>
                <a:tab pos="1260475" algn="l"/>
              </a:tabLs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• </a:t>
            </a:r>
            <a:r>
              <a:rPr lang="en-US" sz="1400" dirty="0">
                <a:solidFill>
                  <a:schemeClr val="tx1"/>
                </a:solidFill>
              </a:rPr>
              <a:t>The membranes have ruptured and the amniotic fluid is clear.</a:t>
            </a:r>
            <a:endParaRPr lang="en-IN" sz="1400" dirty="0">
              <a:solidFill>
                <a:schemeClr val="tx1"/>
              </a:solidFill>
            </a:endParaRPr>
          </a:p>
          <a:p>
            <a:pPr marL="0" indent="0" algn="l">
              <a:spcBef>
                <a:spcPts val="0"/>
              </a:spcBef>
              <a:buNone/>
              <a:tabLst>
                <a:tab pos="1030288" algn="l"/>
                <a:tab pos="1260475" algn="l"/>
              </a:tabLs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• </a:t>
            </a:r>
            <a:r>
              <a:rPr lang="en-US" sz="1400" dirty="0">
                <a:solidFill>
                  <a:schemeClr val="tx1"/>
                </a:solidFill>
              </a:rPr>
              <a:t>Her BP is 120/70 mmHg.</a:t>
            </a:r>
            <a:endParaRPr lang="en-IN" sz="1400" dirty="0">
              <a:solidFill>
                <a:schemeClr val="tx1"/>
              </a:solidFill>
            </a:endParaRPr>
          </a:p>
          <a:p>
            <a:pPr marL="0" indent="0" algn="l">
              <a:spcBef>
                <a:spcPts val="0"/>
              </a:spcBef>
              <a:buNone/>
              <a:tabLst>
                <a:tab pos="1030288" algn="l"/>
                <a:tab pos="1260475" algn="l"/>
              </a:tabLst>
            </a:pPr>
            <a:r>
              <a:rPr lang="en-US" sz="1400" dirty="0" smtClean="0">
                <a:solidFill>
                  <a:schemeClr val="tx1"/>
                </a:solidFill>
              </a:rPr>
              <a:t>	• </a:t>
            </a:r>
            <a:r>
              <a:rPr lang="en-US" sz="1400" dirty="0">
                <a:solidFill>
                  <a:schemeClr val="tx1"/>
                </a:solidFill>
              </a:rPr>
              <a:t>Her temperature is 36.8°C.</a:t>
            </a:r>
            <a:endParaRPr lang="en-IN" sz="1400" dirty="0">
              <a:solidFill>
                <a:schemeClr val="tx1"/>
              </a:solidFill>
            </a:endParaRPr>
          </a:p>
          <a:p>
            <a:pPr marL="0" indent="0" algn="l">
              <a:spcBef>
                <a:spcPts val="0"/>
              </a:spcBef>
              <a:buNone/>
              <a:tabLst>
                <a:tab pos="1030288" algn="l"/>
                <a:tab pos="1260475" algn="l"/>
              </a:tabLst>
            </a:pPr>
            <a:r>
              <a:rPr lang="en-US" sz="1400" dirty="0" smtClean="0">
                <a:solidFill>
                  <a:schemeClr val="tx1"/>
                </a:solidFill>
              </a:rPr>
              <a:t>	• </a:t>
            </a:r>
            <a:r>
              <a:rPr lang="en-US" sz="1400" dirty="0">
                <a:solidFill>
                  <a:schemeClr val="tx1"/>
                </a:solidFill>
              </a:rPr>
              <a:t>Her pulse is 80 per minute.</a:t>
            </a:r>
            <a:endParaRPr lang="en-IN" sz="1400" dirty="0">
              <a:solidFill>
                <a:schemeClr val="tx1"/>
              </a:solidFill>
            </a:endParaRPr>
          </a:p>
          <a:p>
            <a:pPr marL="914400" indent="-914400" algn="l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1400" dirty="0">
                <a:solidFill>
                  <a:schemeClr val="tx1"/>
                </a:solidFill>
              </a:rPr>
              <a:t> </a:t>
            </a:r>
            <a:r>
              <a:rPr lang="en-US" sz="1400" b="1" dirty="0" smtClean="0">
                <a:solidFill>
                  <a:schemeClr val="tx1"/>
                </a:solidFill>
              </a:rPr>
              <a:t>9:30 </a:t>
            </a:r>
            <a:r>
              <a:rPr lang="en-US" sz="1400" b="1" dirty="0">
                <a:solidFill>
                  <a:schemeClr val="tx1"/>
                </a:solidFill>
              </a:rPr>
              <a:t>am: </a:t>
            </a:r>
            <a:r>
              <a:rPr lang="en-US" sz="1400" b="1" dirty="0" smtClean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FHR </a:t>
            </a:r>
            <a:r>
              <a:rPr lang="en-US" sz="1400" dirty="0">
                <a:solidFill>
                  <a:schemeClr val="tx1"/>
                </a:solidFill>
              </a:rPr>
              <a:t>120, contractions 3/10 each 30 seconds, pulse 80/minute, amniotic fluid clear</a:t>
            </a:r>
            <a:endParaRPr lang="en-IN" sz="1400" dirty="0">
              <a:solidFill>
                <a:schemeClr val="tx1"/>
              </a:solidFill>
            </a:endParaRPr>
          </a:p>
          <a:p>
            <a:pPr marL="914400" indent="-914400" algn="l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10:00 am</a:t>
            </a:r>
            <a:r>
              <a:rPr lang="en-US" sz="1400" dirty="0">
                <a:solidFill>
                  <a:schemeClr val="tx1"/>
                </a:solidFill>
              </a:rPr>
              <a:t>:    </a:t>
            </a:r>
            <a:r>
              <a:rPr lang="en-US" sz="1400" dirty="0" smtClean="0">
                <a:solidFill>
                  <a:schemeClr val="tx1"/>
                </a:solidFill>
              </a:rPr>
              <a:t>	FHR </a:t>
            </a:r>
            <a:r>
              <a:rPr lang="en-US" sz="1400" dirty="0">
                <a:solidFill>
                  <a:schemeClr val="tx1"/>
                </a:solidFill>
              </a:rPr>
              <a:t>136, contractions 3/10 each 35 seconds, pulse 80/minute, amniotic fluid clear</a:t>
            </a:r>
            <a:endParaRPr lang="en-IN" sz="1400" dirty="0">
              <a:solidFill>
                <a:schemeClr val="tx1"/>
              </a:solidFill>
            </a:endParaRPr>
          </a:p>
          <a:p>
            <a:pPr marL="914400" indent="-914400" algn="l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10:30 am: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	FHR </a:t>
            </a:r>
            <a:r>
              <a:rPr lang="en-US" sz="1400" dirty="0">
                <a:solidFill>
                  <a:schemeClr val="tx1"/>
                </a:solidFill>
              </a:rPr>
              <a:t>140, contractions 3/10 each 40 seconds, pulse 88/minute, amniotic fluid clear</a:t>
            </a:r>
            <a:endParaRPr lang="en-IN" sz="1400" dirty="0">
              <a:solidFill>
                <a:schemeClr val="tx1"/>
              </a:solidFill>
            </a:endParaRPr>
          </a:p>
          <a:p>
            <a:pPr marL="914400" indent="-914400" algn="l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11:00 am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smtClean="0">
                <a:solidFill>
                  <a:schemeClr val="tx1"/>
                </a:solidFill>
              </a:rPr>
              <a:t>	FHR </a:t>
            </a:r>
            <a:r>
              <a:rPr lang="en-US" sz="1400" dirty="0">
                <a:solidFill>
                  <a:schemeClr val="tx1"/>
                </a:solidFill>
              </a:rPr>
              <a:t>130, contractions 3/10 each 40 seconds, pulse 88/minute, amniotic fluid clear</a:t>
            </a:r>
            <a:endParaRPr lang="en-IN" sz="1400" dirty="0">
              <a:solidFill>
                <a:schemeClr val="tx1"/>
              </a:solidFill>
            </a:endParaRPr>
          </a:p>
          <a:p>
            <a:pPr marL="914400" indent="-914400" algn="l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11:30 am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smtClean="0">
                <a:solidFill>
                  <a:schemeClr val="tx1"/>
                </a:solidFill>
              </a:rPr>
              <a:t>	FHR </a:t>
            </a:r>
            <a:r>
              <a:rPr lang="en-US" sz="1400" dirty="0">
                <a:solidFill>
                  <a:schemeClr val="tx1"/>
                </a:solidFill>
              </a:rPr>
              <a:t>136, contractions 4/10 each 45 seconds, pulse 84/minute, amniotic fluid clear</a:t>
            </a:r>
            <a:endParaRPr lang="en-IN" sz="1400" dirty="0">
              <a:solidFill>
                <a:schemeClr val="tx1"/>
              </a:solidFill>
            </a:endParaRPr>
          </a:p>
          <a:p>
            <a:pPr marL="914400" indent="-914400" algn="l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12:00 </a:t>
            </a:r>
            <a:r>
              <a:rPr lang="en-US" sz="1400" b="1" dirty="0" smtClean="0">
                <a:solidFill>
                  <a:schemeClr val="tx1"/>
                </a:solidFill>
              </a:rPr>
              <a:t>noon</a:t>
            </a:r>
            <a:r>
              <a:rPr lang="en-US" sz="1400" dirty="0" smtClean="0">
                <a:solidFill>
                  <a:schemeClr val="tx1"/>
                </a:solidFill>
              </a:rPr>
              <a:t>:	FHR </a:t>
            </a:r>
            <a:r>
              <a:rPr lang="en-US" sz="1400" dirty="0">
                <a:solidFill>
                  <a:schemeClr val="tx1"/>
                </a:solidFill>
              </a:rPr>
              <a:t>140, contractions 4/10 each 45 seconds, pulse 88/minute, amniotic fluid clear</a:t>
            </a:r>
            <a:endParaRPr lang="en-IN" sz="1400" dirty="0">
              <a:solidFill>
                <a:schemeClr val="tx1"/>
              </a:solidFill>
            </a:endParaRPr>
          </a:p>
          <a:p>
            <a:pPr marL="914400" indent="-914400" algn="l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12:30 pm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smtClean="0">
                <a:solidFill>
                  <a:schemeClr val="tx1"/>
                </a:solidFill>
              </a:rPr>
              <a:t>	FHR </a:t>
            </a:r>
            <a:r>
              <a:rPr lang="en-US" sz="1400" dirty="0">
                <a:solidFill>
                  <a:schemeClr val="tx1"/>
                </a:solidFill>
              </a:rPr>
              <a:t>130, contractions 4/10 each 50 seconds, pulse 88/minute, amniotic fluid clear</a:t>
            </a:r>
            <a:endParaRPr lang="en-IN" sz="1400" dirty="0">
              <a:solidFill>
                <a:schemeClr val="tx1"/>
              </a:solidFill>
            </a:endParaRPr>
          </a:p>
          <a:p>
            <a:pPr marL="914400" indent="-914400" algn="l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1:00 pm:  </a:t>
            </a:r>
            <a:r>
              <a:rPr lang="en-US" sz="1400" b="1" dirty="0" smtClean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FHR </a:t>
            </a:r>
            <a:r>
              <a:rPr lang="en-US" sz="1400" dirty="0">
                <a:solidFill>
                  <a:schemeClr val="tx1"/>
                </a:solidFill>
              </a:rPr>
              <a:t>140, contractions 4/10 each 55 seconds, pulse 90/minute, </a:t>
            </a:r>
            <a:r>
              <a:rPr lang="en-US" sz="1400" dirty="0" smtClean="0">
                <a:solidFill>
                  <a:schemeClr val="tx1"/>
                </a:solidFill>
              </a:rPr>
              <a:t>temp. </a:t>
            </a:r>
            <a:r>
              <a:rPr lang="en-US" sz="1400" dirty="0">
                <a:solidFill>
                  <a:schemeClr val="tx1"/>
                </a:solidFill>
              </a:rPr>
              <a:t>37°C, BP 100/70 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>
                <a:solidFill>
                  <a:schemeClr val="tx1"/>
                </a:solidFill>
              </a:rPr>
              <a:t>amniotic fluid clear</a:t>
            </a:r>
            <a:endParaRPr lang="en-IN" sz="1400" dirty="0">
              <a:solidFill>
                <a:schemeClr val="tx1"/>
              </a:solidFill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 </a:t>
            </a:r>
            <a:r>
              <a:rPr lang="en-US" sz="1400" b="1" dirty="0" smtClean="0">
                <a:solidFill>
                  <a:schemeClr val="tx1"/>
                </a:solidFill>
              </a:rPr>
              <a:t>At </a:t>
            </a:r>
            <a:r>
              <a:rPr lang="en-US" sz="1400" b="1" dirty="0">
                <a:solidFill>
                  <a:schemeClr val="tx1"/>
                </a:solidFill>
              </a:rPr>
              <a:t>1:00 pm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endParaRPr lang="en-IN" sz="1400" dirty="0">
              <a:solidFill>
                <a:schemeClr val="tx1"/>
              </a:solidFill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</a:rPr>
              <a:t> </a:t>
            </a:r>
            <a:r>
              <a:rPr lang="en-US" sz="1400" dirty="0" smtClean="0">
                <a:solidFill>
                  <a:schemeClr val="tx1"/>
                </a:solidFill>
              </a:rPr>
              <a:t>	• </a:t>
            </a:r>
            <a:r>
              <a:rPr lang="en-US" sz="1400" dirty="0">
                <a:solidFill>
                  <a:schemeClr val="tx1"/>
                </a:solidFill>
              </a:rPr>
              <a:t>Cervix fully dilated</a:t>
            </a:r>
            <a:endParaRPr lang="en-IN" sz="1400" dirty="0">
              <a:solidFill>
                <a:schemeClr val="tx1"/>
              </a:solidFill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</a:rPr>
              <a:t>	• Amniotic fluid clear  and  BP 100/70 mmHg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       </a:t>
            </a:r>
            <a:r>
              <a:rPr lang="en-US" sz="1800" b="1" dirty="0" smtClean="0">
                <a:solidFill>
                  <a:schemeClr val="tx1"/>
                </a:solidFill>
              </a:rPr>
              <a:t>           1:20 </a:t>
            </a:r>
            <a:r>
              <a:rPr lang="en-US" sz="1800" b="1" dirty="0">
                <a:solidFill>
                  <a:schemeClr val="tx1"/>
                </a:solidFill>
              </a:rPr>
              <a:t>pm:  </a:t>
            </a:r>
            <a:r>
              <a:rPr lang="en-US" sz="1800" b="1" dirty="0" smtClean="0">
                <a:solidFill>
                  <a:schemeClr val="tx1"/>
                </a:solidFill>
              </a:rPr>
              <a:t>Spontaneous </a:t>
            </a:r>
            <a:r>
              <a:rPr lang="en-US" sz="1800" b="1" dirty="0">
                <a:solidFill>
                  <a:schemeClr val="tx1"/>
                </a:solidFill>
              </a:rPr>
              <a:t>birth of a live female infant weighing 2.85 kg</a:t>
            </a:r>
            <a:r>
              <a:rPr lang="en-US" sz="1800" b="1" dirty="0" smtClean="0">
                <a:solidFill>
                  <a:schemeClr val="tx1"/>
                </a:solidFill>
              </a:rPr>
              <a:t>.</a:t>
            </a:r>
            <a:r>
              <a:rPr lang="en-US" sz="1800" dirty="0" smtClean="0">
                <a:solidFill>
                  <a:schemeClr val="tx1"/>
                </a:solidFill>
              </a:rPr>
              <a:t>        </a:t>
            </a:r>
            <a:endParaRPr lang="en-IN" sz="1800" dirty="0">
              <a:solidFill>
                <a:schemeClr val="tx1"/>
              </a:solidFill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</a:rPr>
              <a:t> </a:t>
            </a:r>
            <a:endParaRPr lang="en-IN" sz="1400" dirty="0">
              <a:solidFill>
                <a:schemeClr val="tx1"/>
              </a:solidFill>
            </a:endParaRPr>
          </a:p>
          <a:p>
            <a:pPr marL="0" indent="0" algn="l">
              <a:spcBef>
                <a:spcPts val="0"/>
              </a:spcBef>
              <a:buNone/>
            </a:pP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1703454" y="352302"/>
            <a:ext cx="6252922" cy="554360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PARTOGRAPH – CASTE STUDY 1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81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5" name="Picture 5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199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54" name="TextBox 3553"/>
          <p:cNvSpPr txBox="1"/>
          <p:nvPr/>
        </p:nvSpPr>
        <p:spPr>
          <a:xfrm>
            <a:off x="683568" y="47667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 err="1" smtClean="0"/>
              <a:t>Radha</a:t>
            </a:r>
            <a:endParaRPr lang="en-IN" sz="1600" b="1" i="1" dirty="0"/>
          </a:p>
        </p:txBody>
      </p:sp>
      <p:sp>
        <p:nvSpPr>
          <p:cNvPr id="3555" name="TextBox 3554"/>
          <p:cNvSpPr txBox="1"/>
          <p:nvPr/>
        </p:nvSpPr>
        <p:spPr>
          <a:xfrm>
            <a:off x="2411760" y="476672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 err="1" smtClean="0"/>
              <a:t>Gangaram</a:t>
            </a:r>
            <a:endParaRPr lang="en-IN" sz="1600" b="1" i="1" dirty="0"/>
          </a:p>
        </p:txBody>
      </p:sp>
      <p:sp>
        <p:nvSpPr>
          <p:cNvPr id="517" name="TextBox 516"/>
          <p:cNvSpPr txBox="1"/>
          <p:nvPr/>
        </p:nvSpPr>
        <p:spPr>
          <a:xfrm>
            <a:off x="4561237" y="493075"/>
            <a:ext cx="1018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 smtClean="0"/>
              <a:t>26 Years</a:t>
            </a:r>
            <a:endParaRPr lang="en-IN" sz="1600" b="1" i="1" dirty="0"/>
          </a:p>
        </p:txBody>
      </p:sp>
      <p:sp>
        <p:nvSpPr>
          <p:cNvPr id="3556" name="TextBox 3555"/>
          <p:cNvSpPr txBox="1"/>
          <p:nvPr/>
        </p:nvSpPr>
        <p:spPr>
          <a:xfrm>
            <a:off x="6300192" y="476672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</a:t>
            </a:r>
            <a:r>
              <a:rPr lang="en-US" sz="1400" b="1" baseline="-25000" dirty="0"/>
              <a:t>3</a:t>
            </a:r>
            <a:r>
              <a:rPr lang="en-US" sz="1400" b="1" dirty="0"/>
              <a:t>P</a:t>
            </a:r>
            <a:r>
              <a:rPr lang="en-US" sz="1400" b="1" baseline="-25000" dirty="0"/>
              <a:t>2</a:t>
            </a:r>
            <a:r>
              <a:rPr lang="en-US" sz="1400" b="1" dirty="0"/>
              <a:t>L</a:t>
            </a:r>
            <a:r>
              <a:rPr lang="en-US" sz="1400" b="1" baseline="-25000" dirty="0"/>
              <a:t>2</a:t>
            </a:r>
            <a:r>
              <a:rPr lang="en-US" sz="1400" b="1" dirty="0"/>
              <a:t>A</a:t>
            </a:r>
            <a:r>
              <a:rPr lang="en-US" sz="1400" b="1" baseline="-25000" dirty="0"/>
              <a:t>0</a:t>
            </a:r>
            <a:r>
              <a:rPr lang="en-US" sz="1400" dirty="0"/>
              <a:t> </a:t>
            </a:r>
            <a:endParaRPr lang="en-IN" sz="1400" b="1" dirty="0"/>
          </a:p>
        </p:txBody>
      </p:sp>
      <p:sp>
        <p:nvSpPr>
          <p:cNvPr id="519" name="TextBox 518"/>
          <p:cNvSpPr txBox="1"/>
          <p:nvPr/>
        </p:nvSpPr>
        <p:spPr>
          <a:xfrm>
            <a:off x="7956376" y="507286"/>
            <a:ext cx="1018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 smtClean="0"/>
              <a:t>XYZ1</a:t>
            </a:r>
            <a:endParaRPr lang="en-IN" sz="1600" b="1" i="1" dirty="0"/>
          </a:p>
        </p:txBody>
      </p:sp>
      <p:sp>
        <p:nvSpPr>
          <p:cNvPr id="520" name="TextBox 519"/>
          <p:cNvSpPr txBox="1"/>
          <p:nvPr/>
        </p:nvSpPr>
        <p:spPr>
          <a:xfrm>
            <a:off x="2555776" y="786190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 smtClean="0"/>
              <a:t>11/06/09,5:00Hrs</a:t>
            </a:r>
            <a:endParaRPr lang="en-IN" sz="1600" b="1" i="1" dirty="0"/>
          </a:p>
        </p:txBody>
      </p:sp>
      <p:sp>
        <p:nvSpPr>
          <p:cNvPr id="521" name="TextBox 520"/>
          <p:cNvSpPr txBox="1"/>
          <p:nvPr/>
        </p:nvSpPr>
        <p:spPr>
          <a:xfrm>
            <a:off x="6228184" y="786190"/>
            <a:ext cx="1949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 smtClean="0"/>
              <a:t>11/06/09, 04:00 Hrs</a:t>
            </a:r>
            <a:endParaRPr lang="en-IN" sz="1600" b="1" i="1" dirty="0"/>
          </a:p>
        </p:txBody>
      </p:sp>
      <p:sp>
        <p:nvSpPr>
          <p:cNvPr id="522" name="TextBox 521"/>
          <p:cNvSpPr txBox="1"/>
          <p:nvPr/>
        </p:nvSpPr>
        <p:spPr>
          <a:xfrm>
            <a:off x="2032840" y="2575937"/>
            <a:ext cx="18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C</a:t>
            </a:r>
            <a:endParaRPr lang="en-IN" sz="1200" b="1" dirty="0"/>
          </a:p>
        </p:txBody>
      </p:sp>
      <p:sp>
        <p:nvSpPr>
          <p:cNvPr id="523" name="TextBox 522"/>
          <p:cNvSpPr txBox="1"/>
          <p:nvPr/>
        </p:nvSpPr>
        <p:spPr>
          <a:xfrm>
            <a:off x="2627784" y="2575937"/>
            <a:ext cx="18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C</a:t>
            </a:r>
            <a:endParaRPr lang="en-IN" sz="1200" b="1" dirty="0"/>
          </a:p>
        </p:txBody>
      </p:sp>
      <p:sp>
        <p:nvSpPr>
          <p:cNvPr id="524" name="TextBox 523"/>
          <p:cNvSpPr txBox="1"/>
          <p:nvPr/>
        </p:nvSpPr>
        <p:spPr>
          <a:xfrm>
            <a:off x="2987824" y="2575937"/>
            <a:ext cx="18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C</a:t>
            </a:r>
            <a:endParaRPr lang="en-IN" sz="1200" b="1" dirty="0"/>
          </a:p>
        </p:txBody>
      </p:sp>
      <p:sp>
        <p:nvSpPr>
          <p:cNvPr id="525" name="TextBox 524"/>
          <p:cNvSpPr txBox="1"/>
          <p:nvPr/>
        </p:nvSpPr>
        <p:spPr>
          <a:xfrm>
            <a:off x="3310105" y="2575937"/>
            <a:ext cx="18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C</a:t>
            </a:r>
            <a:endParaRPr lang="en-IN" sz="1200" b="1" dirty="0"/>
          </a:p>
        </p:txBody>
      </p:sp>
      <p:sp>
        <p:nvSpPr>
          <p:cNvPr id="526" name="TextBox 525"/>
          <p:cNvSpPr txBox="1"/>
          <p:nvPr/>
        </p:nvSpPr>
        <p:spPr>
          <a:xfrm>
            <a:off x="3635896" y="2575937"/>
            <a:ext cx="18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C</a:t>
            </a:r>
            <a:endParaRPr lang="en-IN" sz="1200" b="1" dirty="0"/>
          </a:p>
        </p:txBody>
      </p:sp>
      <p:sp>
        <p:nvSpPr>
          <p:cNvPr id="527" name="TextBox 526"/>
          <p:cNvSpPr txBox="1"/>
          <p:nvPr/>
        </p:nvSpPr>
        <p:spPr>
          <a:xfrm>
            <a:off x="3958177" y="2575937"/>
            <a:ext cx="18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C</a:t>
            </a:r>
            <a:endParaRPr lang="en-IN" sz="1200" b="1" dirty="0"/>
          </a:p>
        </p:txBody>
      </p:sp>
      <p:sp>
        <p:nvSpPr>
          <p:cNvPr id="528" name="TextBox 527"/>
          <p:cNvSpPr txBox="1"/>
          <p:nvPr/>
        </p:nvSpPr>
        <p:spPr>
          <a:xfrm>
            <a:off x="4246209" y="2575937"/>
            <a:ext cx="18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C</a:t>
            </a:r>
            <a:endParaRPr lang="en-IN" sz="1200" b="1" dirty="0"/>
          </a:p>
        </p:txBody>
      </p:sp>
      <p:sp>
        <p:nvSpPr>
          <p:cNvPr id="530" name="TextBox 529"/>
          <p:cNvSpPr txBox="1"/>
          <p:nvPr/>
        </p:nvSpPr>
        <p:spPr>
          <a:xfrm>
            <a:off x="2123728" y="3717032"/>
            <a:ext cx="522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/>
              <a:t>9 AM</a:t>
            </a:r>
            <a:endParaRPr lang="en-IN" sz="1100" b="1" dirty="0"/>
          </a:p>
        </p:txBody>
      </p:sp>
      <p:sp>
        <p:nvSpPr>
          <p:cNvPr id="531" name="TextBox 530"/>
          <p:cNvSpPr txBox="1"/>
          <p:nvPr/>
        </p:nvSpPr>
        <p:spPr>
          <a:xfrm>
            <a:off x="4572000" y="3717032"/>
            <a:ext cx="522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/>
              <a:t>1 PM</a:t>
            </a:r>
            <a:endParaRPr lang="en-IN" sz="1100" b="1" dirty="0"/>
          </a:p>
        </p:txBody>
      </p:sp>
      <p:sp>
        <p:nvSpPr>
          <p:cNvPr id="532" name="TextBox 531"/>
          <p:cNvSpPr txBox="1"/>
          <p:nvPr/>
        </p:nvSpPr>
        <p:spPr>
          <a:xfrm>
            <a:off x="3905049" y="3717032"/>
            <a:ext cx="656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/>
              <a:t>12 PM</a:t>
            </a:r>
            <a:endParaRPr lang="en-IN" sz="1100" b="1" dirty="0"/>
          </a:p>
        </p:txBody>
      </p:sp>
      <p:sp>
        <p:nvSpPr>
          <p:cNvPr id="533" name="TextBox 532"/>
          <p:cNvSpPr txBox="1"/>
          <p:nvPr/>
        </p:nvSpPr>
        <p:spPr>
          <a:xfrm>
            <a:off x="3328985" y="3717032"/>
            <a:ext cx="720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/>
              <a:t>11 AM</a:t>
            </a:r>
            <a:endParaRPr lang="en-IN" sz="1100" b="1" dirty="0"/>
          </a:p>
        </p:txBody>
      </p:sp>
      <p:sp>
        <p:nvSpPr>
          <p:cNvPr id="534" name="TextBox 533"/>
          <p:cNvSpPr txBox="1"/>
          <p:nvPr/>
        </p:nvSpPr>
        <p:spPr>
          <a:xfrm>
            <a:off x="2733328" y="3717032"/>
            <a:ext cx="667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/>
              <a:t>10 AM</a:t>
            </a:r>
            <a:endParaRPr lang="en-IN" sz="1100" b="1" dirty="0"/>
          </a:p>
        </p:txBody>
      </p:sp>
      <p:sp>
        <p:nvSpPr>
          <p:cNvPr id="3557" name="Flowchart: Connector 3556"/>
          <p:cNvSpPr/>
          <p:nvPr/>
        </p:nvSpPr>
        <p:spPr>
          <a:xfrm>
            <a:off x="1979712" y="2060848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6" name="Flowchart: Connector 535"/>
          <p:cNvSpPr/>
          <p:nvPr/>
        </p:nvSpPr>
        <p:spPr>
          <a:xfrm>
            <a:off x="2267744" y="2060848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7" name="Flowchart: Connector 536"/>
          <p:cNvSpPr/>
          <p:nvPr/>
        </p:nvSpPr>
        <p:spPr>
          <a:xfrm>
            <a:off x="2555776" y="1916832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8" name="Flowchart: Connector 537"/>
          <p:cNvSpPr/>
          <p:nvPr/>
        </p:nvSpPr>
        <p:spPr>
          <a:xfrm>
            <a:off x="2915816" y="184482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9" name="Flowchart: Connector 538"/>
          <p:cNvSpPr/>
          <p:nvPr/>
        </p:nvSpPr>
        <p:spPr>
          <a:xfrm>
            <a:off x="3203848" y="1916832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0" name="Flowchart: Connector 539"/>
          <p:cNvSpPr/>
          <p:nvPr/>
        </p:nvSpPr>
        <p:spPr>
          <a:xfrm>
            <a:off x="3563888" y="1916832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1" name="Flowchart: Connector 540"/>
          <p:cNvSpPr/>
          <p:nvPr/>
        </p:nvSpPr>
        <p:spPr>
          <a:xfrm>
            <a:off x="3851920" y="184482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2" name="Flowchart: Connector 541"/>
          <p:cNvSpPr/>
          <p:nvPr/>
        </p:nvSpPr>
        <p:spPr>
          <a:xfrm>
            <a:off x="4139952" y="1916832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3" name="Flowchart: Connector 542"/>
          <p:cNvSpPr/>
          <p:nvPr/>
        </p:nvSpPr>
        <p:spPr>
          <a:xfrm>
            <a:off x="4427984" y="184482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54" name="Straight Connector 553"/>
          <p:cNvCxnSpPr>
            <a:stCxn id="3557" idx="6"/>
            <a:endCxn id="536" idx="2"/>
          </p:cNvCxnSpPr>
          <p:nvPr/>
        </p:nvCxnSpPr>
        <p:spPr>
          <a:xfrm>
            <a:off x="2051720" y="2096852"/>
            <a:ext cx="216024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 flipV="1">
            <a:off x="2303748" y="1978295"/>
            <a:ext cx="334581" cy="82553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>
            <a:stCxn id="537" idx="4"/>
            <a:endCxn id="538" idx="2"/>
          </p:cNvCxnSpPr>
          <p:nvPr/>
        </p:nvCxnSpPr>
        <p:spPr>
          <a:xfrm flipV="1">
            <a:off x="2591780" y="1880828"/>
            <a:ext cx="324036" cy="10801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>
            <a:off x="2915816" y="1891680"/>
            <a:ext cx="288032" cy="6115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>
            <a:stCxn id="539" idx="6"/>
            <a:endCxn id="540" idx="0"/>
          </p:cNvCxnSpPr>
          <p:nvPr/>
        </p:nvCxnSpPr>
        <p:spPr>
          <a:xfrm flipV="1">
            <a:off x="3275856" y="1916832"/>
            <a:ext cx="324036" cy="3600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>
            <a:endCxn id="541" idx="1"/>
          </p:cNvCxnSpPr>
          <p:nvPr/>
        </p:nvCxnSpPr>
        <p:spPr>
          <a:xfrm flipV="1">
            <a:off x="3598137" y="1855369"/>
            <a:ext cx="264328" cy="1022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>
            <a:off x="3887924" y="1916832"/>
            <a:ext cx="324036" cy="5773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>
            <a:stCxn id="542" idx="7"/>
            <a:endCxn id="543" idx="3"/>
          </p:cNvCxnSpPr>
          <p:nvPr/>
        </p:nvCxnSpPr>
        <p:spPr>
          <a:xfrm flipV="1">
            <a:off x="4201415" y="1906287"/>
            <a:ext cx="237114" cy="2109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 flipV="1">
            <a:off x="2051720" y="3068959"/>
            <a:ext cx="2448272" cy="5040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TextBox 595"/>
          <p:cNvSpPr txBox="1"/>
          <p:nvPr/>
        </p:nvSpPr>
        <p:spPr>
          <a:xfrm>
            <a:off x="1979712" y="4221088"/>
            <a:ext cx="324036" cy="288032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97" name="TextBox 596"/>
          <p:cNvSpPr txBox="1"/>
          <p:nvPr/>
        </p:nvSpPr>
        <p:spPr>
          <a:xfrm>
            <a:off x="2267745" y="4221088"/>
            <a:ext cx="337180" cy="288032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98" name="TextBox 597"/>
          <p:cNvSpPr txBox="1"/>
          <p:nvPr/>
        </p:nvSpPr>
        <p:spPr>
          <a:xfrm>
            <a:off x="2593535" y="4221088"/>
            <a:ext cx="322281" cy="288032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99" name="TextBox 598"/>
          <p:cNvSpPr txBox="1"/>
          <p:nvPr/>
        </p:nvSpPr>
        <p:spPr>
          <a:xfrm>
            <a:off x="2915816" y="4221088"/>
            <a:ext cx="337180" cy="288032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00" name="TextBox 599"/>
          <p:cNvSpPr txBox="1"/>
          <p:nvPr/>
        </p:nvSpPr>
        <p:spPr>
          <a:xfrm>
            <a:off x="3252995" y="4221088"/>
            <a:ext cx="321437" cy="288032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55" name="Rectangle 554"/>
          <p:cNvSpPr/>
          <p:nvPr/>
        </p:nvSpPr>
        <p:spPr>
          <a:xfrm>
            <a:off x="3563888" y="4113120"/>
            <a:ext cx="298577" cy="39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5" name="Rectangle 604"/>
          <p:cNvSpPr/>
          <p:nvPr/>
        </p:nvSpPr>
        <p:spPr>
          <a:xfrm>
            <a:off x="3829061" y="4113120"/>
            <a:ext cx="337180" cy="39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6" name="Rectangle 605"/>
          <p:cNvSpPr/>
          <p:nvPr/>
        </p:nvSpPr>
        <p:spPr>
          <a:xfrm>
            <a:off x="4121073" y="4113120"/>
            <a:ext cx="378919" cy="39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7" name="Rectangle 606"/>
          <p:cNvSpPr/>
          <p:nvPr/>
        </p:nvSpPr>
        <p:spPr>
          <a:xfrm>
            <a:off x="4527876" y="4113120"/>
            <a:ext cx="260148" cy="39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3" name="Straight Arrow Connector 562"/>
          <p:cNvCxnSpPr/>
          <p:nvPr/>
        </p:nvCxnSpPr>
        <p:spPr>
          <a:xfrm>
            <a:off x="2159732" y="5949280"/>
            <a:ext cx="18002" cy="504056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TextBox 609"/>
          <p:cNvSpPr txBox="1"/>
          <p:nvPr/>
        </p:nvSpPr>
        <p:spPr>
          <a:xfrm>
            <a:off x="1907705" y="6639163"/>
            <a:ext cx="563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36.8 C</a:t>
            </a:r>
            <a:endParaRPr lang="en-IN" sz="1000" b="1" dirty="0"/>
          </a:p>
        </p:txBody>
      </p:sp>
      <p:sp>
        <p:nvSpPr>
          <p:cNvPr id="611" name="TextBox 610"/>
          <p:cNvSpPr txBox="1"/>
          <p:nvPr/>
        </p:nvSpPr>
        <p:spPr>
          <a:xfrm>
            <a:off x="4440714" y="6639163"/>
            <a:ext cx="563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37 C</a:t>
            </a:r>
            <a:endParaRPr lang="en-IN" sz="1000" b="1" dirty="0"/>
          </a:p>
        </p:txBody>
      </p:sp>
      <p:cxnSp>
        <p:nvCxnSpPr>
          <p:cNvPr id="567" name="Straight Arrow Connector 566"/>
          <p:cNvCxnSpPr/>
          <p:nvPr/>
        </p:nvCxnSpPr>
        <p:spPr>
          <a:xfrm flipH="1" flipV="1">
            <a:off x="4669528" y="6165304"/>
            <a:ext cx="6642" cy="28803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Flowchart: Connector 569"/>
          <p:cNvSpPr/>
          <p:nvPr/>
        </p:nvSpPr>
        <p:spPr>
          <a:xfrm>
            <a:off x="1979712" y="6263601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1" name="Flowchart: Connector 620"/>
          <p:cNvSpPr/>
          <p:nvPr/>
        </p:nvSpPr>
        <p:spPr>
          <a:xfrm>
            <a:off x="2294033" y="6263601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2" name="Flowchart: Connector 621"/>
          <p:cNvSpPr/>
          <p:nvPr/>
        </p:nvSpPr>
        <p:spPr>
          <a:xfrm>
            <a:off x="2582065" y="6263601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3" name="Flowchart: Connector 622"/>
          <p:cNvSpPr/>
          <p:nvPr/>
        </p:nvSpPr>
        <p:spPr>
          <a:xfrm>
            <a:off x="2915816" y="6237312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4" name="Flowchart: Connector 623"/>
          <p:cNvSpPr/>
          <p:nvPr/>
        </p:nvSpPr>
        <p:spPr>
          <a:xfrm>
            <a:off x="3230137" y="6237312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5" name="Flowchart: Connector 624"/>
          <p:cNvSpPr/>
          <p:nvPr/>
        </p:nvSpPr>
        <p:spPr>
          <a:xfrm>
            <a:off x="3563888" y="6263601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6" name="Flowchart: Connector 625"/>
          <p:cNvSpPr/>
          <p:nvPr/>
        </p:nvSpPr>
        <p:spPr>
          <a:xfrm>
            <a:off x="3878209" y="6237312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7" name="Flowchart: Connector 626"/>
          <p:cNvSpPr/>
          <p:nvPr/>
        </p:nvSpPr>
        <p:spPr>
          <a:xfrm>
            <a:off x="4166241" y="6237312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8" name="Flowchart: Connector 627"/>
          <p:cNvSpPr/>
          <p:nvPr/>
        </p:nvSpPr>
        <p:spPr>
          <a:xfrm>
            <a:off x="4454273" y="6165304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9" name="Straight Connector 628"/>
          <p:cNvCxnSpPr/>
          <p:nvPr/>
        </p:nvCxnSpPr>
        <p:spPr>
          <a:xfrm>
            <a:off x="1979712" y="6309320"/>
            <a:ext cx="36004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Straight Connector 629"/>
          <p:cNvCxnSpPr/>
          <p:nvPr/>
        </p:nvCxnSpPr>
        <p:spPr>
          <a:xfrm>
            <a:off x="2267744" y="6309320"/>
            <a:ext cx="36004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Connector 630"/>
          <p:cNvCxnSpPr>
            <a:stCxn id="622" idx="6"/>
          </p:cNvCxnSpPr>
          <p:nvPr/>
        </p:nvCxnSpPr>
        <p:spPr>
          <a:xfrm flipV="1">
            <a:off x="2627784" y="6237313"/>
            <a:ext cx="288032" cy="4914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/>
          <p:cNvCxnSpPr/>
          <p:nvPr/>
        </p:nvCxnSpPr>
        <p:spPr>
          <a:xfrm flipV="1">
            <a:off x="2961535" y="6237312"/>
            <a:ext cx="291462" cy="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/>
          <p:cNvCxnSpPr>
            <a:stCxn id="624" idx="1"/>
          </p:cNvCxnSpPr>
          <p:nvPr/>
        </p:nvCxnSpPr>
        <p:spPr>
          <a:xfrm>
            <a:off x="3236832" y="6244007"/>
            <a:ext cx="364815" cy="4595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Connector 634"/>
          <p:cNvCxnSpPr>
            <a:stCxn id="625" idx="5"/>
          </p:cNvCxnSpPr>
          <p:nvPr/>
        </p:nvCxnSpPr>
        <p:spPr>
          <a:xfrm flipV="1">
            <a:off x="3602912" y="6237312"/>
            <a:ext cx="281992" cy="65313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Connector 635"/>
          <p:cNvCxnSpPr/>
          <p:nvPr/>
        </p:nvCxnSpPr>
        <p:spPr>
          <a:xfrm>
            <a:off x="3878209" y="6237312"/>
            <a:ext cx="333751" cy="2286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4211960" y="6171999"/>
            <a:ext cx="281337" cy="904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339752" y="2575937"/>
            <a:ext cx="18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C</a:t>
            </a:r>
            <a:endParaRPr lang="en-IN" sz="1200" b="1" dirty="0"/>
          </a:p>
        </p:txBody>
      </p:sp>
      <p:sp>
        <p:nvSpPr>
          <p:cNvPr id="2" name="Multiply 1"/>
          <p:cNvSpPr/>
          <p:nvPr/>
        </p:nvSpPr>
        <p:spPr>
          <a:xfrm>
            <a:off x="1835696" y="3501008"/>
            <a:ext cx="288032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Multiply 74"/>
          <p:cNvSpPr/>
          <p:nvPr/>
        </p:nvSpPr>
        <p:spPr>
          <a:xfrm>
            <a:off x="4355976" y="2996952"/>
            <a:ext cx="288032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Rectangle 106"/>
          <p:cNvSpPr/>
          <p:nvPr/>
        </p:nvSpPr>
        <p:spPr>
          <a:xfrm>
            <a:off x="1344262" y="1268760"/>
            <a:ext cx="635449" cy="1307177"/>
          </a:xfrm>
          <a:prstGeom prst="rect">
            <a:avLst/>
          </a:prstGeom>
          <a:pattFill prst="lgCheck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Rectangle 107"/>
          <p:cNvSpPr/>
          <p:nvPr/>
        </p:nvSpPr>
        <p:spPr>
          <a:xfrm>
            <a:off x="1344262" y="3061701"/>
            <a:ext cx="635448" cy="786136"/>
          </a:xfrm>
          <a:prstGeom prst="rect">
            <a:avLst/>
          </a:prstGeom>
          <a:pattFill prst="lgCheck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Rectangle 108"/>
          <p:cNvSpPr/>
          <p:nvPr/>
        </p:nvSpPr>
        <p:spPr>
          <a:xfrm>
            <a:off x="1344261" y="5301208"/>
            <a:ext cx="635449" cy="1313559"/>
          </a:xfrm>
          <a:prstGeom prst="rect">
            <a:avLst/>
          </a:prstGeom>
          <a:pattFill prst="lgCheck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Rectangle 109"/>
          <p:cNvSpPr/>
          <p:nvPr/>
        </p:nvSpPr>
        <p:spPr>
          <a:xfrm>
            <a:off x="1344262" y="3988475"/>
            <a:ext cx="635450" cy="520645"/>
          </a:xfrm>
          <a:prstGeom prst="rect">
            <a:avLst/>
          </a:prstGeom>
          <a:pattFill prst="lgCheck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Rectangle 110"/>
          <p:cNvSpPr/>
          <p:nvPr/>
        </p:nvSpPr>
        <p:spPr>
          <a:xfrm>
            <a:off x="1331640" y="4797152"/>
            <a:ext cx="648070" cy="224229"/>
          </a:xfrm>
          <a:prstGeom prst="rect">
            <a:avLst/>
          </a:prstGeom>
          <a:pattFill prst="lgCheck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Rectangle 111"/>
          <p:cNvSpPr/>
          <p:nvPr/>
        </p:nvSpPr>
        <p:spPr>
          <a:xfrm>
            <a:off x="1364139" y="6690266"/>
            <a:ext cx="638431" cy="123110"/>
          </a:xfrm>
          <a:prstGeom prst="rect">
            <a:avLst/>
          </a:prstGeom>
          <a:pattFill prst="lgCheck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/>
          <p:cNvSpPr/>
          <p:nvPr/>
        </p:nvSpPr>
        <p:spPr>
          <a:xfrm>
            <a:off x="1331640" y="2652881"/>
            <a:ext cx="638431" cy="123110"/>
          </a:xfrm>
          <a:prstGeom prst="rect">
            <a:avLst/>
          </a:prstGeom>
          <a:pattFill prst="lgCheck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292080" y="5590981"/>
            <a:ext cx="3456384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Spontaneous birth of a live female infant weighing 2.85 </a:t>
            </a:r>
            <a:r>
              <a:rPr lang="en-US" dirty="0" smtClean="0"/>
              <a:t>kg</a:t>
            </a:r>
            <a:r>
              <a:rPr lang="en-US" dirty="0"/>
              <a:t> </a:t>
            </a:r>
            <a:r>
              <a:rPr lang="en-US" dirty="0" smtClean="0"/>
              <a:t>at 1.20 PM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22630" y="3219514"/>
            <a:ext cx="1396042" cy="2616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Cervix dilated = 5cm</a:t>
            </a:r>
            <a:endParaRPr lang="en-IN" sz="1100" b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78837" y="1739713"/>
            <a:ext cx="788908" cy="2616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FHR = 120</a:t>
            </a:r>
            <a:endParaRPr lang="en-IN" sz="1100" b="1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36989" y="3826227"/>
            <a:ext cx="1114799" cy="253916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3 CONTRACTION</a:t>
            </a:r>
            <a:endParaRPr lang="en-IN" sz="1050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596286" y="2294193"/>
            <a:ext cx="1643566" cy="2616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AMNIOTIC FLUID CLEAR</a:t>
            </a:r>
            <a:endParaRPr lang="en-IN" sz="1100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47525" y="5593739"/>
            <a:ext cx="1122074" cy="253916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BP 120/70mmhg</a:t>
            </a:r>
            <a:endParaRPr lang="en-IN" sz="1050" b="1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409034" y="6400839"/>
            <a:ext cx="976161" cy="253916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Temp – 36.8 C</a:t>
            </a:r>
            <a:endParaRPr lang="en-IN" sz="1050" b="1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75556" y="5934247"/>
            <a:ext cx="1040160" cy="253916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Pulse – 80/min</a:t>
            </a:r>
            <a:endParaRPr lang="en-IN" sz="1050" b="1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470661" y="1716758"/>
            <a:ext cx="788908" cy="2616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FHR = 120</a:t>
            </a:r>
            <a:endParaRPr lang="en-IN" sz="11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59530" y="3826227"/>
            <a:ext cx="1114799" cy="253916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3 CONTRACTION</a:t>
            </a:r>
            <a:endParaRPr lang="en-IN" sz="1050" b="1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02367" y="2295168"/>
            <a:ext cx="1643566" cy="2616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AMNIOTIC FLUID CLEAR</a:t>
            </a:r>
            <a:endParaRPr lang="en-IN" sz="1100" b="1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486869" y="1712957"/>
            <a:ext cx="788908" cy="2616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FHR = 136</a:t>
            </a:r>
            <a:endParaRPr lang="en-IN" sz="1100" b="1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604746" y="3826227"/>
            <a:ext cx="1114799" cy="253916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3 CONTRACTION</a:t>
            </a:r>
            <a:endParaRPr lang="en-IN" sz="1050" b="1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33143" y="5925253"/>
            <a:ext cx="1040160" cy="253916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Pulse – 80/min</a:t>
            </a:r>
            <a:endParaRPr lang="en-IN" sz="1050" b="1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625981" y="2294193"/>
            <a:ext cx="1643566" cy="2616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AMNIOTIC FLUID CLEAR</a:t>
            </a:r>
            <a:endParaRPr lang="en-IN" sz="1100" b="1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553223" y="1667093"/>
            <a:ext cx="788908" cy="2616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FHR = 140</a:t>
            </a:r>
            <a:endParaRPr lang="en-IN" sz="1100" b="1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636988" y="3826227"/>
            <a:ext cx="1114799" cy="253916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3 CONTRACTION</a:t>
            </a:r>
            <a:endParaRPr lang="en-IN" sz="1050" b="1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14157" y="5931234"/>
            <a:ext cx="1040160" cy="253916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Pulse – 88/min</a:t>
            </a:r>
            <a:endParaRPr lang="en-IN" sz="1050" b="1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658076" y="2315788"/>
            <a:ext cx="1643566" cy="2616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AMNIOTIC FLUID CLEAR</a:t>
            </a:r>
            <a:endParaRPr lang="en-IN" sz="1100" b="1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550844" y="1665086"/>
            <a:ext cx="788908" cy="2616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FHR = 130</a:t>
            </a:r>
            <a:endParaRPr lang="en-IN" sz="1100" b="1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639876" y="3851684"/>
            <a:ext cx="1114799" cy="253916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3 CONTRACTION</a:t>
            </a:r>
            <a:endParaRPr lang="en-IN" sz="1050" b="1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66789" y="5934247"/>
            <a:ext cx="1040160" cy="253916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Pulse – 88/min</a:t>
            </a:r>
            <a:endParaRPr lang="en-IN" sz="1050" b="1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86571" y="2294193"/>
            <a:ext cx="1643566" cy="2616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AMNIOTIC FLUID CLEAR</a:t>
            </a:r>
            <a:endParaRPr lang="en-IN" sz="1100" b="1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47664" y="1661910"/>
            <a:ext cx="788908" cy="2616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FHR = 136</a:t>
            </a:r>
            <a:endParaRPr lang="en-IN" sz="1100" b="1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620334" y="3877126"/>
            <a:ext cx="1114799" cy="253916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4</a:t>
            </a:r>
            <a:r>
              <a:rPr lang="en-IN" sz="1050" b="1" dirty="0" smtClean="0">
                <a:solidFill>
                  <a:schemeClr val="bg1"/>
                </a:solidFill>
              </a:rPr>
              <a:t> CONTRACTION</a:t>
            </a:r>
            <a:endParaRPr lang="en-IN" sz="1050" b="1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10631" y="5943605"/>
            <a:ext cx="1040160" cy="253916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Pulse – 84/min</a:t>
            </a:r>
            <a:endParaRPr lang="en-IN" sz="1050" b="1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636988" y="2295168"/>
            <a:ext cx="1643566" cy="2616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AMNIOTIC FLUID CLEAR</a:t>
            </a:r>
            <a:endParaRPr lang="en-IN" sz="1100" b="1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534237" y="1647664"/>
            <a:ext cx="788908" cy="2616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FHR = 140</a:t>
            </a:r>
            <a:endParaRPr lang="en-IN" sz="1100" b="1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602260" y="3834315"/>
            <a:ext cx="1114799" cy="253916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4</a:t>
            </a:r>
            <a:r>
              <a:rPr lang="en-IN" sz="1050" b="1" dirty="0" smtClean="0">
                <a:solidFill>
                  <a:schemeClr val="bg1"/>
                </a:solidFill>
              </a:rPr>
              <a:t> CONTRACTION</a:t>
            </a:r>
            <a:endParaRPr lang="en-IN" sz="1050" b="1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85271" y="5981530"/>
            <a:ext cx="1040160" cy="253916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Pulse – 88/min</a:t>
            </a:r>
            <a:endParaRPr lang="en-IN" sz="1050" b="1" dirty="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608856" y="2316763"/>
            <a:ext cx="1643566" cy="2616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AMNIOTIC FLUID CLEAR</a:t>
            </a:r>
            <a:endParaRPr lang="en-IN" sz="1100" b="1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478837" y="1661910"/>
            <a:ext cx="788908" cy="2616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FHR = 130</a:t>
            </a:r>
            <a:endParaRPr lang="en-IN" sz="1100" b="1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631972" y="3859204"/>
            <a:ext cx="1114799" cy="253916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4</a:t>
            </a:r>
            <a:r>
              <a:rPr lang="en-IN" sz="1050" b="1" dirty="0" smtClean="0">
                <a:solidFill>
                  <a:schemeClr val="bg1"/>
                </a:solidFill>
              </a:rPr>
              <a:t> CONTRACTION</a:t>
            </a:r>
            <a:endParaRPr lang="en-IN" sz="1050" b="1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92680" y="5970224"/>
            <a:ext cx="1040160" cy="253916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Pulse – 88/min</a:t>
            </a:r>
            <a:endParaRPr lang="en-IN" sz="1050" b="1" dirty="0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674469" y="2314327"/>
            <a:ext cx="1643566" cy="2616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AMNIOTIC FLUID CLEAR</a:t>
            </a:r>
            <a:endParaRPr lang="en-IN" sz="1100" b="1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75556" y="5963287"/>
            <a:ext cx="1040160" cy="253916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Pulse – 80/min</a:t>
            </a:r>
            <a:endParaRPr lang="en-IN" sz="105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584296" y="2316763"/>
            <a:ext cx="1643566" cy="2616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AMNIOTIC FLUID CLEAR</a:t>
            </a:r>
            <a:endParaRPr lang="en-IN" sz="110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534241" y="2575937"/>
            <a:ext cx="18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C</a:t>
            </a:r>
            <a:endParaRPr lang="en-IN" sz="12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2019038" y="2879358"/>
            <a:ext cx="1396042" cy="2616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Cervix fully dilated</a:t>
            </a:r>
            <a:endParaRPr lang="en-IN" sz="1100" b="1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523235" y="1671645"/>
            <a:ext cx="788908" cy="2616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FHR = 140</a:t>
            </a:r>
            <a:endParaRPr lang="en-IN" sz="1100" b="1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611332" y="3847836"/>
            <a:ext cx="1376491" cy="253916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4</a:t>
            </a:r>
            <a:r>
              <a:rPr lang="en-IN" sz="1050" b="1" dirty="0" smtClean="0">
                <a:solidFill>
                  <a:schemeClr val="bg1"/>
                </a:solidFill>
              </a:rPr>
              <a:t> CONTRACTION</a:t>
            </a:r>
            <a:endParaRPr lang="en-IN" sz="1050" b="1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16817" y="5954219"/>
            <a:ext cx="1040160" cy="253916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Pulse – </a:t>
            </a:r>
            <a:r>
              <a:rPr lang="en-IN" sz="1050" b="1" dirty="0">
                <a:solidFill>
                  <a:schemeClr val="bg1"/>
                </a:solidFill>
              </a:rPr>
              <a:t>9</a:t>
            </a:r>
            <a:r>
              <a:rPr lang="en-IN" sz="1050" b="1" dirty="0" smtClean="0">
                <a:solidFill>
                  <a:schemeClr val="bg1"/>
                </a:solidFill>
              </a:rPr>
              <a:t>0/min</a:t>
            </a:r>
            <a:endParaRPr lang="en-IN" sz="1050" b="1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256982" y="6453336"/>
            <a:ext cx="976161" cy="253916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Temp – 37 C</a:t>
            </a:r>
            <a:endParaRPr lang="en-IN" sz="1050" b="1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672106" y="5677318"/>
            <a:ext cx="1122074" cy="253916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BP 100/70mmhg</a:t>
            </a:r>
            <a:endParaRPr lang="en-IN" sz="1050" b="1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658611" y="2296201"/>
            <a:ext cx="1643566" cy="2616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AMNIOTIC FLUID CLEAR</a:t>
            </a:r>
            <a:endParaRPr lang="en-IN" sz="1100" b="1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655675" y="2292892"/>
            <a:ext cx="1643566" cy="261610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AMNIOTIC FLUID CLEAR</a:t>
            </a:r>
            <a:endParaRPr lang="en-IN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55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4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8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500"/>
                            </p:stCondLst>
                            <p:childTnLst>
                              <p:par>
                                <p:cTn id="3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2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8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"/>
                            </p:stCondLst>
                            <p:childTnLst>
                              <p:par>
                                <p:cTn id="38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2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500"/>
                            </p:stCondLst>
                            <p:childTnLst>
                              <p:par>
                                <p:cTn id="4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9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4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5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500"/>
                            </p:stCondLst>
                            <p:childTnLst>
                              <p:par>
                                <p:cTn id="46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9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6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3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500"/>
                            </p:stCondLst>
                            <p:childTnLst>
                              <p:par>
                                <p:cTn id="50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7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10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3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500"/>
                            </p:stCondLst>
                            <p:childTnLst>
                              <p:par>
                                <p:cTn id="5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7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6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8" dur="5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9" dur="5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0" fill="hold">
                            <p:stCondLst>
                              <p:cond delay="500"/>
                            </p:stCondLst>
                            <p:childTnLst>
                              <p:par>
                                <p:cTn id="5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3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1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2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9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0" fill="hold">
                            <p:stCondLst>
                              <p:cond delay="500"/>
                            </p:stCondLst>
                            <p:childTnLst>
                              <p:par>
                                <p:cTn id="6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3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2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9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500"/>
                            </p:stCondLst>
                            <p:childTnLst>
                              <p:par>
                                <p:cTn id="6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3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fill="hold">
                      <p:stCondLst>
                        <p:cond delay="indefinite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1" dur="10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2" dur="10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9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500"/>
                            </p:stCondLst>
                            <p:childTnLst>
                              <p:par>
                                <p:cTn id="7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3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4" fill="hold">
                      <p:stCondLst>
                        <p:cond delay="indefinite"/>
                      </p:stCondLst>
                      <p:childTnLst>
                        <p:par>
                          <p:cTn id="725" fill="hold">
                            <p:stCondLst>
                              <p:cond delay="0"/>
                            </p:stCondLst>
                            <p:childTnLst>
                              <p:par>
                                <p:cTn id="7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1" dur="10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2" dur="10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0" fill="hold">
                      <p:stCondLst>
                        <p:cond delay="indefinite"/>
                      </p:stCondLst>
                      <p:childTnLst>
                        <p:par>
                          <p:cTn id="761" fill="hold">
                            <p:stCondLst>
                              <p:cond delay="0"/>
                            </p:stCondLst>
                            <p:childTnLst>
                              <p:par>
                                <p:cTn id="7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4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fill="hold">
                      <p:stCondLst>
                        <p:cond delay="indefinite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2" fill="hold">
                      <p:stCondLst>
                        <p:cond delay="indefinite"/>
                      </p:stCondLst>
                      <p:childTnLst>
                        <p:par>
                          <p:cTn id="773" fill="hold">
                            <p:stCondLst>
                              <p:cond delay="0"/>
                            </p:stCondLst>
                            <p:childTnLst>
                              <p:par>
                                <p:cTn id="7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7" fill="hold">
                      <p:stCondLst>
                        <p:cond delay="indefinite"/>
                      </p:stCondLst>
                      <p:childTnLst>
                        <p:par>
                          <p:cTn id="778" fill="hold">
                            <p:stCondLst>
                              <p:cond delay="0"/>
                            </p:stCondLst>
                            <p:childTnLst>
                              <p:par>
                                <p:cTn id="7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1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2" fill="hold">
                      <p:stCondLst>
                        <p:cond delay="indefinite"/>
                      </p:stCondLst>
                      <p:childTnLst>
                        <p:par>
                          <p:cTn id="783" fill="hold">
                            <p:stCondLst>
                              <p:cond delay="0"/>
                            </p:stCondLst>
                            <p:childTnLst>
                              <p:par>
                                <p:cTn id="78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7" fill="hold">
                      <p:stCondLst>
                        <p:cond delay="indefinite"/>
                      </p:stCondLst>
                      <p:childTnLst>
                        <p:par>
                          <p:cTn id="788" fill="hold">
                            <p:stCondLst>
                              <p:cond delay="0"/>
                            </p:stCondLst>
                            <p:childTnLst>
                              <p:par>
                                <p:cTn id="7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4" fill="hold">
                      <p:stCondLst>
                        <p:cond delay="indefinite"/>
                      </p:stCondLst>
                      <p:childTnLst>
                        <p:par>
                          <p:cTn id="795" fill="hold">
                            <p:stCondLst>
                              <p:cond delay="0"/>
                            </p:stCondLst>
                            <p:childTnLst>
                              <p:par>
                                <p:cTn id="79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8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9" fill="hold">
                            <p:stCondLst>
                              <p:cond delay="500"/>
                            </p:stCondLst>
                            <p:childTnLst>
                              <p:par>
                                <p:cTn id="80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2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9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0" dur="10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1" dur="10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2" fill="hold">
                      <p:stCondLst>
                        <p:cond delay="indefinite"/>
                      </p:stCondLst>
                      <p:childTnLst>
                        <p:par>
                          <p:cTn id="823" fill="hold">
                            <p:stCondLst>
                              <p:cond delay="0"/>
                            </p:stCondLst>
                            <p:childTnLst>
                              <p:par>
                                <p:cTn id="8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7" fill="hold">
                      <p:stCondLst>
                        <p:cond delay="indefinite"/>
                      </p:stCondLst>
                      <p:childTnLst>
                        <p:par>
                          <p:cTn id="828" fill="hold">
                            <p:stCondLst>
                              <p:cond delay="0"/>
                            </p:stCondLst>
                            <p:childTnLst>
                              <p:par>
                                <p:cTn id="8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4" fill="hold">
                      <p:stCondLst>
                        <p:cond delay="indefinite"/>
                      </p:stCondLst>
                      <p:childTnLst>
                        <p:par>
                          <p:cTn id="835" fill="hold">
                            <p:stCondLst>
                              <p:cond delay="0"/>
                            </p:stCondLst>
                            <p:childTnLst>
                              <p:par>
                                <p:cTn id="8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8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9" fill="hold">
                            <p:stCondLst>
                              <p:cond delay="500"/>
                            </p:stCondLst>
                            <p:childTnLst>
                              <p:par>
                                <p:cTn id="8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2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3" fill="hold">
                      <p:stCondLst>
                        <p:cond delay="indefinite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8" fill="hold">
                      <p:stCondLst>
                        <p:cond delay="indefinite"/>
                      </p:stCondLst>
                      <p:childTnLst>
                        <p:par>
                          <p:cTn id="849" fill="hold">
                            <p:stCondLst>
                              <p:cond delay="0"/>
                            </p:stCondLst>
                            <p:childTnLst>
                              <p:par>
                                <p:cTn id="8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fill="hold">
                      <p:stCondLst>
                        <p:cond delay="indefinite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9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0" dur="10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1" dur="10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2" fill="hold">
                      <p:stCondLst>
                        <p:cond delay="indefinite"/>
                      </p:stCondLst>
                      <p:childTnLst>
                        <p:par>
                          <p:cTn id="863" fill="hold">
                            <p:stCondLst>
                              <p:cond delay="0"/>
                            </p:stCondLst>
                            <p:childTnLst>
                              <p:par>
                                <p:cTn id="86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1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4" fill="hold">
                      <p:stCondLst>
                        <p:cond delay="indefinite"/>
                      </p:stCondLst>
                      <p:childTnLst>
                        <p:par>
                          <p:cTn id="875" fill="hold">
                            <p:stCondLst>
                              <p:cond delay="0"/>
                            </p:stCondLst>
                            <p:childTnLst>
                              <p:par>
                                <p:cTn id="8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1" fill="hold">
                      <p:stCondLst>
                        <p:cond delay="indefinite"/>
                      </p:stCondLst>
                      <p:childTnLst>
                        <p:par>
                          <p:cTn id="882" fill="hold">
                            <p:stCondLst>
                              <p:cond delay="0"/>
                            </p:stCondLst>
                            <p:childTnLst>
                              <p:par>
                                <p:cTn id="88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6" fill="hold">
                      <p:stCondLst>
                        <p:cond delay="indefinite"/>
                      </p:stCondLst>
                      <p:childTnLst>
                        <p:par>
                          <p:cTn id="887" fill="hold">
                            <p:stCondLst>
                              <p:cond delay="0"/>
                            </p:stCondLst>
                            <p:childTnLst>
                              <p:par>
                                <p:cTn id="8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3" fill="hold">
                      <p:stCondLst>
                        <p:cond delay="indefinite"/>
                      </p:stCondLst>
                      <p:childTnLst>
                        <p:par>
                          <p:cTn id="894" fill="hold">
                            <p:stCondLst>
                              <p:cond delay="0"/>
                            </p:stCondLst>
                            <p:childTnLst>
                              <p:par>
                                <p:cTn id="8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7"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8" dur="10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9" dur="10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0" fill="hold">
                      <p:stCondLst>
                        <p:cond delay="indefinite"/>
                      </p:stCondLst>
                      <p:childTnLst>
                        <p:par>
                          <p:cTn id="901" fill="hold">
                            <p:stCondLst>
                              <p:cond delay="0"/>
                            </p:stCondLst>
                            <p:childTnLst>
                              <p:par>
                                <p:cTn id="90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5" fill="hold">
                      <p:stCondLst>
                        <p:cond delay="indefinite"/>
                      </p:stCondLst>
                      <p:childTnLst>
                        <p:par>
                          <p:cTn id="906" fill="hold">
                            <p:stCondLst>
                              <p:cond delay="0"/>
                            </p:stCondLst>
                            <p:childTnLst>
                              <p:par>
                                <p:cTn id="9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8" fill="hold">
                      <p:stCondLst>
                        <p:cond delay="indefinite"/>
                      </p:stCondLst>
                      <p:childTnLst>
                        <p:par>
                          <p:cTn id="929" fill="hold">
                            <p:stCondLst>
                              <p:cond delay="0"/>
                            </p:stCondLst>
                            <p:childTnLst>
                              <p:par>
                                <p:cTn id="9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4" grpId="0"/>
      <p:bldP spid="3555" grpId="0"/>
      <p:bldP spid="517" grpId="0"/>
      <p:bldP spid="3556" grpId="0"/>
      <p:bldP spid="519" grpId="0"/>
      <p:bldP spid="520" grpId="0"/>
      <p:bldP spid="521" grpId="0"/>
      <p:bldP spid="522" grpId="0"/>
      <p:bldP spid="523" grpId="0"/>
      <p:bldP spid="524" grpId="0"/>
      <p:bldP spid="525" grpId="0"/>
      <p:bldP spid="526" grpId="0"/>
      <p:bldP spid="527" grpId="0"/>
      <p:bldP spid="528" grpId="0"/>
      <p:bldP spid="530" grpId="0"/>
      <p:bldP spid="531" grpId="0"/>
      <p:bldP spid="532" grpId="0"/>
      <p:bldP spid="533" grpId="0"/>
      <p:bldP spid="534" grpId="0"/>
      <p:bldP spid="3557" grpId="0" animBg="1"/>
      <p:bldP spid="536" grpId="0" animBg="1"/>
      <p:bldP spid="537" grpId="0" animBg="1"/>
      <p:bldP spid="538" grpId="0" animBg="1"/>
      <p:bldP spid="539" grpId="0" animBg="1"/>
      <p:bldP spid="540" grpId="0" animBg="1"/>
      <p:bldP spid="541" grpId="0" animBg="1"/>
      <p:bldP spid="542" grpId="0" animBg="1"/>
      <p:bldP spid="543" grpId="0" animBg="1"/>
      <p:bldP spid="596" grpId="0" animBg="1"/>
      <p:bldP spid="597" grpId="0" animBg="1"/>
      <p:bldP spid="598" grpId="0" animBg="1"/>
      <p:bldP spid="599" grpId="0" animBg="1"/>
      <p:bldP spid="600" grpId="0" animBg="1"/>
      <p:bldP spid="555" grpId="0" animBg="1"/>
      <p:bldP spid="605" grpId="0" animBg="1"/>
      <p:bldP spid="606" grpId="0" animBg="1"/>
      <p:bldP spid="607" grpId="0" animBg="1"/>
      <p:bldP spid="610" grpId="0"/>
      <p:bldP spid="611" grpId="0"/>
      <p:bldP spid="570" grpId="0" animBg="1"/>
      <p:bldP spid="621" grpId="0" animBg="1"/>
      <p:bldP spid="622" grpId="0" animBg="1"/>
      <p:bldP spid="623" grpId="0" animBg="1"/>
      <p:bldP spid="624" grpId="0" animBg="1"/>
      <p:bldP spid="625" grpId="0" animBg="1"/>
      <p:bldP spid="626" grpId="0" animBg="1"/>
      <p:bldP spid="627" grpId="0" animBg="1"/>
      <p:bldP spid="628" grpId="0" animBg="1"/>
      <p:bldP spid="74" grpId="0"/>
      <p:bldP spid="2" grpId="0" animBg="1"/>
      <p:bldP spid="75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3" grpId="0" animBg="1"/>
      <p:bldP spid="4" grpId="0" animBg="1"/>
      <p:bldP spid="4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7" grpId="0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5" grpId="0" animBg="1"/>
      <p:bldP spid="135" grpId="1" animBg="1"/>
      <p:bldP spid="136" grpId="0" animBg="1"/>
      <p:bldP spid="13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352928" cy="4392488"/>
          </a:xfrm>
        </p:spPr>
        <p:txBody>
          <a:bodyPr>
            <a:noAutofit/>
          </a:bodyPr>
          <a:lstStyle/>
          <a:p>
            <a:pPr marL="230188" indent="-230188">
              <a:spcBef>
                <a:spcPts val="1800"/>
              </a:spcBef>
              <a:buNone/>
            </a:pPr>
            <a:r>
              <a:rPr lang="en-US" sz="2800" spc="-5" dirty="0">
                <a:latin typeface="+mj-lt"/>
                <a:ea typeface="Arial"/>
                <a:cs typeface="Times New Roman"/>
              </a:rPr>
              <a:t>B</a:t>
            </a:r>
            <a:r>
              <a:rPr lang="en-US" sz="2800" dirty="0">
                <a:latin typeface="+mj-lt"/>
                <a:ea typeface="Arial"/>
                <a:cs typeface="Times New Roman"/>
              </a:rPr>
              <a:t>y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t</a:t>
            </a:r>
            <a:r>
              <a:rPr lang="en-US" sz="2800" dirty="0">
                <a:latin typeface="+mj-lt"/>
                <a:ea typeface="Arial"/>
                <a:cs typeface="Times New Roman"/>
              </a:rPr>
              <a:t>he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end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o</a:t>
            </a:r>
            <a:r>
              <a:rPr lang="en-US" sz="2800" dirty="0">
                <a:latin typeface="+mj-lt"/>
                <a:ea typeface="Arial"/>
                <a:cs typeface="Times New Roman"/>
              </a:rPr>
              <a:t>f 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t</a:t>
            </a:r>
            <a:r>
              <a:rPr lang="en-US" sz="2800" dirty="0">
                <a:latin typeface="+mj-lt"/>
                <a:ea typeface="Arial"/>
                <a:cs typeface="Times New Roman"/>
              </a:rPr>
              <a:t>he</a:t>
            </a:r>
            <a:r>
              <a:rPr lang="en-US" sz="2800" spc="-10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sess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i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o</a:t>
            </a:r>
            <a:r>
              <a:rPr lang="en-US" sz="2800" dirty="0">
                <a:latin typeface="+mj-lt"/>
                <a:ea typeface="Arial"/>
                <a:cs typeface="Times New Roman"/>
              </a:rPr>
              <a:t>n, 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t</a:t>
            </a:r>
            <a:r>
              <a:rPr lang="en-US" sz="2800" dirty="0">
                <a:latin typeface="+mj-lt"/>
                <a:ea typeface="Arial"/>
                <a:cs typeface="Times New Roman"/>
              </a:rPr>
              <a:t>he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l</a:t>
            </a:r>
            <a:r>
              <a:rPr lang="en-US" sz="2800" dirty="0">
                <a:latin typeface="+mj-lt"/>
                <a:ea typeface="Arial"/>
                <a:cs typeface="Times New Roman"/>
              </a:rPr>
              <a:t>ea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dirty="0">
                <a:latin typeface="+mj-lt"/>
                <a:ea typeface="Arial"/>
                <a:cs typeface="Times New Roman"/>
              </a:rPr>
              <a:t>n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e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dirty="0">
                <a:latin typeface="+mj-lt"/>
                <a:ea typeface="Arial"/>
                <a:cs typeface="Times New Roman"/>
              </a:rPr>
              <a:t>s</a:t>
            </a:r>
            <a:r>
              <a:rPr lang="en-US" sz="2800" spc="10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w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il</a:t>
            </a:r>
            <a:r>
              <a:rPr lang="en-US" sz="2800" dirty="0">
                <a:latin typeface="+mj-lt"/>
                <a:ea typeface="Arial"/>
                <a:cs typeface="Times New Roman"/>
              </a:rPr>
              <a:t>l be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ab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l</a:t>
            </a:r>
            <a:r>
              <a:rPr lang="en-US" sz="2800" dirty="0">
                <a:latin typeface="+mj-lt"/>
                <a:ea typeface="Arial"/>
                <a:cs typeface="Times New Roman"/>
              </a:rPr>
              <a:t>e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 t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o</a:t>
            </a:r>
            <a:r>
              <a:rPr lang="en-US" sz="2800" dirty="0">
                <a:latin typeface="+mj-lt"/>
                <a:ea typeface="Arial"/>
                <a:cs typeface="Times New Roman"/>
              </a:rPr>
              <a:t>:</a:t>
            </a:r>
            <a:endParaRPr lang="en-US" sz="2800" dirty="0">
              <a:latin typeface="+mj-lt"/>
              <a:ea typeface="Calibri"/>
              <a:cs typeface="Times New Roman"/>
            </a:endParaRPr>
          </a:p>
          <a:p>
            <a:pPr marL="230188" indent="-230188">
              <a:spcBef>
                <a:spcPts val="1800"/>
              </a:spcBef>
              <a:tabLst>
                <a:tab pos="304800" algn="l"/>
              </a:tabLst>
            </a:pPr>
            <a:r>
              <a:rPr lang="en-US" sz="2800" spc="-5" dirty="0" smtClean="0">
                <a:latin typeface="+mj-lt"/>
                <a:ea typeface="Arial"/>
                <a:cs typeface="Times New Roman"/>
              </a:rPr>
              <a:t>D</a:t>
            </a:r>
            <a:r>
              <a:rPr lang="en-US" sz="2800" dirty="0" smtClean="0">
                <a:latin typeface="+mj-lt"/>
                <a:ea typeface="Arial"/>
                <a:cs typeface="Times New Roman"/>
              </a:rPr>
              <a:t>esc</a:t>
            </a:r>
            <a:r>
              <a:rPr lang="en-US" sz="2800" spc="5" dirty="0" smtClean="0">
                <a:latin typeface="+mj-lt"/>
                <a:ea typeface="Arial"/>
                <a:cs typeface="Times New Roman"/>
              </a:rPr>
              <a:t>r</a:t>
            </a:r>
            <a:r>
              <a:rPr lang="en-US" sz="2800" spc="-5" dirty="0" smtClean="0">
                <a:latin typeface="+mj-lt"/>
                <a:ea typeface="Arial"/>
                <a:cs typeface="Times New Roman"/>
              </a:rPr>
              <a:t>i</a:t>
            </a:r>
            <a:r>
              <a:rPr lang="en-US" sz="2800" dirty="0" smtClean="0">
                <a:latin typeface="+mj-lt"/>
                <a:ea typeface="Arial"/>
                <a:cs typeface="Times New Roman"/>
              </a:rPr>
              <a:t>be</a:t>
            </a:r>
            <a:r>
              <a:rPr lang="en-US" sz="2800" spc="5" dirty="0" smtClean="0">
                <a:latin typeface="+mj-lt"/>
                <a:ea typeface="Arial"/>
                <a:cs typeface="Times New Roman"/>
              </a:rPr>
              <a:t> 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t</a:t>
            </a:r>
            <a:r>
              <a:rPr lang="en-US" sz="2800" dirty="0">
                <a:latin typeface="+mj-lt"/>
                <a:ea typeface="Arial"/>
                <a:cs typeface="Times New Roman"/>
              </a:rPr>
              <a:t>he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s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i</a:t>
            </a:r>
            <a:r>
              <a:rPr lang="en-US" sz="2800" spc="10" dirty="0">
                <a:latin typeface="+mj-lt"/>
                <a:ea typeface="Arial"/>
                <a:cs typeface="Times New Roman"/>
              </a:rPr>
              <a:t>g</a:t>
            </a:r>
            <a:r>
              <a:rPr lang="en-US" sz="2800" dirty="0">
                <a:latin typeface="+mj-lt"/>
                <a:ea typeface="Arial"/>
                <a:cs typeface="Times New Roman"/>
              </a:rPr>
              <a:t>n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i</a:t>
            </a:r>
            <a:r>
              <a:rPr lang="en-US" sz="2800" spc="15" dirty="0">
                <a:latin typeface="+mj-lt"/>
                <a:ea typeface="Arial"/>
                <a:cs typeface="Times New Roman"/>
              </a:rPr>
              <a:t>f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i</a:t>
            </a:r>
            <a:r>
              <a:rPr lang="en-US" sz="2800" dirty="0">
                <a:latin typeface="+mj-lt"/>
                <a:ea typeface="Arial"/>
                <a:cs typeface="Times New Roman"/>
              </a:rPr>
              <a:t>cance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o</a:t>
            </a:r>
            <a:r>
              <a:rPr lang="en-US" sz="2800" dirty="0">
                <a:latin typeface="+mj-lt"/>
                <a:ea typeface="Arial"/>
                <a:cs typeface="Times New Roman"/>
              </a:rPr>
              <a:t>f</a:t>
            </a:r>
            <a:r>
              <a:rPr lang="en-US" sz="2800" spc="10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us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i</a:t>
            </a:r>
            <a:r>
              <a:rPr lang="en-US" sz="2800" dirty="0">
                <a:latin typeface="+mj-lt"/>
                <a:ea typeface="Arial"/>
                <a:cs typeface="Times New Roman"/>
              </a:rPr>
              <a:t>ng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pa</a:t>
            </a:r>
            <a:r>
              <a:rPr lang="en-US" sz="2800" spc="-10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t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o</a:t>
            </a:r>
            <a:r>
              <a:rPr lang="en-US" sz="2800" dirty="0">
                <a:latin typeface="+mj-lt"/>
                <a:ea typeface="Arial"/>
                <a:cs typeface="Times New Roman"/>
              </a:rPr>
              <a:t>g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dirty="0">
                <a:latin typeface="+mj-lt"/>
                <a:ea typeface="Arial"/>
                <a:cs typeface="Times New Roman"/>
              </a:rPr>
              <a:t>aph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i</a:t>
            </a:r>
            <a:r>
              <a:rPr lang="en-US" sz="2800" dirty="0">
                <a:latin typeface="+mj-lt"/>
                <a:ea typeface="Arial"/>
                <a:cs typeface="Times New Roman"/>
              </a:rPr>
              <a:t>n</a:t>
            </a:r>
            <a:r>
              <a:rPr lang="en-US" sz="2800" spc="-10" dirty="0">
                <a:latin typeface="+mj-lt"/>
                <a:ea typeface="Arial"/>
                <a:cs typeface="Times New Roman"/>
              </a:rPr>
              <a:t> m</a:t>
            </a:r>
            <a:r>
              <a:rPr lang="en-US" sz="2800" dirty="0">
                <a:latin typeface="+mj-lt"/>
                <a:ea typeface="Arial"/>
                <a:cs typeface="Times New Roman"/>
              </a:rPr>
              <a:t>on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i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t</a:t>
            </a:r>
            <a:r>
              <a:rPr lang="en-US" sz="2800" dirty="0">
                <a:latin typeface="+mj-lt"/>
                <a:ea typeface="Arial"/>
                <a:cs typeface="Times New Roman"/>
              </a:rPr>
              <a:t>o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i</a:t>
            </a:r>
            <a:r>
              <a:rPr lang="en-US" sz="2800" dirty="0">
                <a:latin typeface="+mj-lt"/>
                <a:ea typeface="Arial"/>
                <a:cs typeface="Times New Roman"/>
              </a:rPr>
              <a:t>ng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 t</a:t>
            </a:r>
            <a:r>
              <a:rPr lang="en-US" sz="2800" dirty="0">
                <a:latin typeface="+mj-lt"/>
                <a:ea typeface="Arial"/>
                <a:cs typeface="Times New Roman"/>
              </a:rPr>
              <a:t>he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p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o</a:t>
            </a:r>
            <a:r>
              <a:rPr lang="en-US" sz="2800" dirty="0">
                <a:latin typeface="+mj-lt"/>
                <a:ea typeface="Arial"/>
                <a:cs typeface="Times New Roman"/>
              </a:rPr>
              <a:t>g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dirty="0">
                <a:latin typeface="+mj-lt"/>
                <a:ea typeface="Arial"/>
                <a:cs typeface="Times New Roman"/>
              </a:rPr>
              <a:t>ess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o</a:t>
            </a:r>
            <a:r>
              <a:rPr lang="en-US" sz="2800" dirty="0">
                <a:latin typeface="+mj-lt"/>
                <a:ea typeface="Arial"/>
                <a:cs typeface="Times New Roman"/>
              </a:rPr>
              <a:t>f </a:t>
            </a:r>
            <a:r>
              <a:rPr lang="en-US" sz="2800" spc="-5" dirty="0" smtClean="0">
                <a:latin typeface="+mj-lt"/>
                <a:ea typeface="Arial"/>
                <a:cs typeface="Times New Roman"/>
              </a:rPr>
              <a:t>l</a:t>
            </a:r>
            <a:r>
              <a:rPr lang="en-US" sz="2800" dirty="0" smtClean="0">
                <a:latin typeface="+mj-lt"/>
                <a:ea typeface="Arial"/>
                <a:cs typeface="Times New Roman"/>
              </a:rPr>
              <a:t>abour, fetal and maternal condition</a:t>
            </a:r>
            <a:endParaRPr lang="en-US" sz="2800" dirty="0">
              <a:latin typeface="+mj-lt"/>
              <a:ea typeface="Calibri"/>
              <a:cs typeface="Times New Roman"/>
            </a:endParaRPr>
          </a:p>
          <a:p>
            <a:pPr marL="230188" indent="-230188">
              <a:spcBef>
                <a:spcPts val="1800"/>
              </a:spcBef>
              <a:tabLst>
                <a:tab pos="304800" algn="l"/>
              </a:tabLst>
            </a:pPr>
            <a:r>
              <a:rPr lang="en-US" sz="2800" spc="-5" dirty="0" smtClean="0">
                <a:latin typeface="+mj-lt"/>
                <a:ea typeface="Arial"/>
                <a:cs typeface="Times New Roman"/>
              </a:rPr>
              <a:t>D</a:t>
            </a:r>
            <a:r>
              <a:rPr lang="en-US" sz="2800" dirty="0" smtClean="0">
                <a:latin typeface="+mj-lt"/>
                <a:ea typeface="Arial"/>
                <a:cs typeface="Times New Roman"/>
              </a:rPr>
              <a:t>esc</a:t>
            </a:r>
            <a:r>
              <a:rPr lang="en-US" sz="2800" spc="5" dirty="0" smtClean="0">
                <a:latin typeface="+mj-lt"/>
                <a:ea typeface="Arial"/>
                <a:cs typeface="Times New Roman"/>
              </a:rPr>
              <a:t>r</a:t>
            </a:r>
            <a:r>
              <a:rPr lang="en-US" sz="2800" spc="-5" dirty="0" smtClean="0">
                <a:latin typeface="+mj-lt"/>
                <a:ea typeface="Arial"/>
                <a:cs typeface="Times New Roman"/>
              </a:rPr>
              <a:t>i</a:t>
            </a:r>
            <a:r>
              <a:rPr lang="en-US" sz="2800" dirty="0" smtClean="0">
                <a:latin typeface="+mj-lt"/>
                <a:ea typeface="Arial"/>
                <a:cs typeface="Times New Roman"/>
              </a:rPr>
              <a:t>be</a:t>
            </a:r>
            <a:r>
              <a:rPr lang="en-US" sz="2800" spc="5" dirty="0" smtClean="0">
                <a:latin typeface="+mj-lt"/>
                <a:ea typeface="Arial"/>
                <a:cs typeface="Times New Roman"/>
              </a:rPr>
              <a:t> 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t</a:t>
            </a:r>
            <a:r>
              <a:rPr lang="en-US" sz="2800" dirty="0">
                <a:latin typeface="+mj-lt"/>
                <a:ea typeface="Arial"/>
                <a:cs typeface="Times New Roman"/>
              </a:rPr>
              <a:t>he</a:t>
            </a:r>
            <a:r>
              <a:rPr lang="en-US" sz="2800" spc="-20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fr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e</a:t>
            </a:r>
            <a:r>
              <a:rPr lang="en-US" sz="2800" spc="10" dirty="0">
                <a:latin typeface="+mj-lt"/>
                <a:ea typeface="Arial"/>
                <a:cs typeface="Times New Roman"/>
              </a:rPr>
              <a:t>q</a:t>
            </a:r>
            <a:r>
              <a:rPr lang="en-US" sz="2800" dirty="0">
                <a:latin typeface="+mj-lt"/>
                <a:ea typeface="Arial"/>
                <a:cs typeface="Times New Roman"/>
              </a:rPr>
              <a:t>uency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o</a:t>
            </a:r>
            <a:r>
              <a:rPr lang="en-US" sz="2800" dirty="0">
                <a:latin typeface="+mj-lt"/>
                <a:ea typeface="Arial"/>
                <a:cs typeface="Times New Roman"/>
              </a:rPr>
              <a:t>f 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dirty="0">
                <a:latin typeface="+mj-lt"/>
                <a:ea typeface="Arial"/>
                <a:cs typeface="Times New Roman"/>
              </a:rPr>
              <a:t>eco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dirty="0">
                <a:latin typeface="+mj-lt"/>
                <a:ea typeface="Arial"/>
                <a:cs typeface="Times New Roman"/>
              </a:rPr>
              <a:t>d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i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n</a:t>
            </a:r>
            <a:r>
              <a:rPr lang="en-US" sz="2800" dirty="0">
                <a:latin typeface="+mj-lt"/>
                <a:ea typeface="Arial"/>
                <a:cs typeface="Times New Roman"/>
              </a:rPr>
              <a:t>g</a:t>
            </a:r>
            <a:r>
              <a:rPr lang="en-US" sz="2800" spc="20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d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i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ff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e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dirty="0">
                <a:latin typeface="+mj-lt"/>
                <a:ea typeface="Arial"/>
                <a:cs typeface="Times New Roman"/>
              </a:rPr>
              <a:t>ent pa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a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m</a:t>
            </a:r>
            <a:r>
              <a:rPr lang="en-US" sz="2800" dirty="0">
                <a:latin typeface="+mj-lt"/>
                <a:ea typeface="Arial"/>
                <a:cs typeface="Times New Roman"/>
              </a:rPr>
              <a:t>e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t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e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dirty="0">
                <a:latin typeface="+mj-lt"/>
                <a:ea typeface="Arial"/>
                <a:cs typeface="Times New Roman"/>
              </a:rPr>
              <a:t>s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d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u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i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n</a:t>
            </a:r>
            <a:r>
              <a:rPr lang="en-US" sz="2800" dirty="0">
                <a:latin typeface="+mj-lt"/>
                <a:ea typeface="Arial"/>
                <a:cs typeface="Times New Roman"/>
              </a:rPr>
              <a:t>g</a:t>
            </a:r>
            <a:r>
              <a:rPr lang="en-US" sz="2800" spc="1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spc="-5" dirty="0" err="1">
                <a:latin typeface="+mj-lt"/>
                <a:ea typeface="Arial"/>
                <a:cs typeface="Times New Roman"/>
              </a:rPr>
              <a:t>l</a:t>
            </a:r>
            <a:r>
              <a:rPr lang="en-US" sz="2800" dirty="0" err="1">
                <a:latin typeface="+mj-lt"/>
                <a:ea typeface="Arial"/>
                <a:cs typeface="Times New Roman"/>
              </a:rPr>
              <a:t>abour</a:t>
            </a:r>
            <a:endParaRPr lang="en-US" sz="2800" dirty="0">
              <a:latin typeface="+mj-lt"/>
              <a:ea typeface="Calibri"/>
              <a:cs typeface="Times New Roman"/>
            </a:endParaRPr>
          </a:p>
          <a:p>
            <a:pPr marL="230188" indent="-230188">
              <a:spcBef>
                <a:spcPts val="1800"/>
              </a:spcBef>
              <a:tabLst>
                <a:tab pos="304800" algn="l"/>
              </a:tabLst>
            </a:pPr>
            <a:r>
              <a:rPr lang="en-US" sz="2800" spc="-5" dirty="0" smtClean="0">
                <a:latin typeface="+mj-lt"/>
                <a:ea typeface="Arial"/>
                <a:cs typeface="Times New Roman"/>
              </a:rPr>
              <a:t>Pl</a:t>
            </a:r>
            <a:r>
              <a:rPr lang="en-US" sz="2800" dirty="0" smtClean="0">
                <a:latin typeface="+mj-lt"/>
                <a:ea typeface="Arial"/>
                <a:cs typeface="Times New Roman"/>
              </a:rPr>
              <a:t>ot</a:t>
            </a:r>
            <a:r>
              <a:rPr lang="en-US" sz="2800" spc="10" dirty="0" smtClean="0">
                <a:latin typeface="+mj-lt"/>
                <a:ea typeface="Arial"/>
                <a:cs typeface="Times New Roman"/>
              </a:rPr>
              <a:t> 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t</a:t>
            </a:r>
            <a:r>
              <a:rPr lang="en-US" sz="2800" dirty="0">
                <a:latin typeface="+mj-lt"/>
                <a:ea typeface="Arial"/>
                <a:cs typeface="Times New Roman"/>
              </a:rPr>
              <a:t>he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case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s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t</a:t>
            </a:r>
            <a:r>
              <a:rPr lang="en-US" sz="2800" dirty="0">
                <a:latin typeface="+mj-lt"/>
                <a:ea typeface="Arial"/>
                <a:cs typeface="Times New Roman"/>
              </a:rPr>
              <a:t>udy</a:t>
            </a:r>
            <a:r>
              <a:rPr lang="en-US" sz="2800" spc="-20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spc="15" dirty="0">
                <a:latin typeface="+mj-lt"/>
                <a:ea typeface="Arial"/>
                <a:cs typeface="Times New Roman"/>
              </a:rPr>
              <a:t>f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i</a:t>
            </a:r>
            <a:r>
              <a:rPr lang="en-US" sz="2800" dirty="0">
                <a:latin typeface="+mj-lt"/>
                <a:ea typeface="Arial"/>
                <a:cs typeface="Times New Roman"/>
              </a:rPr>
              <a:t>nd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i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n</a:t>
            </a:r>
            <a:r>
              <a:rPr lang="en-US" sz="2800" spc="10" dirty="0">
                <a:latin typeface="+mj-lt"/>
                <a:ea typeface="Arial"/>
                <a:cs typeface="Times New Roman"/>
              </a:rPr>
              <a:t>g</a:t>
            </a:r>
            <a:r>
              <a:rPr lang="en-US" sz="2800" dirty="0">
                <a:latin typeface="+mj-lt"/>
                <a:ea typeface="Arial"/>
                <a:cs typeface="Times New Roman"/>
              </a:rPr>
              <a:t>s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and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i</a:t>
            </a:r>
            <a:r>
              <a:rPr lang="en-US" sz="2800" dirty="0">
                <a:latin typeface="+mj-lt"/>
                <a:ea typeface="Arial"/>
                <a:cs typeface="Times New Roman"/>
              </a:rPr>
              <a:t>n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t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e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dirty="0">
                <a:latin typeface="+mj-lt"/>
                <a:ea typeface="Arial"/>
                <a:cs typeface="Times New Roman"/>
              </a:rPr>
              <a:t>p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e</a:t>
            </a:r>
            <a:r>
              <a:rPr lang="en-US" sz="2800" dirty="0">
                <a:latin typeface="+mj-lt"/>
                <a:ea typeface="Arial"/>
                <a:cs typeface="Times New Roman"/>
              </a:rPr>
              <a:t>t 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t</a:t>
            </a:r>
            <a:r>
              <a:rPr lang="en-US" sz="2800" dirty="0">
                <a:latin typeface="+mj-lt"/>
                <a:ea typeface="Arial"/>
                <a:cs typeface="Times New Roman"/>
              </a:rPr>
              <a:t>he</a:t>
            </a:r>
            <a:r>
              <a:rPr lang="en-US" sz="2800" spc="-20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spc="15" dirty="0">
                <a:latin typeface="+mj-lt"/>
                <a:ea typeface="Arial"/>
                <a:cs typeface="Times New Roman"/>
              </a:rPr>
              <a:t>f</a:t>
            </a:r>
            <a:r>
              <a:rPr lang="en-US" sz="2800" spc="-5" dirty="0">
                <a:latin typeface="+mj-lt"/>
                <a:ea typeface="Arial"/>
                <a:cs typeface="Times New Roman"/>
              </a:rPr>
              <a:t>ill</a:t>
            </a:r>
            <a:r>
              <a:rPr lang="en-US" sz="2800" dirty="0">
                <a:latin typeface="+mj-lt"/>
                <a:ea typeface="Arial"/>
                <a:cs typeface="Times New Roman"/>
              </a:rPr>
              <a:t>ed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>
                <a:latin typeface="+mj-lt"/>
                <a:ea typeface="Arial"/>
                <a:cs typeface="Times New Roman"/>
              </a:rPr>
              <a:t>pa</a:t>
            </a:r>
            <a:r>
              <a:rPr lang="en-US" sz="2800" spc="-10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t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o</a:t>
            </a:r>
            <a:r>
              <a:rPr lang="en-US" sz="2800" spc="10" dirty="0">
                <a:latin typeface="+mj-lt"/>
                <a:ea typeface="Arial"/>
                <a:cs typeface="Times New Roman"/>
              </a:rPr>
              <a:t>g</a:t>
            </a:r>
            <a:r>
              <a:rPr lang="en-US" sz="2800" spc="5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dirty="0">
                <a:latin typeface="+mj-lt"/>
                <a:ea typeface="Arial"/>
                <a:cs typeface="Times New Roman"/>
              </a:rPr>
              <a:t>aph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spc="15" dirty="0">
                <a:latin typeface="+mj-lt"/>
                <a:ea typeface="Arial"/>
                <a:cs typeface="Times New Roman"/>
              </a:rPr>
              <a:t>f</a:t>
            </a:r>
            <a:r>
              <a:rPr lang="en-US" sz="2800" spc="-15" dirty="0">
                <a:latin typeface="+mj-lt"/>
                <a:ea typeface="Arial"/>
                <a:cs typeface="Times New Roman"/>
              </a:rPr>
              <a:t>o</a:t>
            </a:r>
            <a:r>
              <a:rPr lang="en-US" sz="2800" dirty="0">
                <a:latin typeface="+mj-lt"/>
                <a:ea typeface="Arial"/>
                <a:cs typeface="Times New Roman"/>
              </a:rPr>
              <a:t>r</a:t>
            </a:r>
            <a:r>
              <a:rPr lang="en-US" sz="2800" spc="10" dirty="0">
                <a:latin typeface="+mj-lt"/>
                <a:ea typeface="Arial"/>
                <a:cs typeface="Times New Roman"/>
              </a:rPr>
              <a:t> </a:t>
            </a:r>
            <a:r>
              <a:rPr lang="en-US" sz="2800" dirty="0" smtClean="0">
                <a:latin typeface="+mj-lt"/>
                <a:ea typeface="Arial"/>
                <a:cs typeface="Times New Roman"/>
              </a:rPr>
              <a:t>dec</a:t>
            </a:r>
            <a:r>
              <a:rPr lang="en-US" sz="2800" spc="-5" dirty="0" smtClean="0">
                <a:latin typeface="+mj-lt"/>
                <a:ea typeface="Arial"/>
                <a:cs typeface="Times New Roman"/>
              </a:rPr>
              <a:t>i</a:t>
            </a:r>
            <a:r>
              <a:rPr lang="en-US" sz="2800" dirty="0" smtClean="0">
                <a:latin typeface="+mj-lt"/>
                <a:ea typeface="Arial"/>
                <a:cs typeface="Times New Roman"/>
              </a:rPr>
              <a:t>s</a:t>
            </a:r>
            <a:r>
              <a:rPr lang="en-US" sz="2800" spc="-5" dirty="0" smtClean="0">
                <a:latin typeface="+mj-lt"/>
                <a:ea typeface="Arial"/>
                <a:cs typeface="Times New Roman"/>
              </a:rPr>
              <a:t>i</a:t>
            </a:r>
            <a:r>
              <a:rPr lang="en-US" sz="2800" dirty="0" smtClean="0">
                <a:latin typeface="+mj-lt"/>
                <a:ea typeface="Arial"/>
                <a:cs typeface="Times New Roman"/>
              </a:rPr>
              <a:t>on</a:t>
            </a:r>
            <a:r>
              <a:rPr lang="en-US" sz="2800" dirty="0">
                <a:latin typeface="+mj-lt"/>
                <a:ea typeface="Calibri"/>
                <a:cs typeface="Times New Roman"/>
              </a:rPr>
              <a:t> </a:t>
            </a:r>
            <a:r>
              <a:rPr lang="en-US" sz="2800" dirty="0" smtClean="0">
                <a:latin typeface="+mj-lt"/>
                <a:ea typeface="Calibri"/>
                <a:cs typeface="Times New Roman"/>
              </a:rPr>
              <a:t>making </a:t>
            </a:r>
            <a:endParaRPr lang="en-US" sz="2800" dirty="0">
              <a:latin typeface="+mj-lt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</a:t>
            </a:r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9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76225" y="228601"/>
            <a:ext cx="8639175" cy="761999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ts val="1200"/>
              </a:spcBef>
            </a:pPr>
            <a:r>
              <a:rPr lang="en-US" b="1" dirty="0" smtClean="0"/>
              <a:t>What is a </a:t>
            </a:r>
            <a:r>
              <a:rPr lang="en-US" dirty="0" err="1"/>
              <a:t>P</a:t>
            </a:r>
            <a:r>
              <a:rPr lang="en-US" b="1" dirty="0" err="1" smtClean="0"/>
              <a:t>artograph</a:t>
            </a:r>
            <a:r>
              <a:rPr lang="en-US" b="1" dirty="0" smtClean="0"/>
              <a:t>?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3528" y="1412776"/>
            <a:ext cx="864096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indent="-227013">
              <a:spcBef>
                <a:spcPts val="1200"/>
              </a:spcBef>
              <a:buClr>
                <a:srgbClr val="A9432B"/>
              </a:buCl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</a:rPr>
              <a:t>Partograph</a:t>
            </a:r>
            <a:r>
              <a:rPr lang="en-US" sz="2800" dirty="0">
                <a:solidFill>
                  <a:srgbClr val="000000"/>
                </a:solidFill>
              </a:rPr>
              <a:t> is the most important tool for health workers at any level to assess the progress of </a:t>
            </a:r>
            <a:r>
              <a:rPr lang="en-US" sz="2800" dirty="0" err="1">
                <a:solidFill>
                  <a:srgbClr val="000000"/>
                </a:solidFill>
              </a:rPr>
              <a:t>labour</a:t>
            </a:r>
            <a:r>
              <a:rPr lang="en-US" sz="2800" dirty="0">
                <a:solidFill>
                  <a:srgbClr val="000000"/>
                </a:solidFill>
              </a:rPr>
              <a:t> and take appropriate actions</a:t>
            </a:r>
          </a:p>
          <a:p>
            <a:pPr marL="227013" lvl="0" indent="-227013">
              <a:spcBef>
                <a:spcPts val="1200"/>
              </a:spcBef>
              <a:buClr>
                <a:srgbClr val="A9432B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Graphic </a:t>
            </a:r>
            <a:r>
              <a:rPr lang="en-US" sz="2800" dirty="0">
                <a:solidFill>
                  <a:srgbClr val="000000"/>
                </a:solidFill>
              </a:rPr>
              <a:t>recording of the progress of labor </a:t>
            </a:r>
            <a:r>
              <a:rPr lang="en-US" sz="2800" dirty="0" smtClean="0">
                <a:solidFill>
                  <a:srgbClr val="000000"/>
                </a:solidFill>
              </a:rPr>
              <a:t>and condition </a:t>
            </a:r>
            <a:r>
              <a:rPr lang="en-US" sz="2800" dirty="0">
                <a:solidFill>
                  <a:srgbClr val="000000"/>
                </a:solidFill>
              </a:rPr>
              <a:t>of mother and fetus </a:t>
            </a:r>
          </a:p>
          <a:p>
            <a:pPr marL="227013" lvl="0" indent="-227013">
              <a:spcBef>
                <a:spcPts val="1200"/>
              </a:spcBef>
              <a:buClr>
                <a:srgbClr val="A9432B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Labor record , thus reduces paper </a:t>
            </a:r>
            <a:r>
              <a:rPr lang="en-US" sz="2800" dirty="0" smtClean="0">
                <a:solidFill>
                  <a:srgbClr val="000000"/>
                </a:solidFill>
              </a:rPr>
              <a:t>work</a:t>
            </a:r>
          </a:p>
          <a:p>
            <a:pPr marL="227013" lvl="0" indent="-227013">
              <a:spcBef>
                <a:spcPts val="1200"/>
              </a:spcBef>
              <a:buClr>
                <a:srgbClr val="A9432B"/>
              </a:buClr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000000"/>
                </a:solidFill>
              </a:rPr>
              <a:t>Partogrpah</a:t>
            </a:r>
            <a:r>
              <a:rPr lang="en-US" sz="2800" dirty="0" smtClean="0">
                <a:solidFill>
                  <a:srgbClr val="000000"/>
                </a:solidFill>
              </a:rPr>
              <a:t> is applicable for the active phase of first stage of </a:t>
            </a:r>
            <a:r>
              <a:rPr lang="en-US" sz="2800" dirty="0" err="1" smtClean="0">
                <a:solidFill>
                  <a:srgbClr val="000000"/>
                </a:solidFill>
              </a:rPr>
              <a:t>labour</a:t>
            </a:r>
            <a:r>
              <a:rPr lang="en-US" sz="2800" dirty="0" smtClean="0">
                <a:solidFill>
                  <a:srgbClr val="000000"/>
                </a:solidFill>
              </a:rPr>
              <a:t> i.e., from cervical dilatation &gt;=4cm to full dilatation of cervix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-41050"/>
            <a:ext cx="5256584" cy="68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4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51520" y="1340769"/>
            <a:ext cx="3887837" cy="4176464"/>
          </a:xfrm>
          <a:noFill/>
        </p:spPr>
        <p:txBody>
          <a:bodyPr>
            <a:noAutofit/>
          </a:bodyPr>
          <a:lstStyle/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2800" b="1" dirty="0" smtClean="0"/>
              <a:t>Identification data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800" dirty="0" smtClean="0"/>
              <a:t>Name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800" dirty="0" smtClean="0"/>
              <a:t>Age,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800" dirty="0" smtClean="0"/>
              <a:t>Parity,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800" dirty="0" smtClean="0"/>
              <a:t>Date and time of admission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800" dirty="0" smtClean="0"/>
              <a:t>Registration number;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800" dirty="0" smtClean="0"/>
              <a:t>Time of rupture of membranes.</a:t>
            </a:r>
          </a:p>
        </p:txBody>
      </p:sp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Plotting </a:t>
            </a:r>
            <a:r>
              <a:rPr lang="en-US" altLang="en-US" sz="3600" dirty="0" smtClean="0"/>
              <a:t>a </a:t>
            </a:r>
            <a:r>
              <a:rPr lang="en-US" altLang="en-US" sz="3600" dirty="0" err="1" smtClean="0"/>
              <a:t>Partograph</a:t>
            </a:r>
            <a:endParaRPr lang="en-US" altLang="en-US" sz="3600" dirty="0" smtClean="0"/>
          </a:p>
        </p:txBody>
      </p:sp>
      <p:pic>
        <p:nvPicPr>
          <p:cNvPr id="21508" name="Picture 2" descr="Graph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80"/>
          <a:stretch>
            <a:fillRect/>
          </a:stretch>
        </p:blipFill>
        <p:spPr bwMode="auto">
          <a:xfrm>
            <a:off x="4235077" y="1883395"/>
            <a:ext cx="4297363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>
            <a:normAutofit fontScale="925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8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79512" y="1412776"/>
            <a:ext cx="4241973" cy="4349874"/>
          </a:xfrm>
          <a:noFill/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en-US" sz="2800" b="1" dirty="0" smtClean="0"/>
              <a:t>Fetal Condition</a:t>
            </a:r>
            <a:endParaRPr lang="en-US" altLang="en-US" sz="2800" b="1" i="1" dirty="0" smtClean="0"/>
          </a:p>
          <a:p>
            <a:pPr eaLnBrk="1" hangingPunct="1">
              <a:spcBef>
                <a:spcPts val="600"/>
              </a:spcBef>
            </a:pPr>
            <a:r>
              <a:rPr lang="en-US" altLang="en-US" sz="2800" dirty="0" smtClean="0"/>
              <a:t>Count fetal heart rate every 30 minutes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800" dirty="0" smtClean="0"/>
              <a:t>Count for one full minute, immediately following a uterine contraction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800" dirty="0" smtClean="0"/>
              <a:t>Fetal distress: FHR &lt;120 beats/minute or &gt;160 beats/minute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en-US" sz="2800" b="1" dirty="0" smtClean="0"/>
              <a:t>Arrange for referral</a:t>
            </a:r>
          </a:p>
        </p:txBody>
      </p:sp>
      <p:sp>
        <p:nvSpPr>
          <p:cNvPr id="225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Plotting </a:t>
            </a:r>
            <a:r>
              <a:rPr lang="en-US" altLang="en-US" sz="3600" dirty="0" smtClean="0"/>
              <a:t>a </a:t>
            </a:r>
            <a:r>
              <a:rPr lang="en-US" altLang="en-US" sz="3600" dirty="0" err="1" smtClean="0"/>
              <a:t>Partograph</a:t>
            </a:r>
            <a:endParaRPr lang="en-US" altLang="en-US" sz="3600" dirty="0" smtClean="0"/>
          </a:p>
        </p:txBody>
      </p:sp>
      <p:pic>
        <p:nvPicPr>
          <p:cNvPr id="22532" name="Picture 2" descr="Graph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80"/>
          <a:stretch>
            <a:fillRect/>
          </a:stretch>
        </p:blipFill>
        <p:spPr bwMode="auto">
          <a:xfrm>
            <a:off x="4421485" y="1928838"/>
            <a:ext cx="3922713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>
            <a:normAutofit fontScale="925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9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259632" y="1340768"/>
            <a:ext cx="7128792" cy="3384376"/>
          </a:xfrm>
          <a:noFill/>
        </p:spPr>
        <p:txBody>
          <a:bodyPr>
            <a:noAutofit/>
          </a:bodyPr>
          <a:lstStyle/>
          <a:p>
            <a:pPr eaLnBrk="1" hangingPunct="1">
              <a:spcBef>
                <a:spcPts val="1800"/>
              </a:spcBef>
              <a:buFont typeface="Wingdings" pitchFamily="2" charset="2"/>
              <a:buNone/>
            </a:pPr>
            <a:r>
              <a:rPr lang="en-US" altLang="en-US" sz="2800" b="1" dirty="0" smtClean="0"/>
              <a:t>Record  status of membranes and amniotic fluid color every half hourly in Partograph as follows: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 sz="2800" dirty="0" smtClean="0"/>
              <a:t>Membranes intact (mark ‘I’)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 sz="2800" dirty="0" smtClean="0"/>
              <a:t>Blood stained (mark ‘B’)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 sz="2800" dirty="0" smtClean="0"/>
              <a:t>Clear liquor (mark ‘C’)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 sz="2800" dirty="0" smtClean="0"/>
              <a:t>Meconium stained liquor (mark ‘M’)</a:t>
            </a:r>
          </a:p>
        </p:txBody>
      </p:sp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Plotting </a:t>
            </a:r>
            <a:r>
              <a:rPr lang="en-US" altLang="en-US" sz="3600" dirty="0" smtClean="0"/>
              <a:t>a </a:t>
            </a:r>
            <a:r>
              <a:rPr lang="en-US" altLang="en-US" sz="3600" dirty="0" err="1" smtClean="0"/>
              <a:t>Partograph</a:t>
            </a:r>
            <a:endParaRPr lang="en-US" altLang="en-US" sz="36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50860" y="5921896"/>
            <a:ext cx="720080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dirty="0" smtClean="0"/>
              <a:t>Use sterile perineal pad to look for colour of liquor and status of membrane</a:t>
            </a:r>
            <a:endParaRPr lang="en-IN" sz="2200" b="1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>
            <a:normAutofit fontScale="925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7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51520" y="1196752"/>
            <a:ext cx="4536504" cy="4300339"/>
          </a:xfrm>
          <a:noFill/>
        </p:spPr>
        <p:txBody>
          <a:bodyPr>
            <a:noAutofit/>
          </a:bodyPr>
          <a:lstStyle/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2400" b="1" dirty="0" smtClean="0"/>
              <a:t>Labor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dirty="0" smtClean="0"/>
              <a:t>Begin plotting in active labor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dirty="0" smtClean="0"/>
              <a:t>Cervical dilatation &gt; = 4 cm and &gt; 2 contractions / 10 minutes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b="1" dirty="0" smtClean="0"/>
              <a:t>Always plot initial finding at Alert line. </a:t>
            </a:r>
            <a:r>
              <a:rPr lang="en-US" altLang="en-US" sz="2400" dirty="0" smtClean="0"/>
              <a:t>Note the time.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dirty="0" smtClean="0"/>
              <a:t>Repeat P/V after 4 hours and plot the cervical dilatation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dirty="0" smtClean="0"/>
              <a:t>In active phase cervical dilatation should be 1 or ore than 1 cm/ hour.</a:t>
            </a:r>
          </a:p>
        </p:txBody>
      </p:sp>
      <p:sp>
        <p:nvSpPr>
          <p:cNvPr id="245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Plotting a </a:t>
            </a:r>
            <a:r>
              <a:rPr lang="en-US" altLang="en-US" dirty="0" err="1"/>
              <a:t>P</a:t>
            </a:r>
            <a:r>
              <a:rPr lang="en-US" altLang="en-US" sz="3600" dirty="0" err="1" smtClean="0"/>
              <a:t>artograph</a:t>
            </a:r>
            <a:endParaRPr lang="en-US" altLang="en-US" sz="3600" dirty="0" smtClean="0"/>
          </a:p>
        </p:txBody>
      </p:sp>
      <p:pic>
        <p:nvPicPr>
          <p:cNvPr id="24580" name="Picture 2" descr="Graph1"/>
          <p:cNvPicPr>
            <a:picLocks noChangeAspect="1" noChangeArrowheads="1"/>
          </p:cNvPicPr>
          <p:nvPr/>
        </p:nvPicPr>
        <p:blipFill>
          <a:blip r:embed="rId2">
            <a:lum bright="-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58" b="32930"/>
          <a:stretch>
            <a:fillRect/>
          </a:stretch>
        </p:blipFill>
        <p:spPr bwMode="auto">
          <a:xfrm>
            <a:off x="4788024" y="1700808"/>
            <a:ext cx="375602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>
            <a:normAutofit fontScale="925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5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94243178-6AA9-4401-97D9-C61874F4FAE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539552" y="1484784"/>
            <a:ext cx="7776864" cy="4392488"/>
          </a:xfrm>
        </p:spPr>
        <p:txBody>
          <a:bodyPr/>
          <a:lstStyle/>
          <a:p>
            <a:pPr>
              <a:lnSpc>
                <a:spcPts val="25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n-US" altLang="en-US" sz="2000" b="1" dirty="0"/>
              <a:t>Chart the contractions every half an hour</a:t>
            </a:r>
          </a:p>
          <a:p>
            <a:pPr>
              <a:lnSpc>
                <a:spcPts val="25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sz="2000" dirty="0"/>
              <a:t>Number of contractions in 10 </a:t>
            </a:r>
            <a:r>
              <a:rPr lang="en-US" altLang="en-US" sz="2000" dirty="0" err="1"/>
              <a:t>mins</a:t>
            </a:r>
            <a:endParaRPr lang="en-US" altLang="en-US" sz="2000" dirty="0"/>
          </a:p>
          <a:p>
            <a:pPr>
              <a:lnSpc>
                <a:spcPts val="25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sz="2000" dirty="0"/>
              <a:t>Duration in seconds. </a:t>
            </a:r>
          </a:p>
          <a:p>
            <a:pPr lvl="1">
              <a:lnSpc>
                <a:spcPts val="2500"/>
              </a:lnSpc>
              <a:spcBef>
                <a:spcPts val="1200"/>
              </a:spcBef>
              <a:spcAft>
                <a:spcPts val="1200"/>
              </a:spcAft>
              <a:buSzPct val="80000"/>
              <a:buFont typeface="Courier New" panose="02070309020205020404" pitchFamily="49" charset="0"/>
              <a:buChar char="o"/>
            </a:pPr>
            <a:r>
              <a:rPr lang="en-US" altLang="en-US" sz="2000" dirty="0"/>
              <a:t>Less than 20 seconds  	</a:t>
            </a:r>
          </a:p>
          <a:p>
            <a:pPr lvl="1">
              <a:lnSpc>
                <a:spcPts val="2500"/>
              </a:lnSpc>
              <a:spcBef>
                <a:spcPts val="1200"/>
              </a:spcBef>
              <a:spcAft>
                <a:spcPts val="1200"/>
              </a:spcAft>
              <a:buSzPct val="80000"/>
              <a:buFont typeface="Courier New" panose="02070309020205020404" pitchFamily="49" charset="0"/>
              <a:buChar char="o"/>
            </a:pPr>
            <a:r>
              <a:rPr lang="en-US" altLang="en-US" sz="2000" dirty="0"/>
              <a:t>Between 20 and 40 seconds 	</a:t>
            </a:r>
          </a:p>
          <a:p>
            <a:pPr lvl="1">
              <a:lnSpc>
                <a:spcPts val="2500"/>
              </a:lnSpc>
              <a:spcBef>
                <a:spcPts val="1200"/>
              </a:spcBef>
              <a:spcAft>
                <a:spcPts val="1200"/>
              </a:spcAft>
              <a:buSzPct val="80000"/>
              <a:buFont typeface="Courier New" panose="02070309020205020404" pitchFamily="49" charset="0"/>
              <a:buChar char="o"/>
            </a:pPr>
            <a:r>
              <a:rPr lang="en-US" altLang="en-US" sz="2000" dirty="0"/>
              <a:t>More than 40 seconds 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Plotting a </a:t>
            </a:r>
            <a:r>
              <a:rPr lang="en-US" altLang="en-US" dirty="0" err="1"/>
              <a:t>Partograph</a:t>
            </a:r>
            <a:endParaRPr lang="en-US" altLang="en-US" dirty="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5122912" y="4653136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en-US" altLang="en-US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2" name="Rectangle 6" descr="5%"/>
          <p:cNvSpPr>
            <a:spLocks noChangeArrowheads="1"/>
          </p:cNvSpPr>
          <p:nvPr/>
        </p:nvSpPr>
        <p:spPr bwMode="auto">
          <a:xfrm>
            <a:off x="5122912" y="3356992"/>
            <a:ext cx="457200" cy="304800"/>
          </a:xfrm>
          <a:prstGeom prst="rect">
            <a:avLst/>
          </a:prstGeom>
          <a:pattFill prst="pct5">
            <a:fgClr>
              <a:schemeClr val="tx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en-US" altLang="en-US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3" name="Rectangle 6" descr="Wide upward diagonal"/>
          <p:cNvSpPr>
            <a:spLocks noChangeArrowheads="1"/>
          </p:cNvSpPr>
          <p:nvPr/>
        </p:nvSpPr>
        <p:spPr bwMode="auto">
          <a:xfrm>
            <a:off x="5122912" y="4005064"/>
            <a:ext cx="457200" cy="304800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en-US" altLang="en-US">
              <a:solidFill>
                <a:schemeClr val="bg2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732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  <p:bldP spid="25606" grpId="0" animBg="1"/>
      <p:bldP spid="2" grpId="0" animBg="1"/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Soho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904</Words>
  <Application>Microsoft Office PowerPoint</Application>
  <PresentationFormat>On-screen Show (4:3)</PresentationFormat>
  <Paragraphs>179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1_Soho</vt:lpstr>
      <vt:lpstr>Partograph</vt:lpstr>
      <vt:lpstr>Learning Objectives</vt:lpstr>
      <vt:lpstr>What is a Partograph? </vt:lpstr>
      <vt:lpstr>PowerPoint Presentation</vt:lpstr>
      <vt:lpstr>Plotting a Partograph</vt:lpstr>
      <vt:lpstr>Plotting a Partograph</vt:lpstr>
      <vt:lpstr>Plotting a Partograph</vt:lpstr>
      <vt:lpstr>Plotting a Partograph</vt:lpstr>
      <vt:lpstr>Plotting a Partograph</vt:lpstr>
      <vt:lpstr>Plotting a Partograph</vt:lpstr>
      <vt:lpstr>Plotting a Partograph</vt:lpstr>
      <vt:lpstr>Interpreting  a Partograph</vt:lpstr>
      <vt:lpstr>Interpreting a Partograph</vt:lpstr>
      <vt:lpstr>What are the Indications for Referral to FRU – Interpretation of Partograph for timely referral  </vt:lpstr>
      <vt:lpstr>Key Messages</vt:lpstr>
      <vt:lpstr>PARTOGRAPH – CASTE STUDY 1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Partograph</dc:title>
  <dc:creator>Jhpiego</dc:creator>
  <cp:lastModifiedBy>Vikas Yadav</cp:lastModifiedBy>
  <cp:revision>24</cp:revision>
  <dcterms:created xsi:type="dcterms:W3CDTF">2015-02-03T05:27:52Z</dcterms:created>
  <dcterms:modified xsi:type="dcterms:W3CDTF">2015-04-24T12:04:13Z</dcterms:modified>
</cp:coreProperties>
</file>