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60A9F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D6E5EF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2027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60A9F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6E5EF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60A9F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60A9F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080" y="373379"/>
            <a:ext cx="11691541" cy="86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60A9F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6176" y="2367788"/>
            <a:ext cx="10398046" cy="452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D6E5EF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32206" y="88899"/>
            <a:ext cx="7536180" cy="2106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598170" marR="5080" indent="-586105">
              <a:lnSpc>
                <a:spcPts val="4200"/>
              </a:lnSpc>
              <a:spcBef>
                <a:spcPts val="140"/>
              </a:spcBef>
              <a:tabLst>
                <a:tab pos="1379220" algn="l"/>
              </a:tabLst>
            </a:pPr>
            <a:r>
              <a:rPr dirty="0" sz="3400" spc="-40" b="1">
                <a:solidFill>
                  <a:srgbClr val="C55A11"/>
                </a:solidFill>
                <a:latin typeface="Times New Roman"/>
                <a:cs typeface="Times New Roman"/>
              </a:rPr>
              <a:t>BHEEMANNA</a:t>
            </a:r>
            <a:r>
              <a:rPr dirty="0" sz="3400" spc="-229" b="1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dirty="0" sz="3400" spc="-20" b="1">
                <a:solidFill>
                  <a:srgbClr val="C55A11"/>
                </a:solidFill>
                <a:latin typeface="Times New Roman"/>
                <a:cs typeface="Times New Roman"/>
              </a:rPr>
              <a:t>KHANDRE</a:t>
            </a:r>
            <a:r>
              <a:rPr dirty="0" sz="3400" spc="-125" b="1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dirty="0" sz="3400" spc="-10" b="1">
                <a:solidFill>
                  <a:srgbClr val="C55A11"/>
                </a:solidFill>
                <a:latin typeface="Times New Roman"/>
                <a:cs typeface="Times New Roman"/>
              </a:rPr>
              <a:t>INSTITUTE </a:t>
            </a:r>
            <a:r>
              <a:rPr dirty="0" sz="3400" spc="-25" b="1">
                <a:solidFill>
                  <a:srgbClr val="C55A11"/>
                </a:solidFill>
                <a:latin typeface="Times New Roman"/>
                <a:cs typeface="Times New Roman"/>
              </a:rPr>
              <a:t>OF</a:t>
            </a:r>
            <a:r>
              <a:rPr dirty="0" sz="3400" b="1">
                <a:solidFill>
                  <a:srgbClr val="C55A11"/>
                </a:solidFill>
                <a:latin typeface="Times New Roman"/>
                <a:cs typeface="Times New Roman"/>
              </a:rPr>
              <a:t>	</a:t>
            </a:r>
            <a:r>
              <a:rPr dirty="0" sz="3400" spc="-40" b="1">
                <a:solidFill>
                  <a:srgbClr val="C55A11"/>
                </a:solidFill>
                <a:latin typeface="Times New Roman"/>
                <a:cs typeface="Times New Roman"/>
              </a:rPr>
              <a:t>TECHNOLOGY</a:t>
            </a:r>
            <a:r>
              <a:rPr dirty="0" sz="3400" spc="-140" b="1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dirty="0" sz="3400" spc="-10" b="1">
                <a:solidFill>
                  <a:srgbClr val="C55A11"/>
                </a:solidFill>
                <a:latin typeface="Times New Roman"/>
                <a:cs typeface="Times New Roman"/>
              </a:rPr>
              <a:t>BHALKI</a:t>
            </a: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3400">
              <a:latin typeface="Times New Roman"/>
              <a:cs typeface="Times New Roman"/>
            </a:endParaRPr>
          </a:p>
          <a:p>
            <a:pPr algn="ctr" marL="123189">
              <a:lnSpc>
                <a:spcPct val="100000"/>
              </a:lnSpc>
            </a:pPr>
            <a:r>
              <a:rPr dirty="0" sz="2900" spc="-10" b="1">
                <a:solidFill>
                  <a:srgbClr val="00B050"/>
                </a:solidFill>
                <a:latin typeface="Times New Roman"/>
                <a:cs typeface="Times New Roman"/>
              </a:rPr>
              <a:t>Project</a:t>
            </a:r>
            <a:r>
              <a:rPr dirty="0" sz="2900" spc="-60" b="1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dirty="0" sz="2900" spc="-25" b="1">
                <a:solidFill>
                  <a:srgbClr val="00B050"/>
                </a:solidFill>
                <a:latin typeface="Times New Roman"/>
                <a:cs typeface="Times New Roman"/>
              </a:rPr>
              <a:t>Phase-</a:t>
            </a:r>
            <a:r>
              <a:rPr dirty="0" sz="2900" b="1">
                <a:solidFill>
                  <a:srgbClr val="00B050"/>
                </a:solidFill>
                <a:latin typeface="Times New Roman"/>
                <a:cs typeface="Times New Roman"/>
              </a:rPr>
              <a:t>1</a:t>
            </a:r>
            <a:r>
              <a:rPr dirty="0" sz="2900" spc="-65" b="1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dirty="0" sz="2900" b="1">
                <a:solidFill>
                  <a:srgbClr val="00B050"/>
                </a:solidFill>
                <a:latin typeface="Times New Roman"/>
                <a:cs typeface="Times New Roman"/>
              </a:rPr>
              <a:t>Seminar</a:t>
            </a:r>
            <a:r>
              <a:rPr dirty="0" sz="2900" spc="-110" b="1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dirty="0" sz="2900" b="1">
                <a:solidFill>
                  <a:srgbClr val="00B050"/>
                </a:solidFill>
                <a:latin typeface="Times New Roman"/>
                <a:cs typeface="Times New Roman"/>
              </a:rPr>
              <a:t>On</a:t>
            </a:r>
            <a:r>
              <a:rPr dirty="0" sz="2900" spc="-110" b="1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dirty="0" sz="2900" spc="-10" b="1">
                <a:solidFill>
                  <a:srgbClr val="00B050"/>
                </a:solidFill>
                <a:latin typeface="Times New Roman"/>
                <a:cs typeface="Times New Roman"/>
              </a:rPr>
              <a:t>Topic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48243" y="2545588"/>
            <a:ext cx="4785360" cy="2153285"/>
          </a:xfrm>
          <a:prstGeom prst="rect">
            <a:avLst/>
          </a:prstGeom>
        </p:spPr>
        <p:txBody>
          <a:bodyPr wrap="square" lIns="0" tIns="2114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dirty="0" sz="8000" spc="-55" b="1">
                <a:solidFill>
                  <a:srgbClr val="FF0000"/>
                </a:solidFill>
                <a:latin typeface="Calibri"/>
                <a:cs typeface="Calibri"/>
              </a:rPr>
              <a:t>Aero-</a:t>
            </a:r>
            <a:r>
              <a:rPr dirty="0" sz="8000" spc="-10" b="1">
                <a:solidFill>
                  <a:srgbClr val="FF0000"/>
                </a:solidFill>
                <a:latin typeface="Calibri"/>
                <a:cs typeface="Calibri"/>
              </a:rPr>
              <a:t>Sync</a:t>
            </a:r>
            <a:r>
              <a:rPr dirty="0" sz="8000" spc="-10" b="1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8000">
              <a:latin typeface="Times New Roman"/>
              <a:cs typeface="Times New Roman"/>
            </a:endParaRPr>
          </a:p>
          <a:p>
            <a:pPr algn="ctr" marR="330835">
              <a:lnSpc>
                <a:spcPct val="100000"/>
              </a:lnSpc>
              <a:spcBef>
                <a:spcPts val="785"/>
              </a:spcBef>
            </a:pPr>
            <a:r>
              <a:rPr dirty="0" sz="4000" b="1">
                <a:solidFill>
                  <a:srgbClr val="3B3838"/>
                </a:solidFill>
                <a:latin typeface="Times New Roman"/>
                <a:cs typeface="Times New Roman"/>
              </a:rPr>
              <a:t>Presented</a:t>
            </a:r>
            <a:r>
              <a:rPr dirty="0" sz="4000" spc="-160" b="1">
                <a:solidFill>
                  <a:srgbClr val="3B3838"/>
                </a:solidFill>
                <a:latin typeface="Times New Roman"/>
                <a:cs typeface="Times New Roman"/>
              </a:rPr>
              <a:t> </a:t>
            </a:r>
            <a:r>
              <a:rPr dirty="0" sz="4000" spc="-25" b="1">
                <a:solidFill>
                  <a:srgbClr val="3B3838"/>
                </a:solidFill>
                <a:latin typeface="Times New Roman"/>
                <a:cs typeface="Times New Roman"/>
              </a:rPr>
              <a:t>By: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65631" y="4800091"/>
            <a:ext cx="2032000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B050"/>
                </a:solidFill>
                <a:latin typeface="Times New Roman"/>
                <a:cs typeface="Times New Roman"/>
              </a:rPr>
              <a:t>MD.Moizuddin MD.Imran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09031" y="4800091"/>
            <a:ext cx="1703705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spc="-10" b="1">
                <a:solidFill>
                  <a:srgbClr val="00B050"/>
                </a:solidFill>
                <a:latin typeface="Times New Roman"/>
                <a:cs typeface="Times New Roman"/>
              </a:rPr>
              <a:t>3RB20AI021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10" b="1">
                <a:solidFill>
                  <a:srgbClr val="00B050"/>
                </a:solidFill>
                <a:latin typeface="Times New Roman"/>
                <a:cs typeface="Times New Roman"/>
              </a:rPr>
              <a:t>3RB20AI019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80031" y="5995416"/>
            <a:ext cx="4016375" cy="89725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04775" marR="5080" indent="-92075">
              <a:lnSpc>
                <a:spcPts val="3379"/>
              </a:lnSpc>
              <a:spcBef>
                <a:spcPts val="295"/>
              </a:spcBef>
            </a:pPr>
            <a:r>
              <a:rPr dirty="0" sz="2900" spc="-20" b="1">
                <a:solidFill>
                  <a:srgbClr val="843C0C"/>
                </a:solidFill>
                <a:latin typeface="Times New Roman"/>
                <a:cs typeface="Times New Roman"/>
              </a:rPr>
              <a:t>Under</a:t>
            </a:r>
            <a:r>
              <a:rPr dirty="0" sz="2900" spc="-165" b="1">
                <a:solidFill>
                  <a:srgbClr val="843C0C"/>
                </a:solidFill>
                <a:latin typeface="Times New Roman"/>
                <a:cs typeface="Times New Roman"/>
              </a:rPr>
              <a:t> </a:t>
            </a:r>
            <a:r>
              <a:rPr dirty="0" sz="2900" b="1">
                <a:solidFill>
                  <a:srgbClr val="843C0C"/>
                </a:solidFill>
                <a:latin typeface="Times New Roman"/>
                <a:cs typeface="Times New Roman"/>
              </a:rPr>
              <a:t>The</a:t>
            </a:r>
            <a:r>
              <a:rPr dirty="0" sz="2900" spc="-110" b="1">
                <a:solidFill>
                  <a:srgbClr val="843C0C"/>
                </a:solidFill>
                <a:latin typeface="Times New Roman"/>
                <a:cs typeface="Times New Roman"/>
              </a:rPr>
              <a:t> </a:t>
            </a:r>
            <a:r>
              <a:rPr dirty="0" sz="2900" b="1">
                <a:solidFill>
                  <a:srgbClr val="843C0C"/>
                </a:solidFill>
                <a:latin typeface="Times New Roman"/>
                <a:cs typeface="Times New Roman"/>
              </a:rPr>
              <a:t>Guidance</a:t>
            </a:r>
            <a:r>
              <a:rPr dirty="0" sz="2900" spc="-90" b="1">
                <a:solidFill>
                  <a:srgbClr val="843C0C"/>
                </a:solidFill>
                <a:latin typeface="Times New Roman"/>
                <a:cs typeface="Times New Roman"/>
              </a:rPr>
              <a:t> </a:t>
            </a:r>
            <a:r>
              <a:rPr dirty="0" sz="2900" spc="-25" b="1">
                <a:solidFill>
                  <a:srgbClr val="843C0C"/>
                </a:solidFill>
                <a:latin typeface="Times New Roman"/>
                <a:cs typeface="Times New Roman"/>
              </a:rPr>
              <a:t>of </a:t>
            </a:r>
            <a:r>
              <a:rPr dirty="0" sz="2900" b="1">
                <a:solidFill>
                  <a:srgbClr val="00B050"/>
                </a:solidFill>
                <a:latin typeface="Times New Roman"/>
                <a:cs typeface="Times New Roman"/>
              </a:rPr>
              <a:t>Prof.</a:t>
            </a:r>
            <a:r>
              <a:rPr dirty="0" sz="2900" spc="-55" b="1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dirty="0" sz="2900" spc="-25" b="1">
                <a:solidFill>
                  <a:srgbClr val="00B050"/>
                </a:solidFill>
                <a:latin typeface="Times New Roman"/>
                <a:cs typeface="Times New Roman"/>
              </a:rPr>
              <a:t>Shivkumar</a:t>
            </a:r>
            <a:r>
              <a:rPr dirty="0" sz="2900" spc="-229" b="1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dirty="0" sz="2900" spc="-10" b="1">
                <a:solidFill>
                  <a:srgbClr val="00B050"/>
                </a:solidFill>
                <a:latin typeface="Times New Roman"/>
                <a:cs typeface="Times New Roman"/>
              </a:rPr>
              <a:t>Anadur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291" y="440752"/>
            <a:ext cx="2354579" cy="225418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6497" y="440754"/>
            <a:ext cx="2004905" cy="2332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8338" y="2365756"/>
            <a:ext cx="4733925" cy="1701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95"/>
              </a:spcBef>
            </a:pPr>
            <a:r>
              <a:rPr dirty="0" sz="5200" spc="220"/>
              <a:t>Introduction</a:t>
            </a:r>
            <a:r>
              <a:rPr dirty="0" sz="5200" spc="225"/>
              <a:t> </a:t>
            </a:r>
            <a:r>
              <a:rPr dirty="0" sz="5200" spc="70"/>
              <a:t>to </a:t>
            </a:r>
            <a:r>
              <a:rPr dirty="0" sz="5200" spc="325"/>
              <a:t>Aerosync</a:t>
            </a:r>
            <a:r>
              <a:rPr dirty="0" sz="5200" spc="200"/>
              <a:t> </a:t>
            </a:r>
            <a:r>
              <a:rPr dirty="0" sz="5200" spc="195"/>
              <a:t>app</a:t>
            </a:r>
            <a:endParaRPr sz="5200"/>
          </a:p>
        </p:txBody>
      </p:sp>
      <p:sp>
        <p:nvSpPr>
          <p:cNvPr id="4" name="object 4" descr=""/>
          <p:cNvSpPr txBox="1"/>
          <p:nvPr/>
        </p:nvSpPr>
        <p:spPr>
          <a:xfrm>
            <a:off x="6398338" y="4391659"/>
            <a:ext cx="6968490" cy="18059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9700"/>
              </a:lnSpc>
              <a:spcBef>
                <a:spcPts val="105"/>
              </a:spcBef>
            </a:pP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8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Aerosync</a:t>
            </a:r>
            <a:r>
              <a:rPr dirty="0" sz="18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app</a:t>
            </a:r>
            <a:r>
              <a:rPr dirty="0" sz="18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is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a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45">
                <a:solidFill>
                  <a:srgbClr val="D6E5EF"/>
                </a:solidFill>
                <a:latin typeface="Roboto"/>
                <a:cs typeface="Roboto"/>
              </a:rPr>
              <a:t>revolutionary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airline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system</a:t>
            </a:r>
            <a:r>
              <a:rPr dirty="0" sz="18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designed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to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provide 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users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with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a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seamless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efficient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flight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booking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experience.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By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leveraging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90">
                <a:solidFill>
                  <a:srgbClr val="D6E5EF"/>
                </a:solidFill>
                <a:latin typeface="Roboto"/>
                <a:cs typeface="Roboto"/>
              </a:rPr>
              <a:t>cutting-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edge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technologies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 and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a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10">
                <a:solidFill>
                  <a:srgbClr val="D6E5EF"/>
                </a:solidFill>
                <a:latin typeface="Roboto"/>
                <a:cs typeface="Roboto"/>
              </a:rPr>
              <a:t>user-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friendly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interface,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Aerosync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aims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to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simplify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process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of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searching,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selecting,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booking</a:t>
            </a:r>
            <a:r>
              <a:rPr dirty="0" sz="18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flights.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202733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6733" y="1345691"/>
            <a:ext cx="4582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114"/>
              <a:t>Literature</a:t>
            </a:r>
            <a:r>
              <a:rPr dirty="0" sz="4400" spc="120"/>
              <a:t> </a:t>
            </a:r>
            <a:r>
              <a:rPr dirty="0" sz="4400" spc="215"/>
              <a:t>Survey</a:t>
            </a:r>
            <a:endParaRPr sz="4400"/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pc="-10"/>
              <a:t>The</a:t>
            </a:r>
            <a:r>
              <a:rPr dirty="0" spc="-60"/>
              <a:t> </a:t>
            </a:r>
            <a:r>
              <a:rPr dirty="0" spc="-35"/>
              <a:t>literature</a:t>
            </a:r>
            <a:r>
              <a:rPr dirty="0" spc="-60"/>
              <a:t> </a:t>
            </a:r>
            <a:r>
              <a:rPr dirty="0" spc="-45"/>
              <a:t>survey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20"/>
              <a:t>the</a:t>
            </a:r>
            <a:r>
              <a:rPr dirty="0" spc="-60"/>
              <a:t> </a:t>
            </a:r>
            <a:r>
              <a:rPr dirty="0" spc="-30"/>
              <a:t>airline</a:t>
            </a:r>
            <a:r>
              <a:rPr dirty="0" spc="-60"/>
              <a:t> </a:t>
            </a:r>
            <a:r>
              <a:rPr dirty="0" spc="-40"/>
              <a:t>management</a:t>
            </a:r>
            <a:r>
              <a:rPr dirty="0" spc="-45"/>
              <a:t> </a:t>
            </a:r>
            <a:r>
              <a:rPr dirty="0" spc="-35"/>
              <a:t>system</a:t>
            </a:r>
            <a:r>
              <a:rPr dirty="0" spc="-70"/>
              <a:t> </a:t>
            </a:r>
            <a:r>
              <a:rPr dirty="0" spc="-30"/>
              <a:t>explores</a:t>
            </a:r>
            <a:r>
              <a:rPr dirty="0" spc="-60"/>
              <a:t> </a:t>
            </a:r>
            <a:r>
              <a:rPr dirty="0" spc="-20"/>
              <a:t>the</a:t>
            </a:r>
            <a:r>
              <a:rPr dirty="0" spc="-60"/>
              <a:t> </a:t>
            </a:r>
            <a:r>
              <a:rPr dirty="0" spc="-35"/>
              <a:t>existing</a:t>
            </a:r>
            <a:r>
              <a:rPr dirty="0" spc="-55"/>
              <a:t> </a:t>
            </a:r>
            <a:r>
              <a:rPr dirty="0" spc="-35"/>
              <a:t>research</a:t>
            </a:r>
            <a:r>
              <a:rPr dirty="0" spc="-60"/>
              <a:t> </a:t>
            </a:r>
            <a:r>
              <a:rPr dirty="0" spc="-35"/>
              <a:t>and</a:t>
            </a:r>
            <a:r>
              <a:rPr dirty="0" spc="-55"/>
              <a:t> </a:t>
            </a:r>
            <a:r>
              <a:rPr dirty="0" spc="-35"/>
              <a:t>studies</a:t>
            </a:r>
            <a:r>
              <a:rPr dirty="0" spc="-60"/>
              <a:t> </a:t>
            </a:r>
            <a:r>
              <a:rPr dirty="0" spc="-10"/>
              <a:t>related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 spc="-20"/>
              <a:t>the</a:t>
            </a:r>
            <a:r>
              <a:rPr dirty="0" spc="-60"/>
              <a:t> </a:t>
            </a:r>
            <a:r>
              <a:rPr dirty="0" spc="-20"/>
              <a:t>effective</a:t>
            </a:r>
            <a:r>
              <a:rPr dirty="0" spc="-55"/>
              <a:t> </a:t>
            </a:r>
            <a:r>
              <a:rPr dirty="0" spc="-45"/>
              <a:t>management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35"/>
              <a:t>airlines.</a:t>
            </a:r>
            <a:r>
              <a:rPr dirty="0" spc="-45"/>
              <a:t> </a:t>
            </a:r>
            <a:r>
              <a:rPr dirty="0"/>
              <a:t>It</a:t>
            </a:r>
            <a:r>
              <a:rPr dirty="0" spc="-45"/>
              <a:t> </a:t>
            </a:r>
            <a:r>
              <a:rPr dirty="0" spc="-35"/>
              <a:t>examines</a:t>
            </a:r>
            <a:r>
              <a:rPr dirty="0" spc="-55"/>
              <a:t> </a:t>
            </a:r>
            <a:r>
              <a:rPr dirty="0" spc="-30"/>
              <a:t>topics</a:t>
            </a:r>
            <a:r>
              <a:rPr dirty="0" spc="-60"/>
              <a:t> </a:t>
            </a:r>
            <a:r>
              <a:rPr dirty="0" spc="-45"/>
              <a:t>such</a:t>
            </a:r>
            <a:r>
              <a:rPr dirty="0" spc="-55"/>
              <a:t> </a:t>
            </a:r>
            <a:r>
              <a:rPr dirty="0" spc="-25"/>
              <a:t>as:</a:t>
            </a:r>
          </a:p>
          <a:p>
            <a:pPr>
              <a:lnSpc>
                <a:spcPct val="100000"/>
              </a:lnSpc>
              <a:spcBef>
                <a:spcPts val="430"/>
              </a:spcBef>
            </a:pPr>
          </a:p>
          <a:p>
            <a:pPr marL="710565" indent="-342900">
              <a:lnSpc>
                <a:spcPct val="100000"/>
              </a:lnSpc>
              <a:buChar char="•"/>
              <a:tabLst>
                <a:tab pos="711200" algn="l"/>
              </a:tabLst>
            </a:pPr>
            <a:r>
              <a:rPr dirty="0" spc="-25"/>
              <a:t>Airline</a:t>
            </a:r>
            <a:r>
              <a:rPr dirty="0" spc="-65"/>
              <a:t> </a:t>
            </a:r>
            <a:r>
              <a:rPr dirty="0" spc="-35"/>
              <a:t>operations</a:t>
            </a:r>
            <a:r>
              <a:rPr dirty="0" spc="-60"/>
              <a:t> </a:t>
            </a:r>
            <a:r>
              <a:rPr dirty="0" spc="-35"/>
              <a:t>and</a:t>
            </a:r>
            <a:r>
              <a:rPr dirty="0" spc="-65"/>
              <a:t> </a:t>
            </a:r>
            <a:r>
              <a:rPr dirty="0" spc="-10"/>
              <a:t>logistics</a:t>
            </a:r>
          </a:p>
          <a:p>
            <a:pPr marL="710565" indent="-342900">
              <a:lnSpc>
                <a:spcPct val="100000"/>
              </a:lnSpc>
              <a:spcBef>
                <a:spcPts val="1345"/>
              </a:spcBef>
              <a:buChar char="•"/>
              <a:tabLst>
                <a:tab pos="711200" algn="l"/>
              </a:tabLst>
            </a:pPr>
            <a:r>
              <a:rPr dirty="0" spc="-30"/>
              <a:t>Flight</a:t>
            </a:r>
            <a:r>
              <a:rPr dirty="0" spc="-45"/>
              <a:t> scheduling</a:t>
            </a:r>
            <a:r>
              <a:rPr dirty="0" spc="-55"/>
              <a:t> </a:t>
            </a:r>
            <a:r>
              <a:rPr dirty="0" spc="-35"/>
              <a:t>and</a:t>
            </a:r>
            <a:r>
              <a:rPr dirty="0" spc="-60"/>
              <a:t> </a:t>
            </a:r>
            <a:r>
              <a:rPr dirty="0" spc="-10"/>
              <a:t>routing</a:t>
            </a:r>
          </a:p>
          <a:p>
            <a:pPr marL="710565" indent="-342900">
              <a:lnSpc>
                <a:spcPct val="100000"/>
              </a:lnSpc>
              <a:spcBef>
                <a:spcPts val="1345"/>
              </a:spcBef>
              <a:buChar char="•"/>
              <a:tabLst>
                <a:tab pos="711200" algn="l"/>
              </a:tabLst>
            </a:pPr>
            <a:r>
              <a:rPr dirty="0" spc="-40"/>
              <a:t>Passenger</a:t>
            </a:r>
            <a:r>
              <a:rPr dirty="0" spc="-60"/>
              <a:t> </a:t>
            </a:r>
            <a:r>
              <a:rPr dirty="0" spc="-40"/>
              <a:t>management</a:t>
            </a:r>
            <a:r>
              <a:rPr dirty="0" spc="-50"/>
              <a:t> </a:t>
            </a:r>
            <a:r>
              <a:rPr dirty="0" spc="-35"/>
              <a:t>and</a:t>
            </a:r>
            <a:r>
              <a:rPr dirty="0" spc="-60"/>
              <a:t> </a:t>
            </a:r>
            <a:r>
              <a:rPr dirty="0" spc="-10"/>
              <a:t>services</a:t>
            </a:r>
          </a:p>
          <a:p>
            <a:pPr marL="710565" indent="-342900">
              <a:lnSpc>
                <a:spcPct val="100000"/>
              </a:lnSpc>
              <a:spcBef>
                <a:spcPts val="1340"/>
              </a:spcBef>
              <a:buChar char="•"/>
              <a:tabLst>
                <a:tab pos="711200" algn="l"/>
              </a:tabLst>
            </a:pPr>
            <a:r>
              <a:rPr dirty="0" spc="-45"/>
              <a:t>Revenue </a:t>
            </a:r>
            <a:r>
              <a:rPr dirty="0" spc="-40"/>
              <a:t>optimization</a:t>
            </a:r>
            <a:r>
              <a:rPr dirty="0" spc="-50"/>
              <a:t> </a:t>
            </a:r>
            <a:r>
              <a:rPr dirty="0" spc="-35"/>
              <a:t>and</a:t>
            </a:r>
            <a:r>
              <a:rPr dirty="0" spc="-45"/>
              <a:t> </a:t>
            </a:r>
            <a:r>
              <a:rPr dirty="0" spc="-35"/>
              <a:t>pricing</a:t>
            </a:r>
            <a:r>
              <a:rPr dirty="0" spc="-40"/>
              <a:t> </a:t>
            </a:r>
            <a:r>
              <a:rPr dirty="0" spc="-10"/>
              <a:t>strategies</a:t>
            </a:r>
          </a:p>
          <a:p>
            <a:pPr marL="710565" indent="-342900">
              <a:lnSpc>
                <a:spcPct val="100000"/>
              </a:lnSpc>
              <a:spcBef>
                <a:spcPts val="1320"/>
              </a:spcBef>
              <a:buChar char="•"/>
              <a:tabLst>
                <a:tab pos="711200" algn="l"/>
              </a:tabLst>
            </a:pPr>
            <a:r>
              <a:rPr dirty="0" spc="-20"/>
              <a:t>Aircraft</a:t>
            </a:r>
            <a:r>
              <a:rPr dirty="0" spc="-55"/>
              <a:t> </a:t>
            </a:r>
            <a:r>
              <a:rPr dirty="0" spc="-45"/>
              <a:t>maintenance</a:t>
            </a:r>
            <a:r>
              <a:rPr dirty="0" spc="-65"/>
              <a:t> </a:t>
            </a:r>
            <a:r>
              <a:rPr dirty="0" spc="-35"/>
              <a:t>and</a:t>
            </a:r>
            <a:r>
              <a:rPr dirty="0" spc="-65"/>
              <a:t> </a:t>
            </a:r>
            <a:r>
              <a:rPr dirty="0"/>
              <a:t>fleet</a:t>
            </a:r>
            <a:r>
              <a:rPr dirty="0" spc="-50"/>
              <a:t> </a:t>
            </a:r>
            <a:r>
              <a:rPr dirty="0" spc="-10"/>
              <a:t>management</a:t>
            </a:r>
          </a:p>
          <a:p>
            <a:pPr marL="710565" indent="-342900">
              <a:lnSpc>
                <a:spcPct val="100000"/>
              </a:lnSpc>
              <a:spcBef>
                <a:spcPts val="1345"/>
              </a:spcBef>
              <a:buChar char="•"/>
              <a:tabLst>
                <a:tab pos="711200" algn="l"/>
              </a:tabLst>
            </a:pPr>
            <a:r>
              <a:rPr dirty="0" spc="-30"/>
              <a:t>Customer</a:t>
            </a:r>
            <a:r>
              <a:rPr dirty="0" spc="-40"/>
              <a:t> </a:t>
            </a:r>
            <a:r>
              <a:rPr dirty="0" spc="-35"/>
              <a:t>satisfaction</a:t>
            </a:r>
            <a:r>
              <a:rPr dirty="0" spc="-50"/>
              <a:t> </a:t>
            </a:r>
            <a:r>
              <a:rPr dirty="0" spc="-35"/>
              <a:t>and</a:t>
            </a:r>
            <a:r>
              <a:rPr dirty="0" spc="-45"/>
              <a:t> </a:t>
            </a:r>
            <a:r>
              <a:rPr dirty="0" spc="-40"/>
              <a:t>loyalty</a:t>
            </a:r>
            <a:r>
              <a:rPr dirty="0" spc="-45"/>
              <a:t> </a:t>
            </a:r>
            <a:r>
              <a:rPr dirty="0" spc="-10"/>
              <a:t>programs</a:t>
            </a:r>
          </a:p>
          <a:p>
            <a:pPr marL="12700" marR="896619">
              <a:lnSpc>
                <a:spcPct val="128899"/>
              </a:lnSpc>
              <a:spcBef>
                <a:spcPts val="1995"/>
              </a:spcBef>
            </a:pPr>
            <a:r>
              <a:rPr dirty="0" spc="-45"/>
              <a:t>Through</a:t>
            </a:r>
            <a:r>
              <a:rPr dirty="0" spc="-65"/>
              <a:t> </a:t>
            </a:r>
            <a:r>
              <a:rPr dirty="0" spc="-35"/>
              <a:t>this</a:t>
            </a:r>
            <a:r>
              <a:rPr dirty="0" spc="-65"/>
              <a:t> </a:t>
            </a:r>
            <a:r>
              <a:rPr dirty="0" spc="-40"/>
              <a:t>survey, </a:t>
            </a:r>
            <a:r>
              <a:rPr dirty="0"/>
              <a:t>we</a:t>
            </a:r>
            <a:r>
              <a:rPr dirty="0" spc="-65"/>
              <a:t> </a:t>
            </a:r>
            <a:r>
              <a:rPr dirty="0" spc="-40"/>
              <a:t>gain</a:t>
            </a:r>
            <a:r>
              <a:rPr dirty="0" spc="-70"/>
              <a:t> </a:t>
            </a:r>
            <a:r>
              <a:rPr dirty="0" spc="-40"/>
              <a:t>insights</a:t>
            </a:r>
            <a:r>
              <a:rPr dirty="0" spc="-65"/>
              <a:t> </a:t>
            </a:r>
            <a:r>
              <a:rPr dirty="0" spc="-25"/>
              <a:t>into</a:t>
            </a:r>
            <a:r>
              <a:rPr dirty="0" spc="-65"/>
              <a:t> </a:t>
            </a:r>
            <a:r>
              <a:rPr dirty="0" spc="-20"/>
              <a:t>the</a:t>
            </a:r>
            <a:r>
              <a:rPr dirty="0" spc="-65"/>
              <a:t> </a:t>
            </a:r>
            <a:r>
              <a:rPr dirty="0" spc="-20"/>
              <a:t>best</a:t>
            </a:r>
            <a:r>
              <a:rPr dirty="0" spc="-50"/>
              <a:t> </a:t>
            </a:r>
            <a:r>
              <a:rPr dirty="0" spc="-30"/>
              <a:t>practices</a:t>
            </a:r>
            <a:r>
              <a:rPr dirty="0" spc="-65"/>
              <a:t> </a:t>
            </a:r>
            <a:r>
              <a:rPr dirty="0" spc="-35"/>
              <a:t>and</a:t>
            </a:r>
            <a:r>
              <a:rPr dirty="0" spc="-60"/>
              <a:t> </a:t>
            </a:r>
            <a:r>
              <a:rPr dirty="0" spc="-35"/>
              <a:t>strategies</a:t>
            </a:r>
            <a:r>
              <a:rPr dirty="0" spc="-65"/>
              <a:t> </a:t>
            </a:r>
            <a:r>
              <a:rPr dirty="0" spc="-30"/>
              <a:t>that</a:t>
            </a:r>
            <a:r>
              <a:rPr dirty="0" spc="-50"/>
              <a:t> </a:t>
            </a:r>
            <a:r>
              <a:rPr dirty="0" spc="-30"/>
              <a:t>can</a:t>
            </a:r>
            <a:r>
              <a:rPr dirty="0" spc="-70"/>
              <a:t> </a:t>
            </a:r>
            <a:r>
              <a:rPr dirty="0" spc="-40"/>
              <a:t>enhance</a:t>
            </a:r>
            <a:r>
              <a:rPr dirty="0" spc="-65"/>
              <a:t> </a:t>
            </a:r>
            <a:r>
              <a:rPr dirty="0" spc="-25"/>
              <a:t>the efficiency</a:t>
            </a:r>
            <a:r>
              <a:rPr dirty="0" spc="-45"/>
              <a:t> </a:t>
            </a:r>
            <a:r>
              <a:rPr dirty="0" spc="-30"/>
              <a:t>and</a:t>
            </a:r>
            <a:r>
              <a:rPr dirty="0" spc="-45"/>
              <a:t> </a:t>
            </a:r>
            <a:r>
              <a:rPr dirty="0" spc="-35"/>
              <a:t>profitability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30"/>
              <a:t> airline</a:t>
            </a:r>
            <a:r>
              <a:rPr dirty="0" spc="-45"/>
              <a:t> </a:t>
            </a:r>
            <a:r>
              <a:rPr dirty="0" spc="-10"/>
              <a:t>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4630400" cy="8230234"/>
          </a:xfrm>
          <a:custGeom>
            <a:avLst/>
            <a:gdLst/>
            <a:ahLst/>
            <a:cxnLst/>
            <a:rect l="l" t="t" r="r" b="b"/>
            <a:pathLst>
              <a:path w="14630400" h="8230234">
                <a:moveTo>
                  <a:pt x="14630400" y="0"/>
                </a:moveTo>
                <a:lnTo>
                  <a:pt x="0" y="0"/>
                </a:lnTo>
                <a:lnTo>
                  <a:pt x="0" y="8230075"/>
                </a:lnTo>
                <a:lnTo>
                  <a:pt x="14630400" y="8230075"/>
                </a:lnTo>
                <a:lnTo>
                  <a:pt x="14630400" y="0"/>
                </a:lnTo>
                <a:close/>
              </a:path>
            </a:pathLst>
          </a:custGeom>
          <a:solidFill>
            <a:srgbClr val="2027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4535" rIns="0" bIns="0" rtlCol="0" vert="horz">
            <a:spAutoFit/>
          </a:bodyPr>
          <a:lstStyle/>
          <a:p>
            <a:pPr marL="190246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Overview</a:t>
            </a:r>
            <a:r>
              <a:rPr dirty="0" spc="165"/>
              <a:t> </a:t>
            </a:r>
            <a:r>
              <a:rPr dirty="0" spc="145"/>
              <a:t>of </a:t>
            </a:r>
            <a:r>
              <a:rPr dirty="0" spc="195"/>
              <a:t>the</a:t>
            </a:r>
            <a:r>
              <a:rPr dirty="0" spc="150"/>
              <a:t> </a:t>
            </a:r>
            <a:r>
              <a:rPr dirty="0" spc="190"/>
              <a:t>airline</a:t>
            </a:r>
            <a:r>
              <a:rPr dirty="0" spc="150"/>
              <a:t> </a:t>
            </a:r>
            <a:r>
              <a:rPr dirty="0" spc="265"/>
              <a:t>system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456" y="1654611"/>
            <a:ext cx="3116936" cy="192631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403196" y="3862832"/>
            <a:ext cx="2825750" cy="376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60">
                <a:solidFill>
                  <a:srgbClr val="60A9FF"/>
                </a:solidFill>
                <a:latin typeface="Cambria"/>
                <a:cs typeface="Cambria"/>
              </a:rPr>
              <a:t>Global</a:t>
            </a:r>
            <a:r>
              <a:rPr dirty="0" sz="2100" spc="50">
                <a:solidFill>
                  <a:srgbClr val="60A9FF"/>
                </a:solidFill>
                <a:latin typeface="Cambria"/>
                <a:cs typeface="Cambria"/>
              </a:rPr>
              <a:t> </a:t>
            </a:r>
            <a:r>
              <a:rPr dirty="0" sz="2100" spc="90">
                <a:solidFill>
                  <a:srgbClr val="60A9FF"/>
                </a:solidFill>
                <a:latin typeface="Cambria"/>
                <a:cs typeface="Cambria"/>
              </a:rPr>
              <a:t>Reach</a:t>
            </a:r>
            <a:endParaRPr sz="2100">
              <a:latin typeface="Cambria"/>
              <a:cs typeface="Cambria"/>
            </a:endParaRPr>
          </a:p>
          <a:p>
            <a:pPr marL="12700" marR="5080">
              <a:lnSpc>
                <a:spcPct val="127499"/>
              </a:lnSpc>
              <a:spcBef>
                <a:spcPts val="894"/>
              </a:spcBef>
            </a:pP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7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airline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system</a:t>
            </a:r>
            <a:r>
              <a:rPr dirty="0" sz="17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boasts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an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expansive</a:t>
            </a:r>
            <a:r>
              <a:rPr dirty="0" sz="17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global</a:t>
            </a:r>
            <a:r>
              <a:rPr dirty="0" sz="1700" spc="-4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network</a:t>
            </a:r>
            <a:r>
              <a:rPr dirty="0" sz="17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0">
                <a:solidFill>
                  <a:srgbClr val="D6E5EF"/>
                </a:solidFill>
                <a:latin typeface="Roboto"/>
                <a:cs typeface="Roboto"/>
              </a:rPr>
              <a:t>that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connects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passengers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>
                <a:solidFill>
                  <a:srgbClr val="D6E5EF"/>
                </a:solidFill>
                <a:latin typeface="Roboto"/>
                <a:cs typeface="Roboto"/>
              </a:rPr>
              <a:t>to</a:t>
            </a:r>
            <a:r>
              <a:rPr dirty="0" sz="17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a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multitude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>
                <a:solidFill>
                  <a:srgbClr val="D6E5EF"/>
                </a:solidFill>
                <a:latin typeface="Roboto"/>
                <a:cs typeface="Roboto"/>
              </a:rPr>
              <a:t>of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destinations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worldwide.</a:t>
            </a:r>
            <a:r>
              <a:rPr dirty="0" sz="17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This</a:t>
            </a:r>
            <a:r>
              <a:rPr dirty="0" sz="17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extensive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reach</a:t>
            </a:r>
            <a:r>
              <a:rPr dirty="0" sz="17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ensures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that</a:t>
            </a:r>
            <a:r>
              <a:rPr dirty="0" sz="17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users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0">
                <a:solidFill>
                  <a:srgbClr val="D6E5EF"/>
                </a:solidFill>
                <a:latin typeface="Roboto"/>
                <a:cs typeface="Roboto"/>
              </a:rPr>
              <a:t>have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access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>
                <a:solidFill>
                  <a:srgbClr val="D6E5EF"/>
                </a:solidFill>
                <a:latin typeface="Roboto"/>
                <a:cs typeface="Roboto"/>
              </a:rPr>
              <a:t>to</a:t>
            </a:r>
            <a:r>
              <a:rPr dirty="0" sz="17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>
                <a:solidFill>
                  <a:srgbClr val="D6E5EF"/>
                </a:solidFill>
                <a:latin typeface="Roboto"/>
                <a:cs typeface="Roboto"/>
              </a:rPr>
              <a:t>a</a:t>
            </a:r>
            <a:r>
              <a:rPr dirty="0" sz="17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diverse</a:t>
            </a:r>
            <a:r>
              <a:rPr dirty="0" sz="17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range</a:t>
            </a:r>
            <a:r>
              <a:rPr dirty="0" sz="17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of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travel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options,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catering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to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various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preferences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requirements.</a:t>
            </a:r>
            <a:endParaRPr sz="1700">
              <a:latin typeface="Roboto"/>
              <a:cs typeface="Robo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6553" y="1654611"/>
            <a:ext cx="3117056" cy="192643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835293" y="3862832"/>
            <a:ext cx="2823210" cy="376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90">
                <a:solidFill>
                  <a:srgbClr val="60A9FF"/>
                </a:solidFill>
                <a:latin typeface="Cambria"/>
                <a:cs typeface="Cambria"/>
              </a:rPr>
              <a:t>Efficient</a:t>
            </a:r>
            <a:r>
              <a:rPr dirty="0" sz="2100" spc="40">
                <a:solidFill>
                  <a:srgbClr val="60A9FF"/>
                </a:solidFill>
                <a:latin typeface="Cambria"/>
                <a:cs typeface="Cambria"/>
              </a:rPr>
              <a:t> </a:t>
            </a:r>
            <a:r>
              <a:rPr dirty="0" sz="2100" spc="45">
                <a:solidFill>
                  <a:srgbClr val="60A9FF"/>
                </a:solidFill>
                <a:latin typeface="Cambria"/>
                <a:cs typeface="Cambria"/>
              </a:rPr>
              <a:t>Operations</a:t>
            </a:r>
            <a:endParaRPr sz="2100">
              <a:latin typeface="Cambria"/>
              <a:cs typeface="Cambria"/>
            </a:endParaRPr>
          </a:p>
          <a:p>
            <a:pPr marL="12700" marR="5080">
              <a:lnSpc>
                <a:spcPct val="127499"/>
              </a:lnSpc>
              <a:spcBef>
                <a:spcPts val="894"/>
              </a:spcBef>
            </a:pPr>
            <a:r>
              <a:rPr dirty="0" sz="1700" spc="-45">
                <a:solidFill>
                  <a:srgbClr val="D6E5EF"/>
                </a:solidFill>
                <a:latin typeface="Roboto"/>
                <a:cs typeface="Roboto"/>
              </a:rPr>
              <a:t>By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utilizing</a:t>
            </a:r>
            <a:r>
              <a:rPr dirty="0" sz="1700" spc="-4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advanced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operational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strategies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integrated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systems,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0">
                <a:solidFill>
                  <a:srgbClr val="D6E5EF"/>
                </a:solidFill>
                <a:latin typeface="Roboto"/>
                <a:cs typeface="Roboto"/>
              </a:rPr>
              <a:t>airline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system</a:t>
            </a:r>
            <a:r>
              <a:rPr dirty="0" sz="17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ensures</a:t>
            </a:r>
            <a:r>
              <a:rPr dirty="0" sz="17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7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efficient </a:t>
            </a:r>
            <a:r>
              <a:rPr dirty="0" sz="1700" spc="-2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7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timely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arrival</a:t>
            </a:r>
            <a:r>
              <a:rPr dirty="0" sz="17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departure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>
                <a:solidFill>
                  <a:srgbClr val="D6E5EF"/>
                </a:solidFill>
                <a:latin typeface="Roboto"/>
                <a:cs typeface="Roboto"/>
              </a:rPr>
              <a:t>of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flights.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0">
                <a:solidFill>
                  <a:srgbClr val="D6E5EF"/>
                </a:solidFill>
                <a:latin typeface="Roboto"/>
                <a:cs typeface="Roboto"/>
              </a:rPr>
              <a:t>This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commitment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>
                <a:solidFill>
                  <a:srgbClr val="D6E5EF"/>
                </a:solidFill>
                <a:latin typeface="Roboto"/>
                <a:cs typeface="Roboto"/>
              </a:rPr>
              <a:t>to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reliability</a:t>
            </a:r>
            <a:r>
              <a:rPr dirty="0" sz="1700" spc="-4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700" spc="-45">
                <a:solidFill>
                  <a:srgbClr val="D6E5EF"/>
                </a:solidFill>
                <a:latin typeface="Roboto"/>
                <a:cs typeface="Roboto"/>
              </a:rPr>
              <a:t>punctuality</a:t>
            </a:r>
            <a:r>
              <a:rPr dirty="0" sz="1700" spc="-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enhances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the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overall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travel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experience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for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users.</a:t>
            </a:r>
            <a:endParaRPr sz="1700">
              <a:latin typeface="Roboto"/>
              <a:cs typeface="Roboto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8767" y="1654611"/>
            <a:ext cx="3117056" cy="192643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267507" y="3862832"/>
            <a:ext cx="2900045" cy="409067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682625">
              <a:lnSpc>
                <a:spcPct val="103800"/>
              </a:lnSpc>
              <a:spcBef>
                <a:spcPts val="5"/>
              </a:spcBef>
            </a:pPr>
            <a:r>
              <a:rPr dirty="0" sz="2100" spc="75">
                <a:solidFill>
                  <a:srgbClr val="60A9FF"/>
                </a:solidFill>
                <a:latin typeface="Cambria"/>
                <a:cs typeface="Cambria"/>
              </a:rPr>
              <a:t>Customer-</a:t>
            </a:r>
            <a:r>
              <a:rPr dirty="0" sz="2100" spc="65">
                <a:solidFill>
                  <a:srgbClr val="60A9FF"/>
                </a:solidFill>
                <a:latin typeface="Cambria"/>
                <a:cs typeface="Cambria"/>
              </a:rPr>
              <a:t>Centric </a:t>
            </a:r>
            <a:r>
              <a:rPr dirty="0" sz="2100" spc="80">
                <a:solidFill>
                  <a:srgbClr val="60A9FF"/>
                </a:solidFill>
                <a:latin typeface="Cambria"/>
                <a:cs typeface="Cambria"/>
              </a:rPr>
              <a:t>Approach</a:t>
            </a:r>
            <a:endParaRPr sz="2100">
              <a:latin typeface="Cambria"/>
              <a:cs typeface="Cambria"/>
            </a:endParaRPr>
          </a:p>
          <a:p>
            <a:pPr marL="12700" marR="5080">
              <a:lnSpc>
                <a:spcPct val="127499"/>
              </a:lnSpc>
              <a:spcBef>
                <a:spcPts val="869"/>
              </a:spcBef>
            </a:pP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7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airline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system</a:t>
            </a:r>
            <a:r>
              <a:rPr dirty="0" sz="17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prioritizes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customer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satisfaction,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 with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a </a:t>
            </a:r>
            <a:r>
              <a:rPr dirty="0" sz="1700" spc="-20">
                <a:solidFill>
                  <a:srgbClr val="D6E5EF"/>
                </a:solidFill>
                <a:latin typeface="Roboto"/>
                <a:cs typeface="Roboto"/>
              </a:rPr>
              <a:t>focus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>
                <a:solidFill>
                  <a:srgbClr val="D6E5EF"/>
                </a:solidFill>
                <a:latin typeface="Roboto"/>
                <a:cs typeface="Roboto"/>
              </a:rPr>
              <a:t>on</a:t>
            </a:r>
            <a:r>
              <a:rPr dirty="0" sz="17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providing</a:t>
            </a:r>
            <a:r>
              <a:rPr dirty="0" sz="17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a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comfortable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enjoyable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travel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experience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for 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passengers.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This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approach </a:t>
            </a:r>
            <a:r>
              <a:rPr dirty="0" sz="1700" spc="-40">
                <a:solidFill>
                  <a:srgbClr val="D6E5EF"/>
                </a:solidFill>
                <a:latin typeface="Roboto"/>
                <a:cs typeface="Roboto"/>
              </a:rPr>
              <a:t>encompasses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 various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aspects,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including</a:t>
            </a:r>
            <a:r>
              <a:rPr dirty="0" sz="17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onboard</a:t>
            </a:r>
            <a:r>
              <a:rPr dirty="0" sz="17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amenities,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customer</a:t>
            </a:r>
            <a:r>
              <a:rPr dirty="0" sz="17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25">
                <a:solidFill>
                  <a:srgbClr val="D6E5EF"/>
                </a:solidFill>
                <a:latin typeface="Roboto"/>
                <a:cs typeface="Roboto"/>
              </a:rPr>
              <a:t>service,</a:t>
            </a:r>
            <a:r>
              <a:rPr dirty="0" sz="1700" spc="-4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7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overall </a:t>
            </a:r>
            <a:r>
              <a:rPr dirty="0" sz="1700" spc="-20">
                <a:solidFill>
                  <a:srgbClr val="D6E5EF"/>
                </a:solidFill>
                <a:latin typeface="Roboto"/>
                <a:cs typeface="Roboto"/>
              </a:rPr>
              <a:t>comfort</a:t>
            </a:r>
            <a:r>
              <a:rPr dirty="0" sz="17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35">
                <a:solidFill>
                  <a:srgbClr val="D6E5EF"/>
                </a:solidFill>
                <a:latin typeface="Roboto"/>
                <a:cs typeface="Roboto"/>
              </a:rPr>
              <a:t>during</a:t>
            </a:r>
            <a:r>
              <a:rPr dirty="0" sz="17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700" spc="-10">
                <a:solidFill>
                  <a:srgbClr val="D6E5EF"/>
                </a:solidFill>
                <a:latin typeface="Roboto"/>
                <a:cs typeface="Roboto"/>
              </a:rPr>
              <a:t>travel.</a:t>
            </a:r>
            <a:endParaRPr sz="1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202733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6733" y="1010412"/>
            <a:ext cx="9206865" cy="13944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500"/>
              </a:lnSpc>
            </a:pPr>
            <a:r>
              <a:rPr dirty="0" sz="4400" spc="225"/>
              <a:t>Technologies</a:t>
            </a:r>
            <a:r>
              <a:rPr dirty="0" sz="4400" spc="120"/>
              <a:t> </a:t>
            </a:r>
            <a:r>
              <a:rPr dirty="0" sz="4400" spc="95"/>
              <a:t>used:</a:t>
            </a:r>
            <a:r>
              <a:rPr dirty="0" sz="4400" spc="135"/>
              <a:t> </a:t>
            </a:r>
            <a:r>
              <a:rPr dirty="0" sz="4400" spc="110"/>
              <a:t>Flutter,</a:t>
            </a:r>
            <a:r>
              <a:rPr dirty="0" sz="4400" spc="130"/>
              <a:t> </a:t>
            </a:r>
            <a:r>
              <a:rPr dirty="0" sz="4400" spc="114"/>
              <a:t>Node.js, </a:t>
            </a:r>
            <a:r>
              <a:rPr dirty="0" sz="4400" spc="305"/>
              <a:t>MySQL</a:t>
            </a:r>
            <a:endParaRPr sz="4400"/>
          </a:p>
        </p:txBody>
      </p:sp>
      <p:sp>
        <p:nvSpPr>
          <p:cNvPr id="5" name="object 5" descr=""/>
          <p:cNvSpPr/>
          <p:nvPr/>
        </p:nvSpPr>
        <p:spPr>
          <a:xfrm>
            <a:off x="2037993" y="2736413"/>
            <a:ext cx="3370579" cy="4479290"/>
          </a:xfrm>
          <a:custGeom>
            <a:avLst/>
            <a:gdLst/>
            <a:ahLst/>
            <a:cxnLst/>
            <a:rect l="l" t="t" r="r" b="b"/>
            <a:pathLst>
              <a:path w="3370579" h="4479290">
                <a:moveTo>
                  <a:pt x="3236743" y="0"/>
                </a:moveTo>
                <a:lnTo>
                  <a:pt x="133319" y="0"/>
                </a:lnTo>
                <a:lnTo>
                  <a:pt x="91180" y="6796"/>
                </a:lnTo>
                <a:lnTo>
                  <a:pt x="54582" y="25722"/>
                </a:lnTo>
                <a:lnTo>
                  <a:pt x="25722" y="54582"/>
                </a:lnTo>
                <a:lnTo>
                  <a:pt x="6796" y="91180"/>
                </a:lnTo>
                <a:lnTo>
                  <a:pt x="0" y="133319"/>
                </a:lnTo>
                <a:lnTo>
                  <a:pt x="0" y="4345453"/>
                </a:lnTo>
                <a:lnTo>
                  <a:pt x="6796" y="4387593"/>
                </a:lnTo>
                <a:lnTo>
                  <a:pt x="25722" y="4424190"/>
                </a:lnTo>
                <a:lnTo>
                  <a:pt x="54582" y="4453050"/>
                </a:lnTo>
                <a:lnTo>
                  <a:pt x="91180" y="4471977"/>
                </a:lnTo>
                <a:lnTo>
                  <a:pt x="133319" y="4478773"/>
                </a:lnTo>
                <a:lnTo>
                  <a:pt x="3236743" y="4478773"/>
                </a:lnTo>
                <a:lnTo>
                  <a:pt x="3278883" y="4471977"/>
                </a:lnTo>
                <a:lnTo>
                  <a:pt x="3315480" y="4453050"/>
                </a:lnTo>
                <a:lnTo>
                  <a:pt x="3344340" y="4424190"/>
                </a:lnTo>
                <a:lnTo>
                  <a:pt x="3363266" y="4387593"/>
                </a:lnTo>
                <a:lnTo>
                  <a:pt x="3370063" y="4345453"/>
                </a:lnTo>
                <a:lnTo>
                  <a:pt x="3370063" y="133319"/>
                </a:lnTo>
                <a:lnTo>
                  <a:pt x="3363266" y="91180"/>
                </a:lnTo>
                <a:lnTo>
                  <a:pt x="3344340" y="54582"/>
                </a:lnTo>
                <a:lnTo>
                  <a:pt x="3315480" y="25722"/>
                </a:lnTo>
                <a:lnTo>
                  <a:pt x="3278883" y="6796"/>
                </a:lnTo>
                <a:lnTo>
                  <a:pt x="3236743" y="0"/>
                </a:lnTo>
                <a:close/>
              </a:path>
            </a:pathLst>
          </a:custGeom>
          <a:solidFill>
            <a:srgbClr val="16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338903" y="2966211"/>
            <a:ext cx="2681605" cy="4398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0">
                <a:solidFill>
                  <a:srgbClr val="60A9FF"/>
                </a:solidFill>
                <a:latin typeface="Cambria"/>
                <a:cs typeface="Cambria"/>
              </a:rPr>
              <a:t>Flutter</a:t>
            </a:r>
            <a:endParaRPr sz="22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005"/>
              </a:spcBef>
            </a:pP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Flutter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has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been</a:t>
            </a:r>
            <a:r>
              <a:rPr dirty="0" sz="18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chosen</a:t>
            </a:r>
            <a:r>
              <a:rPr dirty="0" sz="18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as 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8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primary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framework</a:t>
            </a:r>
            <a:r>
              <a:rPr dirty="0" sz="18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for 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800" spc="-9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Aerosync</a:t>
            </a:r>
            <a:r>
              <a:rPr dirty="0" sz="18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app,</a:t>
            </a:r>
            <a:r>
              <a:rPr dirty="0" sz="1800" spc="-8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offering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a</a:t>
            </a:r>
            <a:r>
              <a:rPr dirty="0" sz="18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rich</a:t>
            </a:r>
            <a:r>
              <a:rPr dirty="0" sz="18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set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of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features</a:t>
            </a:r>
            <a:r>
              <a:rPr dirty="0" sz="18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for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crafting</a:t>
            </a:r>
            <a:r>
              <a:rPr dirty="0" sz="18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visually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appealing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800" spc="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performance-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driven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user</a:t>
            </a:r>
            <a:r>
              <a:rPr dirty="0" sz="18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interfaces.</a:t>
            </a:r>
            <a:r>
              <a:rPr dirty="0" sz="18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Its</a:t>
            </a:r>
            <a:r>
              <a:rPr dirty="0" sz="1800" spc="-8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cross-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platform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capabilities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enable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a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consistent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experience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across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multiple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devices.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630227" y="2736413"/>
            <a:ext cx="3370579" cy="4479290"/>
          </a:xfrm>
          <a:custGeom>
            <a:avLst/>
            <a:gdLst/>
            <a:ahLst/>
            <a:cxnLst/>
            <a:rect l="l" t="t" r="r" b="b"/>
            <a:pathLst>
              <a:path w="3370579" h="4479290">
                <a:moveTo>
                  <a:pt x="3236743" y="0"/>
                </a:moveTo>
                <a:lnTo>
                  <a:pt x="133320" y="0"/>
                </a:lnTo>
                <a:lnTo>
                  <a:pt x="91181" y="6796"/>
                </a:lnTo>
                <a:lnTo>
                  <a:pt x="54583" y="25722"/>
                </a:lnTo>
                <a:lnTo>
                  <a:pt x="25723" y="54582"/>
                </a:lnTo>
                <a:lnTo>
                  <a:pt x="6796" y="91180"/>
                </a:lnTo>
                <a:lnTo>
                  <a:pt x="0" y="133319"/>
                </a:lnTo>
                <a:lnTo>
                  <a:pt x="0" y="4345453"/>
                </a:lnTo>
                <a:lnTo>
                  <a:pt x="6796" y="4387593"/>
                </a:lnTo>
                <a:lnTo>
                  <a:pt x="25723" y="4424190"/>
                </a:lnTo>
                <a:lnTo>
                  <a:pt x="54583" y="4453050"/>
                </a:lnTo>
                <a:lnTo>
                  <a:pt x="91181" y="4471977"/>
                </a:lnTo>
                <a:lnTo>
                  <a:pt x="133320" y="4478773"/>
                </a:lnTo>
                <a:lnTo>
                  <a:pt x="3236743" y="4478773"/>
                </a:lnTo>
                <a:lnTo>
                  <a:pt x="3278883" y="4471977"/>
                </a:lnTo>
                <a:lnTo>
                  <a:pt x="3315481" y="4453050"/>
                </a:lnTo>
                <a:lnTo>
                  <a:pt x="3344341" y="4424190"/>
                </a:lnTo>
                <a:lnTo>
                  <a:pt x="3363267" y="4387593"/>
                </a:lnTo>
                <a:lnTo>
                  <a:pt x="3370064" y="4345453"/>
                </a:lnTo>
                <a:lnTo>
                  <a:pt x="3370064" y="133319"/>
                </a:lnTo>
                <a:lnTo>
                  <a:pt x="3363267" y="91180"/>
                </a:lnTo>
                <a:lnTo>
                  <a:pt x="3344341" y="54582"/>
                </a:lnTo>
                <a:lnTo>
                  <a:pt x="3315481" y="25722"/>
                </a:lnTo>
                <a:lnTo>
                  <a:pt x="3278883" y="6796"/>
                </a:lnTo>
                <a:lnTo>
                  <a:pt x="3236743" y="0"/>
                </a:lnTo>
                <a:close/>
              </a:path>
            </a:pathLst>
          </a:custGeom>
          <a:solidFill>
            <a:srgbClr val="16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931137" y="2966211"/>
            <a:ext cx="2742565" cy="3688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0">
                <a:solidFill>
                  <a:srgbClr val="60A9FF"/>
                </a:solidFill>
                <a:latin typeface="Cambria"/>
                <a:cs typeface="Cambria"/>
              </a:rPr>
              <a:t>Node.js</a:t>
            </a:r>
            <a:endParaRPr sz="22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005"/>
              </a:spcBef>
            </a:pP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utilization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of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Node.js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facilitates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seamless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scalable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backend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operations,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empowering 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800" spc="-8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airline</a:t>
            </a:r>
            <a:r>
              <a:rPr dirty="0" sz="18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system</a:t>
            </a:r>
            <a:r>
              <a:rPr dirty="0" sz="18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to</a:t>
            </a:r>
            <a:r>
              <a:rPr dirty="0" sz="18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handle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a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45">
                <a:solidFill>
                  <a:srgbClr val="D6E5EF"/>
                </a:solidFill>
                <a:latin typeface="Roboto"/>
                <a:cs typeface="Roboto"/>
              </a:rPr>
              <a:t>high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volume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of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user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requests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data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processing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D6E5EF"/>
                </a:solidFill>
                <a:latin typeface="Roboto"/>
                <a:cs typeface="Roboto"/>
              </a:rPr>
              <a:t>with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efficiency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8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reliability.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222461" y="2736413"/>
            <a:ext cx="3370579" cy="4479290"/>
          </a:xfrm>
          <a:custGeom>
            <a:avLst/>
            <a:gdLst/>
            <a:ahLst/>
            <a:cxnLst/>
            <a:rect l="l" t="t" r="r" b="b"/>
            <a:pathLst>
              <a:path w="3370579" h="4479290">
                <a:moveTo>
                  <a:pt x="3236743" y="0"/>
                </a:moveTo>
                <a:lnTo>
                  <a:pt x="133319" y="0"/>
                </a:lnTo>
                <a:lnTo>
                  <a:pt x="91180" y="6796"/>
                </a:lnTo>
                <a:lnTo>
                  <a:pt x="54583" y="25722"/>
                </a:lnTo>
                <a:lnTo>
                  <a:pt x="25723" y="54582"/>
                </a:lnTo>
                <a:lnTo>
                  <a:pt x="6796" y="91180"/>
                </a:lnTo>
                <a:lnTo>
                  <a:pt x="0" y="133319"/>
                </a:lnTo>
                <a:lnTo>
                  <a:pt x="0" y="4345453"/>
                </a:lnTo>
                <a:lnTo>
                  <a:pt x="6796" y="4387593"/>
                </a:lnTo>
                <a:lnTo>
                  <a:pt x="25723" y="4424190"/>
                </a:lnTo>
                <a:lnTo>
                  <a:pt x="54583" y="4453050"/>
                </a:lnTo>
                <a:lnTo>
                  <a:pt x="91180" y="4471977"/>
                </a:lnTo>
                <a:lnTo>
                  <a:pt x="133319" y="4478773"/>
                </a:lnTo>
                <a:lnTo>
                  <a:pt x="3236743" y="4478773"/>
                </a:lnTo>
                <a:lnTo>
                  <a:pt x="3278883" y="4471977"/>
                </a:lnTo>
                <a:lnTo>
                  <a:pt x="3315481" y="4453050"/>
                </a:lnTo>
                <a:lnTo>
                  <a:pt x="3344341" y="4424190"/>
                </a:lnTo>
                <a:lnTo>
                  <a:pt x="3363267" y="4387593"/>
                </a:lnTo>
                <a:lnTo>
                  <a:pt x="3370064" y="4345453"/>
                </a:lnTo>
                <a:lnTo>
                  <a:pt x="3370064" y="133319"/>
                </a:lnTo>
                <a:lnTo>
                  <a:pt x="3363267" y="91180"/>
                </a:lnTo>
                <a:lnTo>
                  <a:pt x="3344341" y="54582"/>
                </a:lnTo>
                <a:lnTo>
                  <a:pt x="3315481" y="25722"/>
                </a:lnTo>
                <a:lnTo>
                  <a:pt x="3278883" y="6796"/>
                </a:lnTo>
                <a:lnTo>
                  <a:pt x="3236743" y="0"/>
                </a:lnTo>
                <a:close/>
              </a:path>
            </a:pathLst>
          </a:custGeom>
          <a:solidFill>
            <a:srgbClr val="16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523372" y="2966211"/>
            <a:ext cx="2727960" cy="3688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50">
                <a:solidFill>
                  <a:srgbClr val="60A9FF"/>
                </a:solidFill>
                <a:latin typeface="Cambria"/>
                <a:cs typeface="Cambria"/>
              </a:rPr>
              <a:t>MySQL</a:t>
            </a:r>
            <a:endParaRPr sz="22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005"/>
              </a:spcBef>
            </a:pPr>
            <a:r>
              <a:rPr dirty="0" sz="1800" spc="-60">
                <a:solidFill>
                  <a:srgbClr val="D6E5EF"/>
                </a:solidFill>
                <a:latin typeface="Roboto"/>
                <a:cs typeface="Roboto"/>
              </a:rPr>
              <a:t>MySQL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serves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D6E5EF"/>
                </a:solidFill>
                <a:latin typeface="Roboto"/>
                <a:cs typeface="Roboto"/>
              </a:rPr>
              <a:t>as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the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robust</a:t>
            </a:r>
            <a:r>
              <a:rPr dirty="0" sz="18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database </a:t>
            </a:r>
            <a:r>
              <a:rPr dirty="0" sz="1800" spc="-45">
                <a:solidFill>
                  <a:srgbClr val="D6E5EF"/>
                </a:solidFill>
                <a:latin typeface="Roboto"/>
                <a:cs typeface="Roboto"/>
              </a:rPr>
              <a:t>management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system 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underpinning 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Aerosync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app.</a:t>
            </a:r>
            <a:r>
              <a:rPr dirty="0" sz="18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Its</a:t>
            </a:r>
            <a:r>
              <a:rPr dirty="0" sz="1800" spc="-8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data</a:t>
            </a:r>
            <a:r>
              <a:rPr dirty="0" sz="1800" spc="-8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storage</a:t>
            </a:r>
            <a:r>
              <a:rPr dirty="0" sz="1800" spc="-7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retrieval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 capabilities</a:t>
            </a:r>
            <a:r>
              <a:rPr dirty="0" sz="1800" spc="-5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5">
                <a:solidFill>
                  <a:srgbClr val="D6E5EF"/>
                </a:solidFill>
                <a:latin typeface="Roboto"/>
                <a:cs typeface="Roboto"/>
              </a:rPr>
              <a:t>ensure </a:t>
            </a:r>
            <a:r>
              <a:rPr dirty="0" sz="1800" spc="-2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secure</a:t>
            </a:r>
            <a:r>
              <a:rPr dirty="0" sz="18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45">
                <a:solidFill>
                  <a:srgbClr val="D6E5EF"/>
                </a:solidFill>
                <a:latin typeface="Roboto"/>
                <a:cs typeface="Roboto"/>
              </a:rPr>
              <a:t>management </a:t>
            </a:r>
            <a:r>
              <a:rPr dirty="0" sz="1800" spc="-25">
                <a:solidFill>
                  <a:srgbClr val="D6E5EF"/>
                </a:solidFill>
                <a:latin typeface="Roboto"/>
                <a:cs typeface="Roboto"/>
              </a:rPr>
              <a:t>of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critical</a:t>
            </a:r>
            <a:r>
              <a:rPr dirty="0" sz="1800" spc="-5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user</a:t>
            </a:r>
            <a:r>
              <a:rPr dirty="0" sz="1800" spc="-6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800" spc="-6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D6E5EF"/>
                </a:solidFill>
                <a:latin typeface="Roboto"/>
                <a:cs typeface="Roboto"/>
              </a:rPr>
              <a:t>flight information.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168" rIns="0" bIns="0" rtlCol="0" vert="horz">
            <a:spAutoFit/>
          </a:bodyPr>
          <a:lstStyle/>
          <a:p>
            <a:pPr marL="3199130">
              <a:lnSpc>
                <a:spcPct val="100000"/>
              </a:lnSpc>
              <a:spcBef>
                <a:spcPts val="100"/>
              </a:spcBef>
            </a:pPr>
            <a:r>
              <a:rPr dirty="0" sz="3100" spc="190"/>
              <a:t>Key</a:t>
            </a:r>
            <a:r>
              <a:rPr dirty="0" sz="3100" spc="70"/>
              <a:t> </a:t>
            </a:r>
            <a:r>
              <a:rPr dirty="0" sz="3100" spc="95"/>
              <a:t>features</a:t>
            </a:r>
            <a:r>
              <a:rPr dirty="0" sz="3100" spc="75"/>
              <a:t> </a:t>
            </a:r>
            <a:r>
              <a:rPr dirty="0" sz="3100" spc="85"/>
              <a:t>of</a:t>
            </a:r>
            <a:r>
              <a:rPr dirty="0" sz="3100" spc="80"/>
              <a:t> </a:t>
            </a:r>
            <a:r>
              <a:rPr dirty="0" sz="3100" spc="114"/>
              <a:t>the</a:t>
            </a:r>
            <a:r>
              <a:rPr dirty="0" sz="3100" spc="80"/>
              <a:t> </a:t>
            </a:r>
            <a:r>
              <a:rPr dirty="0" sz="3100" spc="70"/>
              <a:t>app</a:t>
            </a:r>
            <a:endParaRPr sz="3100"/>
          </a:p>
        </p:txBody>
      </p:sp>
      <p:sp>
        <p:nvSpPr>
          <p:cNvPr id="3" name="object 3" descr=""/>
          <p:cNvSpPr/>
          <p:nvPr/>
        </p:nvSpPr>
        <p:spPr>
          <a:xfrm>
            <a:off x="3621166" y="134612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19">
                <a:moveTo>
                  <a:pt x="256600" y="0"/>
                </a:moveTo>
                <a:lnTo>
                  <a:pt x="93325" y="0"/>
                </a:lnTo>
                <a:lnTo>
                  <a:pt x="56999" y="7333"/>
                </a:lnTo>
                <a:lnTo>
                  <a:pt x="27334" y="27334"/>
                </a:lnTo>
                <a:lnTo>
                  <a:pt x="7333" y="56998"/>
                </a:lnTo>
                <a:lnTo>
                  <a:pt x="0" y="93324"/>
                </a:lnTo>
                <a:lnTo>
                  <a:pt x="0" y="256599"/>
                </a:lnTo>
                <a:lnTo>
                  <a:pt x="7333" y="292925"/>
                </a:lnTo>
                <a:lnTo>
                  <a:pt x="27334" y="322590"/>
                </a:lnTo>
                <a:lnTo>
                  <a:pt x="56999" y="342590"/>
                </a:lnTo>
                <a:lnTo>
                  <a:pt x="93325" y="349924"/>
                </a:lnTo>
                <a:lnTo>
                  <a:pt x="256600" y="349924"/>
                </a:lnTo>
                <a:lnTo>
                  <a:pt x="292927" y="342590"/>
                </a:lnTo>
                <a:lnTo>
                  <a:pt x="322591" y="322590"/>
                </a:lnTo>
                <a:lnTo>
                  <a:pt x="342591" y="292925"/>
                </a:lnTo>
                <a:lnTo>
                  <a:pt x="349925" y="256599"/>
                </a:lnTo>
                <a:lnTo>
                  <a:pt x="349925" y="93324"/>
                </a:lnTo>
                <a:lnTo>
                  <a:pt x="342591" y="56998"/>
                </a:lnTo>
                <a:lnTo>
                  <a:pt x="322591" y="27334"/>
                </a:lnTo>
                <a:lnTo>
                  <a:pt x="292927" y="7333"/>
                </a:lnTo>
                <a:lnTo>
                  <a:pt x="256600" y="0"/>
                </a:lnTo>
                <a:close/>
              </a:path>
            </a:pathLst>
          </a:custGeom>
          <a:solidFill>
            <a:srgbClr val="16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734950" y="1395476"/>
            <a:ext cx="1200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10">
                <a:solidFill>
                  <a:srgbClr val="60A9FF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05327" y="1421383"/>
            <a:ext cx="2772410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10">
                <a:solidFill>
                  <a:srgbClr val="60A9FF"/>
                </a:solidFill>
                <a:latin typeface="Cambria"/>
                <a:cs typeface="Cambria"/>
              </a:rPr>
              <a:t>Advanced</a:t>
            </a:r>
            <a:r>
              <a:rPr dirty="0" sz="1500" spc="90">
                <a:solidFill>
                  <a:srgbClr val="60A9FF"/>
                </a:solidFill>
                <a:latin typeface="Cambria"/>
                <a:cs typeface="Cambria"/>
              </a:rPr>
              <a:t> Search</a:t>
            </a:r>
            <a:r>
              <a:rPr dirty="0" sz="1500" spc="95">
                <a:solidFill>
                  <a:srgbClr val="60A9FF"/>
                </a:solidFill>
                <a:latin typeface="Cambria"/>
                <a:cs typeface="Cambria"/>
              </a:rPr>
              <a:t> </a:t>
            </a:r>
            <a:r>
              <a:rPr dirty="0" sz="1500" spc="55">
                <a:solidFill>
                  <a:srgbClr val="60A9FF"/>
                </a:solidFill>
                <a:latin typeface="Cambria"/>
                <a:cs typeface="Cambria"/>
              </a:rPr>
              <a:t>Options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800"/>
              </a:lnSpc>
              <a:spcBef>
                <a:spcPts val="675"/>
              </a:spcBef>
            </a:pP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2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app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provides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users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with</a:t>
            </a:r>
            <a:r>
              <a:rPr dirty="0" sz="12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an</a:t>
            </a:r>
            <a:r>
              <a:rPr dirty="0" sz="12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array</a:t>
            </a:r>
            <a:r>
              <a:rPr dirty="0" sz="1200" spc="-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D6E5EF"/>
                </a:solidFill>
                <a:latin typeface="Roboto"/>
                <a:cs typeface="Roboto"/>
              </a:rPr>
              <a:t>of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advanced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search filters,</a:t>
            </a:r>
            <a:r>
              <a:rPr dirty="0" sz="12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enabling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personalized flight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searches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based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D6E5EF"/>
                </a:solidFill>
                <a:latin typeface="Roboto"/>
                <a:cs typeface="Roboto"/>
              </a:rPr>
              <a:t>on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preferences such as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price,</a:t>
            </a:r>
            <a:r>
              <a:rPr dirty="0" sz="12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layovers,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airline</a:t>
            </a:r>
            <a:r>
              <a:rPr dirty="0" sz="1200" spc="-3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preferences.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392947" y="134612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19">
                <a:moveTo>
                  <a:pt x="256599" y="0"/>
                </a:moveTo>
                <a:lnTo>
                  <a:pt x="93324" y="0"/>
                </a:lnTo>
                <a:lnTo>
                  <a:pt x="56998" y="7333"/>
                </a:lnTo>
                <a:lnTo>
                  <a:pt x="27334" y="27334"/>
                </a:lnTo>
                <a:lnTo>
                  <a:pt x="7333" y="56998"/>
                </a:lnTo>
                <a:lnTo>
                  <a:pt x="0" y="93324"/>
                </a:lnTo>
                <a:lnTo>
                  <a:pt x="0" y="256599"/>
                </a:lnTo>
                <a:lnTo>
                  <a:pt x="7333" y="292925"/>
                </a:lnTo>
                <a:lnTo>
                  <a:pt x="27334" y="322590"/>
                </a:lnTo>
                <a:lnTo>
                  <a:pt x="56998" y="342590"/>
                </a:lnTo>
                <a:lnTo>
                  <a:pt x="93324" y="349924"/>
                </a:lnTo>
                <a:lnTo>
                  <a:pt x="256599" y="349924"/>
                </a:lnTo>
                <a:lnTo>
                  <a:pt x="292925" y="342590"/>
                </a:lnTo>
                <a:lnTo>
                  <a:pt x="322590" y="322590"/>
                </a:lnTo>
                <a:lnTo>
                  <a:pt x="342590" y="292925"/>
                </a:lnTo>
                <a:lnTo>
                  <a:pt x="349924" y="256599"/>
                </a:lnTo>
                <a:lnTo>
                  <a:pt x="349924" y="93324"/>
                </a:lnTo>
                <a:lnTo>
                  <a:pt x="342590" y="56998"/>
                </a:lnTo>
                <a:lnTo>
                  <a:pt x="322590" y="27334"/>
                </a:lnTo>
                <a:lnTo>
                  <a:pt x="292925" y="7333"/>
                </a:lnTo>
                <a:lnTo>
                  <a:pt x="256599" y="0"/>
                </a:lnTo>
                <a:close/>
              </a:path>
            </a:pathLst>
          </a:custGeom>
          <a:solidFill>
            <a:srgbClr val="16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490855" y="1395476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60A9FF"/>
                </a:solidFill>
                <a:latin typeface="Cambria"/>
                <a:cs typeface="Cambria"/>
              </a:rPr>
              <a:t>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977107" y="1421383"/>
            <a:ext cx="2811780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80">
                <a:solidFill>
                  <a:srgbClr val="60A9FF"/>
                </a:solidFill>
                <a:latin typeface="Cambria"/>
                <a:cs typeface="Cambria"/>
              </a:rPr>
              <a:t>Real-</a:t>
            </a:r>
            <a:r>
              <a:rPr dirty="0" sz="1500" spc="114">
                <a:solidFill>
                  <a:srgbClr val="60A9FF"/>
                </a:solidFill>
                <a:latin typeface="Cambria"/>
                <a:cs typeface="Cambria"/>
              </a:rPr>
              <a:t>Time</a:t>
            </a:r>
            <a:r>
              <a:rPr dirty="0" sz="1500" spc="65">
                <a:solidFill>
                  <a:srgbClr val="60A9FF"/>
                </a:solidFill>
                <a:latin typeface="Cambria"/>
                <a:cs typeface="Cambria"/>
              </a:rPr>
              <a:t> </a:t>
            </a:r>
            <a:r>
              <a:rPr dirty="0" sz="1500" spc="70">
                <a:solidFill>
                  <a:srgbClr val="60A9FF"/>
                </a:solidFill>
                <a:latin typeface="Cambria"/>
                <a:cs typeface="Cambria"/>
              </a:rPr>
              <a:t>Updates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800"/>
              </a:lnSpc>
              <a:spcBef>
                <a:spcPts val="675"/>
              </a:spcBef>
            </a:pP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Users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can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stay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informed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with </a:t>
            </a:r>
            <a:r>
              <a:rPr dirty="0" sz="1200" spc="-50">
                <a:solidFill>
                  <a:srgbClr val="D6E5EF"/>
                </a:solidFill>
                <a:latin typeface="Roboto"/>
                <a:cs typeface="Roboto"/>
              </a:rPr>
              <a:t>real-</a:t>
            </a:r>
            <a:r>
              <a:rPr dirty="0" sz="1200" spc="-20">
                <a:solidFill>
                  <a:srgbClr val="D6E5EF"/>
                </a:solidFill>
                <a:latin typeface="Roboto"/>
                <a:cs typeface="Roboto"/>
              </a:rPr>
              <a:t>time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updates on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flight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statuses,</a:t>
            </a:r>
            <a:r>
              <a:rPr dirty="0" sz="12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including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delays,</a:t>
            </a:r>
            <a:r>
              <a:rPr dirty="0" sz="1200" spc="-2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cancellations,</a:t>
            </a:r>
            <a:r>
              <a:rPr dirty="0" sz="1200" spc="-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2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gate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changes,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ensuring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smooth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35">
                <a:solidFill>
                  <a:srgbClr val="D6E5EF"/>
                </a:solidFill>
                <a:latin typeface="Roboto"/>
                <a:cs typeface="Roboto"/>
              </a:rPr>
              <a:t>stress-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free</a:t>
            </a:r>
            <a:r>
              <a:rPr dirty="0" sz="12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travel experience.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621166" y="3256358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256600" y="0"/>
                </a:moveTo>
                <a:lnTo>
                  <a:pt x="93325" y="0"/>
                </a:lnTo>
                <a:lnTo>
                  <a:pt x="56999" y="7333"/>
                </a:lnTo>
                <a:lnTo>
                  <a:pt x="27334" y="27334"/>
                </a:lnTo>
                <a:lnTo>
                  <a:pt x="7333" y="56998"/>
                </a:lnTo>
                <a:lnTo>
                  <a:pt x="0" y="93324"/>
                </a:lnTo>
                <a:lnTo>
                  <a:pt x="0" y="256600"/>
                </a:lnTo>
                <a:lnTo>
                  <a:pt x="7333" y="292927"/>
                </a:lnTo>
                <a:lnTo>
                  <a:pt x="27334" y="322591"/>
                </a:lnTo>
                <a:lnTo>
                  <a:pt x="56999" y="342591"/>
                </a:lnTo>
                <a:lnTo>
                  <a:pt x="93325" y="349925"/>
                </a:lnTo>
                <a:lnTo>
                  <a:pt x="256600" y="349925"/>
                </a:lnTo>
                <a:lnTo>
                  <a:pt x="292927" y="342591"/>
                </a:lnTo>
                <a:lnTo>
                  <a:pt x="322591" y="322591"/>
                </a:lnTo>
                <a:lnTo>
                  <a:pt x="342591" y="292927"/>
                </a:lnTo>
                <a:lnTo>
                  <a:pt x="349925" y="256600"/>
                </a:lnTo>
                <a:lnTo>
                  <a:pt x="349925" y="93324"/>
                </a:lnTo>
                <a:lnTo>
                  <a:pt x="342591" y="56998"/>
                </a:lnTo>
                <a:lnTo>
                  <a:pt x="322591" y="27334"/>
                </a:lnTo>
                <a:lnTo>
                  <a:pt x="292927" y="7333"/>
                </a:lnTo>
                <a:lnTo>
                  <a:pt x="256600" y="0"/>
                </a:lnTo>
                <a:close/>
              </a:path>
            </a:pathLst>
          </a:custGeom>
          <a:solidFill>
            <a:srgbClr val="16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720664" y="3306571"/>
            <a:ext cx="149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60A9FF"/>
                </a:solidFill>
                <a:latin typeface="Cambria"/>
                <a:cs typeface="Cambria"/>
              </a:rPr>
              <a:t>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05327" y="3329432"/>
            <a:ext cx="293243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75">
                <a:solidFill>
                  <a:srgbClr val="60A9FF"/>
                </a:solidFill>
                <a:latin typeface="Cambria"/>
                <a:cs typeface="Cambria"/>
              </a:rPr>
              <a:t>Secure</a:t>
            </a:r>
            <a:r>
              <a:rPr dirty="0" sz="1500" spc="70">
                <a:solidFill>
                  <a:srgbClr val="60A9FF"/>
                </a:solidFill>
                <a:latin typeface="Cambria"/>
                <a:cs typeface="Cambria"/>
              </a:rPr>
              <a:t> </a:t>
            </a:r>
            <a:r>
              <a:rPr dirty="0" sz="1500" spc="110">
                <a:solidFill>
                  <a:srgbClr val="60A9FF"/>
                </a:solidFill>
                <a:latin typeface="Cambria"/>
                <a:cs typeface="Cambria"/>
              </a:rPr>
              <a:t>Payment</a:t>
            </a:r>
            <a:r>
              <a:rPr dirty="0" sz="1500" spc="75">
                <a:solidFill>
                  <a:srgbClr val="60A9FF"/>
                </a:solidFill>
                <a:latin typeface="Cambria"/>
                <a:cs typeface="Cambria"/>
              </a:rPr>
              <a:t> </a:t>
            </a:r>
            <a:r>
              <a:rPr dirty="0" sz="1500" spc="55">
                <a:solidFill>
                  <a:srgbClr val="60A9FF"/>
                </a:solidFill>
                <a:latin typeface="Cambria"/>
                <a:cs typeface="Cambria"/>
              </a:rPr>
              <a:t>Integration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900"/>
              </a:lnSpc>
              <a:spcBef>
                <a:spcPts val="700"/>
              </a:spcBef>
            </a:pP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app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incorporates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secure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payment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gateways, offering</a:t>
            </a:r>
            <a:r>
              <a:rPr dirty="0" sz="12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users</a:t>
            </a:r>
            <a:r>
              <a:rPr dirty="0" sz="12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</a:t>
            </a:r>
            <a:r>
              <a:rPr dirty="0" sz="12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seamless</a:t>
            </a:r>
            <a:r>
              <a:rPr dirty="0" sz="12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trustworthy</a:t>
            </a:r>
            <a:r>
              <a:rPr dirty="0" sz="12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booking and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payment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process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for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their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selected</a:t>
            </a:r>
            <a:r>
              <a:rPr dirty="0" sz="12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flights.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392947" y="3256358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256599" y="0"/>
                </a:moveTo>
                <a:lnTo>
                  <a:pt x="93324" y="0"/>
                </a:lnTo>
                <a:lnTo>
                  <a:pt x="56998" y="7333"/>
                </a:lnTo>
                <a:lnTo>
                  <a:pt x="27334" y="27334"/>
                </a:lnTo>
                <a:lnTo>
                  <a:pt x="7333" y="56998"/>
                </a:lnTo>
                <a:lnTo>
                  <a:pt x="0" y="93324"/>
                </a:lnTo>
                <a:lnTo>
                  <a:pt x="0" y="256600"/>
                </a:lnTo>
                <a:lnTo>
                  <a:pt x="7333" y="292927"/>
                </a:lnTo>
                <a:lnTo>
                  <a:pt x="27334" y="322591"/>
                </a:lnTo>
                <a:lnTo>
                  <a:pt x="56998" y="342591"/>
                </a:lnTo>
                <a:lnTo>
                  <a:pt x="93324" y="349925"/>
                </a:lnTo>
                <a:lnTo>
                  <a:pt x="256599" y="349925"/>
                </a:lnTo>
                <a:lnTo>
                  <a:pt x="292925" y="342591"/>
                </a:lnTo>
                <a:lnTo>
                  <a:pt x="322590" y="322591"/>
                </a:lnTo>
                <a:lnTo>
                  <a:pt x="342590" y="292927"/>
                </a:lnTo>
                <a:lnTo>
                  <a:pt x="349924" y="256600"/>
                </a:lnTo>
                <a:lnTo>
                  <a:pt x="349924" y="93324"/>
                </a:lnTo>
                <a:lnTo>
                  <a:pt x="342590" y="56998"/>
                </a:lnTo>
                <a:lnTo>
                  <a:pt x="322590" y="27334"/>
                </a:lnTo>
                <a:lnTo>
                  <a:pt x="292925" y="7333"/>
                </a:lnTo>
                <a:lnTo>
                  <a:pt x="256599" y="0"/>
                </a:lnTo>
                <a:close/>
              </a:path>
            </a:pathLst>
          </a:custGeom>
          <a:solidFill>
            <a:srgbClr val="16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487682" y="3306571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60A9FF"/>
                </a:solidFill>
                <a:latin typeface="Cambria"/>
                <a:cs typeface="Cambria"/>
              </a:rPr>
              <a:t>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621166" y="491787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256600" y="0"/>
                </a:moveTo>
                <a:lnTo>
                  <a:pt x="93325" y="0"/>
                </a:lnTo>
                <a:lnTo>
                  <a:pt x="56999" y="7333"/>
                </a:lnTo>
                <a:lnTo>
                  <a:pt x="27334" y="27334"/>
                </a:lnTo>
                <a:lnTo>
                  <a:pt x="7333" y="56998"/>
                </a:lnTo>
                <a:lnTo>
                  <a:pt x="0" y="93324"/>
                </a:lnTo>
                <a:lnTo>
                  <a:pt x="0" y="256599"/>
                </a:lnTo>
                <a:lnTo>
                  <a:pt x="7333" y="292925"/>
                </a:lnTo>
                <a:lnTo>
                  <a:pt x="27334" y="322590"/>
                </a:lnTo>
                <a:lnTo>
                  <a:pt x="56999" y="342590"/>
                </a:lnTo>
                <a:lnTo>
                  <a:pt x="93325" y="349924"/>
                </a:lnTo>
                <a:lnTo>
                  <a:pt x="256600" y="349924"/>
                </a:lnTo>
                <a:lnTo>
                  <a:pt x="292927" y="342590"/>
                </a:lnTo>
                <a:lnTo>
                  <a:pt x="322591" y="322590"/>
                </a:lnTo>
                <a:lnTo>
                  <a:pt x="342591" y="292925"/>
                </a:lnTo>
                <a:lnTo>
                  <a:pt x="349925" y="256599"/>
                </a:lnTo>
                <a:lnTo>
                  <a:pt x="349925" y="93324"/>
                </a:lnTo>
                <a:lnTo>
                  <a:pt x="342591" y="56998"/>
                </a:lnTo>
                <a:lnTo>
                  <a:pt x="322591" y="27334"/>
                </a:lnTo>
                <a:lnTo>
                  <a:pt x="292927" y="7333"/>
                </a:lnTo>
                <a:lnTo>
                  <a:pt x="256600" y="0"/>
                </a:lnTo>
                <a:close/>
              </a:path>
            </a:pathLst>
          </a:custGeom>
          <a:solidFill>
            <a:srgbClr val="16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721456" y="4967732"/>
            <a:ext cx="146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60A9FF"/>
                </a:solidFill>
                <a:latin typeface="Cambria"/>
                <a:cs typeface="Cambria"/>
              </a:rPr>
              <a:t>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205327" y="4990592"/>
            <a:ext cx="2826385" cy="1102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60A9FF"/>
                </a:solidFill>
                <a:latin typeface="Palatino Linotype"/>
                <a:cs typeface="Palatino Linotype"/>
              </a:rPr>
              <a:t>Booking</a:t>
            </a:r>
            <a:r>
              <a:rPr dirty="0" sz="1500" spc="245" b="1">
                <a:solidFill>
                  <a:srgbClr val="60A9FF"/>
                </a:solidFill>
                <a:latin typeface="Palatino Linotype"/>
                <a:cs typeface="Palatino Linotype"/>
              </a:rPr>
              <a:t> </a:t>
            </a:r>
            <a:r>
              <a:rPr dirty="0" sz="1500" b="1">
                <a:solidFill>
                  <a:srgbClr val="60A9FF"/>
                </a:solidFill>
                <a:latin typeface="Palatino Linotype"/>
                <a:cs typeface="Palatino Linotype"/>
              </a:rPr>
              <a:t>History</a:t>
            </a:r>
            <a:r>
              <a:rPr dirty="0" sz="1500" spc="250" b="1">
                <a:solidFill>
                  <a:srgbClr val="60A9FF"/>
                </a:solidFill>
                <a:latin typeface="Palatino Linotype"/>
                <a:cs typeface="Palatino Linotype"/>
              </a:rPr>
              <a:t> </a:t>
            </a:r>
            <a:r>
              <a:rPr dirty="0" sz="1500" spc="50" b="1">
                <a:solidFill>
                  <a:srgbClr val="60A9FF"/>
                </a:solidFill>
                <a:latin typeface="Palatino Linotype"/>
                <a:cs typeface="Palatino Linotype"/>
              </a:rPr>
              <a:t>Management</a:t>
            </a:r>
            <a:endParaRPr sz="1500">
              <a:latin typeface="Palatino Linotype"/>
              <a:cs typeface="Palatino Linotype"/>
            </a:endParaRPr>
          </a:p>
          <a:p>
            <a:pPr marL="12700" marR="33655">
              <a:lnSpc>
                <a:spcPct val="138300"/>
              </a:lnSpc>
              <a:spcBef>
                <a:spcPts val="705"/>
              </a:spcBef>
            </a:pP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Dedicated section to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manage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past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upcoming</a:t>
            </a:r>
            <a:r>
              <a:rPr dirty="0" sz="1200" spc="-3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flights.Conveniently</a:t>
            </a:r>
            <a:r>
              <a:rPr dirty="0" sz="1200" spc="-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track</a:t>
            </a:r>
            <a:r>
              <a:rPr dirty="0" sz="1200" spc="-25">
                <a:solidFill>
                  <a:srgbClr val="D6E5EF"/>
                </a:solidFill>
                <a:latin typeface="Roboto"/>
                <a:cs typeface="Roboto"/>
              </a:rPr>
              <a:t> and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organize</a:t>
            </a:r>
            <a:r>
              <a:rPr dirty="0" sz="12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travel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history.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392947" y="4917876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256599" y="0"/>
                </a:moveTo>
                <a:lnTo>
                  <a:pt x="93324" y="0"/>
                </a:lnTo>
                <a:lnTo>
                  <a:pt x="56998" y="7333"/>
                </a:lnTo>
                <a:lnTo>
                  <a:pt x="27334" y="27334"/>
                </a:lnTo>
                <a:lnTo>
                  <a:pt x="7333" y="56998"/>
                </a:lnTo>
                <a:lnTo>
                  <a:pt x="0" y="93324"/>
                </a:lnTo>
                <a:lnTo>
                  <a:pt x="0" y="256599"/>
                </a:lnTo>
                <a:lnTo>
                  <a:pt x="7333" y="292925"/>
                </a:lnTo>
                <a:lnTo>
                  <a:pt x="27334" y="322590"/>
                </a:lnTo>
                <a:lnTo>
                  <a:pt x="56998" y="342590"/>
                </a:lnTo>
                <a:lnTo>
                  <a:pt x="93324" y="349924"/>
                </a:lnTo>
                <a:lnTo>
                  <a:pt x="256599" y="349924"/>
                </a:lnTo>
                <a:lnTo>
                  <a:pt x="292925" y="342590"/>
                </a:lnTo>
                <a:lnTo>
                  <a:pt x="322590" y="322590"/>
                </a:lnTo>
                <a:lnTo>
                  <a:pt x="342590" y="292925"/>
                </a:lnTo>
                <a:lnTo>
                  <a:pt x="349924" y="256599"/>
                </a:lnTo>
                <a:lnTo>
                  <a:pt x="349924" y="93324"/>
                </a:lnTo>
                <a:lnTo>
                  <a:pt x="342590" y="56998"/>
                </a:lnTo>
                <a:lnTo>
                  <a:pt x="322590" y="27334"/>
                </a:lnTo>
                <a:lnTo>
                  <a:pt x="292925" y="7333"/>
                </a:lnTo>
                <a:lnTo>
                  <a:pt x="256599" y="0"/>
                </a:lnTo>
                <a:close/>
              </a:path>
            </a:pathLst>
          </a:custGeom>
          <a:solidFill>
            <a:srgbClr val="16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490063" y="4967732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60A9FF"/>
                </a:solidFill>
                <a:latin typeface="Cambria"/>
                <a:cs typeface="Cambria"/>
              </a:rPr>
              <a:t>6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977107" y="3329432"/>
            <a:ext cx="2844165" cy="3020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70">
                <a:solidFill>
                  <a:srgbClr val="60A9FF"/>
                </a:solidFill>
                <a:latin typeface="Cambria"/>
                <a:cs typeface="Cambria"/>
              </a:rPr>
              <a:t>Personalized</a:t>
            </a:r>
            <a:r>
              <a:rPr dirty="0" sz="1500" spc="85">
                <a:solidFill>
                  <a:srgbClr val="60A9FF"/>
                </a:solidFill>
                <a:latin typeface="Cambria"/>
                <a:cs typeface="Cambria"/>
              </a:rPr>
              <a:t> </a:t>
            </a:r>
            <a:r>
              <a:rPr dirty="0" sz="1500" spc="75">
                <a:solidFill>
                  <a:srgbClr val="60A9FF"/>
                </a:solidFill>
                <a:latin typeface="Cambria"/>
                <a:cs typeface="Cambria"/>
              </a:rPr>
              <a:t>User</a:t>
            </a:r>
            <a:r>
              <a:rPr dirty="0" sz="1500" spc="85">
                <a:solidFill>
                  <a:srgbClr val="60A9FF"/>
                </a:solidFill>
                <a:latin typeface="Cambria"/>
                <a:cs typeface="Cambria"/>
              </a:rPr>
              <a:t> </a:t>
            </a:r>
            <a:r>
              <a:rPr dirty="0" sz="1500" spc="50">
                <a:solidFill>
                  <a:srgbClr val="60A9FF"/>
                </a:solidFill>
                <a:latin typeface="Cambria"/>
                <a:cs typeface="Cambria"/>
              </a:rPr>
              <a:t>Profiles</a:t>
            </a: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8700"/>
              </a:lnSpc>
              <a:spcBef>
                <a:spcPts val="700"/>
              </a:spcBef>
            </a:pP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Users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can create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personalized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profiles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D6E5EF"/>
                </a:solidFill>
                <a:latin typeface="Roboto"/>
                <a:cs typeface="Roboto"/>
              </a:rPr>
              <a:t>to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manage their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travel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preferences,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booking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history,</a:t>
            </a:r>
            <a:r>
              <a:rPr dirty="0" sz="1200" spc="-3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200" spc="-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stored</a:t>
            </a:r>
            <a:r>
              <a:rPr dirty="0" sz="1200" spc="-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payment</a:t>
            </a:r>
            <a:r>
              <a:rPr dirty="0" sz="1200" spc="-2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methods,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enhancing</a:t>
            </a:r>
            <a:r>
              <a:rPr dirty="0" sz="1200" spc="-4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convenience</a:t>
            </a:r>
            <a:r>
              <a:rPr dirty="0" sz="1200" spc="-4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customization.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500" b="1">
                <a:solidFill>
                  <a:srgbClr val="60A9FF"/>
                </a:solidFill>
                <a:latin typeface="Palatino Linotype"/>
                <a:cs typeface="Palatino Linotype"/>
              </a:rPr>
              <a:t>Review</a:t>
            </a:r>
            <a:r>
              <a:rPr dirty="0" sz="1500" spc="204" b="1">
                <a:solidFill>
                  <a:srgbClr val="60A9FF"/>
                </a:solidFill>
                <a:latin typeface="Palatino Linotype"/>
                <a:cs typeface="Palatino Linotype"/>
              </a:rPr>
              <a:t> </a:t>
            </a:r>
            <a:r>
              <a:rPr dirty="0" sz="1500" b="1">
                <a:solidFill>
                  <a:srgbClr val="60A9FF"/>
                </a:solidFill>
                <a:latin typeface="Palatino Linotype"/>
                <a:cs typeface="Palatino Linotype"/>
              </a:rPr>
              <a:t>and</a:t>
            </a:r>
            <a:r>
              <a:rPr dirty="0" sz="1500" spc="180" b="1">
                <a:solidFill>
                  <a:srgbClr val="60A9FF"/>
                </a:solidFill>
                <a:latin typeface="Palatino Linotype"/>
                <a:cs typeface="Palatino Linotype"/>
              </a:rPr>
              <a:t> </a:t>
            </a:r>
            <a:r>
              <a:rPr dirty="0" sz="1500" b="1">
                <a:solidFill>
                  <a:srgbClr val="60A9FF"/>
                </a:solidFill>
                <a:latin typeface="Palatino Linotype"/>
                <a:cs typeface="Palatino Linotype"/>
              </a:rPr>
              <a:t>Rating</a:t>
            </a:r>
            <a:r>
              <a:rPr dirty="0" sz="1500" spc="200" b="1">
                <a:solidFill>
                  <a:srgbClr val="60A9FF"/>
                </a:solidFill>
                <a:latin typeface="Palatino Linotype"/>
                <a:cs typeface="Palatino Linotype"/>
              </a:rPr>
              <a:t> </a:t>
            </a:r>
            <a:r>
              <a:rPr dirty="0" sz="1500" spc="50" b="1">
                <a:solidFill>
                  <a:srgbClr val="60A9FF"/>
                </a:solidFill>
                <a:latin typeface="Palatino Linotype"/>
                <a:cs typeface="Palatino Linotype"/>
              </a:rPr>
              <a:t>System</a:t>
            </a:r>
            <a:endParaRPr sz="1500">
              <a:latin typeface="Palatino Linotype"/>
              <a:cs typeface="Palatino Linotype"/>
            </a:endParaRPr>
          </a:p>
          <a:p>
            <a:pPr marL="12700" marR="40640">
              <a:lnSpc>
                <a:spcPct val="138900"/>
              </a:lnSpc>
              <a:spcBef>
                <a:spcPts val="700"/>
              </a:spcBef>
            </a:pP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User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feedback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contributes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to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50">
                <a:solidFill>
                  <a:srgbClr val="D6E5EF"/>
                </a:solidFill>
                <a:latin typeface="Roboto"/>
                <a:cs typeface="Roboto"/>
              </a:rPr>
              <a:t>a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comprehensive</a:t>
            </a:r>
            <a:r>
              <a:rPr dirty="0" sz="12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travel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experience</a:t>
            </a:r>
            <a:r>
              <a:rPr dirty="0" sz="12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50">
                <a:solidFill>
                  <a:srgbClr val="D6E5EF"/>
                </a:solidFill>
                <a:latin typeface="Roboto"/>
                <a:cs typeface="Roboto"/>
              </a:rPr>
              <a:t>&amp;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enables users to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share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their</a:t>
            </a:r>
            <a:r>
              <a:rPr dirty="0" sz="12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experiences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200" spc="-3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insights.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621166" y="6330671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256600" y="0"/>
                </a:moveTo>
                <a:lnTo>
                  <a:pt x="93325" y="0"/>
                </a:lnTo>
                <a:lnTo>
                  <a:pt x="56999" y="7333"/>
                </a:lnTo>
                <a:lnTo>
                  <a:pt x="27334" y="27334"/>
                </a:lnTo>
                <a:lnTo>
                  <a:pt x="7333" y="56998"/>
                </a:lnTo>
                <a:lnTo>
                  <a:pt x="0" y="93324"/>
                </a:lnTo>
                <a:lnTo>
                  <a:pt x="0" y="256600"/>
                </a:lnTo>
                <a:lnTo>
                  <a:pt x="7333" y="292927"/>
                </a:lnTo>
                <a:lnTo>
                  <a:pt x="27334" y="322591"/>
                </a:lnTo>
                <a:lnTo>
                  <a:pt x="56999" y="342591"/>
                </a:lnTo>
                <a:lnTo>
                  <a:pt x="93325" y="349925"/>
                </a:lnTo>
                <a:lnTo>
                  <a:pt x="256600" y="349925"/>
                </a:lnTo>
                <a:lnTo>
                  <a:pt x="292927" y="342591"/>
                </a:lnTo>
                <a:lnTo>
                  <a:pt x="322591" y="322591"/>
                </a:lnTo>
                <a:lnTo>
                  <a:pt x="342591" y="292927"/>
                </a:lnTo>
                <a:lnTo>
                  <a:pt x="349925" y="256600"/>
                </a:lnTo>
                <a:lnTo>
                  <a:pt x="349925" y="93324"/>
                </a:lnTo>
                <a:lnTo>
                  <a:pt x="342591" y="56998"/>
                </a:lnTo>
                <a:lnTo>
                  <a:pt x="322591" y="27334"/>
                </a:lnTo>
                <a:lnTo>
                  <a:pt x="292927" y="7333"/>
                </a:lnTo>
                <a:lnTo>
                  <a:pt x="256600" y="0"/>
                </a:lnTo>
                <a:close/>
              </a:path>
            </a:pathLst>
          </a:custGeom>
          <a:solidFill>
            <a:srgbClr val="161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719075" y="6378955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60A9FF"/>
                </a:solidFill>
                <a:latin typeface="Cambria"/>
                <a:cs typeface="Cambria"/>
              </a:rPr>
              <a:t>7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454048" y="6322567"/>
            <a:ext cx="28314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60A9FF"/>
                </a:solidFill>
                <a:latin typeface="Palatino Linotype"/>
                <a:cs typeface="Palatino Linotype"/>
              </a:rPr>
              <a:t>Non-</a:t>
            </a:r>
            <a:r>
              <a:rPr dirty="0" sz="1500" spc="50" b="1">
                <a:solidFill>
                  <a:srgbClr val="60A9FF"/>
                </a:solidFill>
                <a:latin typeface="Palatino Linotype"/>
                <a:cs typeface="Palatino Linotype"/>
              </a:rPr>
              <a:t>Functional</a:t>
            </a:r>
            <a:r>
              <a:rPr dirty="0" sz="1500" spc="150" b="1">
                <a:solidFill>
                  <a:srgbClr val="60A9FF"/>
                </a:solidFill>
                <a:latin typeface="Palatino Linotype"/>
                <a:cs typeface="Palatino Linotype"/>
              </a:rPr>
              <a:t> </a:t>
            </a:r>
            <a:r>
              <a:rPr dirty="0" sz="1500" spc="-10" b="1">
                <a:solidFill>
                  <a:srgbClr val="60A9FF"/>
                </a:solidFill>
                <a:latin typeface="Palatino Linotype"/>
                <a:cs typeface="Palatino Linotype"/>
              </a:rPr>
              <a:t>Requirements</a:t>
            </a:r>
            <a:endParaRPr sz="1500">
              <a:latin typeface="Palatino Linotype"/>
              <a:cs typeface="Palatino Linotyp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454048" y="6872732"/>
            <a:ext cx="4912360" cy="145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Scalability: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 Designed to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handle 2000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bookings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per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20">
                <a:solidFill>
                  <a:srgbClr val="D6E5EF"/>
                </a:solidFill>
                <a:latin typeface="Roboto"/>
                <a:cs typeface="Roboto"/>
              </a:rPr>
              <a:t>day.</a:t>
            </a:r>
            <a:endParaRPr sz="120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</a:tabLst>
            </a:pP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Accuracy: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Ensures</a:t>
            </a:r>
            <a:r>
              <a:rPr dirty="0" sz="12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precise booking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processes.</a:t>
            </a:r>
            <a:endParaRPr sz="120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har char="•"/>
              <a:tabLst>
                <a:tab pos="354965" algn="l"/>
              </a:tabLst>
            </a:pP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Capacity: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Anticipates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100,000 users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in the first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quarter.</a:t>
            </a:r>
            <a:endParaRPr sz="120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</a:tabLst>
            </a:pP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Storage: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1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TB allocation for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2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next</a:t>
            </a:r>
            <a:r>
              <a:rPr dirty="0" sz="12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five 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years.</a:t>
            </a:r>
            <a:endParaRPr sz="120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har char="•"/>
              <a:tabLst>
                <a:tab pos="354965" algn="l"/>
              </a:tabLst>
            </a:pP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Search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Queries:</a:t>
            </a:r>
            <a:r>
              <a:rPr dirty="0" sz="12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Capable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of</a:t>
            </a:r>
            <a:r>
              <a:rPr dirty="0" sz="1200" spc="-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handling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150,000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daily</a:t>
            </a:r>
            <a:r>
              <a:rPr dirty="0" sz="1200" spc="-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D6E5EF"/>
                </a:solidFill>
                <a:latin typeface="Roboto"/>
                <a:cs typeface="Roboto"/>
              </a:rPr>
              <a:t>search</a:t>
            </a:r>
            <a:r>
              <a:rPr dirty="0" sz="1200" spc="-10">
                <a:solidFill>
                  <a:srgbClr val="D6E5EF"/>
                </a:solidFill>
                <a:latin typeface="Roboto"/>
                <a:cs typeface="Roboto"/>
              </a:rPr>
              <a:t> queries.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901" y="-1"/>
            <a:ext cx="14622780" cy="8229600"/>
          </a:xfrm>
          <a:custGeom>
            <a:avLst/>
            <a:gdLst/>
            <a:ahLst/>
            <a:cxnLst/>
            <a:rect l="l" t="t" r="r" b="b"/>
            <a:pathLst>
              <a:path w="14622780" h="8229600">
                <a:moveTo>
                  <a:pt x="0" y="8229601"/>
                </a:moveTo>
                <a:lnTo>
                  <a:pt x="0" y="1"/>
                </a:lnTo>
                <a:lnTo>
                  <a:pt x="14622498" y="0"/>
                </a:lnTo>
                <a:lnTo>
                  <a:pt x="14622498" y="8229600"/>
                </a:lnTo>
                <a:lnTo>
                  <a:pt x="0" y="8229601"/>
                </a:lnTo>
                <a:close/>
              </a:path>
            </a:pathLst>
          </a:custGeom>
          <a:solidFill>
            <a:srgbClr val="171B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140"/>
              <a:t>Pre-</a:t>
            </a:r>
            <a:r>
              <a:rPr dirty="0" sz="4400" spc="55"/>
              <a:t>order</a:t>
            </a:r>
            <a:r>
              <a:rPr dirty="0" sz="4400" spc="135"/>
              <a:t> </a:t>
            </a:r>
            <a:r>
              <a:rPr dirty="0" sz="4400" spc="210"/>
              <a:t>taxi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374351" y="2375916"/>
            <a:ext cx="6372860" cy="2162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5"/>
              </a:spcBef>
            </a:pP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Experience</a:t>
            </a:r>
            <a:r>
              <a:rPr dirty="0" sz="2000" spc="-6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seamless</a:t>
            </a:r>
            <a:r>
              <a:rPr dirty="0" sz="2000" spc="-6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travel</a:t>
            </a:r>
            <a:r>
              <a:rPr dirty="0" sz="2000" spc="-6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with</a:t>
            </a:r>
            <a:r>
              <a:rPr dirty="0" sz="2000" spc="-6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Aero</a:t>
            </a:r>
            <a:r>
              <a:rPr dirty="0" sz="2000" spc="-6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D1D5DB"/>
                </a:solidFill>
                <a:latin typeface="Roboto"/>
                <a:cs typeface="Roboto"/>
              </a:rPr>
              <a:t>Sync!</a:t>
            </a:r>
            <a:r>
              <a:rPr dirty="0" sz="2000" spc="-7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10">
                <a:solidFill>
                  <a:srgbClr val="D1D5DB"/>
                </a:solidFill>
                <a:latin typeface="Roboto"/>
                <a:cs typeface="Roboto"/>
              </a:rPr>
              <a:t>Pre-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order your</a:t>
            </a:r>
            <a:r>
              <a:rPr dirty="0" sz="2000" spc="-6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taxi</a:t>
            </a:r>
            <a:r>
              <a:rPr dirty="0" sz="2000" spc="-6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now</a:t>
            </a:r>
            <a:r>
              <a:rPr dirty="0" sz="2000" spc="-5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and</a:t>
            </a:r>
            <a:r>
              <a:rPr dirty="0" sz="2000" spc="-6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enjoy</a:t>
            </a:r>
            <a:r>
              <a:rPr dirty="0" sz="2000" spc="-5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the</a:t>
            </a:r>
            <a:r>
              <a:rPr dirty="0" sz="2000" spc="-6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convenience</a:t>
            </a:r>
            <a:r>
              <a:rPr dirty="0" sz="2000" spc="-6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of</a:t>
            </a:r>
            <a:r>
              <a:rPr dirty="0" sz="2000" spc="-5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a</a:t>
            </a:r>
            <a:r>
              <a:rPr dirty="0" sz="2000" spc="-6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scheduled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ride.</a:t>
            </a:r>
            <a:r>
              <a:rPr dirty="0" sz="2000" spc="-7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Simply</a:t>
            </a:r>
            <a:r>
              <a:rPr dirty="0" sz="2000" spc="-6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open</a:t>
            </a:r>
            <a:r>
              <a:rPr dirty="0" sz="2000" spc="-7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the</a:t>
            </a:r>
            <a:r>
              <a:rPr dirty="0" sz="2000" spc="-6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app,</a:t>
            </a:r>
            <a:r>
              <a:rPr dirty="0" sz="2000" spc="-8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select</a:t>
            </a:r>
            <a:r>
              <a:rPr dirty="0" sz="2000" spc="-7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your</a:t>
            </a:r>
            <a:r>
              <a:rPr dirty="0" sz="2000" spc="-7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95">
                <a:solidFill>
                  <a:srgbClr val="D1D5DB"/>
                </a:solidFill>
                <a:latin typeface="Roboto"/>
                <a:cs typeface="Roboto"/>
              </a:rPr>
              <a:t>pick-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up</a:t>
            </a:r>
            <a:r>
              <a:rPr dirty="0" sz="2000" spc="-6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and</a:t>
            </a:r>
            <a:r>
              <a:rPr dirty="0" sz="2000" spc="-7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drop-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off</a:t>
            </a:r>
            <a:r>
              <a:rPr dirty="0" sz="2000" spc="-7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locations,</a:t>
            </a:r>
            <a:r>
              <a:rPr dirty="0" sz="2000" spc="-7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choose</a:t>
            </a:r>
            <a:r>
              <a:rPr dirty="0" sz="2000" spc="-7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your</a:t>
            </a:r>
            <a:r>
              <a:rPr dirty="0" sz="2000" spc="-7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preferred</a:t>
            </a:r>
            <a:r>
              <a:rPr dirty="0" sz="2000" spc="-7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vehicle,</a:t>
            </a:r>
            <a:r>
              <a:rPr dirty="0" sz="2000" spc="-7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and</a:t>
            </a:r>
            <a:r>
              <a:rPr dirty="0" sz="2000" spc="-7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confirm your</a:t>
            </a:r>
            <a:r>
              <a:rPr dirty="0" sz="2000" spc="-8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booking.</a:t>
            </a:r>
            <a:r>
              <a:rPr dirty="0" sz="2000" spc="-7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Aero</a:t>
            </a:r>
            <a:r>
              <a:rPr dirty="0" sz="2000" spc="-7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D1D5DB"/>
                </a:solidFill>
                <a:latin typeface="Roboto"/>
                <a:cs typeface="Roboto"/>
              </a:rPr>
              <a:t>Sync</a:t>
            </a:r>
            <a:r>
              <a:rPr dirty="0" sz="2000" spc="-6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ensures</a:t>
            </a:r>
            <a:r>
              <a:rPr dirty="0" sz="2000" spc="-7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reliable</a:t>
            </a:r>
            <a:r>
              <a:rPr dirty="0" sz="2000" spc="-7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and</a:t>
            </a:r>
            <a:r>
              <a:rPr dirty="0" sz="2000" spc="-75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punctual </a:t>
            </a:r>
            <a:r>
              <a:rPr dirty="0" sz="2000" spc="-25">
                <a:solidFill>
                  <a:srgbClr val="D1D5DB"/>
                </a:solidFill>
                <a:latin typeface="Roboto"/>
                <a:cs typeface="Roboto"/>
              </a:rPr>
              <a:t>transportation</a:t>
            </a:r>
            <a:r>
              <a:rPr dirty="0" sz="2000" spc="-4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>
                <a:solidFill>
                  <a:srgbClr val="D1D5DB"/>
                </a:solidFill>
                <a:latin typeface="Roboto"/>
                <a:cs typeface="Roboto"/>
              </a:rPr>
              <a:t>for</a:t>
            </a:r>
            <a:r>
              <a:rPr dirty="0" sz="2000" spc="-3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your</a:t>
            </a:r>
            <a:r>
              <a:rPr dirty="0" sz="2000" spc="-30">
                <a:solidFill>
                  <a:srgbClr val="D1D5DB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D1D5DB"/>
                </a:solidFill>
                <a:latin typeface="Roboto"/>
                <a:cs typeface="Roboto"/>
              </a:rPr>
              <a:t>journey.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586" y="0"/>
            <a:ext cx="7648813" cy="82295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3200" rIns="0" bIns="0" rtlCol="0" vert="horz">
            <a:spAutoFit/>
          </a:bodyPr>
          <a:lstStyle/>
          <a:p>
            <a:pPr marL="1975485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User</a:t>
            </a:r>
            <a:r>
              <a:rPr dirty="0" spc="125"/>
              <a:t> </a:t>
            </a:r>
            <a:r>
              <a:rPr dirty="0" spc="135"/>
              <a:t>experience:</a:t>
            </a:r>
            <a:r>
              <a:rPr dirty="0" spc="130"/>
              <a:t> </a:t>
            </a:r>
            <a:r>
              <a:rPr dirty="0" spc="150"/>
              <a:t>Effortless</a:t>
            </a:r>
            <a:r>
              <a:rPr dirty="0" spc="120"/>
              <a:t> </a:t>
            </a:r>
            <a:r>
              <a:rPr dirty="0" spc="200"/>
              <a:t>flight</a:t>
            </a:r>
            <a:r>
              <a:rPr dirty="0" spc="120"/>
              <a:t> </a:t>
            </a:r>
            <a:r>
              <a:rPr dirty="0" spc="200"/>
              <a:t>search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76421" y="1754123"/>
            <a:ext cx="22345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95">
                <a:solidFill>
                  <a:srgbClr val="60A9FF"/>
                </a:solidFill>
                <a:latin typeface="Cambria"/>
                <a:cs typeface="Cambria"/>
              </a:rPr>
              <a:t>Intuitive</a:t>
            </a:r>
            <a:r>
              <a:rPr dirty="0" sz="2000" spc="125">
                <a:solidFill>
                  <a:srgbClr val="60A9FF"/>
                </a:solidFill>
                <a:latin typeface="Cambria"/>
                <a:cs typeface="Cambria"/>
              </a:rPr>
              <a:t> </a:t>
            </a:r>
            <a:r>
              <a:rPr dirty="0" sz="2000" spc="90">
                <a:solidFill>
                  <a:srgbClr val="60A9FF"/>
                </a:solidFill>
                <a:latin typeface="Cambria"/>
                <a:cs typeface="Cambria"/>
              </a:rPr>
              <a:t>Interface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76421" y="2259075"/>
            <a:ext cx="2767330" cy="2339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14"/>
              </a:spcBef>
            </a:pP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6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Aerosync</a:t>
            </a:r>
            <a:r>
              <a:rPr dirty="0" sz="16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app</a:t>
            </a:r>
            <a:r>
              <a:rPr dirty="0" sz="16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features</a:t>
            </a:r>
            <a:r>
              <a:rPr dirty="0" sz="16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D6E5EF"/>
                </a:solidFill>
                <a:latin typeface="Roboto"/>
                <a:cs typeface="Roboto"/>
              </a:rPr>
              <a:t>an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intuitive</a:t>
            </a:r>
            <a:r>
              <a:rPr dirty="0" sz="1600" spc="-2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600" spc="-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70">
                <a:solidFill>
                  <a:srgbClr val="D6E5EF"/>
                </a:solidFill>
                <a:latin typeface="Roboto"/>
                <a:cs typeface="Roboto"/>
              </a:rPr>
              <a:t>user-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friendly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interface,</a:t>
            </a:r>
            <a:r>
              <a:rPr dirty="0" sz="1600" spc="-2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ensuring</a:t>
            </a:r>
            <a:r>
              <a:rPr dirty="0" sz="16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D6E5EF"/>
                </a:solidFill>
                <a:latin typeface="Roboto"/>
                <a:cs typeface="Roboto"/>
              </a:rPr>
              <a:t>a</a:t>
            </a:r>
            <a:r>
              <a:rPr dirty="0" sz="1600" spc="50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seamless</a:t>
            </a:r>
            <a:r>
              <a:rPr dirty="0" sz="1600" spc="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navigation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experience</a:t>
            </a:r>
            <a:r>
              <a:rPr dirty="0" sz="16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for</a:t>
            </a:r>
            <a:r>
              <a:rPr dirty="0" sz="16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users</a:t>
            </a:r>
            <a:r>
              <a:rPr dirty="0" sz="16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at</a:t>
            </a:r>
            <a:r>
              <a:rPr dirty="0" sz="16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D6E5EF"/>
                </a:solidFill>
                <a:latin typeface="Roboto"/>
                <a:cs typeface="Roboto"/>
              </a:rPr>
              <a:t>every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step of</a:t>
            </a:r>
            <a:r>
              <a:rPr dirty="0" sz="16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6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flight</a:t>
            </a:r>
            <a:r>
              <a:rPr dirty="0" sz="16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search</a:t>
            </a:r>
            <a:r>
              <a:rPr dirty="0" sz="16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booking</a:t>
            </a:r>
            <a:r>
              <a:rPr dirty="0" sz="16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process.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30304" y="1754123"/>
            <a:ext cx="1600200" cy="647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4000"/>
              </a:lnSpc>
            </a:pPr>
            <a:r>
              <a:rPr dirty="0" sz="2000" spc="100">
                <a:solidFill>
                  <a:srgbClr val="60A9FF"/>
                </a:solidFill>
                <a:latin typeface="Cambria"/>
                <a:cs typeface="Cambria"/>
              </a:rPr>
              <a:t>Responsive </a:t>
            </a:r>
            <a:r>
              <a:rPr dirty="0" sz="2000" spc="105">
                <a:solidFill>
                  <a:srgbClr val="60A9FF"/>
                </a:solidFill>
                <a:latin typeface="Cambria"/>
                <a:cs typeface="Cambria"/>
              </a:rPr>
              <a:t>Performance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30304" y="2588259"/>
            <a:ext cx="2769235" cy="2336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0"/>
              </a:spcBef>
            </a:pP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Users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can expect 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responsive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and</a:t>
            </a:r>
            <a:r>
              <a:rPr dirty="0" sz="1600" spc="2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swift</a:t>
            </a:r>
            <a:r>
              <a:rPr dirty="0" sz="1600" spc="2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performance</a:t>
            </a:r>
            <a:r>
              <a:rPr dirty="0" sz="1600" spc="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D6E5EF"/>
                </a:solidFill>
                <a:latin typeface="Roboto"/>
                <a:cs typeface="Roboto"/>
              </a:rPr>
              <a:t>while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browsing</a:t>
            </a:r>
            <a:r>
              <a:rPr dirty="0" sz="16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through</a:t>
            </a:r>
            <a:r>
              <a:rPr dirty="0" sz="1600" spc="-7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flight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options,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selecting</a:t>
            </a:r>
            <a:r>
              <a:rPr dirty="0" sz="16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seats,</a:t>
            </a:r>
            <a:r>
              <a:rPr dirty="0" sz="1600" spc="-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completing</a:t>
            </a:r>
            <a:r>
              <a:rPr dirty="0" sz="16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6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booking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process,</a:t>
            </a:r>
            <a:r>
              <a:rPr dirty="0" sz="1600" spc="-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enhancing</a:t>
            </a:r>
            <a:r>
              <a:rPr dirty="0" sz="1600" spc="-2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overall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satisfaction and</a:t>
            </a:r>
            <a:r>
              <a:rPr dirty="0" sz="16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convenience.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384188" y="1754123"/>
            <a:ext cx="2661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95">
                <a:solidFill>
                  <a:srgbClr val="60A9FF"/>
                </a:solidFill>
                <a:latin typeface="Cambria"/>
                <a:cs typeface="Cambria"/>
              </a:rPr>
              <a:t>Interactive</a:t>
            </a:r>
            <a:r>
              <a:rPr dirty="0" sz="2000" spc="105">
                <a:solidFill>
                  <a:srgbClr val="60A9FF"/>
                </a:solidFill>
                <a:latin typeface="Cambria"/>
                <a:cs typeface="Cambria"/>
              </a:rPr>
              <a:t> </a:t>
            </a:r>
            <a:r>
              <a:rPr dirty="0" sz="2000" spc="175">
                <a:solidFill>
                  <a:srgbClr val="60A9FF"/>
                </a:solidFill>
                <a:latin typeface="Cambria"/>
                <a:cs typeface="Cambria"/>
              </a:rPr>
              <a:t>Map</a:t>
            </a:r>
            <a:r>
              <a:rPr dirty="0" sz="2000" spc="110">
                <a:solidFill>
                  <a:srgbClr val="60A9FF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60A9FF"/>
                </a:solidFill>
                <a:latin typeface="Cambria"/>
                <a:cs typeface="Cambria"/>
              </a:rPr>
              <a:t>View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384188" y="2259075"/>
            <a:ext cx="2764790" cy="2339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14"/>
              </a:spcBef>
            </a:pP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The</a:t>
            </a:r>
            <a:r>
              <a:rPr dirty="0" sz="1600" spc="1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app</a:t>
            </a:r>
            <a:r>
              <a:rPr dirty="0" sz="16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offers</a:t>
            </a:r>
            <a:r>
              <a:rPr dirty="0" sz="1600" spc="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an</a:t>
            </a:r>
            <a:r>
              <a:rPr dirty="0" sz="16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interactive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map</a:t>
            </a:r>
            <a:r>
              <a:rPr dirty="0" sz="16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view</a:t>
            </a:r>
            <a:r>
              <a:rPr dirty="0" sz="1600" spc="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feature,</a:t>
            </a:r>
            <a:r>
              <a:rPr dirty="0" sz="1600" spc="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allowing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users</a:t>
            </a:r>
            <a:r>
              <a:rPr dirty="0" sz="16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to</a:t>
            </a:r>
            <a:r>
              <a:rPr dirty="0" sz="16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visualize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 flight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routes,</a:t>
            </a:r>
            <a:r>
              <a:rPr dirty="0" sz="1600" spc="-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seat</a:t>
            </a:r>
            <a:r>
              <a:rPr dirty="0" sz="1600" spc="-1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availability,</a:t>
            </a:r>
            <a:r>
              <a:rPr dirty="0" sz="1600" spc="-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D6E5EF"/>
                </a:solidFill>
                <a:latin typeface="Roboto"/>
                <a:cs typeface="Roboto"/>
              </a:rPr>
              <a:t>and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airport</a:t>
            </a:r>
            <a:r>
              <a:rPr dirty="0" sz="1600" spc="-35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information,</a:t>
            </a:r>
            <a:r>
              <a:rPr dirty="0" sz="1600" spc="50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facilitating</a:t>
            </a:r>
            <a:r>
              <a:rPr dirty="0" sz="1600" spc="2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D6E5EF"/>
                </a:solidFill>
                <a:latin typeface="Roboto"/>
                <a:cs typeface="Roboto"/>
              </a:rPr>
              <a:t>informed</a:t>
            </a:r>
            <a:r>
              <a:rPr dirty="0" sz="1600" spc="30">
                <a:solidFill>
                  <a:srgbClr val="D6E5EF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D6E5EF"/>
                </a:solidFill>
                <a:latin typeface="Roboto"/>
                <a:cs typeface="Roboto"/>
              </a:rPr>
              <a:t>decision- </a:t>
            </a:r>
            <a:r>
              <a:rPr dirty="0" sz="1600" spc="-10">
                <a:solidFill>
                  <a:srgbClr val="D6E5EF"/>
                </a:solidFill>
                <a:latin typeface="Roboto"/>
                <a:cs typeface="Roboto"/>
              </a:rPr>
              <a:t>making.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2025-04-17T18:33:06Z</dcterms:created>
  <dcterms:modified xsi:type="dcterms:W3CDTF">2025-04-17T18:33:06Z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2024-01-12T00:00:00Z</vt:filetime>
  </property>
  <property fmtid="{D5CDD505-2E9C-101B-9397-08002B2CF9AE}" pid="3" name="LastSaved">
    <vt:filetime>2025-04-17T00:00:00Z</vt:filetime>
  </property>
  <property fmtid="{D5CDD505-2E9C-101B-9397-08002B2CF9AE}" pid="4" name="Producer">
    <vt:lpwstr>macOS Version 14.2.1 (Build 23C71) Quartz PDFContext</vt:lpwstr>
  </property>
</Properties>
</file>