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63" r:id="rId13"/>
    <p:sldId id="271" r:id="rId14"/>
    <p:sldId id="272" r:id="rId15"/>
    <p:sldId id="262" r:id="rId16"/>
    <p:sldId id="264" r:id="rId17"/>
    <p:sldId id="273" r:id="rId18"/>
    <p:sldId id="274" r:id="rId19"/>
    <p:sldId id="265" r:id="rId20"/>
    <p:sldId id="284" r:id="rId21"/>
    <p:sldId id="285" r:id="rId22"/>
    <p:sldId id="275" r:id="rId23"/>
    <p:sldId id="283" r:id="rId24"/>
    <p:sldId id="276" r:id="rId25"/>
    <p:sldId id="277" r:id="rId26"/>
    <p:sldId id="278" r:id="rId27"/>
    <p:sldId id="279" r:id="rId28"/>
    <p:sldId id="266" r:id="rId29"/>
    <p:sldId id="280" r:id="rId30"/>
    <p:sldId id="281" r:id="rId31"/>
    <p:sldId id="267" r:id="rId3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Li2339G8bTHVU0XhGOuNEHkz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04B12-CF2C-A8E0-5D24-688551B43340}" v="2" dt="2024-10-24T09:48:49.350"/>
    <p1510:client id="{EA42C916-314C-A8A5-0884-8390AFC4FF62}" v="1" dt="2024-10-25T19:48:0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hitya Narayanan A B" userId="S::210070001@iitb.ac.in::21af80bc-5945-4f07-9ff5-6b021ef25e1a" providerId="AD" clId="Web-{92C04B12-CF2C-A8E0-5D24-688551B43340}"/>
    <pc:docChg chg="addSld delSld">
      <pc:chgData name="Aadhitya Narayanan A B" userId="S::210070001@iitb.ac.in::21af80bc-5945-4f07-9ff5-6b021ef25e1a" providerId="AD" clId="Web-{92C04B12-CF2C-A8E0-5D24-688551B43340}" dt="2024-10-24T09:48:49.350" v="1"/>
      <pc:docMkLst>
        <pc:docMk/>
      </pc:docMkLst>
      <pc:sldChg chg="new del">
        <pc:chgData name="Aadhitya Narayanan A B" userId="S::210070001@iitb.ac.in::21af80bc-5945-4f07-9ff5-6b021ef25e1a" providerId="AD" clId="Web-{92C04B12-CF2C-A8E0-5D24-688551B43340}" dt="2024-10-24T09:48:49.350" v="1"/>
        <pc:sldMkLst>
          <pc:docMk/>
          <pc:sldMk cId="3786975620" sldId="268"/>
        </pc:sldMkLst>
      </pc:sldChg>
    </pc:docChg>
  </pc:docChgLst>
  <pc:docChgLst>
    <pc:chgData name="Chappidi Preethi" userId="S::22b1074@iitb.ac.in::a75c24f0-78a6-4104-80cf-a2f52d504bf7" providerId="AD" clId="Web-{EA42C916-314C-A8A5-0884-8390AFC4FF62}"/>
    <pc:docChg chg="sldOrd">
      <pc:chgData name="Chappidi Preethi" userId="S::22b1074@iitb.ac.in::a75c24f0-78a6-4104-80cf-a2f52d504bf7" providerId="AD" clId="Web-{EA42C916-314C-A8A5-0884-8390AFC4FF62}" dt="2024-10-25T19:48:01.623" v="0"/>
      <pc:docMkLst>
        <pc:docMk/>
      </pc:docMkLst>
      <pc:sldChg chg="ord">
        <pc:chgData name="Chappidi Preethi" userId="S::22b1074@iitb.ac.in::a75c24f0-78a6-4104-80cf-a2f52d504bf7" providerId="AD" clId="Web-{EA42C916-314C-A8A5-0884-8390AFC4FF62}" dt="2024-10-25T19:48:01.623" v="0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516EC00-0339-593E-8E3F-B8430569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D746E977-5F3A-EC4F-90FC-1E06C1012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>
            <a:extLst>
              <a:ext uri="{FF2B5EF4-FFF2-40B4-BE49-F238E27FC236}">
                <a16:creationId xmlns:a16="http://schemas.microsoft.com/office/drawing/2014/main" id="{477F0C22-8B4A-9E6D-6BE7-B0D74EB2AE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3599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977205D-0E05-3286-4797-3F61BC65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9F56C97D-2F4B-D7B5-4BCD-0DB72850D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5:notes">
            <a:extLst>
              <a:ext uri="{FF2B5EF4-FFF2-40B4-BE49-F238E27FC236}">
                <a16:creationId xmlns:a16="http://schemas.microsoft.com/office/drawing/2014/main" id="{2DA3930A-E2CB-95CB-AFD1-F81865ABA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0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721BCE0-992A-F2D7-EA53-9AC88713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6A05DB30-C0C1-BF4D-32D8-2FDA67CD2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AAFEB18C-9D2C-03D1-2D30-FA6F63CBE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413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47B3A00-13A8-A45D-DD5C-F7B1E925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>
            <a:extLst>
              <a:ext uri="{FF2B5EF4-FFF2-40B4-BE49-F238E27FC236}">
                <a16:creationId xmlns:a16="http://schemas.microsoft.com/office/drawing/2014/main" id="{FEA1A8CB-B6C5-A6FF-8DA8-8945B7E52C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>
            <a:extLst>
              <a:ext uri="{FF2B5EF4-FFF2-40B4-BE49-F238E27FC236}">
                <a16:creationId xmlns:a16="http://schemas.microsoft.com/office/drawing/2014/main" id="{786DB040-A3EF-C6B9-0E58-5032A6974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012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94077AA-B997-F7E4-6DC7-7ACE3EAA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EC34A282-2222-6B79-57BD-38A554131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252CA621-2DB4-9369-54F3-6EE93869F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238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09E5E96-3C8D-6E5F-68C9-A0EEA502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A7780824-4140-654D-8257-55E11B65B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A2CDB878-08CF-0798-3628-F1B241F57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481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778E796-7D6B-8AF5-3E54-39AB2E96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2BA5E1FE-8011-9A31-E086-C2AEFAA47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791C5127-4DC7-7AC2-CAF9-AACB9A728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196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18BBD14-BDD1-0AD3-D444-E2C6C2CB7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A5AE8A02-9B31-EA90-CACD-7DC36A3D3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AAC85662-73A9-FA8A-320D-8F96E9D6D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8895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1B128F9-503D-B5EF-1F35-2306421FE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522CCAF6-DA7B-AE40-1260-4BAF3DBA7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4D8F8273-1126-B15D-BF26-3DBF98DF4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6584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867538D-BB3D-B5A5-0F8D-F1434B6D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136A5144-A600-B8CA-728F-21B5EF23D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77395134-BB03-4673-AE52-AD90E118E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706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35D12D9-D06D-0D4E-907D-F0907AC9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7F46B5B3-7A10-AB8E-7731-0B3ADBC8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42AB64C8-4145-4C3F-536D-07F4F597B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8751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66F6015-C686-A0ED-51DB-0181626F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bc3fc3c3_0_2:notes">
            <a:extLst>
              <a:ext uri="{FF2B5EF4-FFF2-40B4-BE49-F238E27FC236}">
                <a16:creationId xmlns:a16="http://schemas.microsoft.com/office/drawing/2014/main" id="{2E447108-315F-3935-05BD-5F3FB6E5F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0cbc3fc3c3_0_2:notes">
            <a:extLst>
              <a:ext uri="{FF2B5EF4-FFF2-40B4-BE49-F238E27FC236}">
                <a16:creationId xmlns:a16="http://schemas.microsoft.com/office/drawing/2014/main" id="{AA1D08FF-101C-2581-52F4-85C27371C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751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44D9EB48-F550-F813-74B2-9443FE0F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>
            <a:extLst>
              <a:ext uri="{FF2B5EF4-FFF2-40B4-BE49-F238E27FC236}">
                <a16:creationId xmlns:a16="http://schemas.microsoft.com/office/drawing/2014/main" id="{DF666572-F1C4-1B3E-B1E6-4BA4FF7FF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>
            <a:extLst>
              <a:ext uri="{FF2B5EF4-FFF2-40B4-BE49-F238E27FC236}">
                <a16:creationId xmlns:a16="http://schemas.microsoft.com/office/drawing/2014/main" id="{8AA9E189-16AA-B8AD-AD34-F977DB9A6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869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990B6F8-F24E-9BC3-3AB7-12CB41EFE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>
            <a:extLst>
              <a:ext uri="{FF2B5EF4-FFF2-40B4-BE49-F238E27FC236}">
                <a16:creationId xmlns:a16="http://schemas.microsoft.com/office/drawing/2014/main" id="{F68B5A1A-97A4-D213-4CA9-9D041A547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9:notes">
            <a:extLst>
              <a:ext uri="{FF2B5EF4-FFF2-40B4-BE49-F238E27FC236}">
                <a16:creationId xmlns:a16="http://schemas.microsoft.com/office/drawing/2014/main" id="{176F4CD7-C15A-9FC1-C8DB-587973512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354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bc3fc3c3_0_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g30cbc3fc3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9338a73_0_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6279338a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279338a73_0_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g26279338a7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9A4677B-D501-4BDD-3521-DF4DCD2BE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>
            <a:extLst>
              <a:ext uri="{FF2B5EF4-FFF2-40B4-BE49-F238E27FC236}">
                <a16:creationId xmlns:a16="http://schemas.microsoft.com/office/drawing/2014/main" id="{13BF5623-A764-D940-1856-316A140A5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>
            <a:extLst>
              <a:ext uri="{FF2B5EF4-FFF2-40B4-BE49-F238E27FC236}">
                <a16:creationId xmlns:a16="http://schemas.microsoft.com/office/drawing/2014/main" id="{E0431B33-804F-647C-C700-64B03D09FB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16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2187D97-3D02-4D78-C07B-85491C27F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>
            <a:extLst>
              <a:ext uri="{FF2B5EF4-FFF2-40B4-BE49-F238E27FC236}">
                <a16:creationId xmlns:a16="http://schemas.microsoft.com/office/drawing/2014/main" id="{C40C950D-3EAC-5537-F661-E9FBB3E90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>
            <a:extLst>
              <a:ext uri="{FF2B5EF4-FFF2-40B4-BE49-F238E27FC236}">
                <a16:creationId xmlns:a16="http://schemas.microsoft.com/office/drawing/2014/main" id="{48585D2E-6D7B-5263-8F65-BD6AC5C09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224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D5694E6-5809-6048-1D7C-5DE095F0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79338a73_0_20:notes">
            <a:extLst>
              <a:ext uri="{FF2B5EF4-FFF2-40B4-BE49-F238E27FC236}">
                <a16:creationId xmlns:a16="http://schemas.microsoft.com/office/drawing/2014/main" id="{05A1C43E-E60E-3C6D-50BD-3340E75FA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g26279338a73_0_20:notes">
            <a:extLst>
              <a:ext uri="{FF2B5EF4-FFF2-40B4-BE49-F238E27FC236}">
                <a16:creationId xmlns:a16="http://schemas.microsoft.com/office/drawing/2014/main" id="{2175633E-47C7-85E5-8E01-C288310DE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307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225583" y="823038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 </a:t>
            </a:r>
            <a:r>
              <a:rPr lang="en-IN" sz="4400" b="1" dirty="0"/>
              <a:t>Assignment-3</a:t>
            </a:r>
            <a:br>
              <a:rPr lang="en-IN" sz="4400" b="1" dirty="0"/>
            </a:br>
            <a:r>
              <a:rPr lang="en-IN" sz="4400" b="1" dirty="0"/>
              <a:t>Named Entity Identification</a:t>
            </a:r>
            <a:endParaRPr sz="440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263683" y="29718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Group ID –68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pt-BR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Rana Das –22B0684 –Civil Dept.</a:t>
            </a:r>
            <a:endParaRPr lang="pt-BR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Ankit -22B0684 –Civil Dept.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Aman Mitra -22B0684 –Civil Dept.</a:t>
            </a:r>
            <a:endParaRPr lang="en-IN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Swapna Sourav Rout –24D1623 –KCDH</a:t>
            </a:r>
          </a:p>
          <a:p>
            <a:pPr algn="l"/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Date: 04/11/24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0E52A-6C2B-050A-5D7B-D8D5747949F0}"/>
              </a:ext>
            </a:extLst>
          </p:cNvPr>
          <p:cNvSpPr txBox="1"/>
          <p:nvPr/>
        </p:nvSpPr>
        <p:spPr>
          <a:xfrm>
            <a:off x="170735" y="304800"/>
            <a:ext cx="87964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26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CS626 -Speech, Natural Language Processing, and the Web</a:t>
            </a:r>
            <a:endParaRPr lang="en-IN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Confusion Matrix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C44E1-09C2-649E-1FBB-1DBB4EAC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68" y="1417638"/>
            <a:ext cx="6684264" cy="5268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32FF94F-438D-2F3E-9533-764CF39B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>
            <a:extLst>
              <a:ext uri="{FF2B5EF4-FFF2-40B4-BE49-F238E27FC236}">
                <a16:creationId xmlns:a16="http://schemas.microsoft.com/office/drawing/2014/main" id="{428E0667-C2F1-5043-B6CF-FC982174D4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Confusion Matrix</a:t>
            </a:r>
            <a:endParaRPr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EA3EF-2C0D-B79C-EA2B-8B8396D5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9" y="1207326"/>
            <a:ext cx="5718202" cy="5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4829C08-0F96-1420-45C6-957FBACF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>
            <a:extLst>
              <a:ext uri="{FF2B5EF4-FFF2-40B4-BE49-F238E27FC236}">
                <a16:creationId xmlns:a16="http://schemas.microsoft.com/office/drawing/2014/main" id="{DBB5C9F6-FAAE-5ABA-FD65-6AC0C6CBF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Confusion Matrix</a:t>
            </a:r>
            <a:endParaRPr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4D4E4-274B-5BBB-446F-4B829DC23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57" y="1334815"/>
            <a:ext cx="5949686" cy="55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Overall performance</a:t>
            </a:r>
            <a:endParaRPr b="1"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1"/>
          </p:nvPr>
        </p:nvSpPr>
        <p:spPr>
          <a:xfrm>
            <a:off x="64008" y="1600200"/>
            <a:ext cx="90068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Detailed Metrics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GB" sz="2000" dirty="0"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GB" sz="2000" dirty="0"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 	Split	Precision	Recall		F1 Score	Threshold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0	Train	1.000		1.000		1.000		0.450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1	Valid	0.968		0.924		0.946		0.300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2000" dirty="0"/>
              <a:t>2	Test	0.924		0.903		0.914		0.300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Error analysis</a:t>
            </a:r>
            <a:endParaRPr b="1"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b="1" dirty="0"/>
              <a:t>Analysis of NER Model Confusions and Feature Limitations</a:t>
            </a:r>
          </a:p>
          <a:p>
            <a:pPr marL="76200" indent="0">
              <a:buNone/>
            </a:pPr>
            <a:endParaRPr lang="en-GB" b="1" dirty="0"/>
          </a:p>
          <a:p>
            <a:r>
              <a:rPr lang="en-GB" b="1" dirty="0"/>
              <a:t>Confusion Matrix Summary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Test Set Performance: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False Positives (Type I errors): 602 cases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False Negatives (Type II errors): 784 cases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This indicates the model slightly </a:t>
            </a:r>
            <a:r>
              <a:rPr lang="en-GB" dirty="0" err="1"/>
              <a:t>favors</a:t>
            </a:r>
            <a:r>
              <a:rPr lang="en-GB" dirty="0"/>
              <a:t> negative predictions (non-entities)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94AFFB2-80D5-3700-85CB-C35FF6F2A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0A97167D-6C05-E8F4-67FC-17F813B91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Error analysis</a:t>
            </a:r>
            <a:endParaRPr b="1" dirty="0"/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38CF4208-FECF-C26D-A391-A1E85ED89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76200" indent="0">
              <a:buNone/>
            </a:pPr>
            <a:r>
              <a:rPr lang="en-GB" sz="1600" b="1" dirty="0"/>
              <a:t>Common Confusion Patterns</a:t>
            </a:r>
          </a:p>
          <a:p>
            <a:pPr marL="76200" indent="0">
              <a:buNone/>
            </a:pPr>
            <a:endParaRPr lang="en-GB" sz="1200" b="1" dirty="0"/>
          </a:p>
          <a:p>
            <a:r>
              <a:rPr lang="en-GB" sz="1200" dirty="0"/>
              <a:t>Entity Connector Words </a:t>
            </a:r>
          </a:p>
          <a:p>
            <a:pPr marL="628650" lvl="1" indent="-171450"/>
            <a:r>
              <a:rPr lang="en-GB" sz="1200" dirty="0"/>
              <a:t>Words like "of", "and", "in" within entity names</a:t>
            </a:r>
          </a:p>
          <a:p>
            <a:pPr marL="628650" lvl="1" indent="-171450"/>
            <a:r>
              <a:rPr lang="en-GB" sz="1200" dirty="0"/>
              <a:t>Example: "University of California"</a:t>
            </a:r>
          </a:p>
          <a:p>
            <a:pPr marL="628650" lvl="1" indent="-171450"/>
            <a:r>
              <a:rPr lang="en-GB" sz="1200" dirty="0"/>
              <a:t>Reason: Feature engineering treats connectors separately, sometimes breaking entity continuity</a:t>
            </a:r>
          </a:p>
          <a:p>
            <a:r>
              <a:rPr lang="en-GB" sz="1200" dirty="0"/>
              <a:t>Administrative Units </a:t>
            </a:r>
          </a:p>
          <a:p>
            <a:pPr marL="628650" lvl="1" indent="-171450"/>
            <a:r>
              <a:rPr lang="en-GB" sz="1200" dirty="0"/>
              <a:t>Words like "Department", "Institute", "University"</a:t>
            </a:r>
          </a:p>
          <a:p>
            <a:pPr marL="628650" lvl="1" indent="-171450"/>
            <a:r>
              <a:rPr lang="en-GB" sz="1200" dirty="0"/>
              <a:t>Particularly when they appear without clear capitalization patterns</a:t>
            </a:r>
          </a:p>
          <a:p>
            <a:pPr marL="628650" lvl="1" indent="-171450"/>
            <a:r>
              <a:rPr lang="en-GB" sz="1200" dirty="0"/>
              <a:t>Reason: Over-reliance on capitalization features for administrative unit detection</a:t>
            </a:r>
          </a:p>
          <a:p>
            <a:r>
              <a:rPr lang="en-GB" sz="1200" dirty="0"/>
              <a:t>Multi-token Entity Names </a:t>
            </a:r>
          </a:p>
          <a:p>
            <a:pPr marL="628650" lvl="1" indent="-171450"/>
            <a:r>
              <a:rPr lang="en-GB" sz="1200" dirty="0"/>
              <a:t>Long organization or location names with mixed patterns</a:t>
            </a:r>
          </a:p>
          <a:p>
            <a:pPr marL="628650" lvl="1" indent="-171450"/>
            <a:r>
              <a:rPr lang="en-GB" sz="1200" dirty="0"/>
              <a:t>Example: "The United States Department of Défense"</a:t>
            </a:r>
          </a:p>
          <a:p>
            <a:pPr marL="628650" lvl="1" indent="-171450"/>
            <a:r>
              <a:rPr lang="en-GB" sz="1200" dirty="0"/>
              <a:t>Reason: Complex interaction between positional features and entity connectors</a:t>
            </a:r>
          </a:p>
          <a:p>
            <a:r>
              <a:rPr lang="en-GB" sz="1200" dirty="0"/>
              <a:t>Common Patterns in False Positives: </a:t>
            </a:r>
          </a:p>
          <a:p>
            <a:pPr marL="628650" lvl="1" indent="-171450"/>
            <a:r>
              <a:rPr lang="en-GB" sz="1200" dirty="0"/>
              <a:t>Capitalized words at sentence beginnings</a:t>
            </a:r>
          </a:p>
          <a:p>
            <a:pPr marL="628650" lvl="1" indent="-171450"/>
            <a:r>
              <a:rPr lang="en-GB" sz="1200" dirty="0"/>
              <a:t>Professional titles without clear context</a:t>
            </a:r>
          </a:p>
          <a:p>
            <a:pPr marL="628650" lvl="1" indent="-171450"/>
            <a:r>
              <a:rPr lang="en-GB" sz="1200" dirty="0"/>
              <a:t>Reason: Over-emphasis on capitalization features without sufficient context</a:t>
            </a:r>
          </a:p>
          <a:p>
            <a:r>
              <a:rPr lang="en-GB" sz="1200" dirty="0"/>
              <a:t>Common Patterns in False Negatives: </a:t>
            </a:r>
          </a:p>
          <a:p>
            <a:pPr marL="628650" lvl="1" indent="-171450"/>
            <a:r>
              <a:rPr lang="en-GB" sz="1200" dirty="0"/>
              <a:t>Entity mentions with unusual formatting</a:t>
            </a:r>
          </a:p>
          <a:p>
            <a:pPr marL="628650" lvl="1" indent="-171450"/>
            <a:r>
              <a:rPr lang="en-GB" sz="1200" dirty="0"/>
              <a:t>Non-standard abbreviations</a:t>
            </a:r>
          </a:p>
          <a:p>
            <a:pPr marL="628650" lvl="1" indent="-171450"/>
            <a:r>
              <a:rPr lang="en-GB" sz="1200" dirty="0"/>
              <a:t>Reason: Limited feature coverage for edge cases</a:t>
            </a:r>
          </a:p>
          <a:p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73391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E82D94A-436D-4C46-4425-BDCE1AAE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>
            <a:extLst>
              <a:ext uri="{FF2B5EF4-FFF2-40B4-BE49-F238E27FC236}">
                <a16:creationId xmlns:a16="http://schemas.microsoft.com/office/drawing/2014/main" id="{C0735A8C-A35A-1C81-5A4D-A202B593E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Error analysis</a:t>
            </a:r>
            <a:endParaRPr b="1" dirty="0"/>
          </a:p>
        </p:txBody>
      </p:sp>
      <p:sp>
        <p:nvSpPr>
          <p:cNvPr id="100" name="Google Shape;100;p6">
            <a:extLst>
              <a:ext uri="{FF2B5EF4-FFF2-40B4-BE49-F238E27FC236}">
                <a16:creationId xmlns:a16="http://schemas.microsoft.com/office/drawing/2014/main" id="{7169CAD5-7612-C596-14AF-B120FD390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Feature-Related Limitations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Context Window Limitations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features.update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({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prev_token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preprocessed_tokens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[i</a:t>
            </a:r>
            <a:r>
              <a:rPr lang="en-US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-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next_token</a:t>
            </a:r>
            <a:r>
              <a:rPr lang="en-US" sz="14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preprocessed_tokens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[i</a:t>
            </a:r>
            <a:r>
              <a:rPr lang="en-US" sz="14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+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})</a:t>
            </a:r>
            <a:endParaRPr lang="en-IN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Only considers immediate neighbors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Misses longer-range dependencies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Capitalization Bias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1" latinLnBrk="1">
              <a:spcAft>
                <a:spcPts val="1000"/>
              </a:spcAft>
            </a:pP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is_capitalized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token[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0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].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isupper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(),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is_all_caps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token.isupper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(),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has_caps_inside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any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c.isupper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()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for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c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in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token[</a:t>
            </a:r>
            <a:r>
              <a:rPr lang="en-US" sz="14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:])</a:t>
            </a:r>
            <a:endParaRPr lang="en-IN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Heavy reliance on capitalization patterns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Can be misleading in informal text or special formats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285750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Entity Pattern Recognition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vl="1" latinLnBrk="1">
              <a:spcAft>
                <a:spcPts val="1000"/>
              </a:spcAft>
            </a:pP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in_cap_sequence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prev_cap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curr_cap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i="1" dirty="0" err="1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starts_cap_sequence</a:t>
            </a:r>
            <a:r>
              <a:rPr lang="en-US" sz="14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: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not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prev_cap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curr_cap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and</a:t>
            </a:r>
            <a:r>
              <a:rPr lang="en-US" sz="14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next_cap</a:t>
            </a:r>
            <a:endParaRPr lang="en-IN" sz="14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Rigid patterns for entity recognition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Struggles with non-standard entity formats</a:t>
            </a:r>
            <a:endParaRPr lang="en-IN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indent="0"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1113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6AD19BD6-F1C8-B11B-8126-DCBEA33478B2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Architecture Comparison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SVM-based System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Linear SVM classifier with feature engineering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Pipeline: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DictVectorizer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StandardScaler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→ LinearSVC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Parallel processing implementation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Resource monitoring and logging system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Interactive web interface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NER Systems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CRF, LSTM, or Transformer-based architectures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Word embeddings dependent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Higher computational requirements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Command-line based interfaces typically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B9329A4-109F-99CE-65F5-41843E3D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F6D091D7-AAD7-2BD9-6D7A-E0A9C4F56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74749525-39B4-5B44-2D22-5D7446A5D0CE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Dataset Overview</a:t>
            </a:r>
            <a:endParaRPr lang="en-IN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Source: </a:t>
            </a:r>
            <a:r>
              <a:rPr lang="en-US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test_data.json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Categories: 14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Total Sentences: 70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 Scope: Various entity types including persons, organizations, locations, and complex mixed entities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Entity Recognition Patterns</a:t>
            </a:r>
            <a:endParaRPr lang="en-IN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b="1" i="1" dirty="0">
                <a:solidFill>
                  <a:srgbClr val="4F81B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Our</a:t>
            </a:r>
            <a:r>
              <a:rPr lang="en-US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System</a:t>
            </a:r>
            <a:endParaRPr lang="en-IN" b="1" i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Example: "Prime Minister Narendra Modi addressed the nation"</a:t>
            </a:r>
            <a:b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Tagged: [Prime Minister Narendra Modi] addressed the nation</a:t>
            </a:r>
            <a:b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Entities: Prime, Minister, Narendra, Modi</a:t>
            </a:r>
            <a:endParaRPr lang="en-IN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ChatGPT’s Analysis</a:t>
            </a:r>
            <a:endParaRPr lang="en-IN" b="1" i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Example: "Prime Minister Narendra Modi addressed the nation"</a:t>
            </a:r>
            <a:b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Tagged: [Prime Minister] [Narendra Modi] addressed the nation</a:t>
            </a:r>
            <a:b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Entities: {TITLE: "Prime Minister"}, {PERSON: "Narendra Modi"}</a:t>
            </a:r>
            <a:endParaRPr lang="en-IN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Key Differences: - our system treats titles and names as individual entities - ChatGPT’s system groups entities by semantic role - our system uses single-level tagging - ChatGPT employs hierarchical entity categorization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3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202C1B0-5C28-C11D-FFDD-86FB2DCB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E17FDCA8-8ABB-E23C-4532-A377B3EE3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27400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 Comparison with ChatGPT</a:t>
            </a:r>
            <a:endParaRPr b="1" dirty="0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0DDE9462-1500-8554-A0E6-1DCA033B0AE5}"/>
              </a:ext>
            </a:extLst>
          </p:cNvPr>
          <p:cNvSpPr txBox="1">
            <a:spLocks/>
          </p:cNvSpPr>
          <p:nvPr/>
        </p:nvSpPr>
        <p:spPr>
          <a:xfrm>
            <a:off x="457200" y="672084"/>
            <a:ext cx="8229600" cy="60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Special Cases</a:t>
            </a:r>
            <a:b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Our System: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Input: Indira Gandhi Open University is the largest college in India.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Tagged: [Indira Gandhi Open University] is the largest college in [India]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Entities: Indira, Gandhi, Open, University, India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POS Tags: Indira(NNP) Gandhi(NNP) Open(NNP) University(NNP) is(VBZ) the(DT) largest(JJS) college(NN) in(IN) India(NNP)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ChatGPT’s: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Input: Indira Gandhi Open University is the largest college in India.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Tagged: [Indira Gandhi Open University] is the largest college in [India]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Entities: Indira, Gandhi, Open, University, India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IN" sz="1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POS Tags: Indira(NNP) Gandhi(NNP) Open(NNP) University(NNP) is(VBZ) the(DT) largest(JJS) college(NN) in(IN) India(NNP)</a:t>
            </a:r>
            <a:endParaRPr lang="en-IN" sz="11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Handling of Abbreviations</a:t>
            </a:r>
            <a:endParaRPr lang="en-IN" sz="1200" b="1" i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Example: “IBM Corporation” - our System: [IBM Corporation] - ChatGPT: {ORG: “IBM Corporation”}</a:t>
            </a:r>
          </a:p>
          <a:p>
            <a:pPr>
              <a:spcBef>
                <a:spcPts val="1000"/>
              </a:spcBef>
            </a:pPr>
            <a:r>
              <a:rPr lang="en-US" sz="12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Complex Titles</a:t>
            </a:r>
            <a:endParaRPr lang="en-IN" sz="1200" b="1" i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Example: “Chief Justice John Roberts” - our System: [Chief Justice John Roberts] - ChatGPT: {TITLE: “Chief Justice”} {PERSON: “John Roberts”}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1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Problem Statement</a:t>
            </a:r>
            <a:endParaRPr b="1"/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Perform Named-Entity Identification using SVM classifier with appropriate feature engineering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Technique to be used</a:t>
            </a:r>
            <a:r>
              <a:rPr lang="en-IN"/>
              <a:t>: SVM classifier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Dataset</a:t>
            </a:r>
            <a:r>
              <a:rPr lang="en-IN"/>
              <a:t>: CoNLL-2003 NER Data; https://paperswithcode.com/dataset/conll-2003 and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https://huggingface.co/datasets/conll2003 (they are same data, but have common and distinct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information)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(</a:t>
            </a:r>
            <a:r>
              <a:rPr lang="en-IN" b="1"/>
              <a:t>Map B, I tags to 1, Rest 0)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59A62A3-5581-F52E-88E9-FF38962D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DE8FDBBD-CA3B-6947-1075-3835DF2643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0E034266-1D69-0B52-BE4B-7CA2BBD79D4F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Performance Metrics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System Performance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Training: F1 = 0.9998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Validation: F1 = 0.9458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Test: F1 = 0.9136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Fast inference time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LSTM-CRF: F1 typically 0.90-0.92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BERT-based: F1 typically 0.92-0.95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Slower inference time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Higher resource usage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5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1F07C58-2C9E-2AEA-797D-BB6725A65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4F5B4232-18C6-D98C-6375-BF4027605D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2648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 Comparison with ChatGPT</a:t>
            </a:r>
            <a:endParaRPr b="1" dirty="0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581B946C-4C77-AF20-158F-81D4C44125CA}"/>
              </a:ext>
            </a:extLst>
          </p:cNvPr>
          <p:cNvSpPr txBox="1">
            <a:spLocks/>
          </p:cNvSpPr>
          <p:nvPr/>
        </p:nvSpPr>
        <p:spPr>
          <a:xfrm>
            <a:off x="451792" y="53949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Performance Metrics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C8D41-048A-286E-0559-335143E2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0" y="1161288"/>
            <a:ext cx="8114464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06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EE25C8-9A7E-5DCA-1AC2-6149D26D7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A4BE4EFD-7B55-0C70-5C59-00C0A2659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D09C76DA-E2CD-C5C5-3EA6-777A6AF280CC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Feature Engineering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Features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Token characteristics (capitalization, length)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Contextual windows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Administrative unit detection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Entity connector recognition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Sparse matrix representation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Dense word embeddings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Character-level embeddings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Pre-trained language model features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Automatic feature learning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1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245AE6A-4BBB-EEA2-AB50-D1D3CEEA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098A133E-A4D6-48A8-4713-45201652A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0FBCF0CA-13DB-968D-6E87-6C4EE92ABFF5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Key Advantages</a:t>
            </a:r>
          </a:p>
          <a:p>
            <a:pPr>
              <a:spcBef>
                <a:spcPts val="1000"/>
              </a:spcBef>
            </a:pPr>
            <a:endParaRPr lang="en-IN" sz="1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System</a:t>
            </a:r>
            <a:endParaRPr lang="en-IN" sz="12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Efficiency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Fast inference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Lower computational needs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Efficient memory usage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Real-time capability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Interpretability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Clear feature importance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Explainable decisions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Adjustable thresholds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2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Systems</a:t>
            </a:r>
            <a:endParaRPr lang="en-IN" sz="12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Generalization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Better on unseen entities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Robust to variations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Context understanding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Learning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Automatic feature extraction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Deep contextual understanding</a:t>
            </a:r>
            <a:endParaRPr lang="en-IN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7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3CB58AB-F752-B4DF-8A0F-CFA21C69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0A323167-AAF3-8019-943B-A7C06ECF8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13A87DB6-9FB1-2C14-9E16-2B396E07F2F0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Practical Considerations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SVM Benefits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Lower computational requirements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Easier deployment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Simple maintenance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Real-time processing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Clear error analysis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Traditional System Challenges</a:t>
            </a: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Complex training requirements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Larger resource needs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Harder to interpret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Slower inference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1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BEECC0F-AF0E-03FC-00B9-F3EB8FD8A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bc3fc3c3_0_2">
            <a:extLst>
              <a:ext uri="{FF2B5EF4-FFF2-40B4-BE49-F238E27FC236}">
                <a16:creationId xmlns:a16="http://schemas.microsoft.com/office/drawing/2014/main" id="{01D932C8-B4AE-E5A1-DE7E-913C9E6C1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 Comparison with ChatGPT</a:t>
            </a:r>
            <a:endParaRPr b="1"/>
          </a:p>
        </p:txBody>
      </p:sp>
      <p:sp>
        <p:nvSpPr>
          <p:cNvPr id="3" name="Google Shape;100;p6">
            <a:extLst>
              <a:ext uri="{FF2B5EF4-FFF2-40B4-BE49-F238E27FC236}">
                <a16:creationId xmlns:a16="http://schemas.microsoft.com/office/drawing/2014/main" id="{A61ACF7B-BBD6-6EFE-3DC9-0D6162B2AD4A}"/>
              </a:ext>
            </a:extLst>
          </p:cNvPr>
          <p:cNvSpPr txBox="1">
            <a:spLocks/>
          </p:cNvSpPr>
          <p:nvPr/>
        </p:nvSpPr>
        <p:spPr>
          <a:xfrm>
            <a:off x="457200" y="1179576"/>
            <a:ext cx="8229600" cy="551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Conclusion</a:t>
            </a:r>
          </a:p>
          <a:p>
            <a:pPr>
              <a:spcBef>
                <a:spcPts val="1000"/>
              </a:spcBef>
            </a:pPr>
            <a:endParaRPr lang="en-IN" sz="2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The SVM-based system offers a balanced approach between performance and practicality, achieving competitive accuracy (F1: 0.9136) while maintaining:  Better interpretability, Lower resource requirements,  Faster inference, Easier deployment, Transparent error analysis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Best suited for:  Resource-constrained environments, Real-time applications,  Explainability requirements, Production systems needing easy maintenance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47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Learnings</a:t>
            </a:r>
            <a:endParaRPr b="1"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Technical Insights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Machine Learning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SVM with good feature engineering can match deep learning performance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selection critically impacts model accuracy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Threshold tuning significantly affects precision-recall balance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Class imbalance handling is crucial for NER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System Architecture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Parallel processing greatly improves performance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Sparse matrices essential for memory efficiency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Modular design enables easier maintenance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Resource monitoring prevents production issues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5309B19A-29A7-BE97-FF71-0A0FD892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>
            <a:extLst>
              <a:ext uri="{FF2B5EF4-FFF2-40B4-BE49-F238E27FC236}">
                <a16:creationId xmlns:a16="http://schemas.microsoft.com/office/drawing/2014/main" id="{FFC048FC-9F7B-99FC-50A4-B2346F4D1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Learnings</a:t>
            </a:r>
            <a:endParaRPr b="1"/>
          </a:p>
        </p:txBody>
      </p:sp>
      <p:sp>
        <p:nvSpPr>
          <p:cNvPr id="111" name="Google Shape;111;p9">
            <a:extLst>
              <a:ext uri="{FF2B5EF4-FFF2-40B4-BE49-F238E27FC236}">
                <a16:creationId xmlns:a16="http://schemas.microsoft.com/office/drawing/2014/main" id="{BAF41909-08B8-071F-5ED3-7486AA221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Learnings</a:t>
            </a:r>
          </a:p>
          <a:p>
            <a:pPr>
              <a:spcBef>
                <a:spcPts val="1000"/>
              </a:spcBef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Data Processing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Robust error handling is essential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Entity boundary detection needs careful attention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Preprocessing quality directly affects results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CoNLL format requires specialized handling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Best Practices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Comprehensive logging saves debugging time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Regular performance monitoring is crucial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Documentation is vital for maintenance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 cases prevent regression issues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33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5B2B174-EB4E-7BC3-1454-8DB77FFC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>
            <a:extLst>
              <a:ext uri="{FF2B5EF4-FFF2-40B4-BE49-F238E27FC236}">
                <a16:creationId xmlns:a16="http://schemas.microsoft.com/office/drawing/2014/main" id="{6A56629A-BFE1-58C5-44F1-BF395F49D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Learnings</a:t>
            </a:r>
            <a:endParaRPr b="1"/>
          </a:p>
        </p:txBody>
      </p:sp>
      <p:sp>
        <p:nvSpPr>
          <p:cNvPr id="111" name="Google Shape;111;p9">
            <a:extLst>
              <a:ext uri="{FF2B5EF4-FFF2-40B4-BE49-F238E27FC236}">
                <a16:creationId xmlns:a16="http://schemas.microsoft.com/office/drawing/2014/main" id="{96A0B352-9CB9-9FF7-CD9E-6220EE448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7008"/>
            <a:ext cx="8229600" cy="565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Key Takeaways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4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Model Development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Start with simple models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Iterate based on error analysis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Monitor resource usage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Test thoroughly before scaling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Performance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Achieved F1 score: 0.9136 (Test)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Fast inference time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Low resource requirements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Good scalability potential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342900" indent="-342900">
              <a:spcBef>
                <a:spcPts val="180"/>
              </a:spcBef>
              <a:spcAft>
                <a:spcPts val="18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Future Improvements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Add word embeddings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Implement sequence modeling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Enhance error analysis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Consider active learning</a:t>
            </a:r>
            <a:endParaRPr lang="en-IN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20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bc3fc3c3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Evaluation Scheme</a:t>
            </a:r>
            <a:endParaRPr b="1"/>
          </a:p>
        </p:txBody>
      </p:sp>
      <p:sp>
        <p:nvSpPr>
          <p:cNvPr id="117" name="Google Shape;117;g30cbc3fc3c3_0_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working- 10/10 (if not working or no GUI - 0)​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SVM implementation and Feature Selection - 10/10​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Confusion matrix drawn and error analysed- 10/10​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F1-score 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 90 - 10/10​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&gt;80 &amp; &lt;=90 - 8/10 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&gt;70 &amp; &lt;=80 - 7/10​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so on.​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Comparison with ChatGPT (10)​​</a:t>
            </a:r>
            <a:br>
              <a:rPr lang="en-I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b="1"/>
              <a:t>Note: Must have GUI, otherwise no mark will be given for demo.</a:t>
            </a:r>
            <a:r>
              <a:rPr lang="en-IN"/>
              <a:t>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9338a73_0_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Problem Statement</a:t>
            </a:r>
            <a:endParaRPr b="1"/>
          </a:p>
        </p:txBody>
      </p:sp>
      <p:sp>
        <p:nvSpPr>
          <p:cNvPr id="65" name="Google Shape;65;g26279338a73_0_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Input</a:t>
            </a:r>
            <a:r>
              <a:rPr lang="en-IN"/>
              <a:t>: A sentence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Output</a:t>
            </a:r>
            <a:r>
              <a:rPr lang="en-IN"/>
              <a:t>: Name-No Name tagged for each word in the sentence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b="1">
                <a:solidFill>
                  <a:srgbClr val="009900"/>
                </a:solidFill>
              </a:rPr>
              <a:t>Example</a:t>
            </a:r>
            <a:r>
              <a:rPr lang="en-IN"/>
              <a:t>:</a:t>
            </a:r>
            <a:endParaRPr/>
          </a:p>
          <a:p>
            <a:pPr marL="914400" lvl="1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>
                <a:solidFill>
                  <a:srgbClr val="009900"/>
                </a:solidFill>
              </a:rPr>
              <a:t>Input</a:t>
            </a:r>
            <a:r>
              <a:rPr lang="en-IN" sz="2300"/>
              <a:t>: Washington DC is the capital of United States of America</a:t>
            </a:r>
            <a:endParaRPr sz="2300"/>
          </a:p>
          <a:p>
            <a:pPr marL="914400" lvl="1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2300" b="1">
                <a:solidFill>
                  <a:srgbClr val="009900"/>
                </a:solidFill>
              </a:rPr>
              <a:t>Output</a:t>
            </a:r>
            <a:r>
              <a:rPr lang="en-IN" sz="2300"/>
              <a:t>: Washington_1 DC_1 is_0 the_0 capital_0 of_0 United_1 States_1 of_1 America_1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Data Processing Info (Pre-processing)</a:t>
            </a:r>
            <a:endParaRPr b="1"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GB" sz="1600" b="1" dirty="0"/>
              <a:t>1. Tokenization handling: The system processes both free-form text and structured CoNLL data by identifying word boundaries while preserving special characters and maintaining the original data format integrity, as seen in `</a:t>
            </a:r>
            <a:r>
              <a:rPr lang="en-GB" sz="1600" b="1" dirty="0" err="1"/>
              <a:t>utils.py`'s</a:t>
            </a:r>
            <a:r>
              <a:rPr lang="en-GB" sz="1600" b="1" dirty="0"/>
              <a:t> `preprocess_sentence()` function.</a:t>
            </a:r>
          </a:p>
          <a:p>
            <a:pPr marL="76200" indent="0">
              <a:buNone/>
            </a:pPr>
            <a:endParaRPr lang="en-GB" sz="1600" b="1" dirty="0"/>
          </a:p>
          <a:p>
            <a:pPr marL="76200" indent="0">
              <a:buNone/>
            </a:pPr>
            <a:r>
              <a:rPr lang="en-GB" sz="1600" b="1" dirty="0"/>
              <a:t>2. Abbreviation handling: Common abbreviations like Mr., Dr., Ph.D. are treated as single tokens by using regex patterns that prevent sentence splitting at periods in these cases (e.g., `(?&lt;!Mr)(?&lt;!Ms)(?&lt;!Dr)(?&lt;!Jr)\.\s`).</a:t>
            </a:r>
          </a:p>
          <a:p>
            <a:pPr marL="76200" indent="0">
              <a:buNone/>
            </a:pPr>
            <a:endParaRPr lang="en-GB" sz="1600" b="1" dirty="0"/>
          </a:p>
          <a:p>
            <a:pPr marL="76200" indent="0">
              <a:buNone/>
            </a:pPr>
            <a:r>
              <a:rPr lang="en-GB" sz="1600" b="1" dirty="0"/>
              <a:t>3. Case preservation: While tokens are converted to lowercase for consistent feature extraction, the original capitalization is maintained in a separate array to preserve named entity indicators and proper formatting, implemented through parallel token arrays.</a:t>
            </a:r>
          </a:p>
          <a:p>
            <a:pPr marL="76200" indent="0">
              <a:buNone/>
            </a:pPr>
            <a:endParaRPr lang="en-GB" sz="1600" b="1" dirty="0"/>
          </a:p>
          <a:p>
            <a:pPr marL="76200" indent="0">
              <a:buNone/>
            </a:pPr>
            <a:r>
              <a:rPr lang="en-GB" sz="1600" b="1" dirty="0"/>
              <a:t>4. Sentence boundary detection: The system uses a combination of period detection and context analysis to accurately identify sentence boundaries while avoiding false splits at abbreviations or numbers, using pattern matching in the preprocessing pipeline.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79338a73_0_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Feature Engineering</a:t>
            </a:r>
            <a:endParaRPr b="1"/>
          </a:p>
        </p:txBody>
      </p:sp>
      <p:sp>
        <p:nvSpPr>
          <p:cNvPr id="77" name="Google Shape;77;g26279338a73_0_14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16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1400" dirty="0"/>
              <a:t>&lt; </a:t>
            </a:r>
            <a:r>
              <a:rPr lang="en-IN" sz="1400" b="1" dirty="0">
                <a:solidFill>
                  <a:srgbClr val="009900"/>
                </a:solidFill>
              </a:rPr>
              <a:t>Important</a:t>
            </a:r>
            <a:r>
              <a:rPr lang="en-IN" sz="1400" dirty="0"/>
              <a:t>: You will need to design the features appropriately so that the feature vector is able to distinguish name from no-name. For example, capitalization is a strong feature, though not all-powerful because starting words in a sentence can have capitalization. Think well on feature engineering &gt;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GB" sz="1400" b="1" dirty="0"/>
              <a:t>Feature Engineering:</a:t>
            </a:r>
          </a:p>
          <a:p>
            <a:pPr marL="76200" indent="0">
              <a:buNone/>
            </a:pPr>
            <a:r>
              <a:rPr lang="en-GB" sz="1200" dirty="0"/>
              <a:t> - Basic Token Features:</a:t>
            </a:r>
          </a:p>
          <a:p>
            <a:pPr marL="533400" lvl="1" indent="0">
              <a:buNone/>
            </a:pPr>
            <a:r>
              <a:rPr lang="en-GB" sz="1200" dirty="0"/>
              <a:t>Capitalization patterns (first letter, all caps, internal caps)</a:t>
            </a:r>
          </a:p>
          <a:p>
            <a:pPr marL="533400" lvl="1" indent="0">
              <a:buNone/>
            </a:pPr>
            <a:r>
              <a:rPr lang="en-GB" sz="1200" dirty="0"/>
              <a:t>Token length and position</a:t>
            </a:r>
          </a:p>
          <a:p>
            <a:pPr marL="533400" lvl="1" indent="0">
              <a:buNone/>
            </a:pPr>
            <a:r>
              <a:rPr lang="en-GB" sz="1200" dirty="0"/>
              <a:t>Alphanumeric characteristics</a:t>
            </a:r>
          </a:p>
          <a:p>
            <a:pPr marL="533400" lvl="1" indent="0">
              <a:buNone/>
            </a:pPr>
            <a:r>
              <a:rPr lang="en-GB" sz="1200" dirty="0"/>
              <a:t>Punctuation analysis</a:t>
            </a:r>
          </a:p>
          <a:p>
            <a:pPr marL="533400" lvl="1" indent="0">
              <a:buNone/>
            </a:pPr>
            <a:r>
              <a:rPr lang="en-GB" sz="1200" dirty="0"/>
              <a:t>Custom patterns (e.g., Roman numerals)</a:t>
            </a:r>
          </a:p>
          <a:p>
            <a:pPr marL="76200" indent="0">
              <a:buNone/>
            </a:pPr>
            <a:r>
              <a:rPr lang="en-GB" sz="1200" dirty="0"/>
              <a:t>- Contextual Features:</a:t>
            </a:r>
          </a:p>
          <a:p>
            <a:pPr marL="533400" lvl="1" indent="0">
              <a:buNone/>
            </a:pPr>
            <a:r>
              <a:rPr lang="en-GB" sz="1200" dirty="0"/>
              <a:t>Previous and next token information</a:t>
            </a:r>
          </a:p>
          <a:p>
            <a:pPr marL="533400" lvl="1" indent="0">
              <a:buNone/>
            </a:pPr>
            <a:r>
              <a:rPr lang="en-GB" sz="1200" dirty="0"/>
              <a:t>Surrounding word patterns</a:t>
            </a:r>
          </a:p>
          <a:p>
            <a:pPr marL="533400" lvl="1" indent="0">
              <a:buNone/>
            </a:pPr>
            <a:r>
              <a:rPr lang="en-GB" sz="1200" dirty="0"/>
              <a:t>Position in sentence (first, last, etc.)</a:t>
            </a:r>
          </a:p>
          <a:p>
            <a:pPr marL="533400" lvl="1" indent="0">
              <a:buNone/>
            </a:pPr>
            <a:r>
              <a:rPr lang="en-GB" sz="1200" dirty="0"/>
              <a:t>Sequential capitalization patterns</a:t>
            </a:r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sz="1200" dirty="0"/>
              <a:t>- Entity-Specific Features:</a:t>
            </a:r>
          </a:p>
          <a:p>
            <a:pPr marL="533400" lvl="1" indent="0">
              <a:buNone/>
            </a:pPr>
            <a:r>
              <a:rPr lang="en-GB" sz="1200" dirty="0"/>
              <a:t>Administrative unit detection</a:t>
            </a:r>
          </a:p>
          <a:p>
            <a:pPr marL="533400" lvl="1" indent="0">
              <a:buNone/>
            </a:pPr>
            <a:r>
              <a:rPr lang="en-GB" sz="1200" dirty="0"/>
              <a:t>Entity connector words ("of", "and", etc.) </a:t>
            </a:r>
          </a:p>
          <a:p>
            <a:pPr marL="533400" lvl="1" indent="0">
              <a:buNone/>
            </a:pPr>
            <a:r>
              <a:rPr lang="en-GB" sz="1200" dirty="0"/>
              <a:t>Directional terms (north, south, etc.) </a:t>
            </a:r>
          </a:p>
          <a:p>
            <a:pPr marL="533400" lvl="1" indent="0">
              <a:buNone/>
            </a:pPr>
            <a:r>
              <a:rPr lang="en-GB" sz="1200" dirty="0"/>
              <a:t>Custom entity patterns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Google Shape;83;g26279338a73_0_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52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1800" b="1" kern="0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Support Vector Machine in NER System</a:t>
                </a:r>
                <a:endParaRPr lang="en-IN" sz="1800" b="1" kern="0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en-US" sz="1800" b="1" dirty="0">
                    <a:solidFill>
                      <a:srgbClr val="4F81BD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Theory: Linear Support Vector Classification (LinearSVC)</a:t>
                </a:r>
                <a:endParaRPr lang="en-IN" sz="1800" b="1" dirty="0">
                  <a:solidFill>
                    <a:srgbClr val="4F81BD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Linear Support Vector Classification works by finding an optimal hyperplane that maximizes the margin between different classes. In our Named Entity Recognition (NER) system, these classes represent entity vs. non-entity tokens.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Mathematical Foundation: * Objective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Mangal" panose="02040503050203030202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+ </m:t>
                            </m:r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𝐶</m:t>
                            </m:r>
                            <m:r>
                              <a:rPr lang="en-US" sz="1800" i="1" dirty="0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 ∗</m:t>
                            </m:r>
                            <m:r>
                              <m:rPr>
                                <m:sty m:val="p"/>
                              </m:rPr>
                              <a:rPr lang="en-US" sz="1800" i="0" dirty="0" err="1" smtClean="0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Mangal" panose="02040503050203030202" pitchFamily="18" charset="0"/>
                              </a:rPr>
                              <m:t>Σ</m:t>
                            </m:r>
                            <m:func>
                              <m:funcPr>
                                <m:ctrlP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Mangal" panose="02040503050203030202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dirty="0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  <m:t>0, 1 − </m:t>
                                    </m:r>
                                    <m:r>
                                      <a:rPr lang="en-US" sz="1800" i="1" dirty="0" err="1" smtClean="0"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𝑦𝑖</m:t>
                                    </m:r>
                                    <m:d>
                                      <m:dPr>
                                        <m:ctrlP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i="1" dirty="0" err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Mangal" panose="02040503050203030202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dirty="0" err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Mangal" panose="02040503050203030202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dirty="0" err="1" smtClean="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  <a:cs typeface="Mangal" panose="02040503050203030202" pitchFamily="18" charset="0"/>
                                              </a:rPr>
                                              <m:t>𝑇𝑥𝑖</m:t>
                                            </m:r>
                                          </m:sup>
                                        </m:sSup>
                                        <m: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sz="180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  <a:cs typeface="Mangal" panose="02040503050203030202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Where: - w: weight vector determining the hyperplane - C: regularization parameter controlling margin violations - </a:t>
                </a:r>
                <a:r>
                  <a:rPr lang="en-US" sz="1800" dirty="0" err="1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yi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Mangal" panose="02040503050203030202" pitchFamily="18" charset="0"/>
                  </a:rPr>
                  <a:t>: class labels (+1/-1 for entity/non-entity) - xi: feature vectors representing tokens</a:t>
                </a:r>
                <a:endParaRPr lang="en-IN" sz="18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Mangal" panose="02040503050203030202" pitchFamily="18" charset="0"/>
                </a:endParaRPr>
              </a:p>
              <a:p>
                <a:pPr marL="5715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SzPts val="2700"/>
                  <a:buNone/>
                </a:pPr>
                <a:endParaRPr sz="1600" dirty="0"/>
              </a:p>
            </p:txBody>
          </p:sp>
        </mc:Choice>
        <mc:Fallback xmlns="">
          <p:sp>
            <p:nvSpPr>
              <p:cNvPr id="83" name="Google Shape;83;g26279338a73_0_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526100"/>
              </a:xfrm>
              <a:prstGeom prst="rect">
                <a:avLst/>
              </a:prstGeom>
              <a:blipFill>
                <a:blip r:embed="rId3"/>
                <a:stretch>
                  <a:fillRect l="-74" b="-29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32DE8B2-7D7E-AE77-992C-A050DD816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>
            <a:extLst>
              <a:ext uri="{FF2B5EF4-FFF2-40B4-BE49-F238E27FC236}">
                <a16:creationId xmlns:a16="http://schemas.microsoft.com/office/drawing/2014/main" id="{1EC10A21-346C-212C-3478-145546C8A8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p:sp>
        <p:nvSpPr>
          <p:cNvPr id="83" name="Google Shape;83;g26279338a73_0_20">
            <a:extLst>
              <a:ext uri="{FF2B5EF4-FFF2-40B4-BE49-F238E27FC236}">
                <a16:creationId xmlns:a16="http://schemas.microsoft.com/office/drawing/2014/main" id="{C5462A84-FA1D-5CDB-7C5C-BD6831969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Details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Pipeline Architecture The system implements SVM through a scikit-learn pipeline: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pipeline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Pipeline([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'vectorizer'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DictVectorizer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(sparse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19177C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True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)),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'scaler'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StandardScaler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with_mean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19177C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False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)),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'classifier'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 LinearSVC(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dual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'auto'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class_weight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'balanced'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max_iter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1000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  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random_state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42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   ))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])</a:t>
            </a:r>
            <a:endParaRPr lang="en-IN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indent="0">
              <a:spcBef>
                <a:spcPts val="1000"/>
              </a:spcBef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3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193B85C-BD63-61D8-970D-CFE29ADA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>
            <a:extLst>
              <a:ext uri="{FF2B5EF4-FFF2-40B4-BE49-F238E27FC236}">
                <a16:creationId xmlns:a16="http://schemas.microsoft.com/office/drawing/2014/main" id="{3A887A5F-382C-B982-1F92-F0D16427F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p:sp>
        <p:nvSpPr>
          <p:cNvPr id="83" name="Google Shape;83;g26279338a73_0_20">
            <a:extLst>
              <a:ext uri="{FF2B5EF4-FFF2-40B4-BE49-F238E27FC236}">
                <a16:creationId xmlns:a16="http://schemas.microsoft.com/office/drawing/2014/main" id="{F7AE5120-1E97-465D-8DD0-9AAC0A1A7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Details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2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Key Components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Vectorization: * Uses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DictVectorizer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for converting feature dictionaries to sparse matrices * Implements sparse format to efficiently handle high-dimensional feature space * Optimizes memory usage for processing large text datasets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Feature Scaling: * Employs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StandardScaler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for normalizing features * Uses sparse-optimized scaling (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with_mean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=False) * Improves model convergence and overall accuracy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SVM Configuration: * dual=‘auto’: Automatically selects between primal and dual optimization 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class_weight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=‘balanced’: Handles imbalance between entity and non-entity classes 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max_iter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=1000: Ensures sufficient iterations for convergence * Includes built-in regularization through the C parameter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76200" indent="0">
              <a:spcBef>
                <a:spcPts val="1000"/>
              </a:spcBef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C49057E-2E55-3E63-BE8E-DFE9B9DA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79338a73_0_20">
            <a:extLst>
              <a:ext uri="{FF2B5EF4-FFF2-40B4-BE49-F238E27FC236}">
                <a16:creationId xmlns:a16="http://schemas.microsoft.com/office/drawing/2014/main" id="{25C298FC-7575-33D9-21B7-5F88AD23C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/>
              <a:t>SVM Implementation</a:t>
            </a:r>
            <a:endParaRPr b="1"/>
          </a:p>
        </p:txBody>
      </p:sp>
      <p:sp>
        <p:nvSpPr>
          <p:cNvPr id="83" name="Google Shape;83;g26279338a73_0_20">
            <a:extLst>
              <a:ext uri="{FF2B5EF4-FFF2-40B4-BE49-F238E27FC236}">
                <a16:creationId xmlns:a16="http://schemas.microsoft.com/office/drawing/2014/main" id="{7CD6F6E0-83DC-AA5D-B3F4-67DC62977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spcBef>
                <a:spcPts val="1000"/>
              </a:spcBef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Implementation Details</a:t>
            </a:r>
          </a:p>
          <a:p>
            <a:pPr marL="76200" indent="0">
              <a:spcBef>
                <a:spcPts val="1000"/>
              </a:spcBef>
              <a:buNone/>
            </a:pPr>
            <a:endParaRPr lang="en-IN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+mj-lt"/>
              <a:buAutoNum type="arabicPeriod" startAt="3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Prediction Process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The model generates predictions using the following process: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scores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model.decision_function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X_scaled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</a:t>
            </a:r>
            <a:b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predictions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(scores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&gt;=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 threshold).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int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Mangal" panose="02040503050203030202" pitchFamily="18" charset="0"/>
              </a:rPr>
              <a:t>)</a:t>
            </a:r>
            <a:endParaRPr lang="en-IN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This approach provides: * Flexible threshold adjustment using decision function scores * Post-processing capabilities for entity consistency * Fine-tuning options for precision/recall trade-off optimization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04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CBA2BFE3E4B45B87B87F18EDC8DC1" ma:contentTypeVersion="12" ma:contentTypeDescription="Create a new document." ma:contentTypeScope="" ma:versionID="123f2967282356a67d96ff8951bae614">
  <xsd:schema xmlns:xsd="http://www.w3.org/2001/XMLSchema" xmlns:xs="http://www.w3.org/2001/XMLSchema" xmlns:p="http://schemas.microsoft.com/office/2006/metadata/properties" xmlns:ns2="ecead95d-892b-4918-83db-b420de9da345" xmlns:ns3="19f6d3fd-caee-42dd-a951-7a1f3458d463" targetNamespace="http://schemas.microsoft.com/office/2006/metadata/properties" ma:root="true" ma:fieldsID="85c5e0cf8bf09f1c4503477b23a43cdf" ns2:_="" ns3:_="">
    <xsd:import namespace="ecead95d-892b-4918-83db-b420de9da345"/>
    <xsd:import namespace="19f6d3fd-caee-42dd-a951-7a1f3458d4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ad95d-892b-4918-83db-b420de9da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2649be5-9f12-494a-8a8e-cc00224d8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6d3fd-caee-42dd-a951-7a1f3458d46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3c5f548-3536-4885-9450-d649e52f5e82}" ma:internalName="TaxCatchAll" ma:showField="CatchAllData" ma:web="19f6d3fd-caee-42dd-a951-7a1f3458d4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CEDEA-0C7B-4821-B9EC-4785D2337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919481-533A-4D6D-9178-78E73D54D63C}">
  <ds:schemaRefs>
    <ds:schemaRef ds:uri="19f6d3fd-caee-42dd-a951-7a1f3458d463"/>
    <ds:schemaRef ds:uri="ecead95d-892b-4918-83db-b420de9da3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2216</Words>
  <Application>Microsoft Office PowerPoint</Application>
  <PresentationFormat>On-screen Show (4:3)</PresentationFormat>
  <Paragraphs>300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Consolas</vt:lpstr>
      <vt:lpstr>Courier New</vt:lpstr>
      <vt:lpstr>Times New Roman</vt:lpstr>
      <vt:lpstr>Default Design</vt:lpstr>
      <vt:lpstr> Assignment-3 Named Entity Identification</vt:lpstr>
      <vt:lpstr>Problem Statement</vt:lpstr>
      <vt:lpstr>Problem Statement</vt:lpstr>
      <vt:lpstr>Data Processing Info (Pre-processing)</vt:lpstr>
      <vt:lpstr>Feature Engineering</vt:lpstr>
      <vt:lpstr>SVM Implementation</vt:lpstr>
      <vt:lpstr>SVM Implementation</vt:lpstr>
      <vt:lpstr>SVM Implementation</vt:lpstr>
      <vt:lpstr>SVM Implementation</vt:lpstr>
      <vt:lpstr>Confusion Matrix</vt:lpstr>
      <vt:lpstr>Confusion Matrix</vt:lpstr>
      <vt:lpstr>Confusion Matrix</vt:lpstr>
      <vt:lpstr>Overall performance</vt:lpstr>
      <vt:lpstr>Error analysis</vt:lpstr>
      <vt:lpstr>Error analysis</vt:lpstr>
      <vt:lpstr>Error analysis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 Comparison with ChatGPT</vt:lpstr>
      <vt:lpstr>Learnings</vt:lpstr>
      <vt:lpstr>Learnings</vt:lpstr>
      <vt:lpstr>Learnings</vt:lpstr>
      <vt:lpstr>Evaluation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  <cp:lastModifiedBy>Rana Das</cp:lastModifiedBy>
  <cp:revision>8</cp:revision>
  <dcterms:modified xsi:type="dcterms:W3CDTF">2024-11-04T16:37:56Z</dcterms:modified>
</cp:coreProperties>
</file>