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324" r:id="rId3"/>
    <p:sldId id="258" r:id="rId4"/>
    <p:sldId id="260" r:id="rId5"/>
    <p:sldId id="263" r:id="rId6"/>
    <p:sldId id="308" r:id="rId7"/>
    <p:sldId id="309" r:id="rId8"/>
    <p:sldId id="268" r:id="rId9"/>
    <p:sldId id="310" r:id="rId10"/>
    <p:sldId id="264" r:id="rId11"/>
    <p:sldId id="311" r:id="rId12"/>
    <p:sldId id="312" r:id="rId13"/>
    <p:sldId id="313" r:id="rId14"/>
    <p:sldId id="301" r:id="rId15"/>
    <p:sldId id="314" r:id="rId16"/>
    <p:sldId id="302" r:id="rId17"/>
    <p:sldId id="315" r:id="rId18"/>
    <p:sldId id="316" r:id="rId19"/>
    <p:sldId id="317" r:id="rId20"/>
    <p:sldId id="318" r:id="rId21"/>
    <p:sldId id="304" r:id="rId22"/>
    <p:sldId id="319" r:id="rId23"/>
    <p:sldId id="320" r:id="rId24"/>
    <p:sldId id="321" r:id="rId25"/>
    <p:sldId id="323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</p:embeddedFont>
    <p:embeddedFont>
      <p:font typeface="Catamaran" panose="020B0604020202020204" charset="0"/>
      <p:regular r:id="rId29"/>
      <p:bold r:id="rId30"/>
    </p:embeddedFont>
    <p:embeddedFont>
      <p:font typeface="Catamaran Medium" panose="020B0604020202020204" charset="0"/>
      <p:regular r:id="rId31"/>
      <p:bold r:id="rId32"/>
    </p:embeddedFont>
    <p:embeddedFont>
      <p:font typeface="Sora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1483B-21BC-42AD-8CFA-F03010120B46}">
  <a:tblStyle styleId="{5E51483B-21BC-42AD-8CFA-F03010120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E040E1-BC66-4971-9072-D82F736EC7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780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2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8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3a2a89c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3a2a89c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9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47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3a2a89c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3a2a89c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14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811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147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2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3a2a89cc0_0_17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3a2a89cc0_0_17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3a2a89c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3a2a89c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883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736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48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09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5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57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08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89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4" name="Google Shape;14;p2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5" name="Google Shape;15;p2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6" name="Google Shape;16;p2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7" name="Google Shape;17;p2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4169750" y="1384050"/>
            <a:ext cx="4125300" cy="18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4169725" y="3283950"/>
            <a:ext cx="41253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25" name="Google Shape;25;p3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26" name="Google Shape;26;p3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7" name="Google Shape;27;p3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8" name="Google Shape;28;p3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29" name="Google Shape;29;p3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ra"/>
              <a:buNone/>
              <a:defRPr sz="36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ra"/>
              <a:buNone/>
              <a:defRPr sz="6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791575" y="1152325"/>
            <a:ext cx="3276000" cy="283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45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6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77" name="Google Shape;177;p16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80" name="Google Shape;180;p16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81" name="Google Shape;181;p16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82" name="Google Shape;182;p16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83" name="Google Shape;183;p16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84" name="Google Shape;184;p16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1"/>
          </p:nvPr>
        </p:nvSpPr>
        <p:spPr>
          <a:xfrm>
            <a:off x="1615138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3"/>
          </p:nvPr>
        </p:nvSpPr>
        <p:spPr>
          <a:xfrm>
            <a:off x="1615138" y="3316075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4"/>
          </p:nvPr>
        </p:nvSpPr>
        <p:spPr>
          <a:xfrm>
            <a:off x="5260095" y="3316075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5"/>
          </p:nvPr>
        </p:nvSpPr>
        <p:spPr>
          <a:xfrm>
            <a:off x="1615139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6"/>
          </p:nvPr>
        </p:nvSpPr>
        <p:spPr>
          <a:xfrm>
            <a:off x="1615139" y="292597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8"/>
          </p:nvPr>
        </p:nvSpPr>
        <p:spPr>
          <a:xfrm>
            <a:off x="5260070" y="292597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408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4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48" name="Google Shape;148;p14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51" name="Google Shape;151;p14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52" name="Google Shape;152;p14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53" name="Google Shape;153;p14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54" name="Google Shape;154;p14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55" name="Google Shape;155;p14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1756600" y="1813713"/>
            <a:ext cx="3073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1756600" y="2442988"/>
            <a:ext cx="30732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91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7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96" name="Google Shape;196;p17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97" name="Google Shape;197;p17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99" name="Google Shape;199;p17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200" name="Google Shape;200;p17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01" name="Google Shape;201;p17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02" name="Google Shape;202;p17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203" name="Google Shape;203;p17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"/>
          </p:nvPr>
        </p:nvSpPr>
        <p:spPr>
          <a:xfrm>
            <a:off x="969713" y="1638971"/>
            <a:ext cx="1977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2"/>
          </p:nvPr>
        </p:nvSpPr>
        <p:spPr>
          <a:xfrm>
            <a:off x="3582974" y="1638950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3"/>
          </p:nvPr>
        </p:nvSpPr>
        <p:spPr>
          <a:xfrm>
            <a:off x="969713" y="3252076"/>
            <a:ext cx="1977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4"/>
          </p:nvPr>
        </p:nvSpPr>
        <p:spPr>
          <a:xfrm>
            <a:off x="3582974" y="3252075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5"/>
          </p:nvPr>
        </p:nvSpPr>
        <p:spPr>
          <a:xfrm>
            <a:off x="6196388" y="1638950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6"/>
          </p:nvPr>
        </p:nvSpPr>
        <p:spPr>
          <a:xfrm>
            <a:off x="6196388" y="3252075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7"/>
          </p:nvPr>
        </p:nvSpPr>
        <p:spPr>
          <a:xfrm>
            <a:off x="973613" y="1252025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8"/>
          </p:nvPr>
        </p:nvSpPr>
        <p:spPr>
          <a:xfrm>
            <a:off x="3586734" y="1252025"/>
            <a:ext cx="19818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9"/>
          </p:nvPr>
        </p:nvSpPr>
        <p:spPr>
          <a:xfrm>
            <a:off x="6199986" y="1252025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3"/>
          </p:nvPr>
        </p:nvSpPr>
        <p:spPr>
          <a:xfrm>
            <a:off x="973613" y="2861725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14"/>
          </p:nvPr>
        </p:nvSpPr>
        <p:spPr>
          <a:xfrm>
            <a:off x="3586734" y="2861726"/>
            <a:ext cx="19818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5"/>
          </p:nvPr>
        </p:nvSpPr>
        <p:spPr>
          <a:xfrm>
            <a:off x="6199986" y="2861726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67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62" name="Google Shape;62;p6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65" name="Google Shape;65;p6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66" name="Google Shape;66;p6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67" name="Google Shape;67;p6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68" name="Google Shape;68;p6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69" name="Google Shape;69;p6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89" name="Google Shape;89;p8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90" name="Google Shape;90;p8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91" name="Google Shape;91;p8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92" name="Google Shape;92;p8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93" name="Google Shape;93;p8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97" name="Google Shape;97;p9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98" name="Google Shape;98;p9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00" name="Google Shape;100;p9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01" name="Google Shape;101;p9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02" name="Google Shape;102;p9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03" name="Google Shape;103;p9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04" name="Google Shape;104;p9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9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230" name="Google Shape;230;p19"/>
            <p:cNvGrpSpPr/>
            <p:nvPr/>
          </p:nvGrpSpPr>
          <p:grpSpPr>
            <a:xfrm rot="10800000" flipH="1"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231" name="Google Shape;231;p19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233" name="Google Shape;233;p19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234" name="Google Shape;234;p19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35" name="Google Shape;235;p19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236" name="Google Shape;236;p19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237" name="Google Shape;237;p19"/>
            <p:cNvCxnSpPr/>
            <p:nvPr/>
          </p:nvCxnSpPr>
          <p:spPr>
            <a:xfrm>
              <a:off x="428250" y="479770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8" name="Google Shape;238;p19"/>
            <p:cNvGrpSpPr/>
            <p:nvPr/>
          </p:nvGrpSpPr>
          <p:grpSpPr>
            <a:xfrm>
              <a:off x="428250" y="4481888"/>
              <a:ext cx="609850" cy="122100"/>
              <a:chOff x="713263" y="1493888"/>
              <a:chExt cx="609850" cy="122100"/>
            </a:xfrm>
          </p:grpSpPr>
          <p:sp>
            <p:nvSpPr>
              <p:cNvPr id="239" name="Google Shape;239;p19"/>
              <p:cNvSpPr/>
              <p:nvPr/>
            </p:nvSpPr>
            <p:spPr>
              <a:xfrm>
                <a:off x="71326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957138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120101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20"/>
          <p:cNvCxnSpPr/>
          <p:nvPr/>
        </p:nvCxnSpPr>
        <p:spPr>
          <a:xfrm>
            <a:off x="428250" y="351050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" name="Google Shape;244;p20"/>
          <p:cNvGrpSpPr/>
          <p:nvPr/>
        </p:nvGrpSpPr>
        <p:grpSpPr>
          <a:xfrm>
            <a:off x="138150" y="152625"/>
            <a:ext cx="8867700" cy="4838100"/>
            <a:chOff x="138150" y="152625"/>
            <a:chExt cx="8867700" cy="4838100"/>
          </a:xfrm>
        </p:grpSpPr>
        <p:sp>
          <p:nvSpPr>
            <p:cNvPr id="245" name="Google Shape;245;p20"/>
            <p:cNvSpPr/>
            <p:nvPr/>
          </p:nvSpPr>
          <p:spPr>
            <a:xfrm>
              <a:off x="138150" y="152625"/>
              <a:ext cx="8867700" cy="4838100"/>
            </a:xfrm>
            <a:prstGeom prst="roundRect">
              <a:avLst>
                <a:gd name="adj" fmla="val 392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grpSp>
          <p:nvGrpSpPr>
            <p:cNvPr id="246" name="Google Shape;246;p20"/>
            <p:cNvGrpSpPr/>
            <p:nvPr/>
          </p:nvGrpSpPr>
          <p:grpSpPr>
            <a:xfrm>
              <a:off x="8153825" y="4766638"/>
              <a:ext cx="624050" cy="125663"/>
              <a:chOff x="8214875" y="4766638"/>
              <a:chExt cx="624050" cy="125663"/>
            </a:xfrm>
          </p:grpSpPr>
          <p:sp>
            <p:nvSpPr>
              <p:cNvPr id="247" name="Google Shape;247;p20">
                <a:hlinkClick r:id="" action="ppaction://hlinkshowjump?jump=firstslide"/>
              </p:cNvPr>
              <p:cNvSpPr/>
              <p:nvPr/>
            </p:nvSpPr>
            <p:spPr>
              <a:xfrm>
                <a:off x="8465850" y="4770200"/>
                <a:ext cx="122100" cy="12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8" name="Google Shape;248;p20">
                <a:hlinkClick r:id="" action="ppaction://hlinkshowjump?jump=nextslide"/>
              </p:cNvPr>
              <p:cNvSpPr/>
              <p:nvPr/>
            </p:nvSpPr>
            <p:spPr>
              <a:xfrm rot="5400000">
                <a:off x="872507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49" name="Google Shape;249;p20">
                <a:hlinkClick r:id="" action="ppaction://hlinkshowjump?jump=previousslide"/>
              </p:cNvPr>
              <p:cNvSpPr/>
              <p:nvPr/>
            </p:nvSpPr>
            <p:spPr>
              <a:xfrm rot="-5400000" flipH="1">
                <a:off x="820662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  <p:grpSp>
        <p:nvGrpSpPr>
          <p:cNvPr id="250" name="Google Shape;250;p20"/>
          <p:cNvGrpSpPr/>
          <p:nvPr/>
        </p:nvGrpSpPr>
        <p:grpSpPr>
          <a:xfrm>
            <a:off x="428250" y="539500"/>
            <a:ext cx="8314550" cy="4314650"/>
            <a:chOff x="428250" y="539500"/>
            <a:chExt cx="8314550" cy="4314650"/>
          </a:xfrm>
        </p:grpSpPr>
        <p:grpSp>
          <p:nvGrpSpPr>
            <p:cNvPr id="251" name="Google Shape;251;p20"/>
            <p:cNvGrpSpPr/>
            <p:nvPr/>
          </p:nvGrpSpPr>
          <p:grpSpPr>
            <a:xfrm>
              <a:off x="8118750" y="4728488"/>
              <a:ext cx="624050" cy="125663"/>
              <a:chOff x="8214875" y="4766638"/>
              <a:chExt cx="624050" cy="125663"/>
            </a:xfrm>
          </p:grpSpPr>
          <p:sp>
            <p:nvSpPr>
              <p:cNvPr id="252" name="Google Shape;252;p20">
                <a:hlinkClick r:id="" action="ppaction://hlinkshowjump?jump=firstslide"/>
              </p:cNvPr>
              <p:cNvSpPr/>
              <p:nvPr/>
            </p:nvSpPr>
            <p:spPr>
              <a:xfrm>
                <a:off x="8465850" y="4770200"/>
                <a:ext cx="122100" cy="122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53" name="Google Shape;253;p20">
                <a:hlinkClick r:id="" action="ppaction://hlinkshowjump?jump=nextslide"/>
              </p:cNvPr>
              <p:cNvSpPr/>
              <p:nvPr/>
            </p:nvSpPr>
            <p:spPr>
              <a:xfrm rot="5400000">
                <a:off x="872507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54" name="Google Shape;254;p20">
                <a:hlinkClick r:id="" action="ppaction://hlinkshowjump?jump=previousslide"/>
              </p:cNvPr>
              <p:cNvSpPr/>
              <p:nvPr/>
            </p:nvSpPr>
            <p:spPr>
              <a:xfrm rot="-5400000" flipH="1">
                <a:off x="820662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  <p:cxnSp>
          <p:nvCxnSpPr>
            <p:cNvPr id="255" name="Google Shape;255;p20"/>
            <p:cNvCxnSpPr/>
            <p:nvPr/>
          </p:nvCxnSpPr>
          <p:spPr>
            <a:xfrm>
              <a:off x="428250" y="460400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0"/>
            <p:cNvCxnSpPr/>
            <p:nvPr/>
          </p:nvCxnSpPr>
          <p:spPr>
            <a:xfrm>
              <a:off x="428250" y="53950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7" name="Google Shape;257;p20"/>
            <p:cNvGrpSpPr/>
            <p:nvPr/>
          </p:nvGrpSpPr>
          <p:grpSpPr>
            <a:xfrm>
              <a:off x="428250" y="683963"/>
              <a:ext cx="609850" cy="122100"/>
              <a:chOff x="713263" y="1493888"/>
              <a:chExt cx="609850" cy="122100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71326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957138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1201013" y="1493888"/>
                <a:ext cx="122100" cy="122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3"/>
          <p:cNvGrpSpPr/>
          <p:nvPr/>
        </p:nvGrpSpPr>
        <p:grpSpPr>
          <a:xfrm>
            <a:off x="137250" y="152625"/>
            <a:ext cx="8868600" cy="4843500"/>
            <a:chOff x="137250" y="152625"/>
            <a:chExt cx="8868600" cy="4843500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137250" y="152625"/>
              <a:ext cx="8868600" cy="4843500"/>
              <a:chOff x="137250" y="152625"/>
              <a:chExt cx="8868600" cy="48435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38150" y="152625"/>
                <a:ext cx="8867700" cy="4838100"/>
              </a:xfrm>
              <a:prstGeom prst="roundRect">
                <a:avLst>
                  <a:gd name="adj" fmla="val 392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10800000">
                <a:off x="137250" y="4662825"/>
                <a:ext cx="8867700" cy="333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grpSp>
            <p:nvGrpSpPr>
              <p:cNvPr id="128" name="Google Shape;128;p13"/>
              <p:cNvGrpSpPr/>
              <p:nvPr/>
            </p:nvGrpSpPr>
            <p:grpSpPr>
              <a:xfrm>
                <a:off x="8153825" y="4766638"/>
                <a:ext cx="624050" cy="125663"/>
                <a:chOff x="8214875" y="4766638"/>
                <a:chExt cx="624050" cy="125663"/>
              </a:xfrm>
            </p:grpSpPr>
            <p:sp>
              <p:nvSpPr>
                <p:cNvPr id="129" name="Google Shape;129;p13">
                  <a:hlinkClick r:id="" action="ppaction://hlinkshowjump?jump=firstslide"/>
                </p:cNvPr>
                <p:cNvSpPr/>
                <p:nvPr/>
              </p:nvSpPr>
              <p:spPr>
                <a:xfrm>
                  <a:off x="8465850" y="4770200"/>
                  <a:ext cx="122100" cy="122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30" name="Google Shape;130;p13">
                  <a:hlinkClick r:id="" action="ppaction://hlinkshowjump?jump=nextslide"/>
                </p:cNvPr>
                <p:cNvSpPr/>
                <p:nvPr/>
              </p:nvSpPr>
              <p:spPr>
                <a:xfrm rot="5400000">
                  <a:off x="872507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  <p:sp>
              <p:nvSpPr>
                <p:cNvPr id="131" name="Google Shape;131;p13">
                  <a:hlinkClick r:id="" action="ppaction://hlinkshowjump?jump=previousslide"/>
                </p:cNvPr>
                <p:cNvSpPr/>
                <p:nvPr/>
              </p:nvSpPr>
              <p:spPr>
                <a:xfrm rot="-5400000" flipH="1">
                  <a:off x="8206625" y="4774888"/>
                  <a:ext cx="122100" cy="105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 Medium"/>
                    <a:ea typeface="Catamaran Medium"/>
                    <a:cs typeface="Catamaran Medium"/>
                    <a:sym typeface="Catamaran Medium"/>
                  </a:endParaRPr>
                </a:p>
              </p:txBody>
            </p:sp>
          </p:grpSp>
        </p:grpSp>
        <p:cxnSp>
          <p:nvCxnSpPr>
            <p:cNvPr id="132" name="Google Shape;132;p13"/>
            <p:cNvCxnSpPr/>
            <p:nvPr/>
          </p:nvCxnSpPr>
          <p:spPr>
            <a:xfrm>
              <a:off x="428250" y="351050"/>
              <a:ext cx="828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374275" y="1480875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1374275" y="3166121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4035600" y="1480875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4035600" y="3166121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6821725" y="1480875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6821725" y="3166121"/>
            <a:ext cx="9480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 sz="3000"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922025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3583350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6369475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922025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3583350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6369475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●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○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■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●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○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■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●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○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Char char="■"/>
              <a:defRPr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4"/>
          <p:cNvGrpSpPr/>
          <p:nvPr/>
        </p:nvGrpSpPr>
        <p:grpSpPr>
          <a:xfrm>
            <a:off x="137700" y="92850"/>
            <a:ext cx="8868600" cy="4843500"/>
            <a:chOff x="137250" y="152625"/>
            <a:chExt cx="8868600" cy="4843500"/>
          </a:xfrm>
        </p:grpSpPr>
        <p:sp>
          <p:nvSpPr>
            <p:cNvPr id="272" name="Google Shape;272;p24"/>
            <p:cNvSpPr/>
            <p:nvPr/>
          </p:nvSpPr>
          <p:spPr>
            <a:xfrm>
              <a:off x="138150" y="152625"/>
              <a:ext cx="8867700" cy="4838100"/>
            </a:xfrm>
            <a:prstGeom prst="roundRect">
              <a:avLst>
                <a:gd name="adj" fmla="val 392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 rot="10800000">
              <a:off x="137250" y="4662825"/>
              <a:ext cx="8867700" cy="333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grpSp>
          <p:nvGrpSpPr>
            <p:cNvPr id="274" name="Google Shape;274;p24"/>
            <p:cNvGrpSpPr/>
            <p:nvPr/>
          </p:nvGrpSpPr>
          <p:grpSpPr>
            <a:xfrm>
              <a:off x="8153825" y="4766638"/>
              <a:ext cx="624050" cy="125663"/>
              <a:chOff x="8214875" y="4766638"/>
              <a:chExt cx="624050" cy="125663"/>
            </a:xfrm>
          </p:grpSpPr>
          <p:sp>
            <p:nvSpPr>
              <p:cNvPr id="275" name="Google Shape;275;p24">
                <a:hlinkClick r:id="" action="ppaction://hlinkshowjump?jump=firstslide"/>
              </p:cNvPr>
              <p:cNvSpPr/>
              <p:nvPr/>
            </p:nvSpPr>
            <p:spPr>
              <a:xfrm>
                <a:off x="8465850" y="4770200"/>
                <a:ext cx="122100" cy="122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76" name="Google Shape;276;p24">
                <a:hlinkClick r:id="" action="ppaction://hlinkshowjump?jump=nextslide"/>
              </p:cNvPr>
              <p:cNvSpPr/>
              <p:nvPr/>
            </p:nvSpPr>
            <p:spPr>
              <a:xfrm rot="5400000">
                <a:off x="872507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  <p:sp>
            <p:nvSpPr>
              <p:cNvPr id="277" name="Google Shape;277;p24">
                <a:hlinkClick r:id="" action="ppaction://hlinkshowjump?jump=previousslide"/>
              </p:cNvPr>
              <p:cNvSpPr/>
              <p:nvPr/>
            </p:nvSpPr>
            <p:spPr>
              <a:xfrm rot="-5400000" flipH="1">
                <a:off x="8206625" y="4774888"/>
                <a:ext cx="122100" cy="1056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 Medium"/>
                  <a:ea typeface="Catamaran Medium"/>
                  <a:cs typeface="Catamaran Medium"/>
                  <a:sym typeface="Catamaran Medium"/>
                </a:endParaRPr>
              </a:p>
            </p:txBody>
          </p:sp>
        </p:grpSp>
      </p:grpSp>
      <p:sp>
        <p:nvSpPr>
          <p:cNvPr id="278" name="Google Shape;278;p24"/>
          <p:cNvSpPr txBox="1">
            <a:spLocks noGrp="1"/>
          </p:cNvSpPr>
          <p:nvPr>
            <p:ph type="ctrTitle"/>
          </p:nvPr>
        </p:nvSpPr>
        <p:spPr>
          <a:xfrm>
            <a:off x="4169750" y="1384050"/>
            <a:ext cx="4125300" cy="18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Pakistan Telecommunication Company Limited</a:t>
            </a:r>
          </a:p>
        </p:txBody>
      </p:sp>
      <p:sp>
        <p:nvSpPr>
          <p:cNvPr id="280" name="Google Shape;280;p24"/>
          <p:cNvSpPr/>
          <p:nvPr/>
        </p:nvSpPr>
        <p:spPr>
          <a:xfrm>
            <a:off x="760753" y="2233943"/>
            <a:ext cx="14278" cy="3570"/>
          </a:xfrm>
          <a:custGeom>
            <a:avLst/>
            <a:gdLst/>
            <a:ahLst/>
            <a:cxnLst/>
            <a:rect l="l" t="t" r="r" b="b"/>
            <a:pathLst>
              <a:path w="108" h="27" extrusionOk="0">
                <a:moveTo>
                  <a:pt x="1" y="0"/>
                </a:moveTo>
                <a:lnTo>
                  <a:pt x="27" y="27"/>
                </a:lnTo>
                <a:lnTo>
                  <a:pt x="107" y="27"/>
                </a:lnTo>
                <a:lnTo>
                  <a:pt x="1" y="0"/>
                </a:lnTo>
                <a:close/>
              </a:path>
            </a:pathLst>
          </a:cu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2278988" y="2233943"/>
            <a:ext cx="10709" cy="3570"/>
          </a:xfrm>
          <a:custGeom>
            <a:avLst/>
            <a:gdLst/>
            <a:ahLst/>
            <a:cxnLst/>
            <a:rect l="l" t="t" r="r" b="b"/>
            <a:pathLst>
              <a:path w="81" h="27" extrusionOk="0">
                <a:moveTo>
                  <a:pt x="81" y="0"/>
                </a:moveTo>
                <a:cubicBezTo>
                  <a:pt x="81" y="0"/>
                  <a:pt x="71" y="0"/>
                  <a:pt x="64" y="6"/>
                </a:cubicBezTo>
                <a:lnTo>
                  <a:pt x="64" y="6"/>
                </a:lnTo>
                <a:lnTo>
                  <a:pt x="81" y="0"/>
                </a:lnTo>
                <a:close/>
                <a:moveTo>
                  <a:pt x="64" y="6"/>
                </a:moveTo>
                <a:lnTo>
                  <a:pt x="1" y="27"/>
                </a:lnTo>
                <a:lnTo>
                  <a:pt x="54" y="27"/>
                </a:lnTo>
                <a:cubicBezTo>
                  <a:pt x="54" y="16"/>
                  <a:pt x="59" y="10"/>
                  <a:pt x="64" y="6"/>
                </a:cubicBezTo>
                <a:close/>
              </a:path>
            </a:pathLst>
          </a:cu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4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365" name="Google Shape;365;p24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cxnSp>
        <p:nvCxnSpPr>
          <p:cNvPr id="368" name="Google Shape;368;p24"/>
          <p:cNvCxnSpPr/>
          <p:nvPr/>
        </p:nvCxnSpPr>
        <p:spPr>
          <a:xfrm>
            <a:off x="428250" y="351050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green and grey logo&#10;&#10;Description automatically generated">
            <a:extLst>
              <a:ext uri="{FF2B5EF4-FFF2-40B4-BE49-F238E27FC236}">
                <a16:creationId xmlns:a16="http://schemas.microsoft.com/office/drawing/2014/main" id="{5F1EE883-8737-33E7-106B-0A010613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53" y="1623124"/>
            <a:ext cx="3215253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372490" y="284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 of Industry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812513" y="2012519"/>
            <a:ext cx="1977900" cy="11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PTCL started in 1947 as the Posts &amp; Telegraph Department.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In 1962, it transformed into the Pakistan Telephone and Telegraph Department, focusing on landline services.</a:t>
            </a:r>
            <a:endParaRPr lang="en-GB" sz="1000" dirty="0"/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2"/>
          </p:nvPr>
        </p:nvSpPr>
        <p:spPr>
          <a:xfrm>
            <a:off x="3495320" y="2021815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PTCL became Pakistan Telecommunication Corporation (PTC) in 1991, adopting a more corporate structure.</a:t>
            </a:r>
            <a:endParaRPr dirty="0"/>
          </a:p>
        </p:txBody>
      </p:sp>
      <p:sp>
        <p:nvSpPr>
          <p:cNvPr id="566" name="Google Shape;566;p32"/>
          <p:cNvSpPr txBox="1">
            <a:spLocks noGrp="1"/>
          </p:cNvSpPr>
          <p:nvPr>
            <p:ph type="subTitle" idx="7"/>
          </p:nvPr>
        </p:nvSpPr>
        <p:spPr>
          <a:xfrm>
            <a:off x="812513" y="1376594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From Legacy to Landlines</a:t>
            </a:r>
          </a:p>
        </p:txBody>
      </p:sp>
      <p:sp>
        <p:nvSpPr>
          <p:cNvPr id="567" name="Google Shape;567;p32"/>
          <p:cNvSpPr txBox="1">
            <a:spLocks noGrp="1"/>
          </p:cNvSpPr>
          <p:nvPr>
            <p:ph type="subTitle" idx="8"/>
          </p:nvPr>
        </p:nvSpPr>
        <p:spPr>
          <a:xfrm>
            <a:off x="3267855" y="1283631"/>
            <a:ext cx="213438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Embracing New Technologies</a:t>
            </a:r>
            <a:endParaRPr sz="1400" dirty="0"/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9"/>
          </p:nvPr>
        </p:nvSpPr>
        <p:spPr>
          <a:xfrm>
            <a:off x="6196388" y="1487894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Diversification and Competition</a:t>
            </a:r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5"/>
          </p:nvPr>
        </p:nvSpPr>
        <p:spPr>
          <a:xfrm>
            <a:off x="6182027" y="1951701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PTCL entered the mobile phone market with Ufone in 2001, venturing beyond landlines.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The company launched </a:t>
            </a:r>
            <a:r>
              <a:rPr lang="en-GB" dirty="0" err="1"/>
              <a:t>PakNet</a:t>
            </a:r>
            <a:r>
              <a:rPr lang="en-GB" dirty="0"/>
              <a:t> for data services but later dissolved the brand, likely due to competition.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PTCL now directly manages DSL services, reflecting the growing importance of internet connectivity.</a:t>
            </a:r>
            <a:endParaRPr dirty="0"/>
          </a:p>
        </p:txBody>
      </p:sp>
      <p:grpSp>
        <p:nvGrpSpPr>
          <p:cNvPr id="574" name="Google Shape;574;p32"/>
          <p:cNvGrpSpPr/>
          <p:nvPr/>
        </p:nvGrpSpPr>
        <p:grpSpPr>
          <a:xfrm>
            <a:off x="282375" y="4272963"/>
            <a:ext cx="634980" cy="544247"/>
            <a:chOff x="1047925" y="1060576"/>
            <a:chExt cx="634980" cy="544247"/>
          </a:xfrm>
        </p:grpSpPr>
        <p:sp>
          <p:nvSpPr>
            <p:cNvPr id="575" name="Google Shape;575;p32"/>
            <p:cNvSpPr/>
            <p:nvPr/>
          </p:nvSpPr>
          <p:spPr>
            <a:xfrm>
              <a:off x="1047925" y="1060576"/>
              <a:ext cx="634980" cy="544247"/>
            </a:xfrm>
            <a:custGeom>
              <a:avLst/>
              <a:gdLst/>
              <a:ahLst/>
              <a:cxnLst/>
              <a:rect l="l" t="t" r="r" b="b"/>
              <a:pathLst>
                <a:path w="4185" h="3587" extrusionOk="0">
                  <a:moveTo>
                    <a:pt x="2399" y="1"/>
                  </a:moveTo>
                  <a:cubicBezTo>
                    <a:pt x="800" y="1"/>
                    <a:pt x="1" y="1919"/>
                    <a:pt x="1120" y="3065"/>
                  </a:cubicBezTo>
                  <a:cubicBezTo>
                    <a:pt x="1489" y="3425"/>
                    <a:pt x="1938" y="3587"/>
                    <a:pt x="2377" y="3587"/>
                  </a:cubicBezTo>
                  <a:cubicBezTo>
                    <a:pt x="3302" y="3587"/>
                    <a:pt x="4184" y="2870"/>
                    <a:pt x="4184" y="1786"/>
                  </a:cubicBezTo>
                  <a:cubicBezTo>
                    <a:pt x="4184" y="800"/>
                    <a:pt x="3385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326950" y="1137046"/>
              <a:ext cx="173728" cy="390395"/>
            </a:xfrm>
            <a:custGeom>
              <a:avLst/>
              <a:gdLst/>
              <a:ahLst/>
              <a:cxnLst/>
              <a:rect l="l" t="t" r="r" b="b"/>
              <a:pathLst>
                <a:path w="1145" h="2573" extrusionOk="0">
                  <a:moveTo>
                    <a:pt x="559" y="1"/>
                  </a:moveTo>
                  <a:cubicBezTo>
                    <a:pt x="542" y="1"/>
                    <a:pt x="524" y="2"/>
                    <a:pt x="507" y="3"/>
                  </a:cubicBezTo>
                  <a:cubicBezTo>
                    <a:pt x="347" y="3"/>
                    <a:pt x="160" y="56"/>
                    <a:pt x="0" y="163"/>
                  </a:cubicBezTo>
                  <a:lnTo>
                    <a:pt x="80" y="376"/>
                  </a:lnTo>
                  <a:cubicBezTo>
                    <a:pt x="187" y="323"/>
                    <a:pt x="320" y="269"/>
                    <a:pt x="453" y="269"/>
                  </a:cubicBezTo>
                  <a:cubicBezTo>
                    <a:pt x="693" y="269"/>
                    <a:pt x="800" y="403"/>
                    <a:pt x="800" y="589"/>
                  </a:cubicBezTo>
                  <a:cubicBezTo>
                    <a:pt x="773" y="776"/>
                    <a:pt x="693" y="962"/>
                    <a:pt x="533" y="1095"/>
                  </a:cubicBezTo>
                  <a:cubicBezTo>
                    <a:pt x="373" y="1255"/>
                    <a:pt x="293" y="1495"/>
                    <a:pt x="320" y="1735"/>
                  </a:cubicBezTo>
                  <a:lnTo>
                    <a:pt x="320" y="1842"/>
                  </a:lnTo>
                  <a:lnTo>
                    <a:pt x="613" y="1842"/>
                  </a:lnTo>
                  <a:lnTo>
                    <a:pt x="613" y="1735"/>
                  </a:lnTo>
                  <a:cubicBezTo>
                    <a:pt x="587" y="1522"/>
                    <a:pt x="666" y="1335"/>
                    <a:pt x="826" y="1202"/>
                  </a:cubicBezTo>
                  <a:cubicBezTo>
                    <a:pt x="986" y="1016"/>
                    <a:pt x="1119" y="802"/>
                    <a:pt x="1119" y="563"/>
                  </a:cubicBezTo>
                  <a:cubicBezTo>
                    <a:pt x="1145" y="234"/>
                    <a:pt x="882" y="1"/>
                    <a:pt x="559" y="1"/>
                  </a:cubicBezTo>
                  <a:close/>
                  <a:moveTo>
                    <a:pt x="453" y="2108"/>
                  </a:moveTo>
                  <a:cubicBezTo>
                    <a:pt x="320" y="2108"/>
                    <a:pt x="240" y="2215"/>
                    <a:pt x="240" y="2348"/>
                  </a:cubicBezTo>
                  <a:cubicBezTo>
                    <a:pt x="240" y="2490"/>
                    <a:pt x="347" y="2573"/>
                    <a:pt x="465" y="2573"/>
                  </a:cubicBezTo>
                  <a:cubicBezTo>
                    <a:pt x="524" y="2573"/>
                    <a:pt x="587" y="2552"/>
                    <a:pt x="640" y="2508"/>
                  </a:cubicBezTo>
                  <a:cubicBezTo>
                    <a:pt x="773" y="2348"/>
                    <a:pt x="666" y="2108"/>
                    <a:pt x="453" y="2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endParaRPr lang="en-US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FDDE24-46C6-BBEF-ACEC-17803472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26" y="1013552"/>
            <a:ext cx="3006594" cy="30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>
            <a:spLocks noGrp="1"/>
          </p:cNvSpPr>
          <p:nvPr>
            <p:ph type="subTitle" idx="6"/>
          </p:nvPr>
        </p:nvSpPr>
        <p:spPr>
          <a:xfrm>
            <a:off x="1131310" y="3224537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Technological Advancement and Consumer Demands</a:t>
            </a:r>
          </a:p>
        </p:txBody>
      </p: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endParaRPr dirty="0"/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1131310" y="1694081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Regulatory complexities affect investment decisions and market competition.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Inconsistent policies impact spectrum allocation and hinder industry growth, 5G Network.</a:t>
            </a:r>
            <a:endParaRPr dirty="0"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costs of deploying and maintaining network infrastructure hinder universal access.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Rural and underserved areas face challenges in accessing communication services.</a:t>
            </a:r>
            <a:endParaRPr dirty="0"/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3"/>
          </p:nvPr>
        </p:nvSpPr>
        <p:spPr>
          <a:xfrm>
            <a:off x="1131310" y="3455237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Playing a pivotal role in connecting people, businesses, and communities, fostering Pakistan's digital growth, Fast Internet. People shifted to </a:t>
            </a:r>
            <a:r>
              <a:rPr lang="en-US" dirty="0" err="1"/>
              <a:t>fibre</a:t>
            </a:r>
            <a:r>
              <a:rPr lang="en-US" dirty="0"/>
              <a:t> networks.</a:t>
            </a:r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5"/>
          </p:nvPr>
        </p:nvSpPr>
        <p:spPr>
          <a:xfrm>
            <a:off x="1240564" y="1232681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Regulatory Hurdles and Policy Inconsistencies</a:t>
            </a:r>
          </a:p>
        </p:txBody>
      </p:sp>
      <p:sp>
        <p:nvSpPr>
          <p:cNvPr id="534" name="Google Shape;534;p31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Infrastructure Limitations</a:t>
            </a:r>
          </a:p>
        </p:txBody>
      </p:sp>
      <p:sp>
        <p:nvSpPr>
          <p:cNvPr id="2" name="Google Shape;527;p31">
            <a:extLst>
              <a:ext uri="{FF2B5EF4-FFF2-40B4-BE49-F238E27FC236}">
                <a16:creationId xmlns:a16="http://schemas.microsoft.com/office/drawing/2014/main" id="{A25E7462-41B8-0C8A-41D2-0A55528D2F10}"/>
              </a:ext>
            </a:extLst>
          </p:cNvPr>
          <p:cNvSpPr txBox="1">
            <a:spLocks/>
          </p:cNvSpPr>
          <p:nvPr/>
        </p:nvSpPr>
        <p:spPr>
          <a:xfrm>
            <a:off x="5260070" y="3378075"/>
            <a:ext cx="2752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GB" sz="1400" dirty="0"/>
              <a:t>Cybersecurity Threats</a:t>
            </a:r>
            <a:endParaRPr lang="en-US" sz="1400" dirty="0"/>
          </a:p>
        </p:txBody>
      </p:sp>
      <p:sp>
        <p:nvSpPr>
          <p:cNvPr id="3" name="Google Shape;531;p31">
            <a:extLst>
              <a:ext uri="{FF2B5EF4-FFF2-40B4-BE49-F238E27FC236}">
                <a16:creationId xmlns:a16="http://schemas.microsoft.com/office/drawing/2014/main" id="{0BF967A6-2AE1-4B93-4B37-87204EF34DFB}"/>
              </a:ext>
            </a:extLst>
          </p:cNvPr>
          <p:cNvSpPr txBox="1">
            <a:spLocks/>
          </p:cNvSpPr>
          <p:nvPr/>
        </p:nvSpPr>
        <p:spPr>
          <a:xfrm>
            <a:off x="5260070" y="3750043"/>
            <a:ext cx="27525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pPr marL="0" indent="0"/>
            <a:r>
              <a:rPr lang="en-US" dirty="0"/>
              <a:t> People avoiding the use of Internet due to privacy concerns. Users Data is not safe </a:t>
            </a:r>
            <a:r>
              <a:rPr lang="en-US"/>
              <a:t>of customers in PTCL.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PRODUCTS/SERVICES/BRANDS BY PTCL</a:t>
            </a:r>
            <a:endParaRPr lang="en-US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BD3883-794B-F248-A842-23722838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" y="800121"/>
            <a:ext cx="3880511" cy="35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8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PRODUCTS/SERVICES/BRANDS BY PTCL </a:t>
            </a: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</a:br>
            <a:r>
              <a:rPr lang="en-US" dirty="0"/>
              <a:t>      </a:t>
            </a:r>
            <a:endParaRPr dirty="0"/>
          </a:p>
        </p:txBody>
      </p:sp>
      <p:sp>
        <p:nvSpPr>
          <p:cNvPr id="375" name="Google Shape;375;p25"/>
          <p:cNvSpPr txBox="1"/>
          <p:nvPr/>
        </p:nvSpPr>
        <p:spPr>
          <a:xfrm>
            <a:off x="706500" y="1094844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Landline Telephone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Broadband Internet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Digital Television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(PTCL Smart TV)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Enterprise Solutions</a:t>
            </a:r>
          </a:p>
        </p:txBody>
      </p:sp>
      <p:sp>
        <p:nvSpPr>
          <p:cNvPr id="376" name="Google Shape;376;p25"/>
          <p:cNvSpPr txBox="1"/>
          <p:nvPr/>
        </p:nvSpPr>
        <p:spPr>
          <a:xfrm>
            <a:off x="1450513" y="4005900"/>
            <a:ext cx="243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3277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DEPARTMENT/FUNCTION</a:t>
            </a:r>
            <a:endParaRPr lang="en-US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5CF3BA7-600D-D62C-5565-C2EBFBE3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" y="1046602"/>
            <a:ext cx="3309611" cy="29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DEPARTMENT/FUNCTION:</a:t>
            </a: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</a:br>
            <a:r>
              <a:rPr lang="en-US" dirty="0"/>
              <a:t>      </a:t>
            </a:r>
            <a:endParaRPr dirty="0"/>
          </a:p>
        </p:txBody>
      </p:sp>
      <p:sp>
        <p:nvSpPr>
          <p:cNvPr id="375" name="Google Shape;375;p25"/>
          <p:cNvSpPr txBox="1"/>
          <p:nvPr/>
        </p:nvSpPr>
        <p:spPr>
          <a:xfrm>
            <a:off x="706500" y="1094844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Brand Management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Product Management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Digital Marketing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Sales and Distribution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Customer Relationship Management (CRM)</a:t>
            </a:r>
          </a:p>
        </p:txBody>
      </p:sp>
      <p:sp>
        <p:nvSpPr>
          <p:cNvPr id="376" name="Google Shape;376;p25"/>
          <p:cNvSpPr txBox="1"/>
          <p:nvPr/>
        </p:nvSpPr>
        <p:spPr>
          <a:xfrm>
            <a:off x="1450513" y="4005900"/>
            <a:ext cx="243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42191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Problem Area And Background to problem</a:t>
            </a:r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447607" y="1651950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4" name="Picture 3" descr="A person on a ladder putting a puzzle piece in a light bulb&#10;&#10;Description automatically generated">
            <a:extLst>
              <a:ext uri="{FF2B5EF4-FFF2-40B4-BE49-F238E27FC236}">
                <a16:creationId xmlns:a16="http://schemas.microsoft.com/office/drawing/2014/main" id="{7DBE76F0-A478-3E6C-4741-3D367FC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930729"/>
            <a:ext cx="3690257" cy="33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>
            <a:spLocks noGrp="1"/>
          </p:cNvSpPr>
          <p:nvPr>
            <p:ph type="title"/>
          </p:nvPr>
        </p:nvSpPr>
        <p:spPr>
          <a:xfrm>
            <a:off x="1616554" y="1317954"/>
            <a:ext cx="3073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Problem Area</a:t>
            </a:r>
            <a:endParaRPr sz="3600" dirty="0"/>
          </a:p>
        </p:txBody>
      </p:sp>
      <p:sp>
        <p:nvSpPr>
          <p:cNvPr id="617" name="Google Shape;617;p36"/>
          <p:cNvSpPr txBox="1">
            <a:spLocks noGrp="1"/>
          </p:cNvSpPr>
          <p:nvPr>
            <p:ph type="subTitle" idx="1"/>
          </p:nvPr>
        </p:nvSpPr>
        <p:spPr>
          <a:xfrm>
            <a:off x="1616554" y="2280488"/>
            <a:ext cx="30732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Despite competitive offerings, PTCL faces criticism for handling customer queries and complaints. This perception negatively impacts customer satisfaction, brand loyalty, and retention efforts</a:t>
            </a:r>
          </a:p>
        </p:txBody>
      </p:sp>
      <p:grpSp>
        <p:nvGrpSpPr>
          <p:cNvPr id="623" name="Google Shape;623;p36"/>
          <p:cNvGrpSpPr/>
          <p:nvPr/>
        </p:nvGrpSpPr>
        <p:grpSpPr>
          <a:xfrm>
            <a:off x="8103225" y="478438"/>
            <a:ext cx="609850" cy="122100"/>
            <a:chOff x="713263" y="1493888"/>
            <a:chExt cx="609850" cy="122100"/>
          </a:xfrm>
        </p:grpSpPr>
        <p:sp>
          <p:nvSpPr>
            <p:cNvPr id="624" name="Google Shape;624;p36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4" name="Picture 3" descr="A circle of icons with text&#10;&#10;Description automatically generated">
            <a:extLst>
              <a:ext uri="{FF2B5EF4-FFF2-40B4-BE49-F238E27FC236}">
                <a16:creationId xmlns:a16="http://schemas.microsoft.com/office/drawing/2014/main" id="{8D94B80D-361A-C19A-1843-1B0978F0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79" y="1240971"/>
            <a:ext cx="3008345" cy="28330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>
            <a:spLocks noGrp="1"/>
          </p:cNvSpPr>
          <p:nvPr>
            <p:ph type="subTitle" idx="6"/>
          </p:nvPr>
        </p:nvSpPr>
        <p:spPr>
          <a:xfrm>
            <a:off x="1010124" y="3140946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Technological Expectations</a:t>
            </a:r>
          </a:p>
        </p:txBody>
      </p: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Background to the Problem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1131310" y="1694081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Serving millions of customers across diverse regions poses challenges in maintaining consistent service quality.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Volume of inquiries and support requests strains resources, leading to delays in customer service.</a:t>
            </a:r>
            <a:endParaRPr dirty="0"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State-owned monopoly roots leave PTCL with outdated systems and bureaucratic inefficiencies.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support channels and delays hinder prompt issue resolution for customers</a:t>
            </a:r>
            <a:endParaRPr dirty="0"/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3"/>
          </p:nvPr>
        </p:nvSpPr>
        <p:spPr>
          <a:xfrm>
            <a:off x="1010124" y="3274902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expect seamless service experiences but PTCL's technological infrastructure may not meet these expectations.</a:t>
            </a:r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5"/>
          </p:nvPr>
        </p:nvSpPr>
        <p:spPr>
          <a:xfrm>
            <a:off x="1240564" y="1232681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Scale and Complexity</a:t>
            </a:r>
          </a:p>
        </p:txBody>
      </p:sp>
      <p:sp>
        <p:nvSpPr>
          <p:cNvPr id="534" name="Google Shape;534;p31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Legacy Systems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345205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1844-DAC0-D2B1-6BED-E226179F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5364"/>
            <a:ext cx="6322650" cy="1240971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B846D-A5BA-EC5F-B3DD-06EF6D89E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863544"/>
            <a:ext cx="4872900" cy="236555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Tayyab Kamran (22I-2505)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Abdul Ahad Tariq (22L-7866)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Saad Tariq (22L-7912)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Imran Ahmed (22L-7983)</a:t>
            </a:r>
          </a:p>
        </p:txBody>
      </p:sp>
    </p:spTree>
    <p:extLst>
      <p:ext uri="{BB962C8B-B14F-4D97-AF65-F5344CB8AC3E}">
        <p14:creationId xmlns:p14="http://schemas.microsoft.com/office/powerpoint/2010/main" val="1384071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Practice in Customer Service</a:t>
            </a: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4" name="Picture 3" descr="A person writing on a blackboard&#10;&#10;Description automatically generated">
            <a:extLst>
              <a:ext uri="{FF2B5EF4-FFF2-40B4-BE49-F238E27FC236}">
                <a16:creationId xmlns:a16="http://schemas.microsoft.com/office/drawing/2014/main" id="{21274FEA-A8DA-3F73-7C54-1E1840AC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0" y="1257301"/>
            <a:ext cx="4021650" cy="26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2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Practice in Customer Service</a:t>
            </a: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</a:br>
            <a:r>
              <a:rPr lang="en-US" dirty="0"/>
              <a:t>      </a:t>
            </a:r>
            <a:endParaRPr dirty="0"/>
          </a:p>
        </p:txBody>
      </p:sp>
      <p:sp>
        <p:nvSpPr>
          <p:cNvPr id="375" name="Google Shape;375;p25"/>
          <p:cNvSpPr txBox="1"/>
          <p:nvPr/>
        </p:nvSpPr>
        <p:spPr>
          <a:xfrm>
            <a:off x="706500" y="1094844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Proactive Communication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Prompt Issue Resolution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Personalized Interactions</a:t>
            </a:r>
          </a:p>
        </p:txBody>
      </p:sp>
      <p:sp>
        <p:nvSpPr>
          <p:cNvPr id="376" name="Google Shape;376;p25"/>
          <p:cNvSpPr txBox="1"/>
          <p:nvPr/>
        </p:nvSpPr>
        <p:spPr>
          <a:xfrm>
            <a:off x="1450513" y="4005900"/>
            <a:ext cx="243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 descr="A red arrow pointing up with confetti">
            <a:extLst>
              <a:ext uri="{FF2B5EF4-FFF2-40B4-BE49-F238E27FC236}">
                <a16:creationId xmlns:a16="http://schemas.microsoft.com/office/drawing/2014/main" id="{C94738D4-BF8D-1C3B-641A-599C7168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543" y="1298121"/>
            <a:ext cx="3440957" cy="26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Tackling and Opinion</a:t>
            </a:r>
            <a:br>
              <a:rPr lang="en-US" sz="2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BCC19B-BFD4-8E4B-7C2F-0EF01FE7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5" y="1205012"/>
            <a:ext cx="3163863" cy="29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1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>
            <a:spLocks noGrp="1"/>
          </p:cNvSpPr>
          <p:nvPr>
            <p:ph type="subTitle" idx="6"/>
          </p:nvPr>
        </p:nvSpPr>
        <p:spPr>
          <a:xfrm>
            <a:off x="1131310" y="3224537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Challenges in Implementation</a:t>
            </a:r>
          </a:p>
        </p:txBody>
      </p: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Tackling</a:t>
            </a:r>
            <a:endParaRPr dirty="0"/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1131310" y="1694081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Allows customers to troubleshoot issues online independently.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FAQs, troubleshooting guides, and live chat support on PTCL's website and mobile app.</a:t>
            </a:r>
            <a:endParaRPr dirty="0"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Focuses on soft skills like empathy and active listening to enhance customer interactions.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Empowers employees to better understand and address customer concerns.</a:t>
            </a:r>
            <a:endParaRPr dirty="0"/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3"/>
          </p:nvPr>
        </p:nvSpPr>
        <p:spPr>
          <a:xfrm>
            <a:off x="1131310" y="3455237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glitches and usability issues with digital self-service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Systemic issues such as resource constraints and inefficient processes hindering consistent service delivery</a:t>
            </a:r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5"/>
          </p:nvPr>
        </p:nvSpPr>
        <p:spPr>
          <a:xfrm>
            <a:off x="1240564" y="1232681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Digital Self-Service Options</a:t>
            </a:r>
          </a:p>
        </p:txBody>
      </p:sp>
      <p:sp>
        <p:nvSpPr>
          <p:cNvPr id="534" name="Google Shape;534;p31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Investment in Frontline Staff Training</a:t>
            </a:r>
          </a:p>
        </p:txBody>
      </p:sp>
    </p:spTree>
    <p:extLst>
      <p:ext uri="{BB962C8B-B14F-4D97-AF65-F5344CB8AC3E}">
        <p14:creationId xmlns:p14="http://schemas.microsoft.com/office/powerpoint/2010/main" val="354949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372490" y="284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Opinion</a:t>
            </a:r>
            <a:endParaRPr dirty="0"/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909293" y="1664326"/>
            <a:ext cx="1977900" cy="11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Enhance customer interactions and response times through robust CRM systems, AI-powered chatbots, and omnichannel support platforms.</a:t>
            </a:r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2"/>
          </p:nvPr>
        </p:nvSpPr>
        <p:spPr>
          <a:xfrm>
            <a:off x="3497088" y="1656624"/>
            <a:ext cx="1981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and rectify bottlenecks and inefficiencies within internal processes to enhance operational efficiency and service delivery.</a:t>
            </a:r>
            <a:endParaRPr dirty="0"/>
          </a:p>
        </p:txBody>
      </p:sp>
      <p:sp>
        <p:nvSpPr>
          <p:cNvPr id="564" name="Google Shape;564;p32"/>
          <p:cNvSpPr txBox="1">
            <a:spLocks noGrp="1"/>
          </p:cNvSpPr>
          <p:nvPr>
            <p:ph type="subTitle" idx="3"/>
          </p:nvPr>
        </p:nvSpPr>
        <p:spPr>
          <a:xfrm>
            <a:off x="969713" y="3252076"/>
            <a:ext cx="19779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trust by proactively communicating service updates, outage notifications, and resolution timelines to manage customer expectations effectively</a:t>
            </a:r>
            <a:endParaRPr dirty="0"/>
          </a:p>
        </p:txBody>
      </p:sp>
      <p:sp>
        <p:nvSpPr>
          <p:cNvPr id="566" name="Google Shape;566;p32"/>
          <p:cNvSpPr txBox="1">
            <a:spLocks noGrp="1"/>
          </p:cNvSpPr>
          <p:nvPr>
            <p:ph type="subTitle" idx="7"/>
          </p:nvPr>
        </p:nvSpPr>
        <p:spPr>
          <a:xfrm>
            <a:off x="833041" y="1184047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Investment in Technology</a:t>
            </a:r>
          </a:p>
        </p:txBody>
      </p:sp>
      <p:sp>
        <p:nvSpPr>
          <p:cNvPr id="567" name="Google Shape;567;p32"/>
          <p:cNvSpPr txBox="1">
            <a:spLocks noGrp="1"/>
          </p:cNvSpPr>
          <p:nvPr>
            <p:ph type="subTitle" idx="8"/>
          </p:nvPr>
        </p:nvSpPr>
        <p:spPr>
          <a:xfrm>
            <a:off x="3581100" y="941884"/>
            <a:ext cx="19818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Process Optimization</a:t>
            </a:r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9"/>
          </p:nvPr>
        </p:nvSpPr>
        <p:spPr>
          <a:xfrm>
            <a:off x="6196388" y="1259601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Culture of Continuous Improvement</a:t>
            </a:r>
          </a:p>
        </p:txBody>
      </p:sp>
      <p:sp>
        <p:nvSpPr>
          <p:cNvPr id="569" name="Google Shape;569;p32"/>
          <p:cNvSpPr txBox="1">
            <a:spLocks noGrp="1"/>
          </p:cNvSpPr>
          <p:nvPr>
            <p:ph type="subTitle" idx="5"/>
          </p:nvPr>
        </p:nvSpPr>
        <p:spPr>
          <a:xfrm>
            <a:off x="6151166" y="1836351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feedback from customers and employees, incentivize exceptional service through regular training, evaluations, and rewards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6"/>
          </p:nvPr>
        </p:nvSpPr>
        <p:spPr>
          <a:xfrm>
            <a:off x="6234347" y="3518301"/>
            <a:ext cx="1974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Actively seek customer feedback to understand needs and preferences, driving continuous innovation in service delivery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3"/>
          </p:nvPr>
        </p:nvSpPr>
        <p:spPr>
          <a:xfrm>
            <a:off x="831310" y="2918184"/>
            <a:ext cx="19779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Transparency and Communication</a:t>
            </a:r>
          </a:p>
        </p:txBody>
      </p:sp>
      <p:sp>
        <p:nvSpPr>
          <p:cNvPr id="573" name="Google Shape;573;p32"/>
          <p:cNvSpPr txBox="1">
            <a:spLocks noGrp="1"/>
          </p:cNvSpPr>
          <p:nvPr>
            <p:ph type="subTitle" idx="15"/>
          </p:nvPr>
        </p:nvSpPr>
        <p:spPr>
          <a:xfrm>
            <a:off x="6196388" y="3056901"/>
            <a:ext cx="19743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Feedback Mechanisms</a:t>
            </a:r>
          </a:p>
        </p:txBody>
      </p:sp>
      <p:grpSp>
        <p:nvGrpSpPr>
          <p:cNvPr id="574" name="Google Shape;574;p32"/>
          <p:cNvGrpSpPr/>
          <p:nvPr/>
        </p:nvGrpSpPr>
        <p:grpSpPr>
          <a:xfrm>
            <a:off x="282375" y="4272963"/>
            <a:ext cx="634980" cy="544247"/>
            <a:chOff x="1047925" y="1060576"/>
            <a:chExt cx="634980" cy="544247"/>
          </a:xfrm>
        </p:grpSpPr>
        <p:sp>
          <p:nvSpPr>
            <p:cNvPr id="575" name="Google Shape;575;p32"/>
            <p:cNvSpPr/>
            <p:nvPr/>
          </p:nvSpPr>
          <p:spPr>
            <a:xfrm>
              <a:off x="1047925" y="1060576"/>
              <a:ext cx="634980" cy="544247"/>
            </a:xfrm>
            <a:custGeom>
              <a:avLst/>
              <a:gdLst/>
              <a:ahLst/>
              <a:cxnLst/>
              <a:rect l="l" t="t" r="r" b="b"/>
              <a:pathLst>
                <a:path w="4185" h="3587" extrusionOk="0">
                  <a:moveTo>
                    <a:pt x="2399" y="1"/>
                  </a:moveTo>
                  <a:cubicBezTo>
                    <a:pt x="800" y="1"/>
                    <a:pt x="1" y="1919"/>
                    <a:pt x="1120" y="3065"/>
                  </a:cubicBezTo>
                  <a:cubicBezTo>
                    <a:pt x="1489" y="3425"/>
                    <a:pt x="1938" y="3587"/>
                    <a:pt x="2377" y="3587"/>
                  </a:cubicBezTo>
                  <a:cubicBezTo>
                    <a:pt x="3302" y="3587"/>
                    <a:pt x="4184" y="2870"/>
                    <a:pt x="4184" y="1786"/>
                  </a:cubicBezTo>
                  <a:cubicBezTo>
                    <a:pt x="4184" y="800"/>
                    <a:pt x="3385" y="1"/>
                    <a:pt x="2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326950" y="1137046"/>
              <a:ext cx="173728" cy="390395"/>
            </a:xfrm>
            <a:custGeom>
              <a:avLst/>
              <a:gdLst/>
              <a:ahLst/>
              <a:cxnLst/>
              <a:rect l="l" t="t" r="r" b="b"/>
              <a:pathLst>
                <a:path w="1145" h="2573" extrusionOk="0">
                  <a:moveTo>
                    <a:pt x="559" y="1"/>
                  </a:moveTo>
                  <a:cubicBezTo>
                    <a:pt x="542" y="1"/>
                    <a:pt x="524" y="2"/>
                    <a:pt x="507" y="3"/>
                  </a:cubicBezTo>
                  <a:cubicBezTo>
                    <a:pt x="347" y="3"/>
                    <a:pt x="160" y="56"/>
                    <a:pt x="0" y="163"/>
                  </a:cubicBezTo>
                  <a:lnTo>
                    <a:pt x="80" y="376"/>
                  </a:lnTo>
                  <a:cubicBezTo>
                    <a:pt x="187" y="323"/>
                    <a:pt x="320" y="269"/>
                    <a:pt x="453" y="269"/>
                  </a:cubicBezTo>
                  <a:cubicBezTo>
                    <a:pt x="693" y="269"/>
                    <a:pt x="800" y="403"/>
                    <a:pt x="800" y="589"/>
                  </a:cubicBezTo>
                  <a:cubicBezTo>
                    <a:pt x="773" y="776"/>
                    <a:pt x="693" y="962"/>
                    <a:pt x="533" y="1095"/>
                  </a:cubicBezTo>
                  <a:cubicBezTo>
                    <a:pt x="373" y="1255"/>
                    <a:pt x="293" y="1495"/>
                    <a:pt x="320" y="1735"/>
                  </a:cubicBezTo>
                  <a:lnTo>
                    <a:pt x="320" y="1842"/>
                  </a:lnTo>
                  <a:lnTo>
                    <a:pt x="613" y="1842"/>
                  </a:lnTo>
                  <a:lnTo>
                    <a:pt x="613" y="1735"/>
                  </a:lnTo>
                  <a:cubicBezTo>
                    <a:pt x="587" y="1522"/>
                    <a:pt x="666" y="1335"/>
                    <a:pt x="826" y="1202"/>
                  </a:cubicBezTo>
                  <a:cubicBezTo>
                    <a:pt x="986" y="1016"/>
                    <a:pt x="1119" y="802"/>
                    <a:pt x="1119" y="563"/>
                  </a:cubicBezTo>
                  <a:cubicBezTo>
                    <a:pt x="1145" y="234"/>
                    <a:pt x="882" y="1"/>
                    <a:pt x="559" y="1"/>
                  </a:cubicBezTo>
                  <a:close/>
                  <a:moveTo>
                    <a:pt x="453" y="2108"/>
                  </a:moveTo>
                  <a:cubicBezTo>
                    <a:pt x="320" y="2108"/>
                    <a:pt x="240" y="2215"/>
                    <a:pt x="240" y="2348"/>
                  </a:cubicBezTo>
                  <a:cubicBezTo>
                    <a:pt x="240" y="2490"/>
                    <a:pt x="347" y="2573"/>
                    <a:pt x="465" y="2573"/>
                  </a:cubicBezTo>
                  <a:cubicBezTo>
                    <a:pt x="524" y="2573"/>
                    <a:pt x="587" y="2552"/>
                    <a:pt x="640" y="2508"/>
                  </a:cubicBezTo>
                  <a:cubicBezTo>
                    <a:pt x="773" y="2348"/>
                    <a:pt x="666" y="2108"/>
                    <a:pt x="453" y="2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825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>
            <a:spLocks noGrp="1"/>
          </p:cNvSpPr>
          <p:nvPr>
            <p:ph type="title"/>
          </p:nvPr>
        </p:nvSpPr>
        <p:spPr>
          <a:xfrm>
            <a:off x="1374183" y="1046602"/>
            <a:ext cx="3073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Conclusion</a:t>
            </a:r>
            <a:endParaRPr sz="3600" dirty="0"/>
          </a:p>
        </p:txBody>
      </p:sp>
      <p:sp>
        <p:nvSpPr>
          <p:cNvPr id="617" name="Google Shape;617;p36"/>
          <p:cNvSpPr txBox="1">
            <a:spLocks noGrp="1"/>
          </p:cNvSpPr>
          <p:nvPr>
            <p:ph type="subTitle" idx="1"/>
          </p:nvPr>
        </p:nvSpPr>
        <p:spPr>
          <a:xfrm>
            <a:off x="1374183" y="1963097"/>
            <a:ext cx="30732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PTCL's longstanding presence and adaptability mark its significance in Pakistan's telecommunications landscape. Addressing challenges through technology investment, process optimization, and customer-centric initiatives can strengthen PTCL's market position and enhance customer satisfaction.</a:t>
            </a:r>
          </a:p>
        </p:txBody>
      </p:sp>
      <p:grpSp>
        <p:nvGrpSpPr>
          <p:cNvPr id="623" name="Google Shape;623;p36"/>
          <p:cNvGrpSpPr/>
          <p:nvPr/>
        </p:nvGrpSpPr>
        <p:grpSpPr>
          <a:xfrm>
            <a:off x="8103225" y="478438"/>
            <a:ext cx="609850" cy="122100"/>
            <a:chOff x="713263" y="1493888"/>
            <a:chExt cx="609850" cy="122100"/>
          </a:xfrm>
        </p:grpSpPr>
        <p:sp>
          <p:nvSpPr>
            <p:cNvPr id="624" name="Google Shape;624;p36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4" name="Picture 3" descr="A blue sign with white text&#10;&#10;Description automatically generated">
            <a:extLst>
              <a:ext uri="{FF2B5EF4-FFF2-40B4-BE49-F238E27FC236}">
                <a16:creationId xmlns:a16="http://schemas.microsoft.com/office/drawing/2014/main" id="{3E4FFC9A-3565-4955-595C-724C428F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19" y="1675702"/>
            <a:ext cx="3894356" cy="20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3" name="Google Shape;383;p26"/>
          <p:cNvSpPr txBox="1">
            <a:spLocks noGrp="1"/>
          </p:cNvSpPr>
          <p:nvPr>
            <p:ph type="title" idx="2"/>
          </p:nvPr>
        </p:nvSpPr>
        <p:spPr>
          <a:xfrm>
            <a:off x="720000" y="1480875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title" idx="3"/>
          </p:nvPr>
        </p:nvSpPr>
        <p:spPr>
          <a:xfrm>
            <a:off x="7476000" y="1480875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26"/>
          <p:cNvSpPr txBox="1">
            <a:spLocks noGrp="1"/>
          </p:cNvSpPr>
          <p:nvPr>
            <p:ph type="title" idx="4"/>
          </p:nvPr>
        </p:nvSpPr>
        <p:spPr>
          <a:xfrm>
            <a:off x="3013908" y="1480875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title" idx="5"/>
          </p:nvPr>
        </p:nvSpPr>
        <p:spPr>
          <a:xfrm>
            <a:off x="3109350" y="3150756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7" name="Google Shape;387;p26"/>
          <p:cNvSpPr txBox="1">
            <a:spLocks noGrp="1"/>
          </p:cNvSpPr>
          <p:nvPr>
            <p:ph type="title" idx="6"/>
          </p:nvPr>
        </p:nvSpPr>
        <p:spPr>
          <a:xfrm>
            <a:off x="5168761" y="1445119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26"/>
          <p:cNvSpPr txBox="1">
            <a:spLocks noGrp="1"/>
          </p:cNvSpPr>
          <p:nvPr>
            <p:ph type="title" idx="7"/>
          </p:nvPr>
        </p:nvSpPr>
        <p:spPr>
          <a:xfrm>
            <a:off x="5276367" y="3173313"/>
            <a:ext cx="948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89" name="Google Shape;389;p26"/>
          <p:cNvSpPr txBox="1">
            <a:spLocks noGrp="1"/>
          </p:cNvSpPr>
          <p:nvPr>
            <p:ph type="subTitle" idx="1"/>
          </p:nvPr>
        </p:nvSpPr>
        <p:spPr>
          <a:xfrm>
            <a:off x="547451" y="20539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8"/>
          </p:nvPr>
        </p:nvSpPr>
        <p:spPr>
          <a:xfrm>
            <a:off x="2561658" y="2024125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Industry </a:t>
            </a:r>
            <a:r>
              <a:rPr lang="en-US" dirty="0">
                <a:latin typeface="Catamaran Medium"/>
                <a:ea typeface="Catamaran Medium"/>
                <a:cs typeface="Catamaran Medium"/>
                <a:sym typeface="Catamaran Medium"/>
              </a:rPr>
              <a:t>Review and Competitors</a:t>
            </a:r>
            <a:endParaRPr dirty="0"/>
          </a:p>
        </p:txBody>
      </p:sp>
      <p:sp>
        <p:nvSpPr>
          <p:cNvPr id="391" name="Google Shape;391;p26"/>
          <p:cNvSpPr txBox="1">
            <a:spLocks noGrp="1"/>
          </p:cNvSpPr>
          <p:nvPr>
            <p:ph type="subTitle" idx="9"/>
          </p:nvPr>
        </p:nvSpPr>
        <p:spPr>
          <a:xfrm>
            <a:off x="4575865" y="2010919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 Of industry</a:t>
            </a:r>
            <a:endParaRPr dirty="0"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13"/>
          </p:nvPr>
        </p:nvSpPr>
        <p:spPr>
          <a:xfrm>
            <a:off x="460169" y="3620997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PRODUCTS/SERVICES/BRANDS BY PTCL 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26"/>
          <p:cNvSpPr txBox="1">
            <a:spLocks noGrp="1"/>
          </p:cNvSpPr>
          <p:nvPr>
            <p:ph type="subTitle" idx="14"/>
          </p:nvPr>
        </p:nvSpPr>
        <p:spPr>
          <a:xfrm>
            <a:off x="2710093" y="3620997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DEPARTMENT/FUNCTION</a:t>
            </a:r>
            <a:endParaRPr lang="en-US" dirty="0"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15"/>
          </p:nvPr>
        </p:nvSpPr>
        <p:spPr>
          <a:xfrm>
            <a:off x="4824117" y="3739113"/>
            <a:ext cx="1852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Area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best practices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88;p26">
            <a:extLst>
              <a:ext uri="{FF2B5EF4-FFF2-40B4-BE49-F238E27FC236}">
                <a16:creationId xmlns:a16="http://schemas.microsoft.com/office/drawing/2014/main" id="{8E272872-04FD-714C-7F75-C441C56816E4}"/>
              </a:ext>
            </a:extLst>
          </p:cNvPr>
          <p:cNvSpPr txBox="1">
            <a:spLocks/>
          </p:cNvSpPr>
          <p:nvPr/>
        </p:nvSpPr>
        <p:spPr>
          <a:xfrm>
            <a:off x="7443384" y="3173313"/>
            <a:ext cx="9480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7" name="Google Shape;386;p26">
            <a:extLst>
              <a:ext uri="{FF2B5EF4-FFF2-40B4-BE49-F238E27FC236}">
                <a16:creationId xmlns:a16="http://schemas.microsoft.com/office/drawing/2014/main" id="{A0080216-D82F-E135-F1CF-1A20F01EB1FF}"/>
              </a:ext>
            </a:extLst>
          </p:cNvPr>
          <p:cNvSpPr txBox="1">
            <a:spLocks/>
          </p:cNvSpPr>
          <p:nvPr/>
        </p:nvSpPr>
        <p:spPr>
          <a:xfrm>
            <a:off x="720000" y="3150756"/>
            <a:ext cx="9480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8E2E3-C5FC-05AB-BEE6-C82686099AE9}"/>
              </a:ext>
            </a:extLst>
          </p:cNvPr>
          <p:cNvSpPr txBox="1"/>
          <p:nvPr/>
        </p:nvSpPr>
        <p:spPr>
          <a:xfrm>
            <a:off x="7233753" y="37096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Tackling</a:t>
            </a:r>
          </a:p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And Opinion</a:t>
            </a: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E0CCD-E4B7-715F-6618-0453A21F5B6C}"/>
              </a:ext>
            </a:extLst>
          </p:cNvPr>
          <p:cNvSpPr txBox="1"/>
          <p:nvPr/>
        </p:nvSpPr>
        <p:spPr>
          <a:xfrm>
            <a:off x="7233753" y="2211630"/>
            <a:ext cx="2077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138DC7-49FE-A125-00CD-492554E2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0" y="1211855"/>
            <a:ext cx="2893675" cy="2283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>
            <a:spLocks noGrp="1"/>
          </p:cNvSpPr>
          <p:nvPr>
            <p:ph type="subTitle" idx="6"/>
          </p:nvPr>
        </p:nvSpPr>
        <p:spPr>
          <a:xfrm>
            <a:off x="1544696" y="2828487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Privatization in 2005</a:t>
            </a:r>
          </a:p>
        </p:txBody>
      </p: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</a:t>
            </a:r>
            <a:endParaRPr dirty="0"/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1615138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Founded as a state-owned entity.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Emerged as the primary provider of landline telephony services in Pakistan.</a:t>
            </a:r>
            <a:endParaRPr dirty="0"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Evolved alongside technological advancements.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Continuously adapted to meet changing market dynamics</a:t>
            </a:r>
            <a:endParaRPr dirty="0"/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3"/>
          </p:nvPr>
        </p:nvSpPr>
        <p:spPr>
          <a:xfrm>
            <a:off x="1544696" y="3466262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Government's decision to privatize PTCL.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Majority stake sold to Etisalat, marking a shift in ownership and operational dynamics</a:t>
            </a:r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5"/>
          </p:nvPr>
        </p:nvSpPr>
        <p:spPr>
          <a:xfrm>
            <a:off x="1615139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Establishment in 1947</a:t>
            </a:r>
          </a:p>
        </p:txBody>
      </p:sp>
      <p:sp>
        <p:nvSpPr>
          <p:cNvPr id="534" name="Google Shape;534;p31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Evolution and Adaptation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1"/>
          <p:cNvSpPr txBox="1">
            <a:spLocks noGrp="1"/>
          </p:cNvSpPr>
          <p:nvPr>
            <p:ph type="subTitle" idx="6"/>
          </p:nvPr>
        </p:nvSpPr>
        <p:spPr>
          <a:xfrm>
            <a:off x="1531963" y="3109187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Driving Digital Transformation</a:t>
            </a:r>
          </a:p>
        </p:txBody>
      </p:sp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Operations</a:t>
            </a:r>
            <a:endParaRPr dirty="0"/>
          </a:p>
        </p:txBody>
      </p:sp>
      <p:sp>
        <p:nvSpPr>
          <p:cNvPr id="529" name="Google Shape;529;p31"/>
          <p:cNvSpPr txBox="1">
            <a:spLocks noGrp="1"/>
          </p:cNvSpPr>
          <p:nvPr>
            <p:ph type="subTitle" idx="1"/>
          </p:nvPr>
        </p:nvSpPr>
        <p:spPr>
          <a:xfrm>
            <a:off x="1615138" y="2054899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Telecommunications and internet services tailored for consumers, businesses, and government institutions</a:t>
            </a:r>
            <a:endParaRPr dirty="0"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2"/>
          </p:nvPr>
        </p:nvSpPr>
        <p:spPr>
          <a:xfrm>
            <a:off x="5260090" y="1655500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Fiber optic cables, copper wires, and wireless technology facilitating seamless nationwide service delivery</a:t>
            </a:r>
            <a:endParaRPr dirty="0"/>
          </a:p>
        </p:txBody>
      </p:sp>
      <p:sp>
        <p:nvSpPr>
          <p:cNvPr id="531" name="Google Shape;531;p31"/>
          <p:cNvSpPr txBox="1">
            <a:spLocks noGrp="1"/>
          </p:cNvSpPr>
          <p:nvPr>
            <p:ph type="subTitle" idx="3"/>
          </p:nvPr>
        </p:nvSpPr>
        <p:spPr>
          <a:xfrm>
            <a:off x="1531963" y="3339887"/>
            <a:ext cx="27525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Playing a pivotal role in connecting people, businesses, and communities, fostering Pakistan's digital growth</a:t>
            </a:r>
          </a:p>
        </p:txBody>
      </p:sp>
      <p:sp>
        <p:nvSpPr>
          <p:cNvPr id="533" name="Google Shape;533;p31"/>
          <p:cNvSpPr txBox="1">
            <a:spLocks noGrp="1"/>
          </p:cNvSpPr>
          <p:nvPr>
            <p:ph type="subTitle" idx="5"/>
          </p:nvPr>
        </p:nvSpPr>
        <p:spPr>
          <a:xfrm>
            <a:off x="1615138" y="1536312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Comprehensive Service Suite</a:t>
            </a:r>
          </a:p>
        </p:txBody>
      </p:sp>
      <p:sp>
        <p:nvSpPr>
          <p:cNvPr id="534" name="Google Shape;534;p31"/>
          <p:cNvSpPr txBox="1">
            <a:spLocks noGrp="1"/>
          </p:cNvSpPr>
          <p:nvPr>
            <p:ph type="subTitle" idx="7"/>
          </p:nvPr>
        </p:nvSpPr>
        <p:spPr>
          <a:xfrm>
            <a:off x="5260070" y="1265325"/>
            <a:ext cx="27525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Extensive Network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4222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Industry Review</a:t>
            </a:r>
            <a:br>
              <a:rPr lang="en-US" sz="36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</a:br>
            <a:r>
              <a:rPr lang="en-US" sz="36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and </a:t>
            </a:r>
            <a:r>
              <a:rPr lang="en-US" sz="3600" b="1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Competitors</a:t>
            </a:r>
            <a:endParaRPr lang="en-US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B18903-9300-9A6C-0E75-B0574B3F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" y="1509310"/>
            <a:ext cx="3581890" cy="22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>
            <a:spLocks noGrp="1"/>
          </p:cNvSpPr>
          <p:nvPr>
            <p:ph type="title"/>
          </p:nvPr>
        </p:nvSpPr>
        <p:spPr>
          <a:xfrm>
            <a:off x="1756600" y="600538"/>
            <a:ext cx="30732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Industry Reveiw:</a:t>
            </a:r>
            <a:endParaRPr dirty="0"/>
          </a:p>
        </p:txBody>
      </p:sp>
      <p:sp>
        <p:nvSpPr>
          <p:cNvPr id="617" name="Google Shape;617;p36"/>
          <p:cNvSpPr txBox="1">
            <a:spLocks noGrp="1"/>
          </p:cNvSpPr>
          <p:nvPr>
            <p:ph type="subTitle" idx="1"/>
          </p:nvPr>
        </p:nvSpPr>
        <p:spPr>
          <a:xfrm>
            <a:off x="1756600" y="1363159"/>
            <a:ext cx="3073200" cy="8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Transition from traditional landline services to digital communication platforms.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Advancements in technology driving the evolution.</a:t>
            </a:r>
          </a:p>
        </p:txBody>
      </p:sp>
      <p:grpSp>
        <p:nvGrpSpPr>
          <p:cNvPr id="623" name="Google Shape;623;p36"/>
          <p:cNvGrpSpPr/>
          <p:nvPr/>
        </p:nvGrpSpPr>
        <p:grpSpPr>
          <a:xfrm>
            <a:off x="8103225" y="478438"/>
            <a:ext cx="609850" cy="122100"/>
            <a:chOff x="713263" y="1493888"/>
            <a:chExt cx="609850" cy="122100"/>
          </a:xfrm>
        </p:grpSpPr>
        <p:sp>
          <p:nvSpPr>
            <p:cNvPr id="624" name="Google Shape;624;p36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sp>
        <p:nvSpPr>
          <p:cNvPr id="2" name="Google Shape;616;p36">
            <a:extLst>
              <a:ext uri="{FF2B5EF4-FFF2-40B4-BE49-F238E27FC236}">
                <a16:creationId xmlns:a16="http://schemas.microsoft.com/office/drawing/2014/main" id="{14E6ADBE-73BD-3663-9052-88F9FD0A39DC}"/>
              </a:ext>
            </a:extLst>
          </p:cNvPr>
          <p:cNvSpPr txBox="1">
            <a:spLocks/>
          </p:cNvSpPr>
          <p:nvPr/>
        </p:nvSpPr>
        <p:spPr>
          <a:xfrm>
            <a:off x="1613381" y="2893542"/>
            <a:ext cx="30732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Competitors</a:t>
            </a:r>
            <a:endParaRPr lang="en-US" dirty="0"/>
          </a:p>
        </p:txBody>
      </p:sp>
      <p:sp>
        <p:nvSpPr>
          <p:cNvPr id="3" name="Google Shape;617;p36">
            <a:extLst>
              <a:ext uri="{FF2B5EF4-FFF2-40B4-BE49-F238E27FC236}">
                <a16:creationId xmlns:a16="http://schemas.microsoft.com/office/drawing/2014/main" id="{B85D7C2D-BE16-4C66-CDB3-684F0C764FAF}"/>
              </a:ext>
            </a:extLst>
          </p:cNvPr>
          <p:cNvSpPr txBox="1">
            <a:spLocks/>
          </p:cNvSpPr>
          <p:nvPr/>
        </p:nvSpPr>
        <p:spPr>
          <a:xfrm>
            <a:off x="1756600" y="3522642"/>
            <a:ext cx="30732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Medium"/>
              <a:buNone/>
              <a:defRPr sz="1200" b="0" i="0" u="none" strike="noStrike" cap="none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Jazz (formerly Mobilink)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Telenor Pakistan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Zong</a:t>
            </a:r>
            <a:endParaRPr lang="en-US" sz="12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>
            <a:spLocks noGrp="1"/>
          </p:cNvSpPr>
          <p:nvPr>
            <p:ph type="title"/>
          </p:nvPr>
        </p:nvSpPr>
        <p:spPr>
          <a:xfrm>
            <a:off x="4311700" y="2816525"/>
            <a:ext cx="411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 of Industry</a:t>
            </a:r>
            <a:endParaRPr lang="en-US"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title" idx="2"/>
          </p:nvPr>
        </p:nvSpPr>
        <p:spPr>
          <a:xfrm>
            <a:off x="5529250" y="1640263"/>
            <a:ext cx="16839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7" name="Google Shape;437;p28"/>
          <p:cNvGrpSpPr/>
          <p:nvPr/>
        </p:nvGrpSpPr>
        <p:grpSpPr>
          <a:xfrm>
            <a:off x="428250" y="478438"/>
            <a:ext cx="609850" cy="122100"/>
            <a:chOff x="713263" y="1493888"/>
            <a:chExt cx="609850" cy="122100"/>
          </a:xfrm>
        </p:grpSpPr>
        <p:sp>
          <p:nvSpPr>
            <p:cNvPr id="438" name="Google Shape;438;p28"/>
            <p:cNvSpPr/>
            <p:nvPr/>
          </p:nvSpPr>
          <p:spPr>
            <a:xfrm>
              <a:off x="71326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57138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1013" y="1493888"/>
              <a:ext cx="122100" cy="122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 Medium"/>
                <a:ea typeface="Catamaran Medium"/>
                <a:cs typeface="Catamaran Medium"/>
                <a:sym typeface="Catamaran Medium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6A6A2A-A714-BC9C-3C84-8B745395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5" y="652204"/>
            <a:ext cx="3404212" cy="38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74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Service Support Business Plan by Slidesgo">
  <a:themeElements>
    <a:clrScheme name="Simple Light">
      <a:dk1>
        <a:srgbClr val="000000"/>
      </a:dk1>
      <a:lt1>
        <a:srgbClr val="F7ECDC"/>
      </a:lt1>
      <a:dk2>
        <a:srgbClr val="3F5A6B"/>
      </a:dk2>
      <a:lt2>
        <a:srgbClr val="A5C4BE"/>
      </a:lt2>
      <a:accent1>
        <a:srgbClr val="F38681"/>
      </a:accent1>
      <a:accent2>
        <a:srgbClr val="FFC0C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882</Words>
  <Application>Microsoft Office PowerPoint</Application>
  <PresentationFormat>On-screen Show (16:9)</PresentationFormat>
  <Paragraphs>170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Wingdings</vt:lpstr>
      <vt:lpstr>Sora</vt:lpstr>
      <vt:lpstr>Times New Roman</vt:lpstr>
      <vt:lpstr>Catamaran</vt:lpstr>
      <vt:lpstr>Anaheim</vt:lpstr>
      <vt:lpstr>Catamaran Medium</vt:lpstr>
      <vt:lpstr>Arial</vt:lpstr>
      <vt:lpstr>Calibri</vt:lpstr>
      <vt:lpstr>Customer Service Support Business Plan by Slidesgo</vt:lpstr>
      <vt:lpstr>Pakistan Telecommunication Company Limited</vt:lpstr>
      <vt:lpstr>Group Members</vt:lpstr>
      <vt:lpstr>Table of contents</vt:lpstr>
      <vt:lpstr>Introduction</vt:lpstr>
      <vt:lpstr>History</vt:lpstr>
      <vt:lpstr>Key Operations</vt:lpstr>
      <vt:lpstr>Industry Review and Competitors</vt:lpstr>
      <vt:lpstr>Industry Reveiw:</vt:lpstr>
      <vt:lpstr>Evolution of Industry</vt:lpstr>
      <vt:lpstr>Evolution of Industry</vt:lpstr>
      <vt:lpstr>Challenges</vt:lpstr>
      <vt:lpstr>Challenges</vt:lpstr>
      <vt:lpstr>PRODUCTS/SERVICES/BRANDS BY PTCL</vt:lpstr>
      <vt:lpstr>PRODUCTS/SERVICES/BRANDS BY PTCL           </vt:lpstr>
      <vt:lpstr>MARKETING DEPARTMENT/FUNCTION</vt:lpstr>
      <vt:lpstr>MARKETING DEPARTMENT/FUNCTION:           </vt:lpstr>
      <vt:lpstr>Problem Area And Background to problem</vt:lpstr>
      <vt:lpstr>Problem Area</vt:lpstr>
      <vt:lpstr>Background to the Problem</vt:lpstr>
      <vt:lpstr>Best Practice in Customer Service   </vt:lpstr>
      <vt:lpstr>Best Practice in Customer Service           </vt:lpstr>
      <vt:lpstr>Tackling and Opinion   </vt:lpstr>
      <vt:lpstr>Tackling</vt:lpstr>
      <vt:lpstr>Opinion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Pakistan Telecommunication Company Limited</dc:title>
  <dc:creator>Unique</dc:creator>
  <cp:lastModifiedBy>Imran Ahmad</cp:lastModifiedBy>
  <cp:revision>19</cp:revision>
  <dcterms:modified xsi:type="dcterms:W3CDTF">2024-05-14T07:54:09Z</dcterms:modified>
</cp:coreProperties>
</file>