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Amatic SC" panose="00000500000000000000" pitchFamily="2" charset="-79"/>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249">
          <p15:clr>
            <a:srgbClr val="A4A3A4"/>
          </p15:clr>
        </p15:guide>
        <p15:guide id="4" pos="7068">
          <p15:clr>
            <a:srgbClr val="A4A3A4"/>
          </p15:clr>
        </p15:guide>
        <p15:guide id="5" orient="horz" pos="1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guide orient="horz" pos="2160"/>
        <p:guide pos="3840"/>
        <p:guide orient="horz" pos="3249"/>
        <p:guide pos="7068"/>
        <p:guide orient="horz" pos="13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marL="0" lvl="0" indent="0" algn="l" rtl="0">
              <a:spcBef>
                <a:spcPts val="0"/>
              </a:spcBef>
              <a:spcAft>
                <a:spcPts val="0"/>
              </a:spcAft>
              <a:buNone/>
            </a:pPr>
            <a:endParaRPr/>
          </a:p>
          <a:p>
            <a:pPr marL="0" lvl="0" indent="0" algn="l" rtl="0">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954000" y="1890000"/>
            <a:ext cx="7200000"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2"/>
              </a:buClr>
              <a:buSzPts val="3600"/>
              <a:buNone/>
              <a:defRPr sz="3600" b="1">
                <a:solidFill>
                  <a:schemeClr val="dk2"/>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F989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i="0" u="none" strike="noStrike" cap="none">
                <a:solidFill>
                  <a:srgbClr val="8F9898"/>
                </a:solidFill>
                <a:latin typeface="Arial"/>
                <a:ea typeface="Arial"/>
                <a:cs typeface="Arial"/>
                <a:sym typeface="Arial"/>
              </a:defRPr>
            </a:lvl1pPr>
            <a:lvl2pPr marL="0" lvl="1" indent="0" algn="r">
              <a:spcBef>
                <a:spcPts val="0"/>
              </a:spcBef>
              <a:buNone/>
              <a:defRPr sz="1500" b="1" i="0" u="none" strike="noStrike" cap="none">
                <a:solidFill>
                  <a:srgbClr val="8F9898"/>
                </a:solidFill>
                <a:latin typeface="Arial"/>
                <a:ea typeface="Arial"/>
                <a:cs typeface="Arial"/>
                <a:sym typeface="Arial"/>
              </a:defRPr>
            </a:lvl2pPr>
            <a:lvl3pPr marL="0" lvl="2" indent="0" algn="r">
              <a:spcBef>
                <a:spcPts val="0"/>
              </a:spcBef>
              <a:buNone/>
              <a:defRPr sz="1500" b="1" i="0" u="none" strike="noStrike" cap="none">
                <a:solidFill>
                  <a:srgbClr val="8F9898"/>
                </a:solidFill>
                <a:latin typeface="Arial"/>
                <a:ea typeface="Arial"/>
                <a:cs typeface="Arial"/>
                <a:sym typeface="Arial"/>
              </a:defRPr>
            </a:lvl3pPr>
            <a:lvl4pPr marL="0" lvl="3" indent="0" algn="r">
              <a:spcBef>
                <a:spcPts val="0"/>
              </a:spcBef>
              <a:buNone/>
              <a:defRPr sz="1500" b="1" i="0" u="none" strike="noStrike" cap="none">
                <a:solidFill>
                  <a:srgbClr val="8F9898"/>
                </a:solidFill>
                <a:latin typeface="Arial"/>
                <a:ea typeface="Arial"/>
                <a:cs typeface="Arial"/>
                <a:sym typeface="Arial"/>
              </a:defRPr>
            </a:lvl4pPr>
            <a:lvl5pPr marL="0" lvl="4" indent="0" algn="r">
              <a:spcBef>
                <a:spcPts val="0"/>
              </a:spcBef>
              <a:buNone/>
              <a:defRPr sz="1500" b="1" i="0" u="none" strike="noStrike" cap="none">
                <a:solidFill>
                  <a:srgbClr val="8F9898"/>
                </a:solidFill>
                <a:latin typeface="Arial"/>
                <a:ea typeface="Arial"/>
                <a:cs typeface="Arial"/>
                <a:sym typeface="Arial"/>
              </a:defRPr>
            </a:lvl5pPr>
            <a:lvl6pPr marL="0" lvl="5" indent="0" algn="r">
              <a:spcBef>
                <a:spcPts val="0"/>
              </a:spcBef>
              <a:buNone/>
              <a:defRPr sz="1500" b="1" i="0" u="none" strike="noStrike" cap="none">
                <a:solidFill>
                  <a:srgbClr val="8F9898"/>
                </a:solidFill>
                <a:latin typeface="Arial"/>
                <a:ea typeface="Arial"/>
                <a:cs typeface="Arial"/>
                <a:sym typeface="Arial"/>
              </a:defRPr>
            </a:lvl6pPr>
            <a:lvl7pPr marL="0" lvl="6" indent="0" algn="r">
              <a:spcBef>
                <a:spcPts val="0"/>
              </a:spcBef>
              <a:buNone/>
              <a:defRPr sz="1500" b="1" i="0" u="none" strike="noStrike" cap="none">
                <a:solidFill>
                  <a:srgbClr val="8F9898"/>
                </a:solidFill>
                <a:latin typeface="Arial"/>
                <a:ea typeface="Arial"/>
                <a:cs typeface="Arial"/>
                <a:sym typeface="Arial"/>
              </a:defRPr>
            </a:lvl7pPr>
            <a:lvl8pPr marL="0" lvl="7" indent="0" algn="r">
              <a:spcBef>
                <a:spcPts val="0"/>
              </a:spcBef>
              <a:buNone/>
              <a:defRPr sz="1500" b="1" i="0" u="none" strike="noStrike" cap="none">
                <a:solidFill>
                  <a:srgbClr val="8F9898"/>
                </a:solidFill>
                <a:latin typeface="Arial"/>
                <a:ea typeface="Arial"/>
                <a:cs typeface="Arial"/>
                <a:sym typeface="Arial"/>
              </a:defRPr>
            </a:lvl8pPr>
            <a:lvl9pPr marL="0" lvl="8" indent="0" algn="r">
              <a:spcBef>
                <a:spcPts val="0"/>
              </a:spcBef>
              <a:buNone/>
              <a:defRPr sz="1500" b="1" i="0" u="none" strike="noStrike" cap="none">
                <a:solidFill>
                  <a:srgbClr val="8F989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8" name="Google Shape;18;p2"/>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6666"/>
              </a:lnSpc>
              <a:spcBef>
                <a:spcPts val="0"/>
              </a:spcBef>
              <a:spcAft>
                <a:spcPts val="0"/>
              </a:spcAft>
              <a:buClr>
                <a:schemeClr val="dk1"/>
              </a:buClr>
              <a:buSzPts val="7500"/>
              <a:buFont typeface="Arial"/>
              <a:buNone/>
              <a:defRPr sz="75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Arial"/>
              <a:ea typeface="Arial"/>
              <a:cs typeface="Arial"/>
              <a:sym typeface="Arial"/>
            </a:endParaRPr>
          </a:p>
        </p:txBody>
      </p:sp>
      <p:pic>
        <p:nvPicPr>
          <p:cNvPr id="20" name="Google Shape;20;p2"/>
          <p:cNvPicPr preferRelativeResize="0"/>
          <p:nvPr/>
        </p:nvPicPr>
        <p:blipFill rotWithShape="1">
          <a:blip r:embed="rId2">
            <a:alphaModFix/>
          </a:blip>
          <a:srcRect/>
          <a:stretch/>
        </p:blipFill>
        <p:spPr>
          <a:xfrm>
            <a:off x="953998" y="5517266"/>
            <a:ext cx="2244881" cy="3969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solidFill>
          <a:schemeClr val="accent1"/>
        </a:solidFill>
        <a:effectLst/>
      </p:bgPr>
    </p:bg>
    <p:spTree>
      <p:nvGrpSpPr>
        <p:cNvPr id="1" name="Shape 66"/>
        <p:cNvGrpSpPr/>
        <p:nvPr/>
      </p:nvGrpSpPr>
      <p:grpSpPr>
        <a:xfrm>
          <a:off x="0" y="0"/>
          <a:ext cx="0" cy="0"/>
          <a:chOff x="0" y="0"/>
          <a:chExt cx="0" cy="0"/>
        </a:xfrm>
      </p:grpSpPr>
      <p:sp>
        <p:nvSpPr>
          <p:cNvPr id="67" name="Google Shape;67;p11"/>
          <p:cNvSpPr>
            <a:spLocks noGrp="1"/>
          </p:cNvSpPr>
          <p:nvPr>
            <p:ph type="pic" idx="2"/>
          </p:nvPr>
        </p:nvSpPr>
        <p:spPr>
          <a:xfrm>
            <a:off x="0" y="0"/>
            <a:ext cx="12192000" cy="68580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Video">
  <p:cSld name="1_Video">
    <p:bg>
      <p:bgPr>
        <a:solidFill>
          <a:schemeClr val="accent1"/>
        </a:solidFill>
        <a:effectLst/>
      </p:bgPr>
    </p:bg>
    <p:spTree>
      <p:nvGrpSpPr>
        <p:cNvPr id="1" name="Shape 68"/>
        <p:cNvGrpSpPr/>
        <p:nvPr/>
      </p:nvGrpSpPr>
      <p:grpSpPr>
        <a:xfrm>
          <a:off x="0" y="0"/>
          <a:ext cx="0" cy="0"/>
          <a:chOff x="0" y="0"/>
          <a:chExt cx="0" cy="0"/>
        </a:xfrm>
      </p:grpSpPr>
      <p:sp>
        <p:nvSpPr>
          <p:cNvPr id="69" name="Google Shape;69;p12"/>
          <p:cNvSpPr>
            <a:spLocks noGrp="1"/>
          </p:cNvSpPr>
          <p:nvPr>
            <p:ph type="media" idx="2"/>
          </p:nvPr>
        </p:nvSpPr>
        <p:spPr>
          <a:xfrm>
            <a:off x="140400" y="140400"/>
            <a:ext cx="11916000" cy="6580800"/>
          </a:xfrm>
          <a:prstGeom prst="rect">
            <a:avLst/>
          </a:prstGeom>
          <a:solidFill>
            <a:schemeClr val="lt1"/>
          </a:solidFill>
          <a:ln>
            <a:noFill/>
          </a:ln>
        </p:spPr>
        <p:txBody>
          <a:bodyPr spcFirstLastPara="1" wrap="square" lIns="0" tIns="0" rIns="0" bIns="0" anchor="t" anchorCtr="0">
            <a:noAutofit/>
          </a:bodyPr>
          <a:lstStyle>
            <a:lvl1pPr marR="0" lvl="0" algn="l" rtl="0">
              <a:lnSpc>
                <a:spcPct val="120000"/>
              </a:lnSpc>
              <a:spcBef>
                <a:spcPts val="0"/>
              </a:spcBef>
              <a:spcAft>
                <a:spcPts val="0"/>
              </a:spcAft>
              <a:buClr>
                <a:srgbClr val="203232"/>
              </a:buClr>
              <a:buSzPts val="2400"/>
              <a:buFont typeface="Arial"/>
              <a:buNone/>
              <a:defRPr sz="2400" b="1" i="0" u="none" strike="noStrike" cap="none">
                <a:solidFill>
                  <a:srgbClr val="203232"/>
                </a:solidFill>
                <a:latin typeface="Arial"/>
                <a:ea typeface="Arial"/>
                <a:cs typeface="Arial"/>
                <a:sym typeface="Arial"/>
              </a:defRPr>
            </a:lvl1pPr>
            <a:lvl2pPr marR="0" lvl="1" algn="l" rtl="0">
              <a:lnSpc>
                <a:spcPct val="120000"/>
              </a:lnSpc>
              <a:spcBef>
                <a:spcPts val="992"/>
              </a:spcBef>
              <a:spcAft>
                <a:spcPts val="0"/>
              </a:spcAft>
              <a:buClr>
                <a:srgbClr val="203232"/>
              </a:buClr>
              <a:buSzPts val="2400"/>
              <a:buFont typeface="Arial"/>
              <a:buNone/>
              <a:defRPr sz="2400" b="0" i="0" u="none" strike="noStrike" cap="none">
                <a:solidFill>
                  <a:srgbClr val="203232"/>
                </a:solidFill>
                <a:latin typeface="Arial"/>
                <a:ea typeface="Arial"/>
                <a:cs typeface="Arial"/>
                <a:sym typeface="Arial"/>
              </a:defRPr>
            </a:lvl2pPr>
            <a:lvl3pPr marR="0" lvl="2" algn="l" rtl="0">
              <a:lnSpc>
                <a:spcPct val="120000"/>
              </a:lnSpc>
              <a:spcBef>
                <a:spcPts val="992"/>
              </a:spcBef>
              <a:spcAft>
                <a:spcPts val="0"/>
              </a:spcAft>
              <a:buClr>
                <a:srgbClr val="203232"/>
              </a:buClr>
              <a:buSzPts val="2400"/>
              <a:buFont typeface="Arial"/>
              <a:buChar char="■"/>
              <a:defRPr sz="2400" b="0" i="0" u="none" strike="noStrike" cap="none">
                <a:solidFill>
                  <a:srgbClr val="203232"/>
                </a:solidFill>
                <a:latin typeface="Arial"/>
                <a:ea typeface="Arial"/>
                <a:cs typeface="Arial"/>
                <a:sym typeface="Arial"/>
              </a:defRPr>
            </a:lvl3pPr>
            <a:lvl4pPr marR="0" lvl="3" algn="l" rtl="0">
              <a:lnSpc>
                <a:spcPct val="12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4pPr>
            <a:lvl5pPr marR="0" lvl="4" algn="l" rtl="0">
              <a:lnSpc>
                <a:spcPct val="120000"/>
              </a:lnSpc>
              <a:spcBef>
                <a:spcPts val="0"/>
              </a:spcBef>
              <a:spcAft>
                <a:spcPts val="0"/>
              </a:spcAft>
              <a:buClr>
                <a:srgbClr val="203232"/>
              </a:buClr>
              <a:buSzPts val="1800"/>
              <a:buFont typeface="Arial"/>
              <a:buNone/>
              <a:defRPr sz="1800" b="1" i="0" u="none" strike="noStrike" cap="none">
                <a:solidFill>
                  <a:srgbClr val="203232"/>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Icons and text">
  <p:cSld name="Icons and text">
    <p:bg>
      <p:bgPr>
        <a:solidFill>
          <a:schemeClr val="lt1"/>
        </a:solidFill>
        <a:effectLst/>
      </p:bgPr>
    </p:bg>
    <p:spTree>
      <p:nvGrpSpPr>
        <p:cNvPr id="1" name="Shape 70"/>
        <p:cNvGrpSpPr/>
        <p:nvPr/>
      </p:nvGrpSpPr>
      <p:grpSpPr>
        <a:xfrm>
          <a:off x="0" y="0"/>
          <a:ext cx="0" cy="0"/>
          <a:chOff x="0" y="0"/>
          <a:chExt cx="0" cy="0"/>
        </a:xfrm>
      </p:grpSpPr>
      <p:sp>
        <p:nvSpPr>
          <p:cNvPr id="71" name="Google Shape;71;p13"/>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73" name="Google Shape;73;p13"/>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13"/>
          <p:cNvSpPr txBox="1">
            <a:spLocks noGrp="1"/>
          </p:cNvSpPr>
          <p:nvPr>
            <p:ph type="body" idx="1"/>
          </p:nvPr>
        </p:nvSpPr>
        <p:spPr>
          <a:xfrm>
            <a:off x="970139" y="4079342"/>
            <a:ext cx="3144661" cy="22521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body" idx="2"/>
          </p:nvPr>
        </p:nvSpPr>
        <p:spPr>
          <a:xfrm>
            <a:off x="8077200"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3"/>
          <p:cNvSpPr txBox="1">
            <a:spLocks noGrp="1"/>
          </p:cNvSpPr>
          <p:nvPr>
            <p:ph type="body" idx="3"/>
          </p:nvPr>
        </p:nvSpPr>
        <p:spPr>
          <a:xfrm>
            <a:off x="4523669"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a:spLocks noGrp="1"/>
          </p:cNvSpPr>
          <p:nvPr>
            <p:ph type="pic" idx="4"/>
          </p:nvPr>
        </p:nvSpPr>
        <p:spPr>
          <a:xfrm>
            <a:off x="1462175" y="1640942"/>
            <a:ext cx="2160587" cy="2160588"/>
          </a:xfrm>
          <a:prstGeom prst="rect">
            <a:avLst/>
          </a:prstGeom>
          <a:noFill/>
          <a:ln>
            <a:noFill/>
          </a:ln>
        </p:spPr>
      </p:sp>
      <p:sp>
        <p:nvSpPr>
          <p:cNvPr id="78" name="Google Shape;78;p13"/>
          <p:cNvSpPr>
            <a:spLocks noGrp="1"/>
          </p:cNvSpPr>
          <p:nvPr>
            <p:ph type="pic" idx="5"/>
          </p:nvPr>
        </p:nvSpPr>
        <p:spPr>
          <a:xfrm>
            <a:off x="5015705" y="1640942"/>
            <a:ext cx="2160587" cy="2160588"/>
          </a:xfrm>
          <a:prstGeom prst="rect">
            <a:avLst/>
          </a:prstGeom>
          <a:noFill/>
          <a:ln>
            <a:noFill/>
          </a:ln>
        </p:spPr>
      </p:sp>
      <p:sp>
        <p:nvSpPr>
          <p:cNvPr id="79" name="Google Shape;79;p13"/>
          <p:cNvSpPr>
            <a:spLocks noGrp="1"/>
          </p:cNvSpPr>
          <p:nvPr>
            <p:ph type="pic" idx="6"/>
          </p:nvPr>
        </p:nvSpPr>
        <p:spPr>
          <a:xfrm>
            <a:off x="8569236" y="1640942"/>
            <a:ext cx="2160587" cy="216058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page">
  <p:cSld name="End page">
    <p:bg>
      <p:bgPr>
        <a:solidFill>
          <a:schemeClr val="accent1"/>
        </a:solidFill>
        <a:effectLst/>
      </p:bgPr>
    </p:bg>
    <p:spTree>
      <p:nvGrpSpPr>
        <p:cNvPr id="1" name="Shape 80"/>
        <p:cNvGrpSpPr/>
        <p:nvPr/>
      </p:nvGrpSpPr>
      <p:grpSpPr>
        <a:xfrm>
          <a:off x="0" y="0"/>
          <a:ext cx="0" cy="0"/>
          <a:chOff x="0" y="0"/>
          <a:chExt cx="0" cy="0"/>
        </a:xfrm>
      </p:grpSpPr>
      <p:pic>
        <p:nvPicPr>
          <p:cNvPr id="81" name="Google Shape;81;p14"/>
          <p:cNvPicPr preferRelativeResize="0"/>
          <p:nvPr/>
        </p:nvPicPr>
        <p:blipFill rotWithShape="1">
          <a:blip r:embed="rId2">
            <a:alphaModFix/>
          </a:blip>
          <a:srcRect/>
          <a:stretch/>
        </p:blipFill>
        <p:spPr>
          <a:xfrm>
            <a:off x="954002" y="5511600"/>
            <a:ext cx="2242795" cy="397958"/>
          </a:xfrm>
          <a:prstGeom prst="rect">
            <a:avLst/>
          </a:prstGeom>
          <a:noFill/>
          <a:ln>
            <a:noFill/>
          </a:ln>
        </p:spPr>
      </p:pic>
      <p:sp>
        <p:nvSpPr>
          <p:cNvPr id="82" name="Google Shape;82;p14"/>
          <p:cNvSpPr txBox="1">
            <a:spLocks noGrp="1"/>
          </p:cNvSpPr>
          <p:nvPr>
            <p:ph type="ctrTitle"/>
          </p:nvPr>
        </p:nvSpPr>
        <p:spPr>
          <a:xfrm>
            <a:off x="926844" y="1964352"/>
            <a:ext cx="11828559" cy="105157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7386"/>
              <a:buFont typeface="Arial"/>
              <a:buNone/>
              <a:defRPr sz="7386">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divider" type="title">
  <p:cSld name="TITLE">
    <p:bg>
      <p:bgPr>
        <a:solidFill>
          <a:schemeClr val="accen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6666"/>
              </a:lnSpc>
              <a:spcBef>
                <a:spcPts val="0"/>
              </a:spcBef>
              <a:spcAft>
                <a:spcPts val="0"/>
              </a:spcAft>
              <a:buClr>
                <a:schemeClr val="lt1"/>
              </a:buClr>
              <a:buSzPts val="7500"/>
              <a:buFont typeface="Arial"/>
              <a:buNone/>
              <a:defRPr sz="7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954000" y="1890000"/>
            <a:ext cx="10031156"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3600"/>
              <a:buNone/>
              <a:defRPr sz="3600" b="1">
                <a:solidFill>
                  <a:schemeClr val="lt1"/>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26" name="Google Shape;26;p3" descr="A picture containing drawing&#10;&#10;Description automatically generated"/>
          <p:cNvPicPr preferRelativeResize="0"/>
          <p:nvPr/>
        </p:nvPicPr>
        <p:blipFill rotWithShape="1">
          <a:blip r:embed="rId2">
            <a:alphaModFix/>
          </a:blip>
          <a:srcRect/>
          <a:stretch/>
        </p:blipFill>
        <p:spPr>
          <a:xfrm>
            <a:off x="954000" y="5511600"/>
            <a:ext cx="2242800" cy="397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4" descr="University of Hertfordshire logo"/>
          <p:cNvPicPr preferRelativeResize="0"/>
          <p:nvPr/>
        </p:nvPicPr>
        <p:blipFill rotWithShape="1">
          <a:blip r:embed="rId3">
            <a:alphaModFix/>
          </a:blip>
          <a:srcRect/>
          <a:stretch/>
        </p:blipFill>
        <p:spPr>
          <a:xfrm>
            <a:off x="2844000" y="2854800"/>
            <a:ext cx="6501600" cy="11536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type="twoObj">
  <p:cSld name="TWO_OBJECTS">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73668" y="2717444"/>
            <a:ext cx="4903200"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336000" y="2717444"/>
            <a:ext cx="4456800" cy="3175200"/>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35" name="Google Shape;35;p5"/>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805">
          <p15:clr>
            <a:srgbClr val="FBAE40"/>
          </p15:clr>
        </p15:guide>
        <p15:guide id="2" pos="3989">
          <p15:clr>
            <a:srgbClr val="FBAE40"/>
          </p15:clr>
        </p15:guide>
        <p15:guide id="3" pos="370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970139" y="2717600"/>
            <a:ext cx="10251722"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41" name="Google Shape;41;p6"/>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Large">
  <p:cSld name="Title and Content Large">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7"/>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Large blue">
  <p:cSld name="Title and Content Large blue">
    <p:bg>
      <p:bgPr>
        <a:solidFill>
          <a:schemeClr val="accent1"/>
        </a:solidFill>
        <a:effectLst/>
      </p:bgPr>
    </p:bg>
    <p:spTree>
      <p:nvGrpSpPr>
        <p:cNvPr id="1" name="Shape 47"/>
        <p:cNvGrpSpPr/>
        <p:nvPr/>
      </p:nvGrpSpPr>
      <p:grpSpPr>
        <a:xfrm>
          <a:off x="0" y="0"/>
          <a:ext cx="0" cy="0"/>
          <a:chOff x="0" y="0"/>
          <a:chExt cx="0" cy="0"/>
        </a:xfrm>
      </p:grpSpPr>
      <p:sp>
        <p:nvSpPr>
          <p:cNvPr id="48" name="Google Shape;48;p8"/>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9" name="Google Shape;49;p8"/>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lt1"/>
              </a:buClr>
              <a:buSzPts val="2400"/>
              <a:buNone/>
              <a:defRPr b="0">
                <a:solidFill>
                  <a:schemeClr val="lt1"/>
                </a:solidFill>
              </a:defRPr>
            </a:lvl1pPr>
            <a:lvl2pPr marL="914400" lvl="1" indent="-228600" algn="l">
              <a:lnSpc>
                <a:spcPct val="120000"/>
              </a:lnSpc>
              <a:spcBef>
                <a:spcPts val="992"/>
              </a:spcBef>
              <a:spcAft>
                <a:spcPts val="0"/>
              </a:spcAft>
              <a:buClr>
                <a:schemeClr val="lt1"/>
              </a:buClr>
              <a:buSzPts val="2400"/>
              <a:buNone/>
              <a:defRPr>
                <a:solidFill>
                  <a:schemeClr val="lt1"/>
                </a:solidFill>
              </a:defRPr>
            </a:lvl2pPr>
            <a:lvl3pPr marL="1371600" lvl="2" indent="-381000" algn="l">
              <a:lnSpc>
                <a:spcPct val="120000"/>
              </a:lnSpc>
              <a:spcBef>
                <a:spcPts val="992"/>
              </a:spcBef>
              <a:spcAft>
                <a:spcPts val="0"/>
              </a:spcAft>
              <a:buClr>
                <a:schemeClr val="lt1"/>
              </a:buClr>
              <a:buSzPts val="2400"/>
              <a:buChar char="■"/>
              <a:defRPr>
                <a:solidFill>
                  <a:schemeClr val="lt1"/>
                </a:solidFill>
              </a:defRPr>
            </a:lvl3pPr>
            <a:lvl4pPr marL="1828800" lvl="3" indent="-228600" algn="l">
              <a:lnSpc>
                <a:spcPct val="120000"/>
              </a:lnSpc>
              <a:spcBef>
                <a:spcPts val="992"/>
              </a:spcBef>
              <a:spcAft>
                <a:spcPts val="0"/>
              </a:spcAft>
              <a:buClr>
                <a:schemeClr val="lt1"/>
              </a:buClr>
              <a:buSzPts val="1800"/>
              <a:buNone/>
              <a:defRPr>
                <a:solidFill>
                  <a:schemeClr val="lt1"/>
                </a:solidFill>
              </a:defRPr>
            </a:lvl4pPr>
            <a:lvl5pPr marL="2286000" lvl="4" indent="-228600" algn="l">
              <a:lnSpc>
                <a:spcPct val="120000"/>
              </a:lnSpc>
              <a:spcBef>
                <a:spcPts val="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 Content">
  <p:cSld name="Title + Image + Content">
    <p:bg>
      <p:bgPr>
        <a:solidFill>
          <a:schemeClr val="lt1"/>
        </a:solidFill>
        <a:effectLst/>
      </p:bgPr>
    </p:bg>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7835952" y="2728800"/>
            <a:ext cx="2959200"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9"/>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9"/>
          <p:cNvSpPr>
            <a:spLocks noGrp="1"/>
          </p:cNvSpPr>
          <p:nvPr>
            <p:ph type="pic" idx="2"/>
          </p:nvPr>
        </p:nvSpPr>
        <p:spPr>
          <a:xfrm>
            <a:off x="954088" y="2728913"/>
            <a:ext cx="6400800" cy="4129087"/>
          </a:xfrm>
          <a:prstGeom prst="rect">
            <a:avLst/>
          </a:prstGeom>
          <a:noFill/>
          <a:ln>
            <a:noFill/>
          </a:ln>
        </p:spPr>
      </p:sp>
      <p:sp>
        <p:nvSpPr>
          <p:cNvPr id="57" name="Google Shape;57;p9"/>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Content + 2 Images">
  <p:cSld name="Title + Content + 2 Images">
    <p:bg>
      <p:bgPr>
        <a:solidFill>
          <a:schemeClr val="lt1"/>
        </a:solidFill>
        <a:effectLst/>
      </p:bgPr>
    </p:bg>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0"/>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10"/>
          <p:cNvSpPr txBox="1">
            <a:spLocks noGrp="1"/>
          </p:cNvSpPr>
          <p:nvPr>
            <p:ph type="body" idx="1"/>
          </p:nvPr>
        </p:nvSpPr>
        <p:spPr>
          <a:xfrm>
            <a:off x="953999"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8278804"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body" idx="3"/>
          </p:nvPr>
        </p:nvSpPr>
        <p:spPr>
          <a:xfrm>
            <a:off x="4613975"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03232"/>
              </a:buClr>
              <a:buSzPts val="3600"/>
              <a:buFont typeface="Arial"/>
              <a:buNone/>
              <a:defRPr sz="3600" b="1" i="0" u="none" strike="noStrike" cap="none">
                <a:solidFill>
                  <a:srgbClr val="20323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70139" y="2717600"/>
            <a:ext cx="10279150" cy="3175200"/>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203232"/>
              </a:buClr>
              <a:buSzPts val="2400"/>
              <a:buFont typeface="Arial"/>
              <a:buNone/>
              <a:defRPr sz="2400" b="1" i="0" u="none" strike="noStrike" cap="none">
                <a:solidFill>
                  <a:srgbClr val="203232"/>
                </a:solidFill>
                <a:latin typeface="Arial"/>
                <a:ea typeface="Arial"/>
                <a:cs typeface="Arial"/>
                <a:sym typeface="Arial"/>
              </a:defRPr>
            </a:lvl1pPr>
            <a:lvl2pPr marL="914400" marR="0" lvl="1" indent="-228600" algn="l" rtl="0">
              <a:lnSpc>
                <a:spcPct val="120000"/>
              </a:lnSpc>
              <a:spcBef>
                <a:spcPts val="992"/>
              </a:spcBef>
              <a:spcAft>
                <a:spcPts val="0"/>
              </a:spcAft>
              <a:buClr>
                <a:srgbClr val="203232"/>
              </a:buClr>
              <a:buSzPts val="2400"/>
              <a:buFont typeface="Arial"/>
              <a:buNone/>
              <a:defRPr sz="2400" b="0" i="0" u="none" strike="noStrike" cap="none">
                <a:solidFill>
                  <a:srgbClr val="203232"/>
                </a:solidFill>
                <a:latin typeface="Arial"/>
                <a:ea typeface="Arial"/>
                <a:cs typeface="Arial"/>
                <a:sym typeface="Arial"/>
              </a:defRPr>
            </a:lvl2pPr>
            <a:lvl3pPr marL="1371600" marR="0" lvl="2" indent="-381000" algn="l" rtl="0">
              <a:lnSpc>
                <a:spcPct val="120000"/>
              </a:lnSpc>
              <a:spcBef>
                <a:spcPts val="992"/>
              </a:spcBef>
              <a:spcAft>
                <a:spcPts val="0"/>
              </a:spcAft>
              <a:buClr>
                <a:srgbClr val="203232"/>
              </a:buClr>
              <a:buSzPts val="2400"/>
              <a:buFont typeface="Arial"/>
              <a:buChar char="■"/>
              <a:defRPr sz="2400" b="0" i="0" u="none" strike="noStrike" cap="none">
                <a:solidFill>
                  <a:srgbClr val="203232"/>
                </a:solidFill>
                <a:latin typeface="Arial"/>
                <a:ea typeface="Arial"/>
                <a:cs typeface="Arial"/>
                <a:sym typeface="Arial"/>
              </a:defRPr>
            </a:lvl3pPr>
            <a:lvl4pPr marL="1828800" marR="0" lvl="3" indent="-228600" algn="l" rtl="0">
              <a:lnSpc>
                <a:spcPct val="12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4pPr>
            <a:lvl5pPr marL="2286000" marR="0" lvl="4" indent="-228600" algn="l" rtl="0">
              <a:lnSpc>
                <a:spcPct val="120000"/>
              </a:lnSpc>
              <a:spcBef>
                <a:spcPts val="0"/>
              </a:spcBef>
              <a:spcAft>
                <a:spcPts val="0"/>
              </a:spcAft>
              <a:buClr>
                <a:srgbClr val="203232"/>
              </a:buClr>
              <a:buSzPts val="1800"/>
              <a:buFont typeface="Arial"/>
              <a:buNone/>
              <a:defRPr sz="1800" b="1" i="0" u="none" strike="noStrike" cap="none">
                <a:solidFill>
                  <a:srgbClr val="20323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500" b="0" i="0" u="none" strike="noStrike" cap="none">
                <a:solidFill>
                  <a:srgbClr val="8A8D8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500" b="1" i="0" u="none" strike="noStrike" cap="none">
                <a:solidFill>
                  <a:srgbClr val="8A8D8D"/>
                </a:solidFill>
                <a:latin typeface="Arial"/>
                <a:ea typeface="Arial"/>
                <a:cs typeface="Arial"/>
                <a:sym typeface="Arial"/>
              </a:defRPr>
            </a:lvl1pPr>
            <a:lvl2pPr marL="0" marR="0" lvl="1" indent="0" algn="r" rtl="0">
              <a:spcBef>
                <a:spcPts val="0"/>
              </a:spcBef>
              <a:buNone/>
              <a:defRPr sz="1500" b="1" i="0" u="none" strike="noStrike" cap="none">
                <a:solidFill>
                  <a:srgbClr val="8A8D8D"/>
                </a:solidFill>
                <a:latin typeface="Arial"/>
                <a:ea typeface="Arial"/>
                <a:cs typeface="Arial"/>
                <a:sym typeface="Arial"/>
              </a:defRPr>
            </a:lvl2pPr>
            <a:lvl3pPr marL="0" marR="0" lvl="2" indent="0" algn="r" rtl="0">
              <a:spcBef>
                <a:spcPts val="0"/>
              </a:spcBef>
              <a:buNone/>
              <a:defRPr sz="1500" b="1" i="0" u="none" strike="noStrike" cap="none">
                <a:solidFill>
                  <a:srgbClr val="8A8D8D"/>
                </a:solidFill>
                <a:latin typeface="Arial"/>
                <a:ea typeface="Arial"/>
                <a:cs typeface="Arial"/>
                <a:sym typeface="Arial"/>
              </a:defRPr>
            </a:lvl3pPr>
            <a:lvl4pPr marL="0" marR="0" lvl="3" indent="0" algn="r" rtl="0">
              <a:spcBef>
                <a:spcPts val="0"/>
              </a:spcBef>
              <a:buNone/>
              <a:defRPr sz="1500" b="1" i="0" u="none" strike="noStrike" cap="none">
                <a:solidFill>
                  <a:srgbClr val="8A8D8D"/>
                </a:solidFill>
                <a:latin typeface="Arial"/>
                <a:ea typeface="Arial"/>
                <a:cs typeface="Arial"/>
                <a:sym typeface="Arial"/>
              </a:defRPr>
            </a:lvl4pPr>
            <a:lvl5pPr marL="0" marR="0" lvl="4" indent="0" algn="r" rtl="0">
              <a:spcBef>
                <a:spcPts val="0"/>
              </a:spcBef>
              <a:buNone/>
              <a:defRPr sz="1500" b="1" i="0" u="none" strike="noStrike" cap="none">
                <a:solidFill>
                  <a:srgbClr val="8A8D8D"/>
                </a:solidFill>
                <a:latin typeface="Arial"/>
                <a:ea typeface="Arial"/>
                <a:cs typeface="Arial"/>
                <a:sym typeface="Arial"/>
              </a:defRPr>
            </a:lvl5pPr>
            <a:lvl6pPr marL="0" marR="0" lvl="5" indent="0" algn="r" rtl="0">
              <a:spcBef>
                <a:spcPts val="0"/>
              </a:spcBef>
              <a:buNone/>
              <a:defRPr sz="1500" b="1" i="0" u="none" strike="noStrike" cap="none">
                <a:solidFill>
                  <a:srgbClr val="8A8D8D"/>
                </a:solidFill>
                <a:latin typeface="Arial"/>
                <a:ea typeface="Arial"/>
                <a:cs typeface="Arial"/>
                <a:sym typeface="Arial"/>
              </a:defRPr>
            </a:lvl6pPr>
            <a:lvl7pPr marL="0" marR="0" lvl="6" indent="0" algn="r" rtl="0">
              <a:spcBef>
                <a:spcPts val="0"/>
              </a:spcBef>
              <a:buNone/>
              <a:defRPr sz="1500" b="1" i="0" u="none" strike="noStrike" cap="none">
                <a:solidFill>
                  <a:srgbClr val="8A8D8D"/>
                </a:solidFill>
                <a:latin typeface="Arial"/>
                <a:ea typeface="Arial"/>
                <a:cs typeface="Arial"/>
                <a:sym typeface="Arial"/>
              </a:defRPr>
            </a:lvl7pPr>
            <a:lvl8pPr marL="0" marR="0" lvl="7" indent="0" algn="r" rtl="0">
              <a:spcBef>
                <a:spcPts val="0"/>
              </a:spcBef>
              <a:buNone/>
              <a:defRPr sz="1500" b="1" i="0" u="none" strike="noStrike" cap="none">
                <a:solidFill>
                  <a:srgbClr val="8A8D8D"/>
                </a:solidFill>
                <a:latin typeface="Arial"/>
                <a:ea typeface="Arial"/>
                <a:cs typeface="Arial"/>
                <a:sym typeface="Arial"/>
              </a:defRPr>
            </a:lvl8pPr>
            <a:lvl9pPr marL="0" marR="0" lvl="8" indent="0" algn="r" rtl="0">
              <a:spcBef>
                <a:spcPts val="0"/>
              </a:spcBef>
              <a:buNone/>
              <a:defRPr sz="1500" b="1" i="0" u="none" strike="noStrike" cap="none">
                <a:solidFill>
                  <a:srgbClr val="8A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604">
          <p15:clr>
            <a:srgbClr val="F26B43"/>
          </p15:clr>
        </p15:guide>
        <p15:guide id="3" pos="7076">
          <p15:clr>
            <a:srgbClr val="F26B43"/>
          </p15:clr>
        </p15:guide>
        <p15:guide id="4" orient="horz" pos="2160">
          <p15:clr>
            <a:srgbClr val="F26B43"/>
          </p15:clr>
        </p15:guide>
        <p15:guide id="5" orient="horz">
          <p15:clr>
            <a:srgbClr val="F26B43"/>
          </p15:clr>
        </p15:guide>
        <p15:guide id="6" orient="horz" pos="604">
          <p15:clr>
            <a:srgbClr val="F26B43"/>
          </p15:clr>
        </p15:guide>
        <p15:guide id="7" orient="horz" pos="3712">
          <p15:clr>
            <a:srgbClr val="F26B43"/>
          </p15:clr>
        </p15:guide>
        <p15:guide id="8" orient="horz" pos="1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9" name="Google Shape;96;p16">
            <a:extLst>
              <a:ext uri="{FF2B5EF4-FFF2-40B4-BE49-F238E27FC236}">
                <a16:creationId xmlns:a16="http://schemas.microsoft.com/office/drawing/2014/main" id="{F53C97CB-9B95-F324-8A49-0852C9CD7ACC}"/>
              </a:ext>
            </a:extLst>
          </p:cNvPr>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en-GB" dirty="0"/>
              <a:t>Research Question – </a:t>
            </a:r>
            <a:br>
              <a:rPr lang="en-GB" dirty="0"/>
            </a:br>
            <a:r>
              <a:rPr lang="en-GB" sz="4000" dirty="0"/>
              <a:t>Tutorial Presentation for Feedback</a:t>
            </a:r>
            <a:br>
              <a:rPr lang="en-GB" sz="4000" dirty="0"/>
            </a:br>
            <a:r>
              <a:rPr lang="en-GB" sz="2200" dirty="0"/>
              <a:t>Date: 28-0ct-2024</a:t>
            </a:r>
            <a:br>
              <a:rPr lang="en-GB" sz="8000" dirty="0"/>
            </a:br>
            <a:endParaRPr dirty="0"/>
          </a:p>
        </p:txBody>
      </p:sp>
      <p:sp>
        <p:nvSpPr>
          <p:cNvPr id="10" name="Google Shape;97;p16">
            <a:extLst>
              <a:ext uri="{FF2B5EF4-FFF2-40B4-BE49-F238E27FC236}">
                <a16:creationId xmlns:a16="http://schemas.microsoft.com/office/drawing/2014/main" id="{4DC95D4C-2A2E-A8C7-A8D0-46FBB52892CB}"/>
              </a:ext>
            </a:extLst>
          </p:cNvPr>
          <p:cNvSpPr txBox="1">
            <a:spLocks noGrp="1"/>
          </p:cNvSpPr>
          <p:nvPr>
            <p:ph type="subTitle" idx="1"/>
          </p:nvPr>
        </p:nvSpPr>
        <p:spPr>
          <a:xfrm>
            <a:off x="954000" y="1890000"/>
            <a:ext cx="10594872" cy="277128"/>
          </a:xfrm>
          <a:prstGeom prst="rect">
            <a:avLst/>
          </a:prstGeom>
          <a:noFill/>
          <a:ln>
            <a:noFill/>
          </a:ln>
        </p:spPr>
        <p:txBody>
          <a:bodyPr spcFirstLastPara="1" wrap="square" lIns="0" tIns="0" rIns="0" bIns="0" anchor="t" anchorCtr="0">
            <a:noAutofit/>
          </a:bodyPr>
          <a:lstStyle/>
          <a:p>
            <a:pPr marL="0" lvl="0" indent="0" algn="l" rtl="0">
              <a:lnSpc>
                <a:spcPct val="144000"/>
              </a:lnSpc>
              <a:spcBef>
                <a:spcPts val="0"/>
              </a:spcBef>
              <a:spcAft>
                <a:spcPts val="0"/>
              </a:spcAft>
              <a:buClr>
                <a:schemeClr val="lt1"/>
              </a:buClr>
              <a:buSzPts val="2000"/>
              <a:buNone/>
            </a:pPr>
            <a:r>
              <a:rPr lang="en-GB" sz="2000" dirty="0"/>
              <a:t>Group Name: A331                                     Name of Student Presenting : MD Imran Ahmed</a:t>
            </a:r>
            <a:endParaRPr dirty="0"/>
          </a:p>
        </p:txBody>
      </p:sp>
      <p:sp>
        <p:nvSpPr>
          <p:cNvPr id="11" name="Google Shape;98;p16">
            <a:extLst>
              <a:ext uri="{FF2B5EF4-FFF2-40B4-BE49-F238E27FC236}">
                <a16:creationId xmlns:a16="http://schemas.microsoft.com/office/drawing/2014/main" id="{6A63B5CE-3B89-B965-7A14-791055343522}"/>
              </a:ext>
            </a:extLst>
          </p:cNvPr>
          <p:cNvSpPr txBox="1">
            <a:spLocks noGrp="1"/>
          </p:cNvSpPr>
          <p:nvPr>
            <p:ph type="ftr" idx="11"/>
          </p:nvPr>
        </p:nvSpPr>
        <p:spPr>
          <a:xfrm>
            <a:off x="965289" y="274320"/>
            <a:ext cx="10885335" cy="73624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7COM1079-2024  Student Group No: A331                 Names of Student Attendees  (MD. Imran Ahmed, MD. Tanvir Sarwar,      						Anika </a:t>
            </a:r>
            <a:r>
              <a:rPr lang="en-GB" dirty="0" err="1"/>
              <a:t>Talukder</a:t>
            </a:r>
            <a:r>
              <a:rPr lang="en-GB" dirty="0"/>
              <a:t>, </a:t>
            </a:r>
            <a:r>
              <a:rPr lang="en-GB" dirty="0" err="1"/>
              <a:t>Prosonjit</a:t>
            </a:r>
            <a:r>
              <a:rPr lang="en-GB" dirty="0"/>
              <a:t> Roy </a:t>
            </a:r>
            <a:r>
              <a:rPr lang="en-GB" dirty="0" err="1"/>
              <a:t>Saikut</a:t>
            </a:r>
            <a:r>
              <a:rPr lang="en-GB" dirty="0"/>
              <a:t>, Iftakhirul Mohaimin Alif</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subTitle" idx="1"/>
          </p:nvPr>
        </p:nvSpPr>
        <p:spPr>
          <a:xfrm>
            <a:off x="965288" y="1285092"/>
            <a:ext cx="10110240" cy="58802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a:t>Dataset </a:t>
            </a:r>
            <a:r>
              <a:rPr lang="en-GB">
                <a:solidFill>
                  <a:srgbClr val="203232"/>
                </a:solidFill>
              </a:rPr>
              <a:t>ID</a:t>
            </a:r>
            <a:r>
              <a:rPr lang="en-GB" sz="1600">
                <a:solidFill>
                  <a:srgbClr val="FF0000"/>
                </a:solidFill>
              </a:rPr>
              <a:t>:   </a:t>
            </a:r>
            <a:r>
              <a:rPr lang="en-GB" sz="2400">
                <a:solidFill>
                  <a:srgbClr val="FF0000"/>
                </a:solidFill>
              </a:rPr>
              <a:t>DS134</a:t>
            </a:r>
            <a:endParaRPr sz="2400">
              <a:solidFill>
                <a:srgbClr val="FF0000"/>
              </a:solidFill>
            </a:endParaRPr>
          </a:p>
          <a:p>
            <a:pPr marL="0" lvl="0" indent="0" algn="l" rtl="0">
              <a:lnSpc>
                <a:spcPct val="80000"/>
              </a:lnSpc>
              <a:spcBef>
                <a:spcPts val="0"/>
              </a:spcBef>
              <a:spcAft>
                <a:spcPts val="0"/>
              </a:spcAft>
              <a:buClr>
                <a:schemeClr val="dk2"/>
              </a:buClr>
              <a:buSzPts val="3600"/>
              <a:buNone/>
            </a:pPr>
            <a:endParaRPr sz="2400">
              <a:solidFill>
                <a:srgbClr val="FF0000"/>
              </a:solidFill>
            </a:endParaRPr>
          </a:p>
        </p:txBody>
      </p:sp>
      <p:sp>
        <p:nvSpPr>
          <p:cNvPr id="98" name="Google Shape;98;p16"/>
          <p:cNvSpPr txBox="1">
            <a:spLocks noGrp="1"/>
          </p:cNvSpPr>
          <p:nvPr>
            <p:ph type="ftr" idx="11"/>
          </p:nvPr>
        </p:nvSpPr>
        <p:spPr>
          <a:xfrm>
            <a:off x="965288" y="791022"/>
            <a:ext cx="9129687"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7COM1079-2024  Student Group No: A 331                   Names of Student Group Attendees: </a:t>
            </a:r>
            <a:endParaRPr/>
          </a:p>
        </p:txBody>
      </p:sp>
      <p:sp>
        <p:nvSpPr>
          <p:cNvPr id="99" name="Google Shape;99;p16"/>
          <p:cNvSpPr txBox="1">
            <a:spLocks noGrp="1"/>
          </p:cNvSpPr>
          <p:nvPr>
            <p:ph type="sldNum" idx="12"/>
          </p:nvPr>
        </p:nvSpPr>
        <p:spPr>
          <a:xfrm>
            <a:off x="10954512" y="555565"/>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2</a:t>
            </a:r>
            <a:endParaRPr/>
          </a:p>
        </p:txBody>
      </p:sp>
      <p:sp>
        <p:nvSpPr>
          <p:cNvPr id="100" name="Google Shape;100;p16"/>
          <p:cNvSpPr txBox="1">
            <a:spLocks noGrp="1"/>
          </p:cNvSpPr>
          <p:nvPr>
            <p:ph type="ctrTitle"/>
          </p:nvPr>
        </p:nvSpPr>
        <p:spPr>
          <a:xfrm>
            <a:off x="965288" y="1698305"/>
            <a:ext cx="10974945" cy="269918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400"/>
              <a:buFont typeface="Calibri"/>
              <a:buNone/>
            </a:pPr>
            <a:r>
              <a:rPr lang="en-GB" sz="2400" b="0">
                <a:latin typeface="Calibri"/>
                <a:ea typeface="Calibri"/>
                <a:cs typeface="Calibri"/>
                <a:sym typeface="Calibri"/>
              </a:rPr>
              <a:t>This dataset is interesting to us because it offers valuable insights into how various factors, such as manufacturing year, fuel type, and engine size, influence car prices, enabling a deeper understanding of consumer preferences and market trends in the automotive industry.</a:t>
            </a:r>
            <a:endParaRPr sz="2400" b="0">
              <a:latin typeface="Calibri"/>
              <a:ea typeface="Calibri"/>
              <a:cs typeface="Calibri"/>
              <a:sym typeface="Calibri"/>
            </a:endParaRPr>
          </a:p>
          <a:p>
            <a:pPr marL="0" lvl="0" indent="0" algn="l" rtl="0">
              <a:lnSpc>
                <a:spcPct val="100000"/>
              </a:lnSpc>
              <a:spcBef>
                <a:spcPts val="0"/>
              </a:spcBef>
              <a:spcAft>
                <a:spcPts val="0"/>
              </a:spcAft>
              <a:buClr>
                <a:schemeClr val="dk1"/>
              </a:buClr>
              <a:buSzPts val="2400"/>
              <a:buFont typeface="Calibri"/>
              <a:buNone/>
            </a:pPr>
            <a:br>
              <a:rPr lang="en-GB" sz="2400" b="0">
                <a:latin typeface="Calibri"/>
                <a:ea typeface="Calibri"/>
                <a:cs typeface="Calibri"/>
                <a:sym typeface="Calibri"/>
              </a:rPr>
            </a:br>
            <a:r>
              <a:rPr lang="en-GB" sz="2400" b="0" i="1">
                <a:solidFill>
                  <a:srgbClr val="008AAB"/>
                </a:solidFill>
                <a:latin typeface="Calibri"/>
                <a:ea typeface="Calibri"/>
                <a:cs typeface="Calibri"/>
                <a:sym typeface="Calibri"/>
              </a:rPr>
              <a:t>ONE independent: year</a:t>
            </a:r>
            <a:endParaRPr sz="2400" b="0" i="1">
              <a:solidFill>
                <a:srgbClr val="008AAB"/>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400"/>
              <a:buFont typeface="Calibri"/>
              <a:buNone/>
            </a:pPr>
            <a:r>
              <a:rPr lang="en-GB" sz="2400" b="0" i="1">
                <a:solidFill>
                  <a:srgbClr val="008AAB"/>
                </a:solidFill>
                <a:latin typeface="Calibri"/>
                <a:ea typeface="Calibri"/>
                <a:cs typeface="Calibri"/>
                <a:sym typeface="Calibri"/>
              </a:rPr>
              <a:t>ONE dependent variable:  price</a:t>
            </a:r>
            <a:br>
              <a:rPr lang="en-GB" sz="2400" b="0">
                <a:latin typeface="Calibri"/>
                <a:ea typeface="Calibri"/>
                <a:cs typeface="Calibri"/>
                <a:sym typeface="Calibri"/>
              </a:rPr>
            </a:br>
            <a:endParaRPr/>
          </a:p>
        </p:txBody>
      </p:sp>
      <p:sp>
        <p:nvSpPr>
          <p:cNvPr id="101" name="Google Shape;101;p16"/>
          <p:cNvSpPr txBox="1"/>
          <p:nvPr/>
        </p:nvSpPr>
        <p:spPr>
          <a:xfrm>
            <a:off x="6766560" y="5385816"/>
            <a:ext cx="4188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subTitle" idx="1"/>
          </p:nvPr>
        </p:nvSpPr>
        <p:spPr>
          <a:xfrm>
            <a:off x="965289" y="1147638"/>
            <a:ext cx="9753625" cy="230832"/>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a:t>Our Research Question is </a:t>
            </a:r>
            <a:endParaRPr/>
          </a:p>
        </p:txBody>
      </p:sp>
      <p:sp>
        <p:nvSpPr>
          <p:cNvPr id="108" name="Google Shape;108;p17"/>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PRE 7COM1079-2024  Student Group No:  A331</a:t>
            </a:r>
            <a:endParaRPr/>
          </a:p>
        </p:txBody>
      </p:sp>
      <p:sp>
        <p:nvSpPr>
          <p:cNvPr id="109" name="Google Shape;109;p17"/>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3</a:t>
            </a:r>
            <a:endParaRPr/>
          </a:p>
        </p:txBody>
      </p:sp>
      <p:sp>
        <p:nvSpPr>
          <p:cNvPr id="110" name="Google Shape;110;p17"/>
          <p:cNvSpPr txBox="1">
            <a:spLocks noGrp="1"/>
          </p:cNvSpPr>
          <p:nvPr>
            <p:ph type="ctrTitle"/>
          </p:nvPr>
        </p:nvSpPr>
        <p:spPr>
          <a:xfrm>
            <a:off x="965289" y="1893914"/>
            <a:ext cx="10640594" cy="2678085"/>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1200"/>
              </a:spcBef>
              <a:spcAft>
                <a:spcPts val="0"/>
              </a:spcAft>
              <a:buClr>
                <a:srgbClr val="000000"/>
              </a:buClr>
              <a:buSzPts val="2000"/>
              <a:buChar char="●"/>
            </a:pPr>
            <a:r>
              <a:rPr lang="en-GB" sz="2000" b="0">
                <a:solidFill>
                  <a:srgbClr val="000000"/>
                </a:solidFill>
              </a:rPr>
              <a:t>Is there a correlation between the year of the car and its price </a:t>
            </a:r>
            <a:endParaRPr sz="2000" b="0">
              <a:solidFill>
                <a:srgbClr val="000000"/>
              </a:solidFill>
            </a:endParaRPr>
          </a:p>
          <a:p>
            <a:pPr marL="457200" lvl="0" indent="-355600" algn="l" rtl="0">
              <a:lnSpc>
                <a:spcPct val="115000"/>
              </a:lnSpc>
              <a:spcBef>
                <a:spcPts val="0"/>
              </a:spcBef>
              <a:spcAft>
                <a:spcPts val="0"/>
              </a:spcAft>
              <a:buClr>
                <a:srgbClr val="000000"/>
              </a:buClr>
              <a:buSzPts val="2000"/>
              <a:buChar char="●"/>
            </a:pPr>
            <a:r>
              <a:rPr lang="en-GB" sz="2000" b="0">
                <a:solidFill>
                  <a:srgbClr val="000000"/>
                </a:solidFill>
              </a:rPr>
              <a:t>How does the type of transmission (manual vs. automatic) affect the price of a car?</a:t>
            </a:r>
            <a:endParaRPr sz="2000" b="0">
              <a:solidFill>
                <a:srgbClr val="000000"/>
              </a:solidFill>
            </a:endParaRPr>
          </a:p>
          <a:p>
            <a:pPr marL="457200" lvl="0" indent="-355600" algn="l" rtl="0">
              <a:lnSpc>
                <a:spcPct val="115000"/>
              </a:lnSpc>
              <a:spcBef>
                <a:spcPts val="0"/>
              </a:spcBef>
              <a:spcAft>
                <a:spcPts val="0"/>
              </a:spcAft>
              <a:buClr>
                <a:srgbClr val="000000"/>
              </a:buClr>
              <a:buSzPts val="2000"/>
              <a:buChar char="●"/>
            </a:pPr>
            <a:r>
              <a:rPr lang="en-GB" sz="2000" b="0">
                <a:solidFill>
                  <a:srgbClr val="000000"/>
                </a:solidFill>
              </a:rPr>
              <a:t>Is there a relationship between total mileage and the price of the car?"</a:t>
            </a:r>
            <a:endParaRPr sz="2000" b="0">
              <a:solidFill>
                <a:srgbClr val="000000"/>
              </a:solidFill>
            </a:endParaRPr>
          </a:p>
          <a:p>
            <a:pPr marL="457200" lvl="0" indent="-355600" algn="l" rtl="0">
              <a:lnSpc>
                <a:spcPct val="115000"/>
              </a:lnSpc>
              <a:spcBef>
                <a:spcPts val="0"/>
              </a:spcBef>
              <a:spcAft>
                <a:spcPts val="0"/>
              </a:spcAft>
              <a:buClr>
                <a:srgbClr val="000000"/>
              </a:buClr>
              <a:buSzPts val="2000"/>
              <a:buChar char="●"/>
            </a:pPr>
            <a:r>
              <a:rPr lang="en-GB" sz="2000" b="0">
                <a:solidFill>
                  <a:srgbClr val="000000"/>
                </a:solidFill>
              </a:rPr>
              <a:t>How does the type of fuel used (petrol, diesel, electric, etc.) influence the price of cars?</a:t>
            </a:r>
            <a:endParaRPr sz="2000" b="0">
              <a:solidFill>
                <a:srgbClr val="000000"/>
              </a:solidFill>
            </a:endParaRPr>
          </a:p>
          <a:p>
            <a:pPr marL="457200" lvl="0" indent="-355600" algn="l" rtl="0">
              <a:lnSpc>
                <a:spcPct val="115000"/>
              </a:lnSpc>
              <a:spcBef>
                <a:spcPts val="0"/>
              </a:spcBef>
              <a:spcAft>
                <a:spcPts val="0"/>
              </a:spcAft>
              <a:buClr>
                <a:srgbClr val="000000"/>
              </a:buClr>
              <a:buSzPts val="2000"/>
              <a:buChar char="●"/>
            </a:pPr>
            <a:r>
              <a:rPr lang="en-GB" sz="2000" b="0">
                <a:solidFill>
                  <a:srgbClr val="000000"/>
                </a:solidFill>
              </a:rPr>
              <a:t>Is there a correlation between engine size and the price of the car?</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sldNum" idx="12"/>
          </p:nvPr>
        </p:nvSpPr>
        <p:spPr>
          <a:xfrm>
            <a:off x="11269543" y="284375"/>
            <a:ext cx="558281" cy="221244"/>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4</a:t>
            </a:r>
            <a:endParaRPr/>
          </a:p>
        </p:txBody>
      </p:sp>
      <p:sp>
        <p:nvSpPr>
          <p:cNvPr id="116" name="Google Shape;116;p18"/>
          <p:cNvSpPr txBox="1">
            <a:spLocks noGrp="1"/>
          </p:cNvSpPr>
          <p:nvPr>
            <p:ph type="ctrTitle"/>
          </p:nvPr>
        </p:nvSpPr>
        <p:spPr>
          <a:xfrm>
            <a:off x="360125" y="284374"/>
            <a:ext cx="11685300" cy="4803600"/>
          </a:xfrm>
          <a:prstGeom prst="rect">
            <a:avLst/>
          </a:prstGeom>
          <a:noFill/>
          <a:ln w="95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GB" sz="4200">
                <a:solidFill>
                  <a:srgbClr val="212121"/>
                </a:solidFill>
              </a:rPr>
              <a:t>Hypotheses</a:t>
            </a:r>
            <a:endParaRPr sz="1600">
              <a:solidFill>
                <a:srgbClr val="000000"/>
              </a:solidFill>
            </a:endParaRPr>
          </a:p>
          <a:p>
            <a:pPr marL="0" lvl="0" indent="0" algn="l" rtl="0">
              <a:lnSpc>
                <a:spcPct val="115000"/>
              </a:lnSpc>
              <a:spcBef>
                <a:spcPts val="0"/>
              </a:spcBef>
              <a:spcAft>
                <a:spcPts val="0"/>
              </a:spcAft>
              <a:buNone/>
            </a:pPr>
            <a:r>
              <a:rPr lang="en-GB" sz="1600">
                <a:solidFill>
                  <a:srgbClr val="000000"/>
                </a:solidFill>
              </a:rPr>
              <a:t>Null Hypothesis (H0)</a:t>
            </a:r>
            <a:r>
              <a:rPr lang="en-GB" sz="1600" b="0">
                <a:solidFill>
                  <a:srgbClr val="000000"/>
                </a:solidFill>
              </a:rPr>
              <a:t>: There is no correlation between year and price</a:t>
            </a:r>
            <a:endParaRPr sz="1600" b="0">
              <a:solidFill>
                <a:srgbClr val="000000"/>
              </a:solidFill>
            </a:endParaRPr>
          </a:p>
          <a:p>
            <a:pPr marL="0" lvl="0" indent="0" algn="l" rtl="0">
              <a:lnSpc>
                <a:spcPct val="115000"/>
              </a:lnSpc>
              <a:spcBef>
                <a:spcPts val="1200"/>
              </a:spcBef>
              <a:spcAft>
                <a:spcPts val="0"/>
              </a:spcAft>
              <a:buNone/>
            </a:pPr>
            <a:r>
              <a:rPr lang="en-GB" sz="1600">
                <a:solidFill>
                  <a:srgbClr val="000000"/>
                </a:solidFill>
              </a:rPr>
              <a:t>Alternative Hypothesis (H1)</a:t>
            </a:r>
            <a:r>
              <a:rPr lang="en-GB" sz="1600" b="0">
                <a:solidFill>
                  <a:srgbClr val="000000"/>
                </a:solidFill>
              </a:rPr>
              <a:t>: There is a correlation between year and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Null Hypothesis (H0): The type of transmission does not affect car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Alternative Hypothesis (H1): The type of transmission affects car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Null Hypothesis (H0): There is no relationship between total mileage and car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Alternative Hypothesis (H1): There is a relationship between total mileage and car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Null Hypothesis (H0): The type of fuel does not influence car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Alternative Hypothesis (H1): The type of fuel influences car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Null Hypothesis (H0): There is no correlation between engine size and car price.</a:t>
            </a:r>
            <a:endParaRPr sz="1600" b="0">
              <a:solidFill>
                <a:srgbClr val="000000"/>
              </a:solidFill>
            </a:endParaRPr>
          </a:p>
          <a:p>
            <a:pPr marL="0" lvl="0" indent="0" algn="l" rtl="0">
              <a:lnSpc>
                <a:spcPct val="115000"/>
              </a:lnSpc>
              <a:spcBef>
                <a:spcPts val="1200"/>
              </a:spcBef>
              <a:spcAft>
                <a:spcPts val="0"/>
              </a:spcAft>
              <a:buNone/>
            </a:pPr>
            <a:r>
              <a:rPr lang="en-GB" sz="1600" b="0">
                <a:solidFill>
                  <a:srgbClr val="000000"/>
                </a:solidFill>
              </a:rPr>
              <a:t>Alternative Hypothesis (H1): There is a correlation between engine size and car price.</a:t>
            </a: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666666"/>
              </a:solidFill>
            </a:endParaRPr>
          </a:p>
          <a:p>
            <a:pPr marL="0" lvl="0" indent="0" algn="l" rtl="0">
              <a:lnSpc>
                <a:spcPct val="108000"/>
              </a:lnSpc>
              <a:spcBef>
                <a:spcPts val="1200"/>
              </a:spcBef>
              <a:spcAft>
                <a:spcPts val="0"/>
              </a:spcAft>
              <a:buClr>
                <a:schemeClr val="dk1"/>
              </a:buClr>
              <a:buSzPts val="2000"/>
              <a:buFont typeface="Arial"/>
              <a:buNone/>
            </a:pPr>
            <a:endParaRPr sz="16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subTitle" idx="1"/>
          </p:nvPr>
        </p:nvSpPr>
        <p:spPr>
          <a:xfrm>
            <a:off x="1046349" y="2591025"/>
            <a:ext cx="2154900" cy="300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FF0000"/>
              </a:buClr>
              <a:buSzPts val="3600"/>
              <a:buNone/>
            </a:pPr>
            <a:endParaRPr>
              <a:solidFill>
                <a:srgbClr val="FF0000"/>
              </a:solidFill>
            </a:endParaRPr>
          </a:p>
        </p:txBody>
      </p:sp>
      <p:sp>
        <p:nvSpPr>
          <p:cNvPr id="122" name="Google Shape;122;p19"/>
          <p:cNvSpPr txBox="1">
            <a:spLocks noGrp="1"/>
          </p:cNvSpPr>
          <p:nvPr>
            <p:ph type="ftr" idx="11"/>
          </p:nvPr>
        </p:nvSpPr>
        <p:spPr>
          <a:xfrm>
            <a:off x="2304175" y="556394"/>
            <a:ext cx="7176900" cy="5697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1200"/>
              </a:spcBef>
              <a:spcAft>
                <a:spcPts val="0"/>
              </a:spcAft>
              <a:buNone/>
            </a:pPr>
            <a:r>
              <a:rPr lang="en-GB" sz="3750" b="1">
                <a:solidFill>
                  <a:srgbClr val="000000"/>
                </a:solidFill>
              </a:rPr>
              <a:t>Dataset Sample</a:t>
            </a:r>
            <a:endParaRPr sz="3750" b="1">
              <a:solidFill>
                <a:srgbClr val="000000"/>
              </a:solidFill>
            </a:endParaRPr>
          </a:p>
          <a:p>
            <a:pPr marL="0" lvl="0" indent="0" algn="ctr" rtl="0">
              <a:spcBef>
                <a:spcPts val="200"/>
              </a:spcBef>
              <a:spcAft>
                <a:spcPts val="0"/>
              </a:spcAft>
              <a:buNone/>
            </a:pPr>
            <a:endParaRPr sz="3750" b="1">
              <a:solidFill>
                <a:srgbClr val="212121"/>
              </a:solidFill>
              <a:latin typeface="Amatic SC"/>
              <a:ea typeface="Amatic SC"/>
              <a:cs typeface="Amatic SC"/>
              <a:sym typeface="Amatic SC"/>
            </a:endParaRPr>
          </a:p>
          <a:p>
            <a:pPr marL="0" lvl="0" indent="0" algn="l" rtl="0">
              <a:spcBef>
                <a:spcPts val="0"/>
              </a:spcBef>
              <a:spcAft>
                <a:spcPts val="0"/>
              </a:spcAft>
              <a:buNone/>
            </a:pPr>
            <a:endParaRPr/>
          </a:p>
        </p:txBody>
      </p:sp>
      <p:sp>
        <p:nvSpPr>
          <p:cNvPr id="123" name="Google Shape;123;p19"/>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5</a:t>
            </a:fld>
            <a:endParaRPr/>
          </a:p>
        </p:txBody>
      </p:sp>
      <p:pic>
        <p:nvPicPr>
          <p:cNvPr id="124" name="Google Shape;124;p19"/>
          <p:cNvPicPr preferRelativeResize="0"/>
          <p:nvPr/>
        </p:nvPicPr>
        <p:blipFill>
          <a:blip r:embed="rId3">
            <a:alphaModFix/>
          </a:blip>
          <a:stretch>
            <a:fillRect/>
          </a:stretch>
        </p:blipFill>
        <p:spPr>
          <a:xfrm>
            <a:off x="140375" y="1437625"/>
            <a:ext cx="5600275" cy="3454660"/>
          </a:xfrm>
          <a:prstGeom prst="rect">
            <a:avLst/>
          </a:prstGeom>
          <a:noFill/>
          <a:ln>
            <a:noFill/>
          </a:ln>
        </p:spPr>
      </p:pic>
      <p:pic>
        <p:nvPicPr>
          <p:cNvPr id="125" name="Google Shape;125;p19"/>
          <p:cNvPicPr preferRelativeResize="0"/>
          <p:nvPr/>
        </p:nvPicPr>
        <p:blipFill>
          <a:blip r:embed="rId4">
            <a:alphaModFix/>
          </a:blip>
          <a:stretch>
            <a:fillRect/>
          </a:stretch>
        </p:blipFill>
        <p:spPr>
          <a:xfrm>
            <a:off x="6096000" y="1437612"/>
            <a:ext cx="5600275" cy="3454674"/>
          </a:xfrm>
          <a:prstGeom prst="rect">
            <a:avLst/>
          </a:prstGeom>
          <a:noFill/>
          <a:ln>
            <a:noFill/>
          </a:ln>
        </p:spPr>
      </p:pic>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Amatic SC</vt:lpstr>
      <vt:lpstr>Arial</vt:lpstr>
      <vt:lpstr>Calibri</vt:lpstr>
      <vt:lpstr>Herts Theme</vt:lpstr>
      <vt:lpstr>Research Question –  Tutorial Presentation for Feedback Date: 28-0ct-2024 </vt:lpstr>
      <vt:lpstr>This dataset is interesting to us because it offers valuable insights into how various factors, such as manufacturing year, fuel type, and engine size, influence car prices, enabling a deeper understanding of consumer preferences and market trends in the automotive industry.  ONE independent: year ONE dependent variable:  price </vt:lpstr>
      <vt:lpstr>Is there a correlation between the year of the car and its price  How does the type of transmission (manual vs. automatic) affect the price of a car? Is there a relationship between total mileage and the price of the car?" How does the type of fuel used (petrol, diesel, electric, etc.) influence the price of cars? Is there a correlation between engine size and the price of the car?</vt:lpstr>
      <vt:lpstr>Hypotheses Null Hypothesis (H0): There is no correlation between year and price Alternative Hypothesis (H1): There is a correlation between year and price. Null Hypothesis (H0): The type of transmission does not affect car price. Alternative Hypothesis (H1): The type of transmission affects car price. Null Hypothesis (H0): There is no relationship between total mileage and car price. Alternative Hypothesis (H1): There is a relationship between total mileage and car price. Null Hypothesis (H0): The type of fuel does not influence car price. Alternative Hypothesis (H1): The type of fuel influences car price. Null Hypothesis (H0): There is no correlation between engine size and car price. Alternative Hypothesis (H1): There is a correlation between engine size and car price.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Iftakhirul Mohaimin Alif</dc:creator>
  <cp:lastModifiedBy>Iftakhirul Mohaimin Alif [Student-PECS]</cp:lastModifiedBy>
  <cp:revision>1</cp:revision>
  <dcterms:modified xsi:type="dcterms:W3CDTF">2024-10-28T15:57:06Z</dcterms:modified>
</cp:coreProperties>
</file>