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73" r:id="rId4"/>
    <p:sldId id="286" r:id="rId5"/>
    <p:sldId id="287" r:id="rId6"/>
    <p:sldId id="289" r:id="rId7"/>
    <p:sldId id="290" r:id="rId8"/>
    <p:sldId id="342" r:id="rId9"/>
    <p:sldId id="340" r:id="rId10"/>
    <p:sldId id="291" r:id="rId11"/>
    <p:sldId id="292" r:id="rId12"/>
    <p:sldId id="293" r:id="rId13"/>
    <p:sldId id="294" r:id="rId14"/>
    <p:sldId id="435" r:id="rId15"/>
    <p:sldId id="437" r:id="rId16"/>
    <p:sldId id="352" r:id="rId17"/>
    <p:sldId id="353" r:id="rId18"/>
    <p:sldId id="360" r:id="rId19"/>
    <p:sldId id="361" r:id="rId20"/>
    <p:sldId id="362" r:id="rId21"/>
    <p:sldId id="363" r:id="rId22"/>
    <p:sldId id="419" r:id="rId23"/>
    <p:sldId id="335" r:id="rId24"/>
    <p:sldId id="407" r:id="rId25"/>
    <p:sldId id="264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5988"/>
  </p:normalViewPr>
  <p:slideViewPr>
    <p:cSldViewPr snapToGrid="0" snapToObjects="1">
      <p:cViewPr varScale="1">
        <p:scale>
          <a:sx n="67" d="100"/>
          <a:sy n="67" d="100"/>
        </p:scale>
        <p:origin x="152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YEDA ANIKA TASNIM" userId="8fb70a1d-16e3-4c86-a699-7b87e9bfa60b" providerId="ADAL" clId="{F0BAA783-FDE3-4B91-B221-DC42646E66B0}"/>
    <pc:docChg chg="modSld">
      <pc:chgData name="SYEDA ANIKA TASNIM" userId="8fb70a1d-16e3-4c86-a699-7b87e9bfa60b" providerId="ADAL" clId="{F0BAA783-FDE3-4B91-B221-DC42646E66B0}" dt="2023-12-03T14:27:27.328" v="8" actId="20577"/>
      <pc:docMkLst>
        <pc:docMk/>
      </pc:docMkLst>
      <pc:sldChg chg="modSp mod">
        <pc:chgData name="SYEDA ANIKA TASNIM" userId="8fb70a1d-16e3-4c86-a699-7b87e9bfa60b" providerId="ADAL" clId="{F0BAA783-FDE3-4B91-B221-DC42646E66B0}" dt="2023-12-03T14:27:27.328" v="8" actId="20577"/>
        <pc:sldMkLst>
          <pc:docMk/>
          <pc:sldMk cId="1331624214" sldId="294"/>
        </pc:sldMkLst>
        <pc:spChg chg="mod">
          <ac:chgData name="SYEDA ANIKA TASNIM" userId="8fb70a1d-16e3-4c86-a699-7b87e9bfa60b" providerId="ADAL" clId="{F0BAA783-FDE3-4B91-B221-DC42646E66B0}" dt="2023-12-03T14:27:27.328" v="8" actId="20577"/>
          <ac:spMkLst>
            <pc:docMk/>
            <pc:sldMk cId="1331624214" sldId="294"/>
            <ac:spMk id="3" creationId="{F2EEB101-B15F-A9EE-A041-3C32B6FEE1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6CFE72D9-87DE-4F43-A043-B145548794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19DB2FDD-51AF-F246-A747-854A1D2F8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6591" y="4344025"/>
            <a:ext cx="5486400" cy="41144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0" tIns="45715" rIns="91430" bIns="45715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7EDF6219-82C1-4A93-ABED-5E34596BBC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A3B3F0-AAF5-4CFC-A7B5-497CCE8C3F5E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1956D3A9-AF53-4EE2-8367-5C87C40B8B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EDD8E06E-9ABA-4101-95DC-533C74A92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2E8E951B-6D4F-4F3C-BA0F-CE3137BC43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AEBF62B-A5D8-4ED3-B7C7-E5B4C8E4833B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609817C1-9D09-405F-A4BE-35AA840FB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3C7757C3-4E01-44F0-9943-4A8D5D2ED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1B43D4C6-B078-49B2-94A6-F75E860811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EA43B7E-7F16-4CAA-8D0B-87BEF463E3F2}" type="slidenum">
              <a:rPr lang="en-US" altLang="en-US">
                <a:latin typeface="Helvetica" panose="020B0604020202020204" pitchFamily="34" charset="0"/>
              </a:rPr>
              <a:pPr/>
              <a:t>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E292BC99-152D-4943-9445-C6754FFD27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9E8606BA-AF5C-481E-B48E-40B54C2A2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88A20251-A093-4172-BD74-A36C2A3F8B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EEF4FF4-C9FD-46D9-BF24-6598973F25B8}" type="slidenum">
              <a:rPr lang="en-US" altLang="en-US">
                <a:latin typeface="Helvetica" panose="020B0604020202020204" pitchFamily="34" charset="0"/>
              </a:rPr>
              <a:pPr/>
              <a:t>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BD19E41-E753-43B4-A52C-F3C0FDC809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AFC68E5A-AEFD-4D41-934B-C0BEE57967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D3347AF9-CA54-42AC-9FA2-E17F9D18B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A0C2A26-FBF5-46FA-899B-D75458F32531}" type="slidenum">
              <a:rPr lang="en-US" altLang="en-US">
                <a:latin typeface="Helvetica" panose="020B0604020202020204" pitchFamily="34" charset="0"/>
              </a:rPr>
              <a:pPr/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62558D90-8CA8-4F16-A6C4-3F37608C4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87E4D024-6FA4-4D6B-903C-7C347FA17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50C617EC-69D7-48FD-96B7-888407EFA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2E3722-5434-4F37-913B-2B1F1F97A901}" type="slidenum">
              <a:rPr lang="en-US" altLang="en-US">
                <a:latin typeface="Helvetica" panose="020B0604020202020204" pitchFamily="34" charset="0"/>
              </a:rPr>
              <a:pPr/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6E09880E-5593-4F49-B83A-1998139242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2A483F1E-ED51-4E4A-83B7-93984987F0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76243B76-2943-42FA-AE2E-8057E0DD31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09C96D-E87B-4C31-99FE-48B6AE2110B9}" type="slidenum">
              <a:rPr lang="en-US" altLang="en-US">
                <a:latin typeface="Helvetica" panose="020B0604020202020204" pitchFamily="34" charset="0"/>
              </a:rPr>
              <a:pPr/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4A9262E4-57B9-4642-B155-37E91B7CC5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0A1AB74C-BD95-4DD3-84AC-B364BD691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901C5943-A604-4186-BD17-441B8EDDC0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BD022F-97F0-4574-BB51-63412DE8BAAC}" type="slidenum">
              <a:rPr lang="en-US" altLang="en-US">
                <a:latin typeface="Helvetica" panose="020B0604020202020204" pitchFamily="34" charset="0"/>
              </a:rPr>
              <a:pPr/>
              <a:t>19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F507C2D-484D-4A5B-B922-81627BBC5C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03FF2E32-DC03-4BBA-B152-8A4AC669F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E23A9656-86B1-4C99-926E-64E7EC4E8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6CB05FC-BB22-4350-90D1-FD01A765181B}" type="slidenum">
              <a:rPr lang="en-US" altLang="en-US">
                <a:latin typeface="Helvetica" panose="020B0604020202020204" pitchFamily="34" charset="0"/>
              </a:rPr>
              <a:pPr/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8512BC6C-8103-4427-AE5D-8B16565989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365BBC49-203D-48FB-B5E3-E304CAFE6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46A3333C-AE35-4AAE-8347-17622A596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A05447-E3CE-4EF1-A94F-D7CBC0B7D017}" type="slidenum">
              <a:rPr lang="en-US" altLang="en-US">
                <a:latin typeface="Helvetica" panose="020B0604020202020204" pitchFamily="34" charset="0"/>
              </a:rPr>
              <a:pPr/>
              <a:t>21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F3D210D4-6BF0-4A24-8068-30C18155C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F3DC1F24-2CCF-4C8C-A244-1B90B164B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2209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2259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EC8A-4BC4-49E5-0ACC-B58CC9349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C7135-CA2A-99AA-FAB7-940508F8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" y="1767840"/>
            <a:ext cx="8981439" cy="435832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A process can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swapped</a:t>
            </a:r>
            <a:r>
              <a:rPr lang="en-US" altLang="en-US" dirty="0"/>
              <a:t> temporarily out of memory to a backing store, and then brought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back</a:t>
            </a:r>
            <a:r>
              <a:rPr lang="en-US" altLang="en-US" dirty="0"/>
              <a:t> into memory for continued execution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Total physical memory space of processes can exceed physical memory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Backing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store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fast disk large enough to accommodate copies of all memory images for all users; must provide direct access to these memory images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Roll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out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roll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swapping variant used for priority-based scheduling algorithms; lower-priority process is swapped out so higher-priority process can be loaded and executed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Major part of swap time is transfer time; total transfer time is directly proportional to the amount of memory swapped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System maintains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ready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queue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ready-to-run processes which have memory images on disk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7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F10C-4995-8CB6-0081-95B65B54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Swapping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032B9-3D43-468C-ECC6-D467E1A69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1" y="1767840"/>
            <a:ext cx="8462010" cy="43583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Does the swapped out process need to swap back in to same physical addresses?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Depends on address binding method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Plus consider pending I/O to / from process memory space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Modified versions of swapping are found on many systems (i.e., UNIX, Linux, and Windows)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Swapping normally disabled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Started if more than threshold amount of memory allocated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Disabled again once memory demand reduced below threshold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1400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28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F088-4F78-03FC-4E4A-3C419116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Schematic View of Swapping</a:t>
            </a:r>
            <a:endParaRPr lang="en-US" dirty="0"/>
          </a:p>
        </p:txBody>
      </p:sp>
      <p:pic>
        <p:nvPicPr>
          <p:cNvPr id="4" name="Picture 4" descr="8">
            <a:extLst>
              <a:ext uri="{FF2B5EF4-FFF2-40B4-BE49-F238E27FC236}">
                <a16:creationId xmlns:a16="http://schemas.microsoft.com/office/drawing/2014/main" id="{421D1D13-A09C-F162-92EA-3D0DE9E31D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60" y="1910080"/>
            <a:ext cx="4805680" cy="345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317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93BA-30D3-5B75-B937-C2311223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dirty="0"/>
              <a:t>Context Switch Time including Swapping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EB101-B15F-A9EE-A041-3C32B6FE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930400"/>
            <a:ext cx="8574087" cy="41957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If next processes to be put on CPU is not in memory, need to swap out a process and swap in target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Context switch time can then be very high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100MB process swapping to hard disk with transfer rate of 50MB/sec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Swap out time of 2000 </a:t>
            </a:r>
            <a:r>
              <a:rPr lang="en-US" altLang="en-US" dirty="0" err="1"/>
              <a:t>ms</a:t>
            </a:r>
            <a:r>
              <a:rPr lang="en-US" altLang="en-US"/>
              <a:t> or 2 sec</a:t>
            </a:r>
            <a:endParaRPr lang="en-US" alt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Plus swap in of same sized process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Total context switch swapping component time of 4000ms (4 seconds)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Can reduce if reduce size of memory swapped – by knowing how much memory really being used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System calls to inform OS of memory use via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request_memory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/>
              <a:t>and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release_memory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24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BE6FCBF9-24F1-4406-894F-17942C5B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062" y="618085"/>
            <a:ext cx="7635875" cy="576262"/>
          </a:xfrm>
        </p:spPr>
        <p:txBody>
          <a:bodyPr/>
          <a:lstStyle/>
          <a:p>
            <a:r>
              <a:rPr lang="en-US" altLang="en-US" sz="2800" dirty="0"/>
              <a:t>Context Switch Time and Swapping (Cont.)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24681AA8-7211-4633-A995-73D1EB580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062" y="1871433"/>
            <a:ext cx="7635875" cy="47545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Other constraints as well on swapping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Pending I/O – can’t swap out as I/O would occur to wrong process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Or always transfer I/O to kernel space, then to I/O device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Known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double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buffering</a:t>
            </a:r>
            <a:r>
              <a:rPr lang="en-US" altLang="en-US" dirty="0"/>
              <a:t>, adds overhead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Standard swapping not used in modern operating systems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But modified version common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Swap only when free memory extremely low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24735D7-A004-488D-9911-97DF52D63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6283" y="799360"/>
            <a:ext cx="7869237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Swapping with Paging</a:t>
            </a:r>
            <a:endParaRPr lang="en-US" altLang="en-US" sz="2400" dirty="0"/>
          </a:p>
        </p:txBody>
      </p:sp>
      <p:pic>
        <p:nvPicPr>
          <p:cNvPr id="60419" name="Picture 2" descr="W:\os-book\OS10\slide-dir\os-figures\9_20.jpg">
            <a:extLst>
              <a:ext uri="{FF2B5EF4-FFF2-40B4-BE49-F238E27FC236}">
                <a16:creationId xmlns:a16="http://schemas.microsoft.com/office/drawing/2014/main" id="{D7C55644-50F2-4074-8699-2BE71EB4A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113" y="2072851"/>
            <a:ext cx="4875212" cy="454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534D9BC0-752C-49BF-81BD-50A1A3166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4383" y="693579"/>
            <a:ext cx="7831137" cy="5762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Fragmentation</a:t>
            </a:r>
          </a:p>
        </p:txBody>
      </p:sp>
      <p:sp>
        <p:nvSpPr>
          <p:cNvPr id="23555" name="Rectangle 1027">
            <a:extLst>
              <a:ext uri="{FF2B5EF4-FFF2-40B4-BE49-F238E27FC236}">
                <a16:creationId xmlns:a16="http://schemas.microsoft.com/office/drawing/2014/main" id="{C8EC98FB-DB12-4D53-B1D8-DA0D6EC9FE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0223" y="1909762"/>
            <a:ext cx="7663186" cy="49990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External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total memory space exists to satisfy a request, but it is not contiguous</a:t>
            </a:r>
            <a:endParaRPr lang="en-US" altLang="en-US" b="1" dirty="0">
              <a:solidFill>
                <a:srgbClr val="3366FF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Internal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allocated memory may be slightly larger than requested memory; this size difference is memory internal to a partition, but not being 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First fit analysis reveals that given </a:t>
            </a:r>
            <a:r>
              <a:rPr lang="en-US" altLang="en-US" i="1" dirty="0"/>
              <a:t>N</a:t>
            </a:r>
            <a:r>
              <a:rPr lang="en-US" altLang="en-US" dirty="0"/>
              <a:t> blocks allocated, 0.5 </a:t>
            </a:r>
            <a:r>
              <a:rPr lang="en-US" altLang="en-US" i="1" dirty="0"/>
              <a:t>N</a:t>
            </a:r>
            <a:r>
              <a:rPr lang="en-US" altLang="en-US" dirty="0"/>
              <a:t> blocks lost to fragmentation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1/3 may be unusable -&gt;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50-percent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rule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08491A6-3C3E-4138-B669-0D4F9036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7374"/>
            <a:ext cx="8229600" cy="5762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Fragmentation (Cont.)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73A91733-AB03-41FF-84D0-DFF0EF0FE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5458"/>
            <a:ext cx="7651102" cy="45307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Reduce external fragmentation by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compaction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Shuffle memory contents to place all free memory together in one large block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Compaction is possible </a:t>
            </a:r>
            <a:r>
              <a:rPr lang="en-US" altLang="en-US" i="1" dirty="0"/>
              <a:t>only</a:t>
            </a:r>
            <a:r>
              <a:rPr lang="en-US" altLang="en-US" dirty="0"/>
              <a:t> if relocation is dynamic, and is done at execution time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I/O problem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Latch job in memory while it is involved in I/O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Do I/O only into OS buffers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Now consider that backing store has same fragmentation problems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E725BB56-A638-4160-B622-2B266E8E7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52939"/>
            <a:ext cx="8229600" cy="5762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Paging</a:t>
            </a:r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441B5E44-FE32-44C1-BCFC-248B4940F1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600" y="1754981"/>
            <a:ext cx="8940800" cy="48768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Physical  address space of a process can be noncontiguous; process is allocated physical memory whenever the latter is available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Avoids external fragmentation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Avoids problem of varying sized memory chunks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Divide physical memory into fixed-sized blocks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frames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000000"/>
                </a:solidFill>
              </a:rPr>
              <a:t>Size </a:t>
            </a:r>
            <a:r>
              <a:rPr lang="en-US" altLang="en-US" dirty="0"/>
              <a:t>is power of 2, between 512 bytes and 16 Mbytes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Divide logical memory into blocks of same size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Keep track of all free frames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To run a program of size </a:t>
            </a:r>
            <a:r>
              <a:rPr lang="en-US" altLang="en-US" b="1" i="1" dirty="0"/>
              <a:t>N</a:t>
            </a:r>
            <a:r>
              <a:rPr lang="en-US" altLang="en-US" i="1" dirty="0"/>
              <a:t> </a:t>
            </a:r>
            <a:r>
              <a:rPr lang="en-US" altLang="en-US" dirty="0"/>
              <a:t>pages, need to find </a:t>
            </a:r>
            <a:r>
              <a:rPr lang="en-US" altLang="en-US" b="1" i="1" dirty="0"/>
              <a:t>N</a:t>
            </a:r>
            <a:r>
              <a:rPr lang="en-US" altLang="en-US" dirty="0"/>
              <a:t> free frames and load program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Set up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dirty="0"/>
              <a:t> to translate logical to physical addresses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Backing store likewise split into pages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Still have Internal fragmentation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576DB622-C30C-459E-B80D-9EEFF320C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4858" y="549275"/>
            <a:ext cx="7840662" cy="5762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Address Translation Scheme</a:t>
            </a:r>
          </a:p>
        </p:txBody>
      </p:sp>
      <p:sp>
        <p:nvSpPr>
          <p:cNvPr id="33795" name="Rectangle 1027">
            <a:extLst>
              <a:ext uri="{FF2B5EF4-FFF2-40B4-BE49-F238E27FC236}">
                <a16:creationId xmlns:a16="http://schemas.microsoft.com/office/drawing/2014/main" id="{42BA3A11-5083-4DE6-80B0-272DB2FBA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5455" y="1643698"/>
            <a:ext cx="7299325" cy="44831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Address generated by CPU is divided into: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number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p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used as an index into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which contains base address of each page in physical memory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offset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d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combined with base address to define the physical memory address that is sent to the memory unit</a:t>
            </a:r>
          </a:p>
          <a:p>
            <a:pPr lvl="1">
              <a:buFont typeface="Wingdings" panose="05000000000000000000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anose="05000000000000000000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anose="05000000000000000000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anose="05000000000000000000" pitchFamily="2" charset="2"/>
              <a:buChar char="q"/>
              <a:defRPr/>
            </a:pPr>
            <a:endParaRPr lang="en-US" altLang="en-US" dirty="0"/>
          </a:p>
          <a:p>
            <a:pPr lvl="1">
              <a:buFont typeface="Wingdings" panose="05000000000000000000" pitchFamily="2" charset="2"/>
              <a:buChar char="q"/>
              <a:defRPr/>
            </a:pPr>
            <a:r>
              <a:rPr lang="en-US" altLang="en-US" dirty="0"/>
              <a:t>For given logical address space 2</a:t>
            </a:r>
            <a:r>
              <a:rPr lang="en-US" altLang="en-US" i="1" baseline="30000" dirty="0"/>
              <a:t>m </a:t>
            </a:r>
            <a:r>
              <a:rPr lang="en-US" altLang="en-US" dirty="0"/>
              <a:t>and page size</a:t>
            </a:r>
            <a:r>
              <a:rPr lang="en-US" altLang="en-US" baseline="30000" dirty="0"/>
              <a:t> </a:t>
            </a:r>
            <a:r>
              <a:rPr lang="en-US" altLang="en-US" i="1" dirty="0"/>
              <a:t>2</a:t>
            </a:r>
            <a:r>
              <a:rPr lang="en-US" altLang="en-US" baseline="30000" dirty="0"/>
              <a:t>n</a:t>
            </a:r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69904815-E7B7-455B-B35E-A1E6ACF08AD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03" y="4335780"/>
            <a:ext cx="33432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Background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Logical and Physical Address Space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Static and Dynamic Loading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Swapping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Fragmentation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Paging 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Virtual Memory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EF58487-042D-466C-B9C3-00E5052CD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670331"/>
            <a:ext cx="7937500" cy="5762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Paging Hardware</a:t>
            </a:r>
          </a:p>
        </p:txBody>
      </p:sp>
      <p:pic>
        <p:nvPicPr>
          <p:cNvPr id="27651" name="Picture 7" descr="C:\Users\as668\Desktop\9_08.jpg">
            <a:extLst>
              <a:ext uri="{FF2B5EF4-FFF2-40B4-BE49-F238E27FC236}">
                <a16:creationId xmlns:a16="http://schemas.microsoft.com/office/drawing/2014/main" id="{D7F6073E-F3FF-45ED-A7D7-18DC33404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1666875"/>
            <a:ext cx="6589713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449B79E3-F191-44B4-954F-BE958071C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44859"/>
            <a:ext cx="8229600" cy="644525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Paging Model of Logical and  Physical Memory</a:t>
            </a:r>
          </a:p>
        </p:txBody>
      </p:sp>
      <p:pic>
        <p:nvPicPr>
          <p:cNvPr id="28675" name="Picture 1030">
            <a:extLst>
              <a:ext uri="{FF2B5EF4-FFF2-40B4-BE49-F238E27FC236}">
                <a16:creationId xmlns:a16="http://schemas.microsoft.com/office/drawing/2014/main" id="{A17EFDC3-16BC-41C6-9509-A54864929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762426"/>
            <a:ext cx="4938712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627C9DD-1BF9-4605-A223-3B7680AC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610393"/>
            <a:ext cx="8229600" cy="5762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Paging Example 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53A6D79-A0D1-42C5-8E0A-4AF4B4E9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64" y="1712912"/>
            <a:ext cx="7604449" cy="4821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Logical address:  n = 2 and  m = 4. Using a page size of 4 bytes and a physical memory of 32 bytes (8 pages)</a:t>
            </a:r>
          </a:p>
        </p:txBody>
      </p:sp>
      <p:pic>
        <p:nvPicPr>
          <p:cNvPr id="29700" name="Picture 6">
            <a:extLst>
              <a:ext uri="{FF2B5EF4-FFF2-40B4-BE49-F238E27FC236}">
                <a16:creationId xmlns:a16="http://schemas.microsoft.com/office/drawing/2014/main" id="{5AE8FE82-D7E1-4A71-B46E-996A46A93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220" y="2640013"/>
            <a:ext cx="3384550" cy="421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BD8A388-8E27-4EE5-81A8-60463D77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91992"/>
            <a:ext cx="8229600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Virtual memory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522901F-947A-433D-9A89-77363C3CE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3457" y="1759899"/>
            <a:ext cx="7679094" cy="45291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 memory </a:t>
            </a:r>
            <a:r>
              <a:rPr lang="en-US" altLang="en-US" dirty="0"/>
              <a:t>– separation of user logical memory from physical memory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Only part of the program needs to be in memory for execution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Logical address space can therefore be much larger than physical address space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Allows address spaces to be shared by several processes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Allows for more efficient process creation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More programs running concurrently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Less I/O needed to load or swap processes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D98FEA7-C7CA-4225-97D5-87D05E0B6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12312"/>
            <a:ext cx="8229600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Virtual memory 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EAA72FA-32BB-4333-A973-F0773984B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13626"/>
            <a:ext cx="7688424" cy="45291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 address space</a:t>
            </a:r>
            <a:r>
              <a:rPr lang="en-US" altLang="en-US" dirty="0"/>
              <a:t> – logical view of how process is stored in memory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Usually start at address 0, contiguous addresses until end of space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Meanwhile, physical memory organized in page frames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MMU must map logical to physical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Virtual memory can be implemented via: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Demand paging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Demand segmentation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/>
              <a:t>Written by Galvin and Silberschatz</a:t>
            </a:r>
          </a:p>
          <a:p>
            <a:pPr lvl="1">
              <a:buFont typeface="Wingdings" pitchFamily="2" charset="2"/>
              <a:buChar char="q"/>
            </a:pPr>
            <a:r>
              <a:rPr lang="en-US"/>
              <a:t>Edition: 9</a:t>
            </a:r>
            <a:r>
              <a:rPr lang="en-US" baseline="30000"/>
              <a:t>th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430669" y="1114339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/>
              <a:t>Operating Systems Concept</a:t>
            </a:r>
          </a:p>
          <a:p>
            <a:pPr lvl="1">
              <a:buFont typeface="Wingdings" pitchFamily="2" charset="2"/>
              <a:buChar char="q"/>
            </a:pPr>
            <a:r>
              <a:rPr lang="en-US" dirty="0"/>
              <a:t>Written by Galvin and </a:t>
            </a:r>
            <a:r>
              <a:rPr lang="en-US" dirty="0" err="1"/>
              <a:t>Silberschatz</a:t>
            </a:r>
            <a:endParaRPr lang="en-US" dirty="0"/>
          </a:p>
          <a:p>
            <a:pPr lvl="1">
              <a:buFont typeface="Wingdings" pitchFamily="2" charset="2"/>
              <a:buChar char="q"/>
            </a:pPr>
            <a:r>
              <a:rPr lang="en-US" dirty="0"/>
              <a:t>Edition: 9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CB2F8AEF-6638-474E-A15F-3BC2DA0BB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dirty="0"/>
              <a:t>Background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092864E3-6570-724A-8309-ED38FBEC3B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4163" y="2008339"/>
            <a:ext cx="8574087" cy="399256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Program must be brought (from disk)  into memory and placed within a process for it to be run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Main memory and registers are only storage CPU can access directly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Memory unit only sees a stream of: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addresses + read requests, or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dirty="0"/>
              <a:t>address + data and write requests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Register access is done in one CPU clock (or less)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Main memory can take many cycles, causing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stall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Cache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sits between main memory and CPU registers</a:t>
            </a:r>
            <a:endParaRPr lang="en-US" altLang="en-US" sz="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Protection of memory required to ensure correct operation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b="1" dirty="0"/>
          </a:p>
          <a:p>
            <a:pPr>
              <a:buFont typeface="Wingdings" panose="05000000000000000000" pitchFamily="2" charset="2"/>
              <a:buChar char="q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604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68BD32B-EF1F-107B-C7AD-4DCFB27AD3BE}"/>
              </a:ext>
            </a:extLst>
          </p:cNvPr>
          <p:cNvSpPr txBox="1">
            <a:spLocks noChangeArrowheads="1"/>
          </p:cNvSpPr>
          <p:nvPr/>
        </p:nvSpPr>
        <p:spPr>
          <a:xfrm>
            <a:off x="706016" y="1899919"/>
            <a:ext cx="8152234" cy="1662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Need to ensure that a process can access only those addresses in its address space.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We can provide this protection by using  a pair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base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and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limit registers</a:t>
            </a:r>
            <a:r>
              <a:rPr lang="en-US" altLang="en-US" dirty="0"/>
              <a:t> define the logical address space of a process</a:t>
            </a:r>
          </a:p>
        </p:txBody>
      </p:sp>
      <p:pic>
        <p:nvPicPr>
          <p:cNvPr id="6" name="Picture 5" descr="W:\os-book\OS10\slide-dir\os-figures\9_01.jpg">
            <a:extLst>
              <a:ext uri="{FF2B5EF4-FFF2-40B4-BE49-F238E27FC236}">
                <a16:creationId xmlns:a16="http://schemas.microsoft.com/office/drawing/2014/main" id="{BEBAF220-1C13-FCD7-1B09-0C02CA1FB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790" y="3429000"/>
            <a:ext cx="326390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E1380A3-393D-5DD6-EAB0-BE657C3E0F7D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284163" y="630238"/>
            <a:ext cx="8574087" cy="968375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dirty="0"/>
              <a:t>Protection</a:t>
            </a:r>
          </a:p>
        </p:txBody>
      </p:sp>
    </p:spTree>
    <p:extLst>
      <p:ext uri="{BB962C8B-B14F-4D97-AF65-F5344CB8AC3E}">
        <p14:creationId xmlns:p14="http://schemas.microsoft.com/office/powerpoint/2010/main" val="302263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F262-DC3C-6397-5B17-E60302DF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Hardware Address Protection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B5BC994-B2CB-B5F9-F463-415D0BA0C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948" y="1859280"/>
            <a:ext cx="7846491" cy="434904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CPU must check every memory access generated in user mode to be sure it is between base and limit for that user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the instructions to loading the base and limit registers are privileged 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9" name="Picture 4" descr="W:\os-book\OS10\slide-dir\os-figures\9_02.jpg">
            <a:extLst>
              <a:ext uri="{FF2B5EF4-FFF2-40B4-BE49-F238E27FC236}">
                <a16:creationId xmlns:a16="http://schemas.microsoft.com/office/drawing/2014/main" id="{97576FFE-E67B-AA13-CE6E-117FBFF07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21" y="2571750"/>
            <a:ext cx="525145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181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329F-1C3E-79FB-8136-44CC2431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Address Binding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176F23-D38E-76FD-79F3-3AFD0EF14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363" y="1889760"/>
            <a:ext cx="8574087" cy="47599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kumimoji="0" lang="en-US" altLang="en-US" dirty="0"/>
              <a:t>Programs on disk, ready to be brought into memory to execute form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input queue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kumimoji="0" lang="en-US" altLang="en-US" dirty="0"/>
              <a:t>Without support, must be loaded into address 0000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kumimoji="0" lang="en-US" altLang="en-US" dirty="0"/>
              <a:t>Inconvenient to have first user process physical address always at 0000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kumimoji="0" lang="en-US" altLang="en-US" dirty="0"/>
              <a:t>How can it not be?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r>
              <a:rPr kumimoji="0" lang="en-US" altLang="en-US" dirty="0"/>
              <a:t>Addresses represented in different ways at different stages of a program</a:t>
            </a:r>
            <a:r>
              <a:rPr kumimoji="0" lang="ja-JP" altLang="en-US" dirty="0"/>
              <a:t>’</a:t>
            </a:r>
            <a:r>
              <a:rPr kumimoji="0" lang="en-US" altLang="ja-JP" dirty="0"/>
              <a:t>s life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kumimoji="0" lang="en-US" altLang="en-US" dirty="0"/>
              <a:t>Source code addresses usually symbolic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kumimoji="0" lang="en-US" altLang="en-US" dirty="0"/>
              <a:t>Compiled code addresses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bind</a:t>
            </a:r>
            <a:r>
              <a:rPr kumimoji="0" lang="en-US" altLang="en-US" b="1" dirty="0">
                <a:solidFill>
                  <a:srgbClr val="0000FF"/>
                </a:solidFill>
              </a:rPr>
              <a:t> </a:t>
            </a:r>
            <a:r>
              <a:rPr kumimoji="0" lang="en-US" altLang="en-US" dirty="0"/>
              <a:t>to relocatable addresses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kumimoji="0" lang="en-US" altLang="en-US" dirty="0"/>
              <a:t>i.e., </a:t>
            </a:r>
            <a:r>
              <a:rPr kumimoji="0" lang="ja-JP" altLang="en-US" dirty="0"/>
              <a:t>“</a:t>
            </a:r>
            <a:r>
              <a:rPr kumimoji="0" lang="en-US" altLang="ja-JP" dirty="0"/>
              <a:t>14 bytes from beginning of this module</a:t>
            </a:r>
            <a:r>
              <a:rPr kumimoji="0" lang="ja-JP" altLang="en-US" dirty="0"/>
              <a:t>”</a:t>
            </a:r>
            <a:endParaRPr kumimoji="0" lang="en-US" altLang="ja-JP" dirty="0"/>
          </a:p>
          <a:p>
            <a:pPr lvl="1">
              <a:buFont typeface="Wingdings" panose="05000000000000000000" pitchFamily="2" charset="2"/>
              <a:buChar char="q"/>
            </a:pPr>
            <a:r>
              <a:rPr kumimoji="0" lang="en-US" altLang="en-US" dirty="0"/>
              <a:t>Linker or loader will bind relocatable addresses to absolute addresses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kumimoji="0" lang="en-US" altLang="en-US" dirty="0"/>
              <a:t>i.e., 74014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kumimoji="0" lang="en-US" altLang="en-US" dirty="0"/>
              <a:t>Each binding maps one address space to another</a:t>
            </a:r>
          </a:p>
          <a:p>
            <a:pPr>
              <a:buFont typeface="Wingdings" panose="05000000000000000000" pitchFamily="2" charset="2"/>
              <a:buChar char="q"/>
            </a:pPr>
            <a:endParaRPr kumimoji="0" lang="en-US" altLang="en-US" dirty="0"/>
          </a:p>
          <a:p>
            <a:pPr lvl="1">
              <a:buFont typeface="Wingdings" panose="05000000000000000000" pitchFamily="2" charset="2"/>
              <a:buChar char="q"/>
            </a:pPr>
            <a:endParaRPr kumimoji="0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6434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9575-9639-F284-836A-BA8170C6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dirty="0"/>
              <a:t>Binding of Instructions and Data to Memory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8DCF80-713D-380C-16A8-038D1FA8256B}"/>
              </a:ext>
            </a:extLst>
          </p:cNvPr>
          <p:cNvSpPr txBox="1">
            <a:spLocks noChangeArrowheads="1"/>
          </p:cNvSpPr>
          <p:nvPr/>
        </p:nvSpPr>
        <p:spPr>
          <a:xfrm>
            <a:off x="507091" y="2025158"/>
            <a:ext cx="8433709" cy="38607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Address binding of instructions and data to memory addresses can happen at three different stages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/>
              <a:t>Compile time</a:t>
            </a:r>
            <a:r>
              <a:rPr lang="en-US" altLang="en-US" dirty="0"/>
              <a:t>:  If memory location known a priori,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absolute code </a:t>
            </a:r>
            <a:r>
              <a:rPr lang="en-US" altLang="en-US" dirty="0"/>
              <a:t>can be generated; must recompile code if starting location changes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/>
              <a:t>Load time</a:t>
            </a:r>
            <a:r>
              <a:rPr lang="en-US" altLang="en-US" dirty="0"/>
              <a:t>:  Must generate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relocatable code </a:t>
            </a:r>
            <a:r>
              <a:rPr lang="en-US" altLang="en-US" dirty="0"/>
              <a:t>if memory location is not known at compile time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/>
              <a:t>Execution time</a:t>
            </a:r>
            <a:r>
              <a:rPr lang="en-US" altLang="en-US" dirty="0"/>
              <a:t>:  Binding delayed until run time if the process can be moved during its execution from one memory segment to another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altLang="en-US" dirty="0"/>
              <a:t>Need hardware support for address maps (e.g., base and limit</a:t>
            </a:r>
            <a:r>
              <a:rPr lang="en-US" altLang="en-US" i="1" dirty="0"/>
              <a:t> </a:t>
            </a:r>
            <a:r>
              <a:rPr lang="en-US" altLang="en-US" dirty="0"/>
              <a:t>registers)</a:t>
            </a:r>
          </a:p>
        </p:txBody>
      </p:sp>
    </p:spTree>
    <p:extLst>
      <p:ext uri="{BB962C8B-B14F-4D97-AF65-F5344CB8AC3E}">
        <p14:creationId xmlns:p14="http://schemas.microsoft.com/office/powerpoint/2010/main" val="294699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17DA286-2F3A-47A5-A909-FB6B92D7C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631" y="624078"/>
            <a:ext cx="8224837" cy="5715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Dynamic Loading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DD2F991-6EF7-4E08-A73D-5D29F7603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567" y="2018983"/>
            <a:ext cx="7641772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The entire  program does need to be in memory to execute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Routine is not loaded until it is called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Better memory-space utilization; unused routine is never loaded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All routines kept on disk in relocatable load format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Useful when large amounts of code are needed to handle infrequently occurring cases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dirty="0">
                <a:latin typeface="Helvetica" panose="020B0604020202020204" pitchFamily="34" charset="0"/>
              </a:rPr>
              <a:t>No special support from the operating system is required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dirty="0">
                <a:latin typeface="Helvetica" panose="020B0604020202020204" pitchFamily="34" charset="0"/>
              </a:rPr>
              <a:t>Implemented through program design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dirty="0">
                <a:latin typeface="Helvetica" panose="020B0604020202020204" pitchFamily="34" charset="0"/>
              </a:rPr>
              <a:t>OS can help by providing libraries to implement dynamic loading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EE17CB2-3EF8-43F1-A8BB-98F682CD0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808" y="660401"/>
            <a:ext cx="75485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Logical vs. Physical Address Space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26127BF-B122-444D-8E10-A4BB1E147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3194" y="1836103"/>
            <a:ext cx="7702615" cy="4468812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The concept of a logical address space that is bound to a separate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central to proper memory management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generated by the CPU; also referred to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address seen by the memory unit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dirty="0"/>
              <a:t>Logical and physical addresses are the same in compile-time and load-time address-binding schemes; logical (virtual) and physical addresses differ in execution-time address-binding scheme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the set of all logical addresses generated by a program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Physical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address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is the set of all physical addresses generated by a program</a:t>
            </a:r>
          </a:p>
          <a:p>
            <a:pPr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1893</TotalTime>
  <Words>1502</Words>
  <Application>Microsoft Office PowerPoint</Application>
  <PresentationFormat>On-screen Show (4:3)</PresentationFormat>
  <Paragraphs>188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Corbel</vt:lpstr>
      <vt:lpstr>Courier New</vt:lpstr>
      <vt:lpstr>Helvetica</vt:lpstr>
      <vt:lpstr>Times New Roman</vt:lpstr>
      <vt:lpstr>Wingdings</vt:lpstr>
      <vt:lpstr>Spectrum</vt:lpstr>
      <vt:lpstr>Operating System Concepts</vt:lpstr>
      <vt:lpstr>Lecture Outline</vt:lpstr>
      <vt:lpstr>Background</vt:lpstr>
      <vt:lpstr>Protection</vt:lpstr>
      <vt:lpstr>Hardware Address Protection</vt:lpstr>
      <vt:lpstr>Address Binding</vt:lpstr>
      <vt:lpstr>Binding of Instructions and Data to Memory</vt:lpstr>
      <vt:lpstr>Dynamic Loading</vt:lpstr>
      <vt:lpstr>Logical vs. Physical Address Space</vt:lpstr>
      <vt:lpstr>Swapping</vt:lpstr>
      <vt:lpstr>Swapping (Cont.)</vt:lpstr>
      <vt:lpstr>Schematic View of Swapping</vt:lpstr>
      <vt:lpstr>Context Switch Time including Swapping</vt:lpstr>
      <vt:lpstr>Context Switch Time and Swapping (Cont.)</vt:lpstr>
      <vt:lpstr>Swapping with Paging</vt:lpstr>
      <vt:lpstr>Fragmentation</vt:lpstr>
      <vt:lpstr>Fragmentation (Cont.)</vt:lpstr>
      <vt:lpstr>Paging</vt:lpstr>
      <vt:lpstr>Address Translation Scheme</vt:lpstr>
      <vt:lpstr>Paging Hardware</vt:lpstr>
      <vt:lpstr>Paging Model of Logical and  Physical Memory</vt:lpstr>
      <vt:lpstr>Paging Example </vt:lpstr>
      <vt:lpstr>Virtual memory </vt:lpstr>
      <vt:lpstr>Virtual memory  (Cont.)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SYEDA ANIKA TASNIM</cp:lastModifiedBy>
  <cp:revision>69</cp:revision>
  <dcterms:created xsi:type="dcterms:W3CDTF">2018-12-10T17:20:29Z</dcterms:created>
  <dcterms:modified xsi:type="dcterms:W3CDTF">2023-12-03T14:27:27Z</dcterms:modified>
</cp:coreProperties>
</file>