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8" r:id="rId4"/>
    <p:sldId id="259" r:id="rId5"/>
    <p:sldId id="260" r:id="rId6"/>
    <p:sldId id="261" r:id="rId7"/>
    <p:sldId id="268" r:id="rId8"/>
    <p:sldId id="434" r:id="rId9"/>
    <p:sldId id="491" r:id="rId10"/>
    <p:sldId id="504" r:id="rId11"/>
    <p:sldId id="503" r:id="rId12"/>
    <p:sldId id="500" r:id="rId13"/>
    <p:sldId id="435" r:id="rId14"/>
    <p:sldId id="441" r:id="rId15"/>
    <p:sldId id="271" r:id="rId16"/>
    <p:sldId id="279" r:id="rId17"/>
    <p:sldId id="281" r:id="rId18"/>
    <p:sldId id="294" r:id="rId19"/>
    <p:sldId id="295" r:id="rId20"/>
    <p:sldId id="283" r:id="rId21"/>
    <p:sldId id="284" r:id="rId22"/>
    <p:sldId id="285" r:id="rId23"/>
    <p:sldId id="286" r:id="rId24"/>
    <p:sldId id="257" r:id="rId25"/>
    <p:sldId id="505" r:id="rId26"/>
    <p:sldId id="26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506" r:id="rId35"/>
    <p:sldId id="507" r:id="rId36"/>
    <p:sldId id="508" r:id="rId37"/>
    <p:sldId id="509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8"/>
            <p14:sldId id="434"/>
            <p14:sldId id="491"/>
            <p14:sldId id="504"/>
            <p14:sldId id="503"/>
            <p14:sldId id="500"/>
            <p14:sldId id="435"/>
            <p14:sldId id="441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94"/>
            <p14:sldId id="295"/>
            <p14:sldId id="283"/>
            <p14:sldId id="284"/>
            <p14:sldId id="285"/>
            <p14:sldId id="286"/>
            <p14:sldId id="257"/>
            <p14:sldId id="505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506"/>
            <p14:sldId id="507"/>
            <p14:sldId id="508"/>
            <p14:sldId id="509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121212"/>
    <a:srgbClr val="000000"/>
    <a:srgbClr val="3D3D3D"/>
    <a:srgbClr val="D24726"/>
    <a:srgbClr val="404040"/>
    <a:srgbClr val="FF9B45"/>
    <a:srgbClr val="DD462F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15/srivastava14a/srivastava14a.pdf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 user-friendly neural network library written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FD5FD95-79EB-4337-8D5A-314A9E5B5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7D6107-58C5-44AD-BF7C-E76A6E28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Dropout:</a:t>
            </a:r>
            <a:r>
              <a:rPr lang="en-US" dirty="0">
                <a:hlinkClick r:id="rId3"/>
              </a:rPr>
              <a:t>A Simple Way to Prevent Neural Networks from Overfitting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Batch normalization is a technique for training very deep neural networks that standardizes the inputs to a layer for each mini-batch. This has the effect of stabilizing the learning process and dramatically reducing the number of training epochs required to train deep networks.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units</a:t>
            </a:r>
            <a:r>
              <a:rPr lang="en-US" dirty="0"/>
              <a:t>: Positive integer, dimensionality of the output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8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" y="703263"/>
            <a:ext cx="6267450" cy="35258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2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a phrase?</a:t>
            </a:r>
          </a:p>
          <a:p>
            <a:r>
              <a:rPr lang="en-US" dirty="0"/>
              <a:t>Words can be grouped together, but without a subject or a verb. This is called a phrase.</a:t>
            </a:r>
          </a:p>
          <a:p>
            <a:r>
              <a:rPr lang="en-US" dirty="0"/>
              <a:t>Because a phrase has neither subject nor verb, it can’t form a ‘predicate’. This is a structure that must contain a verb, and it tells you something about what the subject is doing.</a:t>
            </a:r>
          </a:p>
          <a:p>
            <a:r>
              <a:rPr lang="en-US" dirty="0"/>
              <a:t>Phrases can be very short – or quite long. Two examples of phrases are: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show the main problem with this dataset: there are to many common words due to sentenced </a:t>
            </a:r>
            <a:r>
              <a:rPr lang="en-US" dirty="0" err="1"/>
              <a:t>splitted</a:t>
            </a:r>
            <a:r>
              <a:rPr lang="en-US" dirty="0"/>
              <a:t> in phrases. As a result </a:t>
            </a:r>
            <a:r>
              <a:rPr lang="en-US" dirty="0" err="1"/>
              <a:t>stopwords</a:t>
            </a:r>
            <a:r>
              <a:rPr lang="en-US" dirty="0"/>
              <a:t> shouldn't be removed from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1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show the main problem with this dataset: there are to many common words due to sentenced partitioned into phrases. As a result stop words shouldn't be removed from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18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953"/>
              </a:lnSpc>
            </a:pPr>
            <a:r>
              <a:rPr lang="en-US" spc="-4"/>
              <a:t>10/8/2011</a:t>
            </a:r>
            <a:endParaRPr lang="en-US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11206">
              <a:lnSpc>
                <a:spcPts val="953"/>
              </a:lnSpc>
            </a:pPr>
            <a:r>
              <a:rPr lang="en-US" spc="-4"/>
              <a:t>Speech</a:t>
            </a:r>
            <a:r>
              <a:rPr lang="en-US" spc="-66"/>
              <a:t> </a:t>
            </a:r>
            <a:r>
              <a:rPr lang="en-US"/>
              <a:t>and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82" b="1" i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marL="22413">
              <a:lnSpc>
                <a:spcPts val="953"/>
              </a:lnSpc>
            </a:pPr>
            <a:fld id="{81D60167-4931-47E6-BA6A-407CBD079E47}" type="slidenum">
              <a:rPr lang="en-US" smtClean="0"/>
              <a:pPr marL="22413">
                <a:lnSpc>
                  <a:spcPts val="953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57E1-94CC-4E6C-A317-14948FBB3E0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5F5D-7787-4323-B29A-BDA3D98F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tgor/movie-review-sentiment-analysis-eda-and-models/noteboo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Movie Review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Imran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Mobile Computing Lab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11887200" cy="4445000"/>
          </a:xfrm>
        </p:spPr>
        <p:txBody>
          <a:bodyPr/>
          <a:lstStyle/>
          <a:p>
            <a:r>
              <a:rPr lang="en-US" sz="3600" i="1" dirty="0">
                <a:cs typeface="ＭＳ Ｐゴシック" pitchFamily="-65" charset="-128"/>
              </a:rPr>
              <a:t>Movie</a:t>
            </a:r>
            <a:r>
              <a:rPr lang="en-US" sz="36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3600" i="1" dirty="0">
                <a:cs typeface="ＭＳ Ｐゴシック" pitchFamily="-65" charset="-128"/>
              </a:rPr>
              <a:t>Products</a:t>
            </a:r>
            <a:r>
              <a:rPr lang="en-US" sz="36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3600" i="1" dirty="0">
                <a:cs typeface="ＭＳ Ｐゴシック" pitchFamily="-65" charset="-128"/>
              </a:rPr>
              <a:t>Public sentiment</a:t>
            </a:r>
            <a:r>
              <a:rPr lang="en-US" sz="36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3600" i="1" dirty="0">
                <a:cs typeface="ＭＳ Ｐゴシック" pitchFamily="-65" charset="-128"/>
              </a:rPr>
              <a:t>Politics</a:t>
            </a:r>
            <a:r>
              <a:rPr lang="en-US" sz="36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3600" i="1" dirty="0">
                <a:cs typeface="ＭＳ Ｐゴシック" pitchFamily="-65" charset="-128"/>
              </a:rPr>
              <a:t>Prediction</a:t>
            </a:r>
            <a:r>
              <a:rPr lang="en-US" sz="3600" dirty="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52" y="-127000"/>
            <a:ext cx="10363200" cy="114300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674328"/>
            <a:ext cx="11684000" cy="5181600"/>
          </a:xfrm>
        </p:spPr>
        <p:txBody>
          <a:bodyPr/>
          <a:lstStyle/>
          <a:p>
            <a:r>
              <a:rPr lang="en-US" sz="2400" b="1" dirty="0"/>
              <a:t>Emotion</a:t>
            </a:r>
            <a:r>
              <a:rPr lang="en-US" sz="2400" dirty="0"/>
              <a:t>: brief organically synchronized … evaluation of a major event </a:t>
            </a:r>
          </a:p>
          <a:p>
            <a:pPr lvl="1"/>
            <a:r>
              <a:rPr lang="en-US" sz="2400" i="1" dirty="0"/>
              <a:t>angry, sad, joyful, fearful, ashamed, proud, elated</a:t>
            </a:r>
            <a:endParaRPr lang="en-US" sz="2400" dirty="0"/>
          </a:p>
          <a:p>
            <a:r>
              <a:rPr lang="en-US" sz="2400" b="1" dirty="0"/>
              <a:t>Mood</a:t>
            </a:r>
            <a:r>
              <a:rPr lang="en-US" sz="2400" dirty="0"/>
              <a:t>: diffuse non-caused low-intensity long-duration change in subjective feeling</a:t>
            </a:r>
          </a:p>
          <a:p>
            <a:pPr lvl="1"/>
            <a:r>
              <a:rPr lang="en-US" sz="2400" i="1" dirty="0"/>
              <a:t>cheerful, gloomy, irritable, listless, depressed, buoyant</a:t>
            </a:r>
            <a:endParaRPr lang="en-US" sz="2400" dirty="0"/>
          </a:p>
          <a:p>
            <a:r>
              <a:rPr lang="en-US" sz="2400" b="1" dirty="0"/>
              <a:t>Interpersonal stances</a:t>
            </a:r>
            <a:r>
              <a:rPr lang="en-US" sz="2400" dirty="0"/>
              <a:t>: affective stance toward another person in a specific interaction</a:t>
            </a:r>
          </a:p>
          <a:p>
            <a:pPr lvl="1"/>
            <a:r>
              <a:rPr lang="en-US" sz="2400" i="1" dirty="0"/>
              <a:t>friendly, flirtatious, distant, cold, warm, supportive, contemptuous</a:t>
            </a:r>
          </a:p>
          <a:p>
            <a:r>
              <a:rPr lang="en-US" sz="2400" b="1" dirty="0"/>
              <a:t>Attitudes</a:t>
            </a:r>
            <a:r>
              <a:rPr lang="en-US" sz="2400" dirty="0"/>
              <a:t>: enduring, affectively colored beliefs, dispositions towards objects or persons</a:t>
            </a:r>
          </a:p>
          <a:p>
            <a:pPr lvl="1"/>
            <a:r>
              <a:rPr lang="en-US" sz="2400" i="1" dirty="0"/>
              <a:t> liking, loving, hating, valuing, desiring</a:t>
            </a:r>
            <a:endParaRPr lang="en-US" sz="2400" dirty="0"/>
          </a:p>
          <a:p>
            <a:r>
              <a:rPr lang="en-US" sz="2400" b="1" dirty="0"/>
              <a:t>Personality traits</a:t>
            </a:r>
            <a:r>
              <a:rPr lang="en-US" sz="2400" dirty="0"/>
              <a:t>: stable personality dispositions and typical behavior tendencies</a:t>
            </a:r>
          </a:p>
          <a:p>
            <a:pPr lvl="1"/>
            <a:r>
              <a:rPr lang="en-US" sz="2400" i="1" dirty="0"/>
              <a:t>nervous, anxious, reckless, morose, hostile, jealous</a:t>
            </a:r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267" dirty="0"/>
              <a:t>Simplest task:</a:t>
            </a:r>
          </a:p>
          <a:p>
            <a:pPr lvl="1"/>
            <a:r>
              <a:rPr lang="en-US" sz="3733" dirty="0"/>
              <a:t>Is the attitude of this text positive or negative?</a:t>
            </a:r>
          </a:p>
          <a:p>
            <a:r>
              <a:rPr lang="en-US" sz="4267" dirty="0"/>
              <a:t>More complex:</a:t>
            </a:r>
          </a:p>
          <a:p>
            <a:pPr lvl="1"/>
            <a:r>
              <a:rPr lang="en-US" sz="3733" dirty="0"/>
              <a:t>Rank the attitude of this text from 1 to 5</a:t>
            </a:r>
          </a:p>
          <a:p>
            <a:r>
              <a:rPr lang="en-US" sz="4267" dirty="0"/>
              <a:t>Advanced:</a:t>
            </a:r>
          </a:p>
          <a:p>
            <a:pPr lvl="1"/>
            <a:r>
              <a:rPr lang="en-US" sz="3733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0"/>
            <a:ext cx="10363200" cy="1143000"/>
          </a:xfrm>
        </p:spPr>
        <p:txBody>
          <a:bodyPr/>
          <a:lstStyle/>
          <a:p>
            <a:r>
              <a:rPr lang="en-US" dirty="0"/>
              <a:t>IMDB data in the Pang and Lee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600" y="2209800"/>
            <a:ext cx="6604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2400" dirty="0"/>
              <a:t>when </a:t>
            </a:r>
            <a:r>
              <a:rPr lang="en-US" sz="2400" dirty="0" err="1"/>
              <a:t>han</a:t>
            </a:r>
            <a:r>
              <a:rPr lang="en-US" sz="2400" dirty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2400" dirty="0"/>
              <a:t>cool . </a:t>
            </a:r>
          </a:p>
          <a:p>
            <a:pPr marL="0" indent="0">
              <a:buNone/>
            </a:pPr>
            <a:r>
              <a:rPr lang="en-US" sz="2400" dirty="0"/>
              <a:t>_</a:t>
            </a:r>
            <a:r>
              <a:rPr lang="en-US" sz="2400" dirty="0" err="1"/>
              <a:t>october</a:t>
            </a:r>
            <a:r>
              <a:rPr lang="en-US" sz="2400" dirty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07200" y="2209800"/>
            <a:ext cx="538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dirty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dirty="0"/>
              <a:t>it’s not just because this is a </a:t>
            </a:r>
            <a:r>
              <a:rPr lang="en-US" dirty="0" err="1"/>
              <a:t>brian</a:t>
            </a:r>
            <a:r>
              <a:rPr lang="en-US" dirty="0"/>
              <a:t> </a:t>
            </a:r>
            <a:r>
              <a:rPr lang="en-US" dirty="0" err="1"/>
              <a:t>depalma</a:t>
            </a:r>
            <a:r>
              <a:rPr lang="en-US" dirty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dirty="0"/>
              <a:t>and it’s not even because this was a film starring </a:t>
            </a:r>
            <a:r>
              <a:rPr lang="en-US" dirty="0" err="1"/>
              <a:t>nicolas</a:t>
            </a:r>
            <a:r>
              <a:rPr lang="en-US" dirty="0"/>
              <a:t> cage and since he gives a </a:t>
            </a:r>
            <a:r>
              <a:rPr lang="en-US" dirty="0" err="1"/>
              <a:t>brauvara</a:t>
            </a:r>
            <a:r>
              <a:rPr lang="en-US" dirty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1" y="1397001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800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40801" y="1397001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961138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Train Dataset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800" dirty="0" err="1"/>
              <a:t>PhraseId</a:t>
            </a:r>
            <a:r>
              <a:rPr lang="en-US" sz="1800" dirty="0"/>
              <a:t>, </a:t>
            </a:r>
            <a:r>
              <a:rPr lang="en-US" sz="1800" dirty="0" err="1"/>
              <a:t>SentenceId</a:t>
            </a:r>
            <a:r>
              <a:rPr lang="en-US" sz="1800" dirty="0"/>
              <a:t>, Phrase, Sentiment)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Total instance of the features :(156060, 4)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Test Dataset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800" dirty="0" err="1"/>
              <a:t>PhraseId</a:t>
            </a:r>
            <a:r>
              <a:rPr lang="en-US" sz="1800" dirty="0"/>
              <a:t>, </a:t>
            </a:r>
            <a:r>
              <a:rPr lang="en-US" sz="1800" dirty="0" err="1"/>
              <a:t>SentenceId</a:t>
            </a:r>
            <a:r>
              <a:rPr lang="en-US" sz="1800" dirty="0"/>
              <a:t>, Phrase)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Total instance of the 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features :(66292,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4)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Importing necessary libraries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7E391-D3C4-4977-9755-2DA6F284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57" y="1268341"/>
            <a:ext cx="9222937" cy="55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Importing and viewing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69F25-3BB6-4CE6-BEF5-F7D3B659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90" y="1345929"/>
            <a:ext cx="6989057" cy="1187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F7008-8DD9-449A-BE3E-9983CF3B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3" y="2733398"/>
            <a:ext cx="10055115" cy="48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Importing and viewing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69F25-3BB6-4CE6-BEF5-F7D3B659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86" y="1381524"/>
            <a:ext cx="7583876" cy="12883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B9298-97BF-46EE-9CCB-AEA1206D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14" y="3078546"/>
            <a:ext cx="9816652" cy="3669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2C1231-AC85-4820-AFC2-FAFF7B43F2A4}"/>
              </a:ext>
            </a:extLst>
          </p:cNvPr>
          <p:cNvSpPr/>
          <p:nvPr/>
        </p:nvSpPr>
        <p:spPr>
          <a:xfrm>
            <a:off x="1807626" y="2778626"/>
            <a:ext cx="1228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Test.shape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Importing and viewing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69F25-3BB6-4CE6-BEF5-F7D3B659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62" y="1372578"/>
            <a:ext cx="7583876" cy="1288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F4EC1B-181E-4C8B-A81B-415437FD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09" y="2660957"/>
            <a:ext cx="6549587" cy="40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Filtering rows by a column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A55040-5629-4D17-BBD7-19A6AF9A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22" y="1267810"/>
            <a:ext cx="7997716" cy="60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tural Language Processing?&#10;Natural Language Processing is the science of&#10;teaching Machines how to understand the languag..."/>
          <p:cNvPicPr>
            <a:picLocks noChangeAspect="1" noChangeArrowheads="1"/>
          </p:cNvPicPr>
          <p:nvPr/>
        </p:nvPicPr>
        <p:blipFill>
          <a:blip r:embed="rId2"/>
          <a:srcRect b="10227"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count of phrases per sentence in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B3E46-E245-4D15-BD03-CAA8F5EA8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241" y="1584501"/>
            <a:ext cx="12478274" cy="35392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2370E7-1F89-4379-A6A7-E8882F553685}"/>
              </a:ext>
            </a:extLst>
          </p:cNvPr>
          <p:cNvSpPr/>
          <p:nvPr/>
        </p:nvSpPr>
        <p:spPr>
          <a:xfrm>
            <a:off x="911766" y="5056017"/>
            <a:ext cx="10003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phrase?</a:t>
            </a:r>
          </a:p>
          <a:p>
            <a:r>
              <a:rPr lang="en-US" dirty="0"/>
              <a:t>Words can be grouped together, but without a subject or a verb.</a:t>
            </a:r>
          </a:p>
          <a:p>
            <a:r>
              <a:rPr lang="en-US" dirty="0"/>
              <a:t>e.g.  </a:t>
            </a:r>
            <a:r>
              <a:rPr lang="en-US" i="1" dirty="0"/>
              <a:t> “After dinner”</a:t>
            </a:r>
            <a:endParaRPr lang="en-US" dirty="0"/>
          </a:p>
          <a:p>
            <a:r>
              <a:rPr lang="en-US" i="1" dirty="0"/>
              <a:t>“Waiting for the rain to stop”.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0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phrases in the dataset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17A3A-7DB2-4D26-848D-532E46C6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4" y="1422510"/>
            <a:ext cx="12172593" cy="33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word length of phrases in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dataaset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B3FD3-8289-42D7-97D7-D1EA7D02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3" y="1556351"/>
            <a:ext cx="11581625" cy="34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06" y="478136"/>
            <a:ext cx="1780054" cy="392113"/>
          </a:xfrm>
          <a:prstGeom prst="rect">
            <a:avLst/>
          </a:prstGeom>
        </p:spPr>
        <p:txBody>
          <a:bodyPr vert="horz" wrap="square" lIns="0" tIns="11766" rIns="0" bIns="0" rtlCol="0" anchor="b" anchorCtr="0">
            <a:spAutoFit/>
          </a:bodyPr>
          <a:lstStyle/>
          <a:p>
            <a:pPr marL="11206">
              <a:spcBef>
                <a:spcPts val="93"/>
              </a:spcBef>
            </a:pPr>
            <a:r>
              <a:rPr lang="en-US" spc="-4" dirty="0">
                <a:latin typeface="Tahoma"/>
                <a:cs typeface="Tahoma"/>
              </a:rPr>
              <a:t>N-Grams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8509" y="1461611"/>
            <a:ext cx="7540999" cy="2618678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14902" indent="-303696">
              <a:spcBef>
                <a:spcPts val="507"/>
              </a:spcBef>
              <a:buChar char="•"/>
              <a:tabLst>
                <a:tab pos="314902" algn="l"/>
                <a:tab pos="315462" algn="l"/>
              </a:tabLst>
            </a:pPr>
            <a:r>
              <a:rPr sz="2118" u="heavy" spc="-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endParaRPr sz="2118" dirty="0">
              <a:latin typeface="Tahoma"/>
              <a:cs typeface="Tahoma"/>
            </a:endParaRPr>
          </a:p>
          <a:p>
            <a:pPr marL="414640" marR="3012862">
              <a:lnSpc>
                <a:spcPct val="120000"/>
              </a:lnSpc>
              <a:tabLst>
                <a:tab pos="3475129" algn="l"/>
              </a:tabLst>
            </a:pPr>
            <a:r>
              <a:rPr sz="2118" spc="-4" dirty="0">
                <a:latin typeface="Tahoma"/>
                <a:cs typeface="Tahoma"/>
              </a:rPr>
              <a:t>What </a:t>
            </a:r>
            <a:r>
              <a:rPr sz="2118" spc="-9" dirty="0">
                <a:latin typeface="Tahoma"/>
                <a:cs typeface="Tahoma"/>
              </a:rPr>
              <a:t>word </a:t>
            </a:r>
            <a:r>
              <a:rPr sz="2118" dirty="0">
                <a:latin typeface="Tahoma"/>
                <a:cs typeface="Tahoma"/>
              </a:rPr>
              <a:t>is </a:t>
            </a:r>
            <a:r>
              <a:rPr sz="2118" spc="-4" dirty="0">
                <a:latin typeface="Tahoma"/>
                <a:cs typeface="Tahoma"/>
              </a:rPr>
              <a:t>most </a:t>
            </a:r>
            <a:r>
              <a:rPr sz="2118" dirty="0">
                <a:latin typeface="Tahoma"/>
                <a:cs typeface="Tahoma"/>
              </a:rPr>
              <a:t>likely </a:t>
            </a:r>
            <a:r>
              <a:rPr sz="2118" spc="-9" dirty="0">
                <a:latin typeface="Tahoma"/>
                <a:cs typeface="Tahoma"/>
              </a:rPr>
              <a:t>to </a:t>
            </a:r>
            <a:r>
              <a:rPr sz="2118" spc="-4" dirty="0">
                <a:latin typeface="Tahoma"/>
                <a:cs typeface="Tahoma"/>
              </a:rPr>
              <a:t>follow:  </a:t>
            </a:r>
            <a:r>
              <a:rPr sz="2118" spc="-4" dirty="0">
                <a:solidFill>
                  <a:srgbClr val="0065FF"/>
                </a:solidFill>
                <a:latin typeface="Tahoma"/>
                <a:cs typeface="Tahoma"/>
              </a:rPr>
              <a:t>I’d </a:t>
            </a:r>
            <a:r>
              <a:rPr sz="2118" dirty="0">
                <a:solidFill>
                  <a:srgbClr val="0065FF"/>
                </a:solidFill>
                <a:latin typeface="Tahoma"/>
                <a:cs typeface="Tahoma"/>
              </a:rPr>
              <a:t>like </a:t>
            </a:r>
            <a:r>
              <a:rPr sz="2118" spc="-9" dirty="0">
                <a:solidFill>
                  <a:srgbClr val="0065FF"/>
                </a:solidFill>
                <a:latin typeface="Tahoma"/>
                <a:cs typeface="Tahoma"/>
              </a:rPr>
              <a:t>to </a:t>
            </a:r>
            <a:r>
              <a:rPr sz="2118" spc="-4" dirty="0">
                <a:solidFill>
                  <a:srgbClr val="0065FF"/>
                </a:solidFill>
                <a:latin typeface="Tahoma"/>
                <a:cs typeface="Tahoma"/>
              </a:rPr>
              <a:t>make</a:t>
            </a:r>
            <a:r>
              <a:rPr sz="2118" spc="22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118" dirty="0">
                <a:solidFill>
                  <a:srgbClr val="0065FF"/>
                </a:solidFill>
                <a:latin typeface="Tahoma"/>
                <a:cs typeface="Tahoma"/>
              </a:rPr>
              <a:t>a </a:t>
            </a:r>
            <a:r>
              <a:rPr sz="2118" spc="-4" dirty="0">
                <a:solidFill>
                  <a:srgbClr val="0065FF"/>
                </a:solidFill>
                <a:latin typeface="Tahoma"/>
                <a:cs typeface="Tahoma"/>
              </a:rPr>
              <a:t>collect	</a:t>
            </a:r>
            <a:r>
              <a:rPr sz="2118" spc="-4" dirty="0">
                <a:solidFill>
                  <a:srgbClr val="FF0000"/>
                </a:solidFill>
                <a:latin typeface="Tahoma"/>
                <a:cs typeface="Tahoma"/>
              </a:rPr>
              <a:t>call</a:t>
            </a:r>
            <a:endParaRPr sz="2118" dirty="0">
              <a:latin typeface="Tahoma"/>
              <a:cs typeface="Tahoma"/>
            </a:endParaRPr>
          </a:p>
          <a:p>
            <a:pPr marL="314902" marR="4483" indent="-303696">
              <a:spcBef>
                <a:spcPts val="507"/>
              </a:spcBef>
              <a:buChar char="•"/>
              <a:tabLst>
                <a:tab pos="314902" algn="l"/>
                <a:tab pos="315462" algn="l"/>
              </a:tabLst>
            </a:pPr>
            <a:r>
              <a:rPr sz="2118" spc="-9" dirty="0">
                <a:solidFill>
                  <a:srgbClr val="FF0000"/>
                </a:solidFill>
                <a:latin typeface="Tahoma"/>
                <a:cs typeface="Tahoma"/>
              </a:rPr>
              <a:t>probabilistic </a:t>
            </a:r>
            <a:r>
              <a:rPr sz="2118" spc="-4" dirty="0">
                <a:solidFill>
                  <a:srgbClr val="FF0000"/>
                </a:solidFill>
                <a:latin typeface="Tahoma"/>
                <a:cs typeface="Tahoma"/>
              </a:rPr>
              <a:t>models called </a:t>
            </a:r>
            <a:r>
              <a:rPr sz="2118" spc="-9" dirty="0">
                <a:solidFill>
                  <a:srgbClr val="FF0000"/>
                </a:solidFill>
                <a:latin typeface="Tahoma"/>
                <a:cs typeface="Tahoma"/>
              </a:rPr>
              <a:t>N-grams </a:t>
            </a:r>
            <a:r>
              <a:rPr sz="2118" spc="-9" dirty="0">
                <a:solidFill>
                  <a:srgbClr val="0065FF"/>
                </a:solidFill>
                <a:latin typeface="Tahoma"/>
                <a:cs typeface="Tahoma"/>
              </a:rPr>
              <a:t>to </a:t>
            </a:r>
            <a:r>
              <a:rPr sz="2118" spc="-4" dirty="0">
                <a:solidFill>
                  <a:srgbClr val="0065FF"/>
                </a:solidFill>
                <a:latin typeface="Tahoma"/>
                <a:cs typeface="Tahoma"/>
              </a:rPr>
              <a:t>predict the </a:t>
            </a:r>
            <a:r>
              <a:rPr sz="2118" dirty="0">
                <a:solidFill>
                  <a:srgbClr val="0065FF"/>
                </a:solidFill>
                <a:latin typeface="Tahoma"/>
                <a:cs typeface="Tahoma"/>
              </a:rPr>
              <a:t>next  </a:t>
            </a:r>
            <a:r>
              <a:rPr sz="2118" spc="-9" dirty="0">
                <a:solidFill>
                  <a:srgbClr val="0065FF"/>
                </a:solidFill>
                <a:latin typeface="Tahoma"/>
                <a:cs typeface="Tahoma"/>
              </a:rPr>
              <a:t>word </a:t>
            </a:r>
            <a:r>
              <a:rPr sz="2118" spc="-4" dirty="0">
                <a:solidFill>
                  <a:srgbClr val="0065FF"/>
                </a:solidFill>
                <a:latin typeface="Tahoma"/>
                <a:cs typeface="Tahoma"/>
              </a:rPr>
              <a:t>from the previous n-1</a:t>
            </a:r>
            <a:r>
              <a:rPr sz="2118" dirty="0">
                <a:solidFill>
                  <a:srgbClr val="0065FF"/>
                </a:solidFill>
                <a:latin typeface="Tahoma"/>
                <a:cs typeface="Tahoma"/>
              </a:rPr>
              <a:t> </a:t>
            </a:r>
            <a:r>
              <a:rPr sz="2118" spc="-9" dirty="0">
                <a:solidFill>
                  <a:srgbClr val="0065FF"/>
                </a:solidFill>
                <a:latin typeface="Tahoma"/>
                <a:cs typeface="Tahoma"/>
              </a:rPr>
              <a:t>words.</a:t>
            </a:r>
            <a:endParaRPr sz="2118" dirty="0">
              <a:latin typeface="Tahoma"/>
              <a:cs typeface="Tahoma"/>
            </a:endParaRPr>
          </a:p>
          <a:p>
            <a:pPr marL="314902" marR="609633" indent="-303696">
              <a:lnSpc>
                <a:spcPts val="2541"/>
              </a:lnSpc>
              <a:spcBef>
                <a:spcPts val="596"/>
              </a:spcBef>
              <a:buFont typeface="Wingdings"/>
              <a:buChar char=""/>
              <a:tabLst>
                <a:tab pos="315462" algn="l"/>
              </a:tabLst>
            </a:pPr>
            <a:r>
              <a:rPr sz="2118" spc="-4" dirty="0">
                <a:latin typeface="Tahoma"/>
                <a:cs typeface="Tahoma"/>
              </a:rPr>
              <a:t>Computing the </a:t>
            </a:r>
            <a:r>
              <a:rPr sz="2118" spc="-9" dirty="0">
                <a:latin typeface="Tahoma"/>
                <a:cs typeface="Tahoma"/>
              </a:rPr>
              <a:t>probability </a:t>
            </a:r>
            <a:r>
              <a:rPr sz="2118" spc="-4" dirty="0">
                <a:latin typeface="Tahoma"/>
                <a:cs typeface="Tahoma"/>
              </a:rPr>
              <a:t>of the </a:t>
            </a:r>
            <a:r>
              <a:rPr sz="2118" dirty="0">
                <a:latin typeface="Tahoma"/>
                <a:cs typeface="Tahoma"/>
              </a:rPr>
              <a:t>next </a:t>
            </a:r>
            <a:r>
              <a:rPr sz="2118" spc="-9" dirty="0">
                <a:latin typeface="Tahoma"/>
                <a:cs typeface="Tahoma"/>
              </a:rPr>
              <a:t>word </a:t>
            </a:r>
            <a:r>
              <a:rPr sz="2118" dirty="0">
                <a:latin typeface="Tahoma"/>
                <a:cs typeface="Tahoma"/>
              </a:rPr>
              <a:t>is </a:t>
            </a:r>
            <a:r>
              <a:rPr sz="2118" spc="-9" dirty="0">
                <a:latin typeface="Tahoma"/>
                <a:cs typeface="Tahoma"/>
              </a:rPr>
              <a:t>related to  </a:t>
            </a:r>
            <a:r>
              <a:rPr sz="2118" spc="-4" dirty="0">
                <a:latin typeface="Tahoma"/>
                <a:cs typeface="Tahoma"/>
              </a:rPr>
              <a:t>computing </a:t>
            </a:r>
            <a:r>
              <a:rPr sz="2206" i="1" u="heavy" spc="-4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the </a:t>
            </a:r>
            <a:r>
              <a:rPr sz="2206" i="1" u="heavy" spc="-4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probability of </a:t>
            </a:r>
            <a:r>
              <a:rPr sz="2206" i="1" u="heavy" spc="-4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 sequence </a:t>
            </a:r>
            <a:r>
              <a:rPr sz="2206" i="1" u="heavy" spc="-4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206" i="1" u="heavy" spc="4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206" i="1" u="heavy" spc="-4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words</a:t>
            </a:r>
            <a:r>
              <a:rPr sz="2118" spc="-44" dirty="0">
                <a:latin typeface="Tahoma"/>
                <a:cs typeface="Tahoma"/>
              </a:rPr>
              <a:t>.</a:t>
            </a:r>
            <a:endParaRPr sz="2118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8059" y="4283949"/>
            <a:ext cx="5446059" cy="419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465294" y="5225383"/>
            <a:ext cx="4975412" cy="322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616824" y="4783471"/>
            <a:ext cx="5112684" cy="325531"/>
          </a:xfrm>
          <a:custGeom>
            <a:avLst/>
            <a:gdLst/>
            <a:ahLst/>
            <a:cxnLst/>
            <a:rect l="l" t="t" r="r" b="b"/>
            <a:pathLst>
              <a:path w="5794375" h="368935">
                <a:moveTo>
                  <a:pt x="0" y="0"/>
                </a:moveTo>
                <a:lnTo>
                  <a:pt x="0" y="368808"/>
                </a:lnTo>
                <a:lnTo>
                  <a:pt x="5794248" y="368808"/>
                </a:lnTo>
                <a:lnTo>
                  <a:pt x="5794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507941" y="4687500"/>
            <a:ext cx="155986" cy="217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330824" y="5628795"/>
            <a:ext cx="6637804" cy="325531"/>
          </a:xfrm>
          <a:custGeom>
            <a:avLst/>
            <a:gdLst/>
            <a:ahLst/>
            <a:cxnLst/>
            <a:rect l="l" t="t" r="r" b="b"/>
            <a:pathLst>
              <a:path w="7522845" h="368934">
                <a:moveTo>
                  <a:pt x="0" y="0"/>
                </a:moveTo>
                <a:lnTo>
                  <a:pt x="0" y="368808"/>
                </a:lnTo>
                <a:lnTo>
                  <a:pt x="7522464" y="368808"/>
                </a:lnTo>
                <a:lnTo>
                  <a:pt x="7522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330824" y="4809920"/>
            <a:ext cx="7398684" cy="109065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66809">
              <a:spcBef>
                <a:spcPts val="88"/>
              </a:spcBef>
            </a:pPr>
            <a:r>
              <a:rPr sz="1588" spc="-4" dirty="0">
                <a:solidFill>
                  <a:srgbClr val="009900"/>
                </a:solidFill>
                <a:latin typeface="Verdana"/>
                <a:cs typeface="Verdana"/>
              </a:rPr>
              <a:t>Has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a </a:t>
            </a:r>
            <a:r>
              <a:rPr sz="1588" spc="-9" dirty="0">
                <a:solidFill>
                  <a:srgbClr val="009900"/>
                </a:solidFill>
                <a:latin typeface="Verdana"/>
                <a:cs typeface="Verdana"/>
              </a:rPr>
              <a:t>non-zero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probability of </a:t>
            </a:r>
            <a:r>
              <a:rPr sz="1588" spc="-4" dirty="0">
                <a:solidFill>
                  <a:srgbClr val="009900"/>
                </a:solidFill>
                <a:latin typeface="Verdana"/>
                <a:cs typeface="Verdana"/>
              </a:rPr>
              <a:t>appearing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in a</a:t>
            </a:r>
            <a:r>
              <a:rPr sz="1588" spc="-75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009900"/>
                </a:solidFill>
                <a:latin typeface="Verdana"/>
                <a:cs typeface="Verdana"/>
              </a:rPr>
              <a:t>text</a:t>
            </a:r>
            <a:endParaRPr sz="1588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41" dirty="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1897" dirty="0">
              <a:latin typeface="Times New Roman"/>
              <a:cs typeface="Times New Roman"/>
            </a:endParaRPr>
          </a:p>
          <a:p>
            <a:pPr marL="80687"/>
            <a:r>
              <a:rPr sz="1588" spc="-9" dirty="0">
                <a:solidFill>
                  <a:srgbClr val="009900"/>
                </a:solidFill>
                <a:latin typeface="Verdana"/>
                <a:cs typeface="Verdana"/>
              </a:rPr>
              <a:t>The </a:t>
            </a:r>
            <a:r>
              <a:rPr sz="1588" spc="-4" dirty="0">
                <a:solidFill>
                  <a:srgbClr val="009900"/>
                </a:solidFill>
                <a:latin typeface="Verdana"/>
                <a:cs typeface="Verdana"/>
              </a:rPr>
              <a:t>same words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in a </a:t>
            </a:r>
            <a:r>
              <a:rPr sz="1588" spc="-4" dirty="0">
                <a:solidFill>
                  <a:srgbClr val="009900"/>
                </a:solidFill>
                <a:latin typeface="Verdana"/>
                <a:cs typeface="Verdana"/>
              </a:rPr>
              <a:t>different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order </a:t>
            </a:r>
            <a:r>
              <a:rPr sz="1588" spc="-18" dirty="0">
                <a:solidFill>
                  <a:srgbClr val="009900"/>
                </a:solidFill>
                <a:latin typeface="Verdana"/>
                <a:cs typeface="Verdana"/>
              </a:rPr>
              <a:t>have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a </a:t>
            </a:r>
            <a:r>
              <a:rPr sz="1588" spc="-9" dirty="0">
                <a:solidFill>
                  <a:srgbClr val="009900"/>
                </a:solidFill>
                <a:latin typeface="Verdana"/>
                <a:cs typeface="Verdana"/>
              </a:rPr>
              <a:t>very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low</a:t>
            </a:r>
            <a:r>
              <a:rPr sz="1588" spc="53" dirty="0">
                <a:solidFill>
                  <a:srgbClr val="009900"/>
                </a:solidFill>
                <a:latin typeface="Verdana"/>
                <a:cs typeface="Verdana"/>
              </a:rPr>
              <a:t> </a:t>
            </a:r>
            <a:r>
              <a:rPr sz="1588" dirty="0">
                <a:solidFill>
                  <a:srgbClr val="009900"/>
                </a:solidFill>
                <a:latin typeface="Verdana"/>
                <a:cs typeface="Verdana"/>
              </a:rPr>
              <a:t>probability</a:t>
            </a:r>
            <a:endParaRPr sz="1588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7294" y="5494324"/>
            <a:ext cx="285190" cy="223557"/>
          </a:xfrm>
          <a:custGeom>
            <a:avLst/>
            <a:gdLst/>
            <a:ahLst/>
            <a:cxnLst/>
            <a:rect l="l" t="t" r="r" b="b"/>
            <a:pathLst>
              <a:path w="323214" h="253364">
                <a:moveTo>
                  <a:pt x="188976" y="36576"/>
                </a:moveTo>
                <a:lnTo>
                  <a:pt x="0" y="0"/>
                </a:lnTo>
                <a:lnTo>
                  <a:pt x="88392" y="173736"/>
                </a:lnTo>
                <a:lnTo>
                  <a:pt x="97536" y="161266"/>
                </a:lnTo>
                <a:lnTo>
                  <a:pt x="97536" y="109728"/>
                </a:lnTo>
                <a:lnTo>
                  <a:pt x="134112" y="64008"/>
                </a:lnTo>
                <a:lnTo>
                  <a:pt x="156444" y="80937"/>
                </a:lnTo>
                <a:lnTo>
                  <a:pt x="188976" y="36576"/>
                </a:lnTo>
                <a:close/>
              </a:path>
              <a:path w="323214" h="253364">
                <a:moveTo>
                  <a:pt x="156444" y="80937"/>
                </a:moveTo>
                <a:lnTo>
                  <a:pt x="134112" y="64008"/>
                </a:lnTo>
                <a:lnTo>
                  <a:pt x="97536" y="109728"/>
                </a:lnTo>
                <a:lnTo>
                  <a:pt x="121965" y="127953"/>
                </a:lnTo>
                <a:lnTo>
                  <a:pt x="156444" y="80937"/>
                </a:lnTo>
                <a:close/>
              </a:path>
              <a:path w="323214" h="253364">
                <a:moveTo>
                  <a:pt x="121965" y="127953"/>
                </a:moveTo>
                <a:lnTo>
                  <a:pt x="97536" y="109728"/>
                </a:lnTo>
                <a:lnTo>
                  <a:pt x="97536" y="161266"/>
                </a:lnTo>
                <a:lnTo>
                  <a:pt x="121965" y="127953"/>
                </a:lnTo>
                <a:close/>
              </a:path>
              <a:path w="323214" h="253364">
                <a:moveTo>
                  <a:pt x="323088" y="207264"/>
                </a:moveTo>
                <a:lnTo>
                  <a:pt x="156444" y="80937"/>
                </a:lnTo>
                <a:lnTo>
                  <a:pt x="121965" y="127953"/>
                </a:lnTo>
                <a:lnTo>
                  <a:pt x="289560" y="252984"/>
                </a:lnTo>
                <a:lnTo>
                  <a:pt x="323088" y="207264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9965174" y="6382010"/>
            <a:ext cx="1081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953"/>
              </a:lnSpc>
            </a:pPr>
            <a:fld id="{81D60167-4931-47E6-BA6A-407CBD079E47}" type="slidenum">
              <a:rPr sz="882" dirty="0">
                <a:solidFill>
                  <a:srgbClr val="969696"/>
                </a:solidFill>
                <a:latin typeface="Arial"/>
                <a:cs typeface="Arial"/>
              </a:rPr>
              <a:pPr marL="22413">
                <a:lnSpc>
                  <a:spcPts val="953"/>
                </a:lnSpc>
              </a:pPr>
              <a:t>23</a:t>
            </a:fld>
            <a:endParaRPr sz="8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359" y="470068"/>
            <a:ext cx="2257985" cy="392113"/>
          </a:xfrm>
          <a:prstGeom prst="rect">
            <a:avLst/>
          </a:prstGeom>
        </p:spPr>
        <p:txBody>
          <a:bodyPr vert="horz" wrap="square" lIns="0" tIns="11766" rIns="0" bIns="0" rtlCol="0" anchor="b" anchorCtr="0">
            <a:spAutoFit/>
          </a:bodyPr>
          <a:lstStyle/>
          <a:p>
            <a:pPr marL="11206">
              <a:spcBef>
                <a:spcPts val="93"/>
              </a:spcBef>
            </a:pPr>
            <a:r>
              <a:rPr spc="4" dirty="0"/>
              <a:t>Word</a:t>
            </a:r>
            <a:r>
              <a:rPr spc="-119" dirty="0"/>
              <a:t> </a:t>
            </a:r>
            <a:r>
              <a:rPr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3156" y="1009357"/>
            <a:ext cx="7189133" cy="46448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155770">
              <a:spcBef>
                <a:spcPts val="88"/>
              </a:spcBef>
              <a:tabLst>
                <a:tab pos="314902" algn="l"/>
                <a:tab pos="315462" algn="l"/>
              </a:tabLst>
            </a:pPr>
            <a:endParaRPr sz="2118" dirty="0">
              <a:latin typeface="Arial"/>
              <a:cs typeface="Arial"/>
            </a:endParaRPr>
          </a:p>
          <a:p>
            <a:pPr marL="314902" indent="-303696">
              <a:spcBef>
                <a:spcPts val="507"/>
              </a:spcBef>
              <a:buFont typeface="Arial"/>
              <a:buChar char="•"/>
              <a:tabLst>
                <a:tab pos="314902" algn="l"/>
                <a:tab pos="315462" algn="l"/>
              </a:tabLst>
            </a:pPr>
            <a:r>
              <a:rPr sz="2118" i="1" spc="-9" dirty="0">
                <a:latin typeface="Arial"/>
                <a:cs typeface="Arial"/>
              </a:rPr>
              <a:t>N-grams </a:t>
            </a:r>
            <a:r>
              <a:rPr sz="2118" i="1" spc="-4" dirty="0">
                <a:latin typeface="Arial"/>
                <a:cs typeface="Arial"/>
              </a:rPr>
              <a:t>are token sequences </a:t>
            </a:r>
            <a:r>
              <a:rPr sz="2118" i="1" dirty="0">
                <a:latin typeface="Arial"/>
                <a:cs typeface="Arial"/>
              </a:rPr>
              <a:t>of </a:t>
            </a:r>
            <a:r>
              <a:rPr sz="2118" i="1" spc="-4" dirty="0">
                <a:latin typeface="Arial"/>
                <a:cs typeface="Arial"/>
              </a:rPr>
              <a:t>length</a:t>
            </a:r>
            <a:r>
              <a:rPr sz="2118" i="1" spc="-44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N.</a:t>
            </a:r>
            <a:endParaRPr lang="en-US" sz="2118" i="1" spc="-4" dirty="0">
              <a:latin typeface="Arial"/>
              <a:cs typeface="Arial"/>
            </a:endParaRPr>
          </a:p>
          <a:p>
            <a:pPr marL="11206">
              <a:spcBef>
                <a:spcPts val="507"/>
              </a:spcBef>
              <a:tabLst>
                <a:tab pos="314902" algn="l"/>
                <a:tab pos="315462" algn="l"/>
              </a:tabLst>
            </a:pPr>
            <a:r>
              <a:rPr lang="en-US" sz="2118" i="1" spc="-4" dirty="0">
                <a:latin typeface="Arial"/>
                <a:cs typeface="Arial"/>
              </a:rPr>
              <a:t> i.e. </a:t>
            </a:r>
            <a:r>
              <a:rPr lang="en-US" sz="2118" i="1" spc="-4" dirty="0">
                <a:solidFill>
                  <a:srgbClr val="00B04F"/>
                </a:solidFill>
                <a:latin typeface="Arial"/>
                <a:cs typeface="Arial"/>
              </a:rPr>
              <a:t>I notice three guys standing on</a:t>
            </a:r>
            <a:r>
              <a:rPr lang="en-US" sz="2118" i="1" spc="-4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lang="en-US" sz="2118" i="1" spc="-4" dirty="0">
                <a:solidFill>
                  <a:srgbClr val="00B04F"/>
                </a:solidFill>
                <a:latin typeface="Arial"/>
                <a:cs typeface="Arial"/>
              </a:rPr>
              <a:t>the</a:t>
            </a:r>
            <a:endParaRPr sz="2118" dirty="0">
              <a:latin typeface="Arial"/>
              <a:cs typeface="Arial"/>
            </a:endParaRPr>
          </a:p>
          <a:p>
            <a:pPr marL="314902" marR="197793" indent="-303696">
              <a:spcBef>
                <a:spcPts val="507"/>
              </a:spcBef>
              <a:buFont typeface="Arial"/>
              <a:buChar char="•"/>
              <a:tabLst>
                <a:tab pos="314902" algn="l"/>
                <a:tab pos="315462" algn="l"/>
              </a:tabLst>
            </a:pPr>
            <a:r>
              <a:rPr sz="2118" i="1" spc="-9" dirty="0">
                <a:latin typeface="Arial"/>
                <a:cs typeface="Arial"/>
              </a:rPr>
              <a:t>2-grams </a:t>
            </a:r>
            <a:endParaRPr sz="2118" dirty="0">
              <a:latin typeface="Arial"/>
              <a:cs typeface="Arial"/>
            </a:endParaRPr>
          </a:p>
          <a:p>
            <a:pPr marL="667346" marR="84609" lvl="1" indent="-252706">
              <a:spcBef>
                <a:spcPts val="507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118" i="1" spc="-4" dirty="0">
                <a:solidFill>
                  <a:srgbClr val="00B04F"/>
                </a:solidFill>
                <a:latin typeface="Arial"/>
                <a:cs typeface="Arial"/>
              </a:rPr>
              <a:t>(I notice), (notice three), (three guys), (guys standing),  (standing on), (on</a:t>
            </a:r>
            <a:r>
              <a:rPr sz="2118" i="1" spc="-4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118" i="1" spc="-4" dirty="0">
                <a:solidFill>
                  <a:srgbClr val="00B04F"/>
                </a:solidFill>
                <a:latin typeface="Arial"/>
                <a:cs typeface="Arial"/>
              </a:rPr>
              <a:t>the)</a:t>
            </a:r>
            <a:endParaRPr sz="2118" dirty="0">
              <a:latin typeface="Arial"/>
              <a:cs typeface="Arial"/>
            </a:endParaRPr>
          </a:p>
          <a:p>
            <a:pPr marL="314902" marR="4483" indent="-303696">
              <a:spcBef>
                <a:spcPts val="512"/>
              </a:spcBef>
              <a:buFont typeface="Arial"/>
              <a:buChar char="•"/>
              <a:tabLst>
                <a:tab pos="314902" algn="l"/>
                <a:tab pos="315462" algn="l"/>
              </a:tabLst>
            </a:pPr>
            <a:r>
              <a:rPr sz="2118" i="1" spc="-4" dirty="0">
                <a:latin typeface="Arial"/>
                <a:cs typeface="Arial"/>
              </a:rPr>
              <a:t>Given </a:t>
            </a:r>
            <a:r>
              <a:rPr sz="2118" i="1" dirty="0">
                <a:latin typeface="Arial"/>
                <a:cs typeface="Arial"/>
              </a:rPr>
              <a:t>knowledge of </a:t>
            </a:r>
            <a:r>
              <a:rPr sz="2118" i="1" spc="-4" dirty="0">
                <a:latin typeface="Arial"/>
                <a:cs typeface="Arial"/>
              </a:rPr>
              <a:t>counts </a:t>
            </a:r>
            <a:r>
              <a:rPr sz="2118" i="1" dirty="0">
                <a:latin typeface="Arial"/>
                <a:cs typeface="Arial"/>
              </a:rPr>
              <a:t>of </a:t>
            </a:r>
            <a:r>
              <a:rPr sz="2118" i="1" spc="-9" dirty="0">
                <a:latin typeface="Arial"/>
                <a:cs typeface="Arial"/>
              </a:rPr>
              <a:t>N-grams </a:t>
            </a:r>
            <a:r>
              <a:rPr sz="2118" i="1" spc="-4" dirty="0">
                <a:latin typeface="Arial"/>
                <a:cs typeface="Arial"/>
              </a:rPr>
              <a:t>such as these, </a:t>
            </a:r>
            <a:r>
              <a:rPr sz="2118" i="1" dirty="0">
                <a:latin typeface="Arial"/>
                <a:cs typeface="Arial"/>
              </a:rPr>
              <a:t>we  </a:t>
            </a:r>
            <a:r>
              <a:rPr sz="2118" i="1" spc="-4" dirty="0">
                <a:latin typeface="Arial"/>
                <a:cs typeface="Arial"/>
              </a:rPr>
              <a:t>can guess likely next words in a</a:t>
            </a:r>
            <a:r>
              <a:rPr sz="2118" i="1" spc="-26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sequence.</a:t>
            </a:r>
            <a:endParaRPr lang="en-US" sz="2118" i="1" spc="-4" dirty="0">
              <a:latin typeface="Arial"/>
              <a:cs typeface="Arial"/>
            </a:endParaRPr>
          </a:p>
          <a:p>
            <a:pPr marL="356870" marR="106045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100" i="1" dirty="0">
                <a:latin typeface="Arial"/>
                <a:cs typeface="Arial"/>
              </a:rPr>
              <a:t>we </a:t>
            </a:r>
            <a:r>
              <a:rPr lang="en-US" sz="2100" i="1" spc="-5" dirty="0">
                <a:latin typeface="Arial"/>
                <a:cs typeface="Arial"/>
              </a:rPr>
              <a:t>can use </a:t>
            </a:r>
            <a:r>
              <a:rPr lang="en-US" sz="2100" i="1" dirty="0">
                <a:latin typeface="Arial"/>
                <a:cs typeface="Arial"/>
              </a:rPr>
              <a:t>knowledge of </a:t>
            </a:r>
            <a:r>
              <a:rPr lang="en-US" sz="2100" i="1" spc="-5" dirty="0">
                <a:latin typeface="Arial"/>
                <a:cs typeface="Arial"/>
              </a:rPr>
              <a:t>the counts </a:t>
            </a:r>
            <a:r>
              <a:rPr lang="en-US" sz="2100" i="1" dirty="0">
                <a:latin typeface="Arial"/>
                <a:cs typeface="Arial"/>
              </a:rPr>
              <a:t>of </a:t>
            </a:r>
            <a:r>
              <a:rPr lang="en-US" sz="2100" i="1" spc="-5" dirty="0">
                <a:latin typeface="Arial"/>
                <a:cs typeface="Arial"/>
              </a:rPr>
              <a:t>N-  </a:t>
            </a:r>
            <a:r>
              <a:rPr lang="en-US" sz="2100" i="1" spc="-10" dirty="0">
                <a:latin typeface="Arial"/>
                <a:cs typeface="Arial"/>
              </a:rPr>
              <a:t>grams </a:t>
            </a:r>
            <a:r>
              <a:rPr lang="en-US" sz="2100" i="1" dirty="0">
                <a:latin typeface="Arial"/>
                <a:cs typeface="Arial"/>
              </a:rPr>
              <a:t>to </a:t>
            </a:r>
            <a:r>
              <a:rPr lang="en-US" sz="2100" i="1" spc="-5" dirty="0">
                <a:latin typeface="Arial"/>
                <a:cs typeface="Arial"/>
              </a:rPr>
              <a:t>assess the conditional probability </a:t>
            </a:r>
            <a:r>
              <a:rPr lang="en-US" sz="2100" i="1" dirty="0">
                <a:latin typeface="Arial"/>
                <a:cs typeface="Arial"/>
              </a:rPr>
              <a:t>of </a:t>
            </a:r>
            <a:r>
              <a:rPr lang="en-US" sz="2100" i="1" spc="-5" dirty="0">
                <a:latin typeface="Arial"/>
                <a:cs typeface="Arial"/>
              </a:rPr>
              <a:t>candidate  words as the next word in a</a:t>
            </a:r>
            <a:r>
              <a:rPr lang="en-US" sz="2100" i="1" spc="-75" dirty="0">
                <a:latin typeface="Arial"/>
                <a:cs typeface="Arial"/>
              </a:rPr>
              <a:t> </a:t>
            </a:r>
            <a:r>
              <a:rPr lang="en-US" sz="2100" i="1" spc="-5" dirty="0">
                <a:latin typeface="Arial"/>
                <a:cs typeface="Arial"/>
              </a:rPr>
              <a:t>sequence.</a:t>
            </a:r>
            <a:endParaRPr lang="en-US" sz="2100" dirty="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100" i="1" spc="-5" dirty="0">
                <a:latin typeface="Arial"/>
                <a:cs typeface="Arial"/>
              </a:rPr>
              <a:t>Or, </a:t>
            </a:r>
            <a:r>
              <a:rPr lang="en-US" sz="2100" i="1" dirty="0">
                <a:latin typeface="Arial"/>
                <a:cs typeface="Arial"/>
              </a:rPr>
              <a:t>we </a:t>
            </a:r>
            <a:r>
              <a:rPr lang="en-US" sz="2100" i="1" spc="-5" dirty="0">
                <a:latin typeface="Arial"/>
                <a:cs typeface="Arial"/>
              </a:rPr>
              <a:t>can use them </a:t>
            </a:r>
            <a:r>
              <a:rPr lang="en-US" sz="2100" i="1" dirty="0">
                <a:latin typeface="Arial"/>
                <a:cs typeface="Arial"/>
              </a:rPr>
              <a:t>to </a:t>
            </a:r>
            <a:r>
              <a:rPr lang="en-US" sz="2100" i="1" spc="-5" dirty="0">
                <a:latin typeface="Arial"/>
                <a:cs typeface="Arial"/>
              </a:rPr>
              <a:t>assess the probability </a:t>
            </a:r>
            <a:r>
              <a:rPr lang="en-US" sz="2100" i="1" dirty="0">
                <a:latin typeface="Arial"/>
                <a:cs typeface="Arial"/>
              </a:rPr>
              <a:t>of </a:t>
            </a:r>
            <a:r>
              <a:rPr lang="en-US" sz="2100" i="1" spc="-5" dirty="0">
                <a:latin typeface="Arial"/>
                <a:cs typeface="Arial"/>
              </a:rPr>
              <a:t>an entire  sequence </a:t>
            </a:r>
            <a:r>
              <a:rPr lang="en-US" sz="2100" i="1" dirty="0">
                <a:latin typeface="Arial"/>
                <a:cs typeface="Arial"/>
              </a:rPr>
              <a:t>of</a:t>
            </a:r>
            <a:r>
              <a:rPr lang="en-US" sz="2100" i="1" spc="-70" dirty="0">
                <a:latin typeface="Arial"/>
                <a:cs typeface="Arial"/>
              </a:rPr>
              <a:t> </a:t>
            </a:r>
            <a:r>
              <a:rPr lang="en-US" sz="2100" i="1" spc="-5" dirty="0">
                <a:latin typeface="Arial"/>
                <a:cs typeface="Arial"/>
              </a:rPr>
              <a:t>words.</a:t>
            </a:r>
            <a:endParaRPr lang="en-US"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359" y="470068"/>
            <a:ext cx="1721224" cy="392113"/>
          </a:xfrm>
          <a:prstGeom prst="rect">
            <a:avLst/>
          </a:prstGeom>
        </p:spPr>
        <p:txBody>
          <a:bodyPr vert="horz" wrap="square" lIns="0" tIns="11766" rIns="0" bIns="0" rtlCol="0" anchor="b" anchorCtr="0">
            <a:spAutoFit/>
          </a:bodyPr>
          <a:lstStyle/>
          <a:p>
            <a:pPr marL="11206">
              <a:spcBef>
                <a:spcPts val="93"/>
              </a:spcBef>
            </a:pPr>
            <a:r>
              <a:rPr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65174" y="6305101"/>
            <a:ext cx="10813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953"/>
              </a:lnSpc>
            </a:pPr>
            <a:fld id="{81D60167-4931-47E6-BA6A-407CBD079E47}" type="slidenum">
              <a:rPr sz="882" b="1" dirty="0">
                <a:solidFill>
                  <a:srgbClr val="969696"/>
                </a:solidFill>
                <a:latin typeface="Arial"/>
                <a:cs typeface="Arial"/>
              </a:rPr>
              <a:pPr marL="22413">
                <a:lnSpc>
                  <a:spcPts val="953"/>
                </a:lnSpc>
              </a:pPr>
              <a:t>25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6439" y="1458900"/>
            <a:ext cx="6859121" cy="394020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4902" marR="4483" indent="-303696">
              <a:spcBef>
                <a:spcPts val="93"/>
              </a:spcBef>
              <a:buFont typeface="Arial"/>
              <a:buChar char="•"/>
              <a:tabLst>
                <a:tab pos="314902" algn="l"/>
                <a:tab pos="315462" algn="l"/>
              </a:tabLst>
            </a:pPr>
            <a:r>
              <a:rPr sz="2471" i="1" dirty="0">
                <a:latin typeface="Arial"/>
                <a:cs typeface="Arial"/>
              </a:rPr>
              <a:t>It turns out that being able to predict the next  </a:t>
            </a:r>
            <a:r>
              <a:rPr sz="2471" i="1" spc="-4" dirty="0">
                <a:latin typeface="Arial"/>
                <a:cs typeface="Arial"/>
              </a:rPr>
              <a:t>word </a:t>
            </a:r>
            <a:r>
              <a:rPr sz="2471" i="1" dirty="0">
                <a:latin typeface="Arial"/>
                <a:cs typeface="Arial"/>
              </a:rPr>
              <a:t>(or any linguistic unit) in a sequence is an  extremely useful thing to be able to</a:t>
            </a:r>
            <a:r>
              <a:rPr sz="2471" i="1" spc="-128" dirty="0">
                <a:latin typeface="Arial"/>
                <a:cs typeface="Arial"/>
              </a:rPr>
              <a:t> </a:t>
            </a:r>
            <a:r>
              <a:rPr sz="2471" i="1" dirty="0">
                <a:latin typeface="Arial"/>
                <a:cs typeface="Arial"/>
              </a:rPr>
              <a:t>do.</a:t>
            </a:r>
            <a:endParaRPr sz="2471" dirty="0">
              <a:latin typeface="Arial"/>
              <a:cs typeface="Arial"/>
            </a:endParaRPr>
          </a:p>
          <a:p>
            <a:pPr marL="314902" marR="235336" indent="-303696">
              <a:spcBef>
                <a:spcPts val="596"/>
              </a:spcBef>
              <a:buFont typeface="Arial"/>
              <a:buChar char="•"/>
              <a:tabLst>
                <a:tab pos="314902" algn="l"/>
                <a:tab pos="315462" algn="l"/>
              </a:tabLst>
            </a:pPr>
            <a:r>
              <a:rPr lang="en-US" sz="2471" i="1" dirty="0">
                <a:latin typeface="Arial"/>
                <a:cs typeface="Arial"/>
              </a:rPr>
              <a:t>I</a:t>
            </a:r>
            <a:r>
              <a:rPr sz="2471" i="1" dirty="0">
                <a:latin typeface="Arial"/>
                <a:cs typeface="Arial"/>
              </a:rPr>
              <a:t>t lies at the core of the following  applications</a:t>
            </a:r>
            <a:endParaRPr sz="2471" dirty="0">
              <a:latin typeface="Arial"/>
              <a:cs typeface="Arial"/>
            </a:endParaRPr>
          </a:p>
          <a:p>
            <a:pPr marL="667346" lvl="1" indent="-252706">
              <a:spcBef>
                <a:spcPts val="521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118" i="1" spc="-4" dirty="0">
                <a:latin typeface="Arial"/>
                <a:cs typeface="Arial"/>
              </a:rPr>
              <a:t>Automatic speech</a:t>
            </a:r>
            <a:r>
              <a:rPr sz="2118" i="1" spc="-44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recognition</a:t>
            </a:r>
            <a:endParaRPr sz="2118" dirty="0">
              <a:latin typeface="Arial"/>
              <a:cs typeface="Arial"/>
            </a:endParaRPr>
          </a:p>
          <a:p>
            <a:pPr marL="667346" lvl="1" indent="-252706">
              <a:spcBef>
                <a:spcPts val="507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118" i="1" spc="-4" dirty="0">
                <a:latin typeface="Arial"/>
                <a:cs typeface="Arial"/>
              </a:rPr>
              <a:t>Handwriting and character</a:t>
            </a:r>
            <a:r>
              <a:rPr sz="2118" i="1" spc="-66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recognition</a:t>
            </a:r>
            <a:endParaRPr sz="2118" dirty="0">
              <a:latin typeface="Arial"/>
              <a:cs typeface="Arial"/>
            </a:endParaRPr>
          </a:p>
          <a:p>
            <a:pPr marL="667346" lvl="1" indent="-252706">
              <a:spcBef>
                <a:spcPts val="512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118" i="1" spc="-4" dirty="0">
                <a:latin typeface="Arial"/>
                <a:cs typeface="Arial"/>
              </a:rPr>
              <a:t>Spelling</a:t>
            </a:r>
            <a:r>
              <a:rPr sz="2118" i="1" spc="-35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correction</a:t>
            </a:r>
            <a:endParaRPr sz="2118" dirty="0">
              <a:latin typeface="Arial"/>
              <a:cs typeface="Arial"/>
            </a:endParaRPr>
          </a:p>
          <a:p>
            <a:pPr marL="667346" lvl="1" indent="-252706">
              <a:spcBef>
                <a:spcPts val="507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118" i="1" spc="-4" dirty="0">
                <a:latin typeface="Arial"/>
                <a:cs typeface="Arial"/>
              </a:rPr>
              <a:t>Machine</a:t>
            </a:r>
            <a:r>
              <a:rPr sz="2118" i="1" spc="-35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translation</a:t>
            </a:r>
            <a:endParaRPr sz="2118" dirty="0">
              <a:latin typeface="Arial"/>
              <a:cs typeface="Arial"/>
            </a:endParaRPr>
          </a:p>
          <a:p>
            <a:pPr marL="667346" lvl="1" indent="-252706">
              <a:spcBef>
                <a:spcPts val="507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118" i="1" spc="-4" dirty="0">
                <a:latin typeface="Arial"/>
                <a:cs typeface="Arial"/>
              </a:rPr>
              <a:t>And </a:t>
            </a:r>
            <a:r>
              <a:rPr sz="2118" i="1" spc="-9" dirty="0">
                <a:latin typeface="Arial"/>
                <a:cs typeface="Arial"/>
              </a:rPr>
              <a:t>many</a:t>
            </a:r>
            <a:r>
              <a:rPr sz="2118" i="1" spc="-26" dirty="0">
                <a:latin typeface="Arial"/>
                <a:cs typeface="Arial"/>
              </a:rPr>
              <a:t> </a:t>
            </a:r>
            <a:r>
              <a:rPr sz="2118" i="1" spc="-9" dirty="0">
                <a:latin typeface="Arial"/>
                <a:cs typeface="Arial"/>
              </a:rPr>
              <a:t>more.</a:t>
            </a:r>
            <a:endParaRPr sz="21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dirty="0"/>
              <a:t>Let's see for example most common trigrams for positive phrases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D999C-ED9C-4333-BE99-423AFF93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664"/>
            <a:ext cx="13618282" cy="1527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B7FC9-37AF-4714-ADBB-BCF66F8F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34" y="2705047"/>
            <a:ext cx="10846925" cy="50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dirty="0"/>
              <a:t>Let's see for example most common trigrams for positive phrases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1D8E-1993-47E4-BE2E-7DBC3FC3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490826"/>
            <a:ext cx="7913345" cy="52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Thoughts on feature processing and engineering¶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B4391E-913B-40D8-9CE6-1C4BFA22C541}"/>
              </a:ext>
            </a:extLst>
          </p:cNvPr>
          <p:cNvSpPr/>
          <p:nvPr/>
        </p:nvSpPr>
        <p:spPr>
          <a:xfrm>
            <a:off x="521206" y="1544029"/>
            <a:ext cx="105619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So, we have only phrases as data. And a phrase can contain a single word. And one punctuation mark can cause phrase to receive a different sentiment. Also assigned sentiments can be strange. This means several things: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using stop words can be a bad idea, especially when phrases contain one single stop word;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punctuation could be important, so it should be used;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 grams are necessary to get the most info from data;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using features like word count or sentence length won't be useful;</a:t>
            </a:r>
          </a:p>
        </p:txBody>
      </p:sp>
    </p:spTree>
    <p:extLst>
      <p:ext uri="{BB962C8B-B14F-4D97-AF65-F5344CB8AC3E}">
        <p14:creationId xmlns:p14="http://schemas.microsoft.com/office/powerpoint/2010/main" val="12566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Converting both train and test set to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472BA-6132-4633-8905-384FF6B8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426286"/>
            <a:ext cx="11683812" cy="38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im of NLP?&#10;To build intelligent system that can interact&#10;With Human Being like a Human Being.&#10;CREATED BY AANCHAL CHAURASI...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Splitting dataset and training logistic regression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1BBA2-6729-431D-A098-33E56E09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53" y="1796613"/>
            <a:ext cx="7765995" cy="43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Cross validation of 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BAAA-F792-407F-9788-AC37FCBE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8" y="2019710"/>
            <a:ext cx="11597764" cy="281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Training Linear Support Vector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15309-FC73-4E6C-BC98-E00611B01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3" y="1514146"/>
            <a:ext cx="11079003" cy="30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Training Deep learning based Model For </a:t>
            </a:r>
            <a:r>
              <a:rPr lang="en-US" b="1" dirty="0" err="1"/>
              <a:t>Keras</a:t>
            </a:r>
            <a:r>
              <a:rPr lang="en-US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3030B-8F51-4E4F-A867-9A9D4873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77" y="1501190"/>
            <a:ext cx="8627857" cy="49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Training Deep learning based Model For </a:t>
            </a:r>
            <a:r>
              <a:rPr lang="en-US" b="1" dirty="0" err="1"/>
              <a:t>Keras</a:t>
            </a:r>
            <a:r>
              <a:rPr lang="en-US" b="1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4085B5-5906-405C-93F7-98D3ED9E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88" y="1564264"/>
            <a:ext cx="9354483" cy="321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00"/>
              <a:t>tk = Tokenizer(lower = True, filters='')</a:t>
            </a:r>
          </a:p>
          <a:p>
            <a:pPr lvl="0"/>
            <a:r>
              <a:rPr lang="en-US" altLang="en-US" sz="1600"/>
              <a:t>tk.fit_on_texts(full_text)</a:t>
            </a:r>
          </a:p>
          <a:p>
            <a:pPr lvl="0"/>
            <a:endParaRPr lang="en-US" altLang="en-US" sz="1600"/>
          </a:p>
          <a:p>
            <a:pPr lvl="0"/>
            <a:r>
              <a:rPr lang="en-US" altLang="en-US" sz="1600"/>
              <a:t>train_tokenized = tk.texts_to_sequences(train['Phrase'])</a:t>
            </a:r>
          </a:p>
          <a:p>
            <a:pPr lvl="0"/>
            <a:r>
              <a:rPr lang="en-US" altLang="en-US" sz="1600"/>
              <a:t>test_tokenized = tk.texts_to_sequences(test['Phrase'])</a:t>
            </a:r>
          </a:p>
          <a:p>
            <a:pPr lvl="0"/>
            <a:endParaRPr lang="en-US" altLang="en-US" sz="1600"/>
          </a:p>
          <a:p>
            <a:pPr lvl="0"/>
            <a:r>
              <a:rPr lang="en-US" altLang="en-US" sz="1600"/>
              <a:t>max_len = 50</a:t>
            </a:r>
          </a:p>
          <a:p>
            <a:pPr lvl="0"/>
            <a:r>
              <a:rPr lang="en-US" altLang="en-US" sz="1600"/>
              <a:t>X_train = pad_sequences(train_tokenized, maxlen = max_len)</a:t>
            </a:r>
          </a:p>
          <a:p>
            <a:pPr lvl="0"/>
            <a:r>
              <a:rPr lang="en-US" altLang="en-US" sz="1600"/>
              <a:t>X_test = pad_sequences(test_tokenized, maxlen = max_len)</a:t>
            </a:r>
          </a:p>
          <a:p>
            <a:pPr lvl="0"/>
            <a:endParaRPr lang="en-US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16EB5-EC11-4ED1-8334-DCD4705FD351}"/>
              </a:ext>
            </a:extLst>
          </p:cNvPr>
          <p:cNvSpPr/>
          <p:nvPr/>
        </p:nvSpPr>
        <p:spPr>
          <a:xfrm>
            <a:off x="1028688" y="49308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OneHotEncoder</a:t>
            </a:r>
            <a:endParaRPr lang="en-US" dirty="0"/>
          </a:p>
          <a:p>
            <a:r>
              <a:rPr lang="en-US" dirty="0" err="1"/>
              <a:t>ohe</a:t>
            </a:r>
            <a:r>
              <a:rPr lang="en-US" dirty="0"/>
              <a:t> = </a:t>
            </a:r>
            <a:r>
              <a:rPr lang="en-US" dirty="0" err="1"/>
              <a:t>OneHotEncoder</a:t>
            </a:r>
            <a:r>
              <a:rPr lang="en-US" dirty="0"/>
              <a:t>(sparse=False)</a:t>
            </a:r>
          </a:p>
          <a:p>
            <a:r>
              <a:rPr lang="en-US" dirty="0" err="1"/>
              <a:t>y_ohe</a:t>
            </a:r>
            <a:r>
              <a:rPr lang="en-US" dirty="0"/>
              <a:t> = </a:t>
            </a:r>
            <a:r>
              <a:rPr lang="en-US" dirty="0" err="1"/>
              <a:t>ohe.fit_transform</a:t>
            </a:r>
            <a:r>
              <a:rPr lang="en-US" dirty="0"/>
              <a:t>(</a:t>
            </a:r>
            <a:r>
              <a:rPr lang="en-US" dirty="0" err="1"/>
              <a:t>y.values.reshape</a:t>
            </a:r>
            <a:r>
              <a:rPr lang="en-US" dirty="0"/>
              <a:t>(-1, 1))</a:t>
            </a:r>
          </a:p>
        </p:txBody>
      </p:sp>
    </p:spTree>
    <p:extLst>
      <p:ext uri="{BB962C8B-B14F-4D97-AF65-F5344CB8AC3E}">
        <p14:creationId xmlns:p14="http://schemas.microsoft.com/office/powerpoint/2010/main" val="2658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61952" cy="640080"/>
          </a:xfrm>
        </p:spPr>
        <p:txBody>
          <a:bodyPr>
            <a:normAutofit/>
          </a:bodyPr>
          <a:lstStyle/>
          <a:p>
            <a:r>
              <a:rPr lang="en-US" b="1" dirty="0"/>
              <a:t>Training Deep learning based Model For </a:t>
            </a:r>
            <a:r>
              <a:rPr lang="en-US" b="1" dirty="0" err="1"/>
              <a:t>Keras</a:t>
            </a: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C41BD-306A-4BF0-8D83-57C090ED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233138"/>
            <a:ext cx="7058025" cy="3409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D57F05-1EEE-4F86-8693-0F775DBE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82" y="4319419"/>
            <a:ext cx="117797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/>
              <a:t>model = Model(inputs = inp, outputs = 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/>
              <a:t> model.compile(loss = "binary_crossentropy", optimizer = Adam(lr = lr, decay = lr_d), metrics = ["accuracy"])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/>
              <a:t> history = model.fit(X_train, y_ohe, batch_size = 128, epochs = 20, validation_split=0.1, verbose = 1, callbacks = [check_point, early_stop])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/>
              <a:t>model = load_model(file_path)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/>
              <a:t>For model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/>
              <a:t>lr = 1e-3, lr_d = 1e-10, dense_units=32, dr=0.1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31B66-FCDF-4258-9899-E70238CAFA3A}"/>
              </a:ext>
            </a:extLst>
          </p:cNvPr>
          <p:cNvSpPr/>
          <p:nvPr/>
        </p:nvSpPr>
        <p:spPr>
          <a:xfrm>
            <a:off x="387701" y="1540663"/>
            <a:ext cx="47462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x = </a:t>
            </a:r>
            <a:r>
              <a:rPr lang="en-US" dirty="0" err="1"/>
              <a:t>BatchNormalization</a:t>
            </a:r>
            <a:r>
              <a:rPr lang="en-US" dirty="0"/>
              <a:t>()(x)</a:t>
            </a:r>
          </a:p>
          <a:p>
            <a:r>
              <a:rPr lang="fr-FR" dirty="0"/>
              <a:t>x = Dropout(</a:t>
            </a:r>
            <a:r>
              <a:rPr lang="fr-FR" dirty="0" err="1"/>
              <a:t>dr</a:t>
            </a:r>
            <a:r>
              <a:rPr lang="fr-FR" dirty="0"/>
              <a:t>)(Dense(</a:t>
            </a:r>
            <a:r>
              <a:rPr lang="fr-FR" dirty="0" err="1"/>
              <a:t>dense_units</a:t>
            </a:r>
            <a:r>
              <a:rPr lang="fr-FR" dirty="0"/>
              <a:t>, activation='relu') (x))</a:t>
            </a:r>
          </a:p>
          <a:p>
            <a:r>
              <a:rPr lang="fr-FR" dirty="0"/>
              <a:t>x = </a:t>
            </a:r>
            <a:r>
              <a:rPr lang="fr-FR" dirty="0" err="1"/>
              <a:t>BatchNormalization</a:t>
            </a:r>
            <a:r>
              <a:rPr lang="fr-FR" dirty="0"/>
              <a:t>()(x) x = Dropout(</a:t>
            </a:r>
            <a:r>
              <a:rPr lang="fr-FR" dirty="0" err="1"/>
              <a:t>dr</a:t>
            </a:r>
            <a:r>
              <a:rPr lang="fr-FR" dirty="0"/>
              <a:t>)(Dense(</a:t>
            </a:r>
          </a:p>
          <a:p>
            <a:r>
              <a:rPr lang="fr-FR" dirty="0"/>
              <a:t>(</a:t>
            </a:r>
            <a:r>
              <a:rPr lang="fr-FR" dirty="0" err="1"/>
              <a:t>dense_units</a:t>
            </a:r>
            <a:r>
              <a:rPr lang="fr-FR" dirty="0"/>
              <a:t> / 2), activation='relu') (x))</a:t>
            </a:r>
          </a:p>
          <a:p>
            <a:r>
              <a:rPr lang="fr-FR" dirty="0"/>
              <a:t> x = Dense(5, activation = "</a:t>
            </a:r>
            <a:r>
              <a:rPr lang="fr-FR" dirty="0" err="1"/>
              <a:t>sigmoid</a:t>
            </a:r>
            <a:r>
              <a:rPr lang="fr-FR" dirty="0"/>
              <a:t>")(x) 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C842-4A6F-405B-B739-D28AABE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Training Deep learning based Model For </a:t>
            </a:r>
            <a:r>
              <a:rPr lang="en-US" b="1" dirty="0" err="1"/>
              <a:t>Keras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2DF4E-5557-406D-B89A-20184345E5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75351" cy="397764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Accuracy : for </a:t>
            </a:r>
            <a:r>
              <a:rPr lang="en-US" sz="1600" b="1"/>
              <a:t>20 epochs using </a:t>
            </a:r>
            <a:r>
              <a:rPr lang="en-US" sz="1600" b="1" dirty="0"/>
              <a:t>pre trained model best_model.hdf5  is 87.34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2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 and Kernels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dirty="0">
                <a:hlinkClick r:id="rId3"/>
              </a:rPr>
              <a:t>https://www.kaggle.com/artgor/movie-review-sentiment-analysis-eda-and-models/notebook</a:t>
            </a:r>
            <a:endParaRPr lang="en-US" sz="2000" dirty="0"/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Where is NLP?&#10;CREATED BY AANCHAL CHAURASIA - 2017&#10; 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1445172" y="0"/>
            <a:ext cx="92228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LP is Everywhere even if we&#10;don’t know it. And although NLP&#10;applications can rarely achieve&#10;performances of 100%, still t..."/>
          <p:cNvPicPr>
            <a:picLocks noChangeAspect="1" noChangeArrowheads="1"/>
          </p:cNvPicPr>
          <p:nvPr/>
        </p:nvPicPr>
        <p:blipFill>
          <a:blip r:embed="rId2"/>
          <a:srcRect b="10000"/>
          <a:stretch>
            <a:fillRect/>
          </a:stretch>
        </p:blipFill>
        <p:spPr bwMode="auto">
          <a:xfrm>
            <a:off x="1848050" y="-31600"/>
            <a:ext cx="8819949" cy="6614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400800" cy="2540000"/>
          </a:xfrm>
        </p:spPr>
        <p:txBody>
          <a:bodyPr/>
          <a:lstStyle/>
          <a:p>
            <a:r>
              <a:rPr lang="en-US" sz="5333" dirty="0">
                <a:latin typeface="Calibri (Headings)"/>
                <a:cs typeface="Calibri (Headings)"/>
              </a:rPr>
              <a:t>Sentiment Analysis</a:t>
            </a:r>
            <a:endParaRPr lang="en-US" sz="5333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803400"/>
            <a:ext cx="10566400" cy="4445000"/>
          </a:xfrm>
        </p:spPr>
        <p:txBody>
          <a:bodyPr/>
          <a:lstStyle/>
          <a:p>
            <a:r>
              <a:rPr lang="en-US" dirty="0"/>
              <a:t>unbelievably disappointing </a:t>
            </a:r>
          </a:p>
          <a:p>
            <a:r>
              <a:rPr lang="en-US" dirty="0"/>
              <a:t>Full of zany characters and richly applied satire, and some great plot twists</a:t>
            </a:r>
          </a:p>
          <a:p>
            <a:r>
              <a:rPr lang="en-US" dirty="0"/>
              <a:t> this is the greatest screwball comedy ever 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241800"/>
            <a:ext cx="745067" cy="671509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514602"/>
            <a:ext cx="789104" cy="7111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03400"/>
            <a:ext cx="745067" cy="671509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327401"/>
            <a:ext cx="789104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r>
              <a:rPr lang="en-US" dirty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00" y="1803400"/>
            <a:ext cx="11379200" cy="44450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98601"/>
            <a:ext cx="9956800" cy="51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has many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Opinion extraction</a:t>
            </a:r>
          </a:p>
          <a:p>
            <a:r>
              <a:rPr lang="en-US" sz="3733" dirty="0"/>
              <a:t>Opinion mining</a:t>
            </a:r>
          </a:p>
          <a:p>
            <a:r>
              <a:rPr lang="en-US" sz="3733" dirty="0"/>
              <a:t>Sentiment mining</a:t>
            </a:r>
          </a:p>
          <a:p>
            <a:r>
              <a:rPr lang="en-US" sz="3733" dirty="0"/>
              <a:t>Subjectivity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179</TotalTime>
  <Words>1572</Words>
  <Application>Microsoft Office PowerPoint</Application>
  <PresentationFormat>Widescreen</PresentationFormat>
  <Paragraphs>176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(Headings)</vt:lpstr>
      <vt:lpstr>Lucida Sans</vt:lpstr>
      <vt:lpstr>Segoe UI</vt:lpstr>
      <vt:lpstr>Segoe UI Light</vt:lpstr>
      <vt:lpstr>Tahoma</vt:lpstr>
      <vt:lpstr>Times</vt:lpstr>
      <vt:lpstr>Times New Roman</vt:lpstr>
      <vt:lpstr>Verdana</vt:lpstr>
      <vt:lpstr>Wingdings</vt:lpstr>
      <vt:lpstr>Zapf Dingbats</vt:lpstr>
      <vt:lpstr>WelcomeDoc</vt:lpstr>
      <vt:lpstr>Office Theme</vt:lpstr>
      <vt:lpstr>Movie Review Sentiment Analysis</vt:lpstr>
      <vt:lpstr>PowerPoint Presentation</vt:lpstr>
      <vt:lpstr>PowerPoint Presentation</vt:lpstr>
      <vt:lpstr>PowerPoint Presentation</vt:lpstr>
      <vt:lpstr>PowerPoint Presentation</vt:lpstr>
      <vt:lpstr>Sentiment Analysis</vt:lpstr>
      <vt:lpstr>Positive or negative movie review?</vt:lpstr>
      <vt:lpstr>Google Product Search</vt:lpstr>
      <vt:lpstr>Sentiment analysis has many other names</vt:lpstr>
      <vt:lpstr>Why sentiment analysis?</vt:lpstr>
      <vt:lpstr>Scherer Typology of Affective States</vt:lpstr>
      <vt:lpstr>Sentiment Analysis</vt:lpstr>
      <vt:lpstr>IMDB data in the Pang and Lee database</vt:lpstr>
      <vt:lpstr>Dataset</vt:lpstr>
      <vt:lpstr>Importing necessary libraries</vt:lpstr>
      <vt:lpstr>Importing and viewing dataset</vt:lpstr>
      <vt:lpstr>Importing and viewing dataset</vt:lpstr>
      <vt:lpstr>Importing and viewing dataset</vt:lpstr>
      <vt:lpstr>Filtering rows by a column value</vt:lpstr>
      <vt:lpstr>Average count of phrases per sentence in dataset</vt:lpstr>
      <vt:lpstr>Number of phrases in the dataset </vt:lpstr>
      <vt:lpstr>Average word length of phrases in the dataaset</vt:lpstr>
      <vt:lpstr>N-Grams</vt:lpstr>
      <vt:lpstr>Word Prediction</vt:lpstr>
      <vt:lpstr>Applications</vt:lpstr>
      <vt:lpstr>Let's see for example most common trigrams for positive phrases</vt:lpstr>
      <vt:lpstr>Let's see for example most common trigrams for positive phrases</vt:lpstr>
      <vt:lpstr>Thoughts on feature processing and engineering¶</vt:lpstr>
      <vt:lpstr>Converting both train and test set to vector</vt:lpstr>
      <vt:lpstr>Splitting dataset and training logistic regression model</vt:lpstr>
      <vt:lpstr>Cross validation of trained model</vt:lpstr>
      <vt:lpstr>Training Linear Support Vector Classification.</vt:lpstr>
      <vt:lpstr>Training Deep learning based Model For Keras </vt:lpstr>
      <vt:lpstr>Training Deep learning based Model For Keras </vt:lpstr>
      <vt:lpstr>Training Deep learning based Model For Keras </vt:lpstr>
      <vt:lpstr>Training Deep learning based Model For Keras </vt:lpstr>
      <vt:lpstr>Resources and Kernels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Sentiment Analysis</dc:title>
  <dc:creator>01-243161-009</dc:creator>
  <cp:keywords/>
  <cp:lastModifiedBy>Imran Jamal</cp:lastModifiedBy>
  <cp:revision>19</cp:revision>
  <dcterms:created xsi:type="dcterms:W3CDTF">2019-04-16T16:46:19Z</dcterms:created>
  <dcterms:modified xsi:type="dcterms:W3CDTF">2019-04-24T05:52:21Z</dcterms:modified>
  <cp:version/>
</cp:coreProperties>
</file>