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6" r:id="rId3"/>
    <p:sldId id="273" r:id="rId4"/>
    <p:sldId id="301" r:id="rId5"/>
    <p:sldId id="302" r:id="rId6"/>
    <p:sldId id="303" r:id="rId7"/>
    <p:sldId id="304" r:id="rId8"/>
    <p:sldId id="276" r:id="rId9"/>
    <p:sldId id="321" r:id="rId10"/>
    <p:sldId id="277" r:id="rId11"/>
    <p:sldId id="305" r:id="rId12"/>
    <p:sldId id="318" r:id="rId13"/>
    <p:sldId id="306" r:id="rId14"/>
    <p:sldId id="307" r:id="rId15"/>
    <p:sldId id="308" r:id="rId16"/>
    <p:sldId id="319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310" r:id="rId25"/>
    <p:sldId id="311" r:id="rId26"/>
    <p:sldId id="320" r:id="rId27"/>
    <p:sldId id="278" r:id="rId28"/>
    <p:sldId id="261" r:id="rId29"/>
    <p:sldId id="262" r:id="rId30"/>
    <p:sldId id="269" r:id="rId31"/>
    <p:sldId id="270" r:id="rId32"/>
    <p:sldId id="271" r:id="rId33"/>
    <p:sldId id="279" r:id="rId34"/>
    <p:sldId id="281" r:id="rId35"/>
    <p:sldId id="263" r:id="rId36"/>
    <p:sldId id="282" r:id="rId37"/>
    <p:sldId id="283" r:id="rId38"/>
    <p:sldId id="288" r:id="rId39"/>
    <p:sldId id="289" r:id="rId40"/>
    <p:sldId id="264" r:id="rId41"/>
    <p:sldId id="290" r:id="rId42"/>
    <p:sldId id="291" r:id="rId43"/>
    <p:sldId id="292" r:id="rId44"/>
    <p:sldId id="300" r:id="rId45"/>
    <p:sldId id="294" r:id="rId46"/>
    <p:sldId id="295" r:id="rId47"/>
    <p:sldId id="296" r:id="rId48"/>
    <p:sldId id="297" r:id="rId49"/>
    <p:sldId id="298" r:id="rId50"/>
    <p:sldId id="299" r:id="rId51"/>
    <p:sldId id="284" r:id="rId52"/>
    <p:sldId id="285" r:id="rId53"/>
    <p:sldId id="286" r:id="rId54"/>
    <p:sldId id="287" r:id="rId55"/>
    <p:sldId id="26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A3867-30BC-411F-A899-3AFDBD823C2B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75D3-DB0C-4C37-88AE-C0F7ACC0B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75D3-DB0C-4C37-88AE-C0F7ACC0B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75D3-DB0C-4C37-88AE-C0F7ACC0B5E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75D3-DB0C-4C37-88AE-C0F7ACC0B5E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834F636-8041-4BD1-9EF3-C6112DFF3411}" type="datetime1">
              <a:rPr lang="en-US" smtClean="0"/>
              <a:t>5/16/2017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6B-64EF-47E6-934F-0E88A235FA39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2ECE-FFDD-4A14-872A-694D48279B00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92623F-30A6-46A7-8C8A-BCD9ACBA281B}" type="datetime1">
              <a:rPr lang="en-US" smtClean="0"/>
              <a:t>5/16/2017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328D4-8D9B-4970-8AF5-FCEA729498A3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81D-77AD-45DE-AE96-1C02D7B96488}" type="datetime1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0DA1-C082-45B0-AB7A-0E31560B9AA0}" type="datetime1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9B875E-9F9A-4C15-A50A-CF975A6D80F0}" type="datetime1">
              <a:rPr lang="en-US" smtClean="0"/>
              <a:t>5/16/2017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66BB-26A1-4459-9C29-42DE3BB74B7F}" type="datetime1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A214CC-2745-4EEC-BB49-C62C31FF0BD4}" type="datetime1">
              <a:rPr lang="en-US" smtClean="0"/>
              <a:t>5/16/2017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659C2D-B34E-4F03-91BB-6CB188DE99A6}" type="datetime1">
              <a:rPr lang="en-US" smtClean="0"/>
              <a:t>5/16/2017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89F76E-2EB4-49B7-BDDB-700141D5B495}" type="datetime1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921501-6726-435B-B507-C98F6F4478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p.ucalgary.ca/mhallbey/tutorial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526526"/>
            <a:ext cx="6172200" cy="1894362"/>
          </a:xfrm>
        </p:spPr>
        <p:txBody>
          <a:bodyPr>
            <a:normAutofit/>
          </a:bodyPr>
          <a:lstStyle/>
          <a:p>
            <a:r>
              <a:rPr lang="en-US" b="0" dirty="0" smtClean="0"/>
              <a:t>Texture and Texture Classification</a:t>
            </a:r>
            <a:endParaRPr lang="en-US" dirty="0"/>
          </a:p>
        </p:txBody>
      </p:sp>
      <p:pic>
        <p:nvPicPr>
          <p:cNvPr id="4" name="Picture 4" descr="oli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2392369" cy="2392369"/>
          </a:xfrm>
          <a:prstGeom prst="rect">
            <a:avLst/>
          </a:prstGeom>
          <a:noFill/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methods for texture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Since texture is a spatial property, a simple one-dimensional histogram is not useful in characterizing texture </a:t>
            </a:r>
          </a:p>
          <a:p>
            <a:endParaRPr lang="en-US" dirty="0" smtClean="0"/>
          </a:p>
          <a:p>
            <a:r>
              <a:rPr lang="en-US" dirty="0" smtClean="0"/>
              <a:t>An image in which pixels alternate from black to white in a checkerboard fashion will have the same histogram as an image in which the top half is black and the bottom half is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statistical texture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Edge density and direction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Gray level co-occurrence matrices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Local binary patterns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8662" y="1643050"/>
            <a:ext cx="6429420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Edge density and direction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density and direction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2279658"/>
            <a:ext cx="7753350" cy="22923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Use an 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edge detector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as the first step in texture analysis.</a:t>
            </a:r>
          </a:p>
          <a:p>
            <a:pPr eaLnBrk="1" hangingPunct="1">
              <a:buFontTx/>
              <a:buChar char="•"/>
            </a:pPr>
            <a:endParaRPr lang="en-US" sz="240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The 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number of edge pixels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in a fixed-size region tells us</a:t>
            </a:r>
          </a:p>
          <a:p>
            <a:pPr eaLnBrk="1" hangingPunct="1"/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  how busy that region is.</a:t>
            </a:r>
          </a:p>
          <a:p>
            <a:pPr eaLnBrk="1" hangingPunct="1"/>
            <a:endParaRPr lang="en-US" sz="240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The 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directions of the edges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 also help characterize the texture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edge-based texture measures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5562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</a:rPr>
              <a:t>1.  </a:t>
            </a:r>
            <a:r>
              <a:rPr lang="en-US" sz="2400" dirty="0" err="1" smtClean="0">
                <a:latin typeface="Times New Roman" pitchFamily="18" charset="0"/>
              </a:rPr>
              <a:t>Edgeness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per unit area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2. </a:t>
            </a:r>
            <a:r>
              <a:rPr lang="en-US" sz="2400" dirty="0" smtClean="0">
                <a:latin typeface="Times New Roman" pitchFamily="18" charset="0"/>
              </a:rPr>
              <a:t>Edge </a:t>
            </a:r>
            <a:r>
              <a:rPr lang="en-US" sz="2400" dirty="0">
                <a:latin typeface="Times New Roman" pitchFamily="18" charset="0"/>
              </a:rPr>
              <a:t>magnitude and direction histograms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9596" y="2319326"/>
            <a:ext cx="757555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edgeness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 =  |{ p |  gradient_magnitude(p)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 threshold}| / N</a:t>
            </a:r>
            <a:endParaRPr lang="en-US" sz="24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9596" y="3005126"/>
            <a:ext cx="441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where N is the size of the unit area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9596" y="4148126"/>
            <a:ext cx="42957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magdir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 = ( H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magnitude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, H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direction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09596" y="4910126"/>
            <a:ext cx="6786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where these are the normalized histograms of gradient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magnitudes and gradient directions, respectively.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9598" r="54716" b="69965"/>
          <a:stretch>
            <a:fillRect/>
          </a:stretch>
        </p:blipFill>
        <p:spPr bwMode="auto">
          <a:xfrm>
            <a:off x="357158" y="2124060"/>
            <a:ext cx="7848600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1285860"/>
            <a:ext cx="76009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</a:rPr>
              <a:t>     Original Image             </a:t>
            </a:r>
            <a:r>
              <a:rPr lang="en-US" sz="2400" dirty="0" smtClean="0">
                <a:latin typeface="Times New Roman" pitchFamily="18" charset="0"/>
              </a:rPr>
              <a:t>Edge Image               </a:t>
            </a:r>
            <a:r>
              <a:rPr lang="en-US" sz="2400" dirty="0" err="1">
                <a:latin typeface="Times New Roman" pitchFamily="18" charset="0"/>
              </a:rPr>
              <a:t>Thresholded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                                         </a:t>
            </a:r>
            <a:r>
              <a:rPr lang="en-US" sz="2400" dirty="0" smtClean="0">
                <a:latin typeface="Times New Roman" pitchFamily="18" charset="0"/>
              </a:rPr>
              <a:t>		                  Edge </a:t>
            </a:r>
            <a:r>
              <a:rPr lang="en-US" sz="2400" dirty="0">
                <a:latin typeface="Times New Roman" pitchFamily="18" charset="0"/>
              </a:rPr>
              <a:t>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8662" y="1643050"/>
            <a:ext cx="6429420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Local Binary Pattern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Binary Pattern Measure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1795" y="4568813"/>
            <a:ext cx="17176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</a:rPr>
              <a:t>100 101 103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 40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50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  80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30    </a:t>
            </a:r>
            <a:r>
              <a:rPr lang="en-US" sz="2400" dirty="0">
                <a:latin typeface="Times New Roman" pitchFamily="18" charset="0"/>
              </a:rPr>
              <a:t>60   90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1714488"/>
            <a:ext cx="79629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 For each pixel p, create an 8-bit number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6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 b</a:t>
            </a: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sz="240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where b</a:t>
            </a:r>
            <a:r>
              <a:rPr lang="en-US" sz="1600">
                <a:latin typeface="Times New Roman" pitchFamily="18" charset="0"/>
              </a:rPr>
              <a:t>i </a:t>
            </a:r>
            <a:r>
              <a:rPr lang="en-US" sz="2400">
                <a:latin typeface="Times New Roman" pitchFamily="18" charset="0"/>
              </a:rPr>
              <a:t>= 0 if neighbor i has value less than or equal to p’s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value and  1 otherwise.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 Represent the texture in the image (or a region) by the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histogram of these numbers.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11795" y="4873613"/>
            <a:ext cx="1946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1 1 1 1 1 1 0 0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492595" y="51022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511395" y="456881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44795" y="456881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901795" y="53308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01795" y="49498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62120" y="4202101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>  </a:t>
            </a:r>
            <a:r>
              <a:rPr lang="en-US">
                <a:latin typeface="Times New Roman" pitchFamily="18" charset="0"/>
              </a:rPr>
              <a:t>1       2        3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06795" y="4568813"/>
            <a:ext cx="2984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4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054195" y="5788013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 7        6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352520" y="491171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9156" y="425134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5" name="Picture 5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5719"/>
            <a:ext cx="8270875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181" y="4514869"/>
            <a:ext cx="8461375" cy="162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b="0">
                <a:solidFill>
                  <a:schemeClr val="tx1"/>
                </a:solidFill>
              </a:rPr>
              <a:t>The LBP operator was originally designed for texture description. The operator assigns a label to every pixel of an image by thresholding the 3x3-neighborhood of each pixel with the center pixel value and considering the result as a binary number. 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94119" y="1849457"/>
            <a:ext cx="4897437" cy="1427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</a:rPr>
              <a:t>The histogram of the labels used as a texture descriptor.</a:t>
            </a:r>
            <a:endParaRPr lang="zh-CN" altLang="en-US" b="0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Local Binary Pattern Measure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720" y="555636"/>
            <a:ext cx="7488237" cy="28014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 dirty="0">
                <a:solidFill>
                  <a:schemeClr val="tx1"/>
                </a:solidFill>
              </a:rPr>
              <a:t>Texture at different scale?</a:t>
            </a: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b="0" dirty="0">
                <a:solidFill>
                  <a:schemeClr val="tx1"/>
                </a:solidFill>
              </a:rPr>
              <a:t>1. Extend LBP operator to use neighborhoods of different sizes.</a:t>
            </a:r>
          </a:p>
          <a:p>
            <a:pPr marL="457200" indent="-457200" algn="l"/>
            <a:r>
              <a:rPr lang="en-US" altLang="zh-CN" b="0" dirty="0">
                <a:solidFill>
                  <a:schemeClr val="tx1"/>
                </a:solidFill>
              </a:rPr>
              <a:t>2. Defining the local neighborhood as a set of </a:t>
            </a:r>
            <a:r>
              <a:rPr lang="en-US" altLang="zh-CN" b="0" dirty="0" smtClean="0">
                <a:solidFill>
                  <a:schemeClr val="tx1"/>
                </a:solidFill>
              </a:rPr>
              <a:t>sampling points evenly spaced </a:t>
            </a:r>
            <a:r>
              <a:rPr lang="en-US" altLang="zh-CN" b="0" dirty="0">
                <a:solidFill>
                  <a:schemeClr val="tx1"/>
                </a:solidFill>
              </a:rPr>
              <a:t>on a circle centered at the pixel to be labeled allows any radius and number of sampling points.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b="0" dirty="0" smtClean="0">
                <a:solidFill>
                  <a:schemeClr val="tx1"/>
                </a:solidFill>
              </a:rPr>
              <a:t>3</a:t>
            </a:r>
            <a:r>
              <a:rPr lang="en-US" altLang="zh-CN" b="0" dirty="0">
                <a:solidFill>
                  <a:schemeClr val="tx1"/>
                </a:solidFill>
              </a:rPr>
              <a:t>. If a sampling point does not fall in the center of a pixel  using Bilinear interpolation.</a:t>
            </a: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3857628"/>
            <a:ext cx="889317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Everyday texture terms - rough, silky, bumpy - refer to touch.</a:t>
            </a:r>
          </a:p>
          <a:p>
            <a:r>
              <a:rPr lang="en-US" dirty="0" smtClean="0"/>
              <a:t>A texture that is </a:t>
            </a:r>
            <a:r>
              <a:rPr lang="en-US" b="1" i="1" dirty="0" smtClean="0"/>
              <a:t>rough</a:t>
            </a:r>
            <a:r>
              <a:rPr lang="en-US" dirty="0" smtClean="0"/>
              <a:t> to touch has:</a:t>
            </a:r>
          </a:p>
          <a:p>
            <a:pPr lvl="1"/>
            <a:r>
              <a:rPr lang="en-US" dirty="0" smtClean="0"/>
              <a:t>A large difference between high and low points, and</a:t>
            </a:r>
          </a:p>
          <a:p>
            <a:r>
              <a:rPr lang="en-US" b="1" i="1" dirty="0" smtClean="0"/>
              <a:t>Silky</a:t>
            </a:r>
            <a:r>
              <a:rPr lang="en-US" dirty="0" smtClean="0"/>
              <a:t> would have</a:t>
            </a:r>
          </a:p>
          <a:p>
            <a:pPr lvl="1"/>
            <a:r>
              <a:rPr lang="en-US" dirty="0" smtClean="0"/>
              <a:t>Little difference between high and low points,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basic </a:t>
            </a:r>
            <a:r>
              <a:rPr lang="en-US" dirty="0" err="1" smtClean="0"/>
              <a:t>lbp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1955819"/>
            <a:ext cx="8280400" cy="30476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3200" b="0" dirty="0">
                <a:solidFill>
                  <a:schemeClr val="tx1"/>
                </a:solidFill>
              </a:rPr>
              <a:t>Uniform Pattern: </a:t>
            </a:r>
            <a:r>
              <a:rPr lang="en-US" altLang="zh-CN" sz="2000" b="0" dirty="0">
                <a:solidFill>
                  <a:schemeClr val="tx1"/>
                </a:solidFill>
              </a:rPr>
              <a:t>A local binary pattern is called uniform if the binary pattern contains at most two bitwise transitions from 0 to 1 or vice versa when the bit pattern is considered circular</a:t>
            </a:r>
          </a:p>
          <a:p>
            <a:pPr marL="457200" indent="-457200" algn="l"/>
            <a:endParaRPr lang="en-US" altLang="zh-CN" sz="2000" b="0" dirty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sz="2000" b="0" dirty="0">
                <a:solidFill>
                  <a:schemeClr val="tx1"/>
                </a:solidFill>
              </a:rPr>
              <a:t>The patterns 00000000 (0 transitions), 01110000 (2 transitions) and 11001111 (2 transitions) are uniform.</a:t>
            </a:r>
          </a:p>
          <a:p>
            <a:pPr marL="457200" indent="-457200" algn="l"/>
            <a:endParaRPr lang="en-US" altLang="zh-CN" sz="2000" b="0" dirty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sz="2000" b="0" dirty="0">
                <a:solidFill>
                  <a:schemeClr val="tx1"/>
                </a:solidFill>
              </a:rPr>
              <a:t>The patterns 11001001 (4 transitions) and 01010011 (6 transitions) are not uniform.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basic </a:t>
            </a:r>
            <a:r>
              <a:rPr lang="en-US" dirty="0" err="1" smtClean="0"/>
              <a:t>lbp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1785926"/>
            <a:ext cx="8280400" cy="341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sz="2400" b="0" dirty="0">
                <a:solidFill>
                  <a:schemeClr val="tx1"/>
                </a:solidFill>
              </a:rPr>
              <a:t>In the computation of the LBP histogram, uniform patterns are used so that the histogram has a separate bin for every uniform pattern and all non-uniform patterns are assigned to a single bin.</a:t>
            </a:r>
          </a:p>
          <a:p>
            <a:pPr marL="457200" indent="-457200" algn="l"/>
            <a:endParaRPr lang="en-US" altLang="zh-CN" sz="2400" b="0" dirty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sz="2400" b="0" dirty="0" smtClean="0">
                <a:solidFill>
                  <a:schemeClr val="tx1"/>
                </a:solidFill>
              </a:rPr>
              <a:t>It has been shown that </a:t>
            </a:r>
            <a:r>
              <a:rPr lang="en-US" altLang="zh-CN" sz="2400" b="0" dirty="0">
                <a:solidFill>
                  <a:schemeClr val="tx1"/>
                </a:solidFill>
              </a:rPr>
              <a:t>with texture images, uniform patterns account for a bit less than 90 % of all patterns when using the (8,1) neighborhood and for around 70 % in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the (</a:t>
            </a:r>
            <a:r>
              <a:rPr lang="en-US" altLang="zh-CN" sz="2400" b="0" dirty="0">
                <a:solidFill>
                  <a:schemeClr val="tx1"/>
                </a:solidFill>
              </a:rPr>
              <a:t>16,2) neighborhood.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binary patterns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1763723"/>
            <a:ext cx="8280400" cy="2585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b="0" dirty="0">
                <a:solidFill>
                  <a:schemeClr val="tx1"/>
                </a:solidFill>
              </a:rPr>
              <a:t>Notation for LBP Operator</a:t>
            </a: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b="0" dirty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b="0" dirty="0" smtClean="0">
              <a:solidFill>
                <a:schemeClr val="tx1"/>
              </a:solidFill>
            </a:endParaRPr>
          </a:p>
          <a:p>
            <a:pPr marL="457200" indent="-457200" algn="l"/>
            <a:endParaRPr lang="en-US" altLang="zh-CN" dirty="0" smtClean="0"/>
          </a:p>
          <a:p>
            <a:pPr marL="457200" indent="-457200" algn="l"/>
            <a:r>
              <a:rPr lang="en-US" altLang="zh-CN" b="0" dirty="0" smtClean="0">
                <a:solidFill>
                  <a:schemeClr val="tx1"/>
                </a:solidFill>
              </a:rPr>
              <a:t>U2 </a:t>
            </a:r>
            <a:r>
              <a:rPr lang="en-US" altLang="zh-CN" b="0" dirty="0">
                <a:solidFill>
                  <a:schemeClr val="tx1"/>
                </a:solidFill>
              </a:rPr>
              <a:t>stands for using only uniform patterns.</a:t>
            </a:r>
          </a:p>
          <a:p>
            <a:pPr marL="457200" indent="-457200" algn="l"/>
            <a:r>
              <a:rPr lang="en-US" altLang="zh-CN" b="0" dirty="0">
                <a:solidFill>
                  <a:schemeClr val="tx1"/>
                </a:solidFill>
              </a:rPr>
              <a:t>The subscript represents using the operator in a (P, R) neighborhood. </a:t>
            </a:r>
          </a:p>
        </p:txBody>
      </p:sp>
      <p:pic>
        <p:nvPicPr>
          <p:cNvPr id="5" name="Picture 4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85992"/>
            <a:ext cx="237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lbp</a:t>
            </a:r>
            <a:r>
              <a:rPr lang="en-US" dirty="0" smtClean="0"/>
              <a:t> to face recognition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71600" y="4433908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650" y="3905271"/>
            <a:ext cx="7488238" cy="2524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The facial image is divided into local regions and texture descriptors are extracted from each region independently. </a:t>
            </a:r>
          </a:p>
          <a:p>
            <a:pPr marL="457200" indent="-457200" algn="l"/>
            <a:endParaRPr lang="en-US" altLang="zh-CN" b="0">
              <a:solidFill>
                <a:schemeClr val="tx1"/>
              </a:solidFill>
            </a:endParaRPr>
          </a:p>
          <a:p>
            <a:pPr marL="457200" indent="-457200" algn="l"/>
            <a:r>
              <a:rPr lang="en-US" altLang="zh-CN" b="0">
                <a:solidFill>
                  <a:schemeClr val="tx1"/>
                </a:solidFill>
              </a:rPr>
              <a:t>The descriptors are then concatenated to form a global description of the face.</a:t>
            </a:r>
          </a:p>
          <a:p>
            <a:pPr marL="457200" indent="-457200" algn="l"/>
            <a:endParaRPr lang="en-US" altLang="zh-CN" sz="3200" b="0">
              <a:solidFill>
                <a:schemeClr val="tx1"/>
              </a:solidFill>
            </a:endParaRPr>
          </a:p>
        </p:txBody>
      </p:sp>
      <p:pic>
        <p:nvPicPr>
          <p:cNvPr id="6" name="Picture 5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384321"/>
            <a:ext cx="77533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5469" r="64999" b="37500"/>
          <a:stretch>
            <a:fillRect/>
          </a:stretch>
        </p:blipFill>
        <p:spPr bwMode="auto">
          <a:xfrm>
            <a:off x="4257644" y="714356"/>
            <a:ext cx="426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2844" y="1323956"/>
            <a:ext cx="4013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Fids (Flexible Image Database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System) is retrieving images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similar to the query image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using LBP texture as the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texture measure and comparing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their LBP histograms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5469" r="48750" b="37500"/>
          <a:stretch>
            <a:fillRect/>
          </a:stretch>
        </p:blipFill>
        <p:spPr bwMode="auto">
          <a:xfrm>
            <a:off x="2324128" y="642918"/>
            <a:ext cx="6248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28" y="1481118"/>
            <a:ext cx="20431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Low-level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measures don’t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always find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semantically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similar images.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4414" y="1714488"/>
            <a:ext cx="6786610" cy="264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Gray level co-occurrence matrix</a:t>
            </a:r>
            <a:endParaRPr lang="en-US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level co-occurrence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4873752"/>
          </a:xfrm>
        </p:spPr>
        <p:txBody>
          <a:bodyPr/>
          <a:lstStyle/>
          <a:p>
            <a:r>
              <a:rPr lang="en-US" dirty="0" smtClean="0"/>
              <a:t>A two-dimensional matrix </a:t>
            </a:r>
            <a:r>
              <a:rPr lang="en-US" i="1" dirty="0" smtClean="0"/>
              <a:t>extensively used in </a:t>
            </a:r>
            <a:r>
              <a:rPr lang="en-US" dirty="0" smtClean="0"/>
              <a:t>texture analysis</a:t>
            </a:r>
          </a:p>
          <a:p>
            <a:r>
              <a:rPr lang="en-US" dirty="0" smtClean="0"/>
              <a:t>Represents the distribution of co-occurring values at a given offset</a:t>
            </a:r>
          </a:p>
          <a:p>
            <a:r>
              <a:rPr lang="en-US" dirty="0" smtClean="0"/>
              <a:t>The GLCM is created from a gray-scale image</a:t>
            </a:r>
          </a:p>
          <a:p>
            <a:r>
              <a:rPr lang="en-US" dirty="0" smtClean="0"/>
              <a:t>The GLCM </a:t>
            </a:r>
            <a:r>
              <a:rPr lang="en-US" dirty="0" smtClean="0"/>
              <a:t>calculates </a:t>
            </a:r>
            <a:r>
              <a:rPr lang="en-US" dirty="0" smtClean="0"/>
              <a:t>how often a pixel with gray-level (grayscale intensity or tone) value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occurs either horizontally, vertically, or  diagonally to adjacent pixels with the value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GLCM Directions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Horizontal (0 degrees)</a:t>
            </a:r>
          </a:p>
          <a:p>
            <a:r>
              <a:rPr lang="en-US" dirty="0" smtClean="0"/>
              <a:t>Vertical (90 degrees)</a:t>
            </a:r>
          </a:p>
          <a:p>
            <a:r>
              <a:rPr lang="en-US" dirty="0" smtClean="0"/>
              <a:t>Diagonal:</a:t>
            </a:r>
          </a:p>
          <a:p>
            <a:pPr lvl="1"/>
            <a:r>
              <a:rPr lang="en-US" dirty="0" smtClean="0"/>
              <a:t>Bottom left to top right (45 degrees)</a:t>
            </a:r>
          </a:p>
          <a:p>
            <a:pPr lvl="1"/>
            <a:r>
              <a:rPr lang="en-US" dirty="0" smtClean="0"/>
              <a:t>Top left to bottom right (135 degrees)</a:t>
            </a:r>
          </a:p>
          <a:p>
            <a:endParaRPr lang="en-US" dirty="0" smtClean="0"/>
          </a:p>
          <a:p>
            <a:r>
              <a:rPr lang="en-US" dirty="0" smtClean="0"/>
              <a:t>Denoted 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45</a:t>
            </a:r>
            <a:r>
              <a:rPr lang="en-US" dirty="0" smtClean="0"/>
              <a:t>, P</a:t>
            </a:r>
            <a:r>
              <a:rPr lang="en-US" baseline="-25000" dirty="0" smtClean="0"/>
              <a:t>90</a:t>
            </a:r>
            <a:r>
              <a:rPr lang="en-US" dirty="0" smtClean="0"/>
              <a:t>, &amp; P</a:t>
            </a:r>
            <a:r>
              <a:rPr lang="en-US" baseline="-25000" dirty="0" smtClean="0"/>
              <a:t>135</a:t>
            </a:r>
            <a:r>
              <a:rPr lang="en-US" dirty="0" smtClean="0"/>
              <a:t> respectively</a:t>
            </a:r>
          </a:p>
          <a:p>
            <a:r>
              <a:rPr lang="en-US" dirty="0" smtClean="0"/>
              <a:t>Ex. P</a:t>
            </a:r>
            <a:r>
              <a:rPr lang="en-US" baseline="-25000" dirty="0" smtClean="0"/>
              <a:t>0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, j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directional analysis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28662" y="2000240"/>
            <a:ext cx="6643734" cy="3152791"/>
            <a:chOff x="928662" y="2000240"/>
            <a:chExt cx="6643734" cy="31527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2071678"/>
              <a:ext cx="6402572" cy="3081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1785918" y="2000240"/>
              <a:ext cx="642942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71934" y="2000240"/>
              <a:ext cx="642942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16" y="2000240"/>
              <a:ext cx="642942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0646" y="4314392"/>
              <a:ext cx="642942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9454" y="2643182"/>
              <a:ext cx="642942" cy="857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Texture is characterized by the spatial distribution of gray levels in a neighborhood </a:t>
            </a:r>
          </a:p>
          <a:p>
            <a:r>
              <a:rPr lang="en-US" dirty="0" smtClean="0"/>
              <a:t>Thus, texture cannot be defined for a point</a:t>
            </a:r>
          </a:p>
          <a:p>
            <a:r>
              <a:rPr lang="en-US" dirty="0" smtClean="0"/>
              <a:t>The resolution at which an image is observed determines the scale at which the texture is perceived</a:t>
            </a:r>
          </a:p>
          <a:p>
            <a:pPr lvl="1"/>
            <a:r>
              <a:rPr lang="en-US" dirty="0" smtClean="0"/>
              <a:t>In observing an image of a tiled floor from a large distance we observe the texture formed by the placement of tiles, but the patterns within the tiles are not perceived. </a:t>
            </a:r>
          </a:p>
          <a:p>
            <a:pPr lvl="1"/>
            <a:r>
              <a:rPr lang="en-US" dirty="0" smtClean="0"/>
              <a:t>When the same scene is observed from a closer distance, so that only a few tiles are within the field of view, we begin to perceive the texture formed by the placement of detailed patterns composing each tile.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GLCM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GLCM described here is used for a series of "</a:t>
            </a:r>
            <a:r>
              <a:rPr lang="en-US" b="1" dirty="0" smtClean="0"/>
              <a:t>second order</a:t>
            </a:r>
            <a:r>
              <a:rPr lang="en-US" dirty="0" smtClean="0"/>
              <a:t>" texture calculations.</a:t>
            </a:r>
          </a:p>
          <a:p>
            <a:endParaRPr lang="en-US" dirty="0" smtClean="0"/>
          </a:p>
          <a:p>
            <a:r>
              <a:rPr lang="en-US" b="1" dirty="0" smtClean="0"/>
              <a:t>First order</a:t>
            </a:r>
            <a:r>
              <a:rPr lang="en-US" dirty="0" smtClean="0"/>
              <a:t> texture measures are statistics calculated from the original image values, like variance, and </a:t>
            </a:r>
            <a:r>
              <a:rPr lang="en-US" i="1" dirty="0" smtClean="0"/>
              <a:t>do not consider pixel </a:t>
            </a:r>
            <a:r>
              <a:rPr lang="en-US" i="1" dirty="0" err="1" smtClean="0"/>
              <a:t>neighbour</a:t>
            </a:r>
            <a:r>
              <a:rPr lang="en-US" i="1" dirty="0" smtClean="0"/>
              <a:t> relationships.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Second order</a:t>
            </a:r>
            <a:r>
              <a:rPr lang="en-US" dirty="0" smtClean="0"/>
              <a:t> measures consider the relationship between </a:t>
            </a:r>
            <a:r>
              <a:rPr lang="en-US" i="1" dirty="0" smtClean="0"/>
              <a:t>groups of two (usually </a:t>
            </a:r>
            <a:r>
              <a:rPr lang="en-US" i="1" dirty="0" err="1" smtClean="0"/>
              <a:t>neighbouring</a:t>
            </a:r>
            <a:r>
              <a:rPr lang="en-US" i="1" dirty="0" smtClean="0"/>
              <a:t>) pixels</a:t>
            </a:r>
            <a:r>
              <a:rPr lang="en-US" dirty="0" smtClean="0"/>
              <a:t> in the original image.</a:t>
            </a:r>
          </a:p>
          <a:p>
            <a:endParaRPr lang="en-US" b="1" dirty="0" smtClean="0"/>
          </a:p>
          <a:p>
            <a:r>
              <a:rPr lang="en-US" b="1" dirty="0" smtClean="0"/>
              <a:t>Third</a:t>
            </a:r>
            <a:r>
              <a:rPr lang="en-US" dirty="0" smtClean="0"/>
              <a:t> and higher </a:t>
            </a:r>
            <a:r>
              <a:rPr lang="en-US" b="1" dirty="0" smtClean="0"/>
              <a:t>order</a:t>
            </a:r>
            <a:r>
              <a:rPr lang="en-US" dirty="0" smtClean="0"/>
              <a:t> textures (considering the </a:t>
            </a:r>
            <a:r>
              <a:rPr lang="en-US" i="1" dirty="0" smtClean="0"/>
              <a:t>relationships among three or more pixels</a:t>
            </a:r>
            <a:r>
              <a:rPr lang="en-US" dirty="0" smtClean="0"/>
              <a:t>) are theoretically possible but not commonly implemented due to calculation time and interpretation difficulty</a:t>
            </a:r>
            <a:r>
              <a:rPr lang="en-US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relationship between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GLCM texture considers the relation between two pixels at a time, called the </a:t>
            </a:r>
            <a:r>
              <a:rPr lang="en-US" b="1" dirty="0" smtClean="0"/>
              <a:t>reference</a:t>
            </a:r>
            <a:r>
              <a:rPr lang="en-US" dirty="0" smtClean="0"/>
              <a:t> and the </a:t>
            </a:r>
            <a:r>
              <a:rPr lang="en-US" b="1" dirty="0" err="1" smtClean="0"/>
              <a:t>neighbour</a:t>
            </a:r>
            <a:r>
              <a:rPr lang="en-US" dirty="0" smtClean="0"/>
              <a:t> pixel. </a:t>
            </a:r>
          </a:p>
          <a:p>
            <a:endParaRPr lang="en-US" dirty="0" smtClean="0"/>
          </a:p>
          <a:p>
            <a:r>
              <a:rPr lang="en-US" dirty="0" smtClean="0"/>
              <a:t>If the neighbor pixel is chosen to be the one to the east (right) of each reference pixel, this can be expressed as a (1,0) relation: </a:t>
            </a:r>
          </a:p>
          <a:p>
            <a:pPr lvl="1"/>
            <a:r>
              <a:rPr lang="en-US" dirty="0" smtClean="0"/>
              <a:t>1 pixel in the x direction, 0 pixels in the y direction.</a:t>
            </a:r>
          </a:p>
          <a:p>
            <a:endParaRPr lang="en-US" dirty="0" smtClean="0"/>
          </a:p>
          <a:p>
            <a:r>
              <a:rPr lang="en-US" dirty="0" smtClean="0"/>
              <a:t>Each pixel within the window becomes the reference pixel in turn, starting in the upper left corner and proceeding to the lower right. </a:t>
            </a:r>
          </a:p>
          <a:p>
            <a:endParaRPr lang="en-US" dirty="0" smtClean="0"/>
          </a:p>
          <a:p>
            <a:r>
              <a:rPr lang="en-US" dirty="0" smtClean="0"/>
              <a:t>Pixels along the right edge have no right hand neighbor, so they are not used for this count.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between two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examples we see use 1 pixel </a:t>
            </a:r>
            <a:r>
              <a:rPr lang="en-US" b="1" dirty="0" smtClean="0"/>
              <a:t>offset</a:t>
            </a:r>
            <a:r>
              <a:rPr lang="en-US" dirty="0" smtClean="0"/>
              <a:t> (a reference pixel and its immediate </a:t>
            </a:r>
            <a:r>
              <a:rPr lang="en-US" dirty="0" err="1" smtClean="0"/>
              <a:t>neighbour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If the window is large enough, using a larger offset is perfectly possible. </a:t>
            </a:r>
          </a:p>
          <a:p>
            <a:endParaRPr lang="en-US" dirty="0" smtClean="0"/>
          </a:p>
          <a:p>
            <a:r>
              <a:rPr lang="en-US" dirty="0" smtClean="0"/>
              <a:t>Combinations of the grey levels that are possible for the test image, and their position in the matrix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Fill in the matrix framework for the east (1,0) spatial relationship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0" y="3214684"/>
          <a:ext cx="3214712" cy="2500332"/>
        </p:xfrm>
        <a:graphic>
          <a:graphicData uri="http://schemas.openxmlformats.org/drawingml/2006/table">
            <a:tbl>
              <a:tblPr/>
              <a:tblGrid>
                <a:gridCol w="803678"/>
                <a:gridCol w="803678"/>
                <a:gridCol w="803678"/>
                <a:gridCol w="803678"/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48" y="2643182"/>
          <a:ext cx="3214710" cy="3125415"/>
        </p:xfrm>
        <a:graphic>
          <a:graphicData uri="http://schemas.openxmlformats.org/drawingml/2006/table">
            <a:tbl>
              <a:tblPr/>
              <a:tblGrid>
                <a:gridCol w="642942"/>
                <a:gridCol w="642942"/>
                <a:gridCol w="642942"/>
                <a:gridCol w="642942"/>
                <a:gridCol w="642942"/>
              </a:tblGrid>
              <a:tr h="6250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GLCM expressed as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14486"/>
          </a:xfrm>
        </p:spPr>
        <p:txBody>
          <a:bodyPr/>
          <a:lstStyle/>
          <a:p>
            <a:r>
              <a:rPr lang="en-US" dirty="0" smtClean="0"/>
              <a:t>The measures require that each GLCM cell contain not a count, but rather a probability.</a:t>
            </a:r>
            <a:endParaRPr lang="en-US" dirty="0"/>
          </a:p>
        </p:txBody>
      </p:sp>
      <p:pic>
        <p:nvPicPr>
          <p:cNvPr id="1026" name="Picture 2" descr="http://www.fp.ucalgary.ca/mhallbey/normalizationequ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857496"/>
            <a:ext cx="2200936" cy="157163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785357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357158" y="1643050"/>
            <a:ext cx="2000264" cy="714380"/>
          </a:xfrm>
          <a:prstGeom prst="wedgeRectCallout">
            <a:avLst>
              <a:gd name="adj1" fmla="val -18723"/>
              <a:gd name="adj2" fmla="val 88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or Sub-Region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7286644" y="571480"/>
            <a:ext cx="1357354" cy="714380"/>
          </a:xfrm>
          <a:prstGeom prst="wedgeRectCallout">
            <a:avLst>
              <a:gd name="adj1" fmla="val -49667"/>
              <a:gd name="adj2" fmla="val 168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GLCM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0496" y="19288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57752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207167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(1,3)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4429124" y="2428868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rot="5400000">
            <a:off x="4802572" y="2353314"/>
            <a:ext cx="916552" cy="91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786446" y="250030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158" y="2000240"/>
            <a:ext cx="8215370" cy="25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gray-level co-occurrence matrix </a:t>
            </a:r>
            <a:r>
              <a:rPr lang="en-US" sz="2800" i="1" dirty="0" smtClean="0"/>
              <a:t>P[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, j] is defined by first specifying a </a:t>
            </a:r>
            <a:r>
              <a:rPr lang="en-US" sz="2800" dirty="0" smtClean="0"/>
              <a:t>displacement vector d = 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dx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dy</a:t>
            </a:r>
            <a:r>
              <a:rPr lang="en-US" sz="2800" i="1" dirty="0" smtClean="0"/>
              <a:t>) and counting all pairs of pixels separated </a:t>
            </a:r>
            <a:r>
              <a:rPr lang="en-US" sz="2800" dirty="0" smtClean="0"/>
              <a:t>by </a:t>
            </a:r>
            <a:r>
              <a:rPr lang="en-US" sz="2800" i="1" dirty="0" smtClean="0"/>
              <a:t>d</a:t>
            </a:r>
            <a:r>
              <a:rPr lang="en-US" sz="2800" dirty="0" smtClean="0"/>
              <a:t> having gray levels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and </a:t>
            </a:r>
            <a:r>
              <a:rPr lang="en-US" sz="2800" i="1" dirty="0" smtClean="0"/>
              <a:t>j</a:t>
            </a:r>
            <a:r>
              <a:rPr lang="en-US" i="1" dirty="0" smtClean="0"/>
              <a:t>. 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3048"/>
          </a:xfrm>
        </p:spPr>
        <p:txBody>
          <a:bodyPr/>
          <a:lstStyle/>
          <a:p>
            <a:r>
              <a:rPr lang="en-US" dirty="0" smtClean="0"/>
              <a:t>Let the position operator be specified as (1,1), which has the interpretation: one pixel to the right and one pixel below.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8344935" cy="264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1543048"/>
          </a:xfrm>
        </p:spPr>
        <p:txBody>
          <a:bodyPr>
            <a:normAutofit/>
          </a:bodyPr>
          <a:lstStyle/>
          <a:p>
            <a:r>
              <a:rPr lang="en-US" dirty="0" smtClean="0"/>
              <a:t>Gray-level co-occurrence matrix captures the spatial distribution of gray levels</a:t>
            </a:r>
          </a:p>
          <a:p>
            <a:r>
              <a:rPr lang="en-US" dirty="0" smtClean="0"/>
              <a:t>Consider the 8 x 8 binary image of a checkerboard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832436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d = (1,1) </a:t>
            </a:r>
          </a:p>
          <a:p>
            <a:pPr lvl="1"/>
            <a:r>
              <a:rPr lang="en-US" dirty="0" smtClean="0"/>
              <a:t>T</a:t>
            </a:r>
            <a:r>
              <a:rPr lang="en-US" i="1" dirty="0" smtClean="0"/>
              <a:t>he only pairs that </a:t>
            </a:r>
            <a:r>
              <a:rPr lang="en-US" dirty="0" smtClean="0"/>
              <a:t>occur are [1,1] and [0,0] because of the well-defined structure of pixels; </a:t>
            </a:r>
          </a:p>
          <a:p>
            <a:pPr lvl="1"/>
            <a:r>
              <a:rPr lang="en-US" dirty="0" smtClean="0"/>
              <a:t>The off-diagonal elements are zero.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d= (1,0),</a:t>
            </a:r>
          </a:p>
          <a:p>
            <a:pPr lvl="1"/>
            <a:r>
              <a:rPr lang="en-US" dirty="0" smtClean="0"/>
              <a:t>the only entries will be those corresponding to [0,1] and [1,0]</a:t>
            </a:r>
          </a:p>
          <a:p>
            <a:pPr lvl="1"/>
            <a:r>
              <a:rPr lang="en-US" dirty="0" smtClean="0"/>
              <a:t>the diagonal elements are zero.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Texture is a description of the spatial arrangement of color or intensities in an image or a selected region of an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24" y="2857496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  <a:latin typeface="Times New Roman" pitchFamily="18" charset="0"/>
              </a:rPr>
              <a:t>Structural approach: a set of </a:t>
            </a:r>
            <a:r>
              <a:rPr lang="en-US" b="1" dirty="0" err="1" smtClean="0">
                <a:solidFill>
                  <a:schemeClr val="hlink"/>
                </a:solidFill>
                <a:latin typeface="Times New Roman" pitchFamily="18" charset="0"/>
              </a:rPr>
              <a:t>texels</a:t>
            </a:r>
            <a:r>
              <a:rPr lang="en-US" b="1" dirty="0" smtClean="0">
                <a:solidFill>
                  <a:schemeClr val="hlink"/>
                </a:solidFill>
                <a:latin typeface="Times New Roman" pitchFamily="18" charset="0"/>
              </a:rPr>
              <a:t> in some regular or repeated pattern</a:t>
            </a:r>
            <a:endParaRPr lang="en-US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272" y="35052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72" y="35052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4072" y="35052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272" y="46482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072" y="45720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272" y="45720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872" y="44196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272" y="54864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2872" y="54864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272" y="5486400"/>
            <a:ext cx="8239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1472" y="3276600"/>
            <a:ext cx="7848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72" y="3505200"/>
            <a:ext cx="914400" cy="835025"/>
          </a:xfrm>
          <a:prstGeom prst="rect">
            <a:avLst/>
          </a:prstGeom>
          <a:noFill/>
        </p:spPr>
      </p:pic>
      <p:pic>
        <p:nvPicPr>
          <p:cNvPr id="17" name="Picture 16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9872" y="3505200"/>
            <a:ext cx="914400" cy="835025"/>
          </a:xfrm>
          <a:prstGeom prst="rect">
            <a:avLst/>
          </a:prstGeom>
          <a:noFill/>
        </p:spPr>
      </p:pic>
      <p:pic>
        <p:nvPicPr>
          <p:cNvPr id="18" name="Picture 17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472" y="3505200"/>
            <a:ext cx="914400" cy="835025"/>
          </a:xfrm>
          <a:prstGeom prst="rect">
            <a:avLst/>
          </a:prstGeom>
          <a:noFill/>
        </p:spPr>
      </p:pic>
      <p:pic>
        <p:nvPicPr>
          <p:cNvPr id="19" name="Picture 18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672" y="3505200"/>
            <a:ext cx="914400" cy="835025"/>
          </a:xfrm>
          <a:prstGeom prst="rect">
            <a:avLst/>
          </a:prstGeom>
          <a:noFill/>
        </p:spPr>
      </p:pic>
      <p:pic>
        <p:nvPicPr>
          <p:cNvPr id="20" name="Picture 19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272" y="4495800"/>
            <a:ext cx="914400" cy="835025"/>
          </a:xfrm>
          <a:prstGeom prst="rect">
            <a:avLst/>
          </a:prstGeom>
          <a:noFill/>
        </p:spPr>
      </p:pic>
      <p:pic>
        <p:nvPicPr>
          <p:cNvPr id="21" name="Picture 20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72" y="4572000"/>
            <a:ext cx="914400" cy="835025"/>
          </a:xfrm>
          <a:prstGeom prst="rect">
            <a:avLst/>
          </a:prstGeom>
          <a:noFill/>
        </p:spPr>
      </p:pic>
      <p:pic>
        <p:nvPicPr>
          <p:cNvPr id="22" name="Picture 21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072" y="4572000"/>
            <a:ext cx="914400" cy="835025"/>
          </a:xfrm>
          <a:prstGeom prst="rect">
            <a:avLst/>
          </a:prstGeom>
          <a:noFill/>
        </p:spPr>
      </p:pic>
      <p:pic>
        <p:nvPicPr>
          <p:cNvPr id="23" name="Picture 22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72" y="5562600"/>
            <a:ext cx="914400" cy="835025"/>
          </a:xfrm>
          <a:prstGeom prst="rect">
            <a:avLst/>
          </a:prstGeom>
          <a:noFill/>
        </p:spPr>
      </p:pic>
      <p:pic>
        <p:nvPicPr>
          <p:cNvPr id="24" name="Picture 23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072" y="5562600"/>
            <a:ext cx="914400" cy="835025"/>
          </a:xfrm>
          <a:prstGeom prst="rect">
            <a:avLst/>
          </a:prstGeom>
          <a:noFill/>
        </p:spPr>
      </p:pic>
      <p:pic>
        <p:nvPicPr>
          <p:cNvPr id="25" name="Picture 24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5872" y="5562600"/>
            <a:ext cx="914400" cy="835025"/>
          </a:xfrm>
          <a:prstGeom prst="rect">
            <a:avLst/>
          </a:prstGeom>
          <a:noFill/>
        </p:spPr>
      </p:pic>
      <p:pic>
        <p:nvPicPr>
          <p:cNvPr id="26" name="Picture 25" descr="PE01832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072" y="5486400"/>
            <a:ext cx="914400" cy="835025"/>
          </a:xfrm>
          <a:prstGeom prst="rect">
            <a:avLst/>
          </a:prstGeom>
          <a:noFill/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</a:t>
            </a:r>
            <a:r>
              <a:rPr lang="en-US" dirty="0" err="1" smtClean="0"/>
              <a:t>glcm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you create the GLCMs, you can derive several statistics from them using the different formulas</a:t>
            </a:r>
          </a:p>
          <a:p>
            <a:endParaRPr lang="en-US" dirty="0" smtClean="0"/>
          </a:p>
          <a:p>
            <a:r>
              <a:rPr lang="en-US" dirty="0" smtClean="0"/>
              <a:t>These statistics provide information about the texture of an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</a:t>
            </a:r>
            <a:r>
              <a:rPr lang="en-US" dirty="0" err="1" smtClean="0"/>
              <a:t>glcm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texture calculations are </a:t>
            </a:r>
            <a:r>
              <a:rPr lang="en-US" b="1" dirty="0" smtClean="0"/>
              <a:t>weighted averages</a:t>
            </a:r>
            <a:r>
              <a:rPr lang="en-US" dirty="0" smtClean="0"/>
              <a:t> of the normalized GLCM cell contents</a:t>
            </a:r>
          </a:p>
          <a:p>
            <a:endParaRPr lang="en-US" dirty="0" smtClean="0"/>
          </a:p>
          <a:p>
            <a:r>
              <a:rPr lang="en-US" dirty="0" smtClean="0"/>
              <a:t>A weighted average multiplies each value to be used by a factor (a weight) before summing and dividing by the number of values. The weight is intended to express the relative importance of the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emphasize a large amount of contrast, create weights so that the calculation results in a larger figure when there is great contrast. </a:t>
            </a:r>
          </a:p>
          <a:p>
            <a:endParaRPr lang="en-US" dirty="0" smtClean="0"/>
          </a:p>
          <a:p>
            <a:r>
              <a:rPr lang="en-US" dirty="0" smtClean="0"/>
              <a:t>Values on the GLCM diagonal show no contrast, and contrast increases away from the diagonal. </a:t>
            </a:r>
          </a:p>
          <a:p>
            <a:endParaRPr lang="en-US" dirty="0" smtClean="0"/>
          </a:p>
          <a:p>
            <a:r>
              <a:rPr lang="en-US" dirty="0" smtClean="0"/>
              <a:t>Create a weight that increases as distance from the diagonal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</a:t>
            </a:r>
            <a:endParaRPr lang="en-US" dirty="0"/>
          </a:p>
        </p:txBody>
      </p:sp>
      <p:pic>
        <p:nvPicPr>
          <p:cNvPr id="2050" name="Picture 2" descr="http://www.fp.ucalgary.ca/mhallbey/images/contrastequ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14488"/>
            <a:ext cx="3143272" cy="133005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3571876"/>
            <a:ext cx="7572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When </a:t>
            </a:r>
            <a:r>
              <a:rPr lang="en-US" i="1" dirty="0" err="1" smtClean="0"/>
              <a:t>i</a:t>
            </a:r>
            <a:r>
              <a:rPr lang="en-US" i="1" dirty="0" smtClean="0"/>
              <a:t> and j are equal, the cell is on the diagonal and (</a:t>
            </a:r>
            <a:r>
              <a:rPr lang="en-US" i="1" dirty="0" err="1" smtClean="0"/>
              <a:t>i</a:t>
            </a:r>
            <a:r>
              <a:rPr lang="en-US" i="1" dirty="0" smtClean="0"/>
              <a:t>-j)=0. These values represent pixels entirely similar to their </a:t>
            </a:r>
            <a:r>
              <a:rPr lang="en-US" i="1" dirty="0" err="1" smtClean="0"/>
              <a:t>neighbour</a:t>
            </a:r>
            <a:r>
              <a:rPr lang="en-US" i="1" dirty="0" smtClean="0"/>
              <a:t>, so they are given a weight of 0.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and j differ by 1, there is a small contrast, and the weight is 1.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and j differ by 2, contrast is increasing and the weight is 4.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The weights continue to increase exponentially as (</a:t>
            </a:r>
            <a:r>
              <a:rPr lang="en-US" i="1" dirty="0" err="1" smtClean="0"/>
              <a:t>i</a:t>
            </a:r>
            <a:r>
              <a:rPr lang="en-US" i="1" dirty="0" smtClean="0"/>
              <a:t>-j) increases. 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weights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681163"/>
            <a:ext cx="3924315" cy="38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Dissimilarity</a:t>
            </a:r>
            <a:endParaRPr lang="en-US" dirty="0"/>
          </a:p>
        </p:txBody>
      </p:sp>
      <p:pic>
        <p:nvPicPr>
          <p:cNvPr id="49154" name="Picture 2" descr="http://www.fp.ucalgary.ca/mhallbey/images/dissimilarityequ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357562"/>
            <a:ext cx="3571900" cy="1918147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686800" cy="4873752"/>
          </a:xfrm>
        </p:spPr>
        <p:txBody>
          <a:bodyPr/>
          <a:lstStyle/>
          <a:p>
            <a:r>
              <a:rPr lang="en-US" dirty="0" smtClean="0"/>
              <a:t>In the Contrast measure,  weights increase exponentially (0, 1, 4, 9, etc.) as one moves away from the diagonal. However in the dissimilarity measure weights increase linearly (0, 1, 2,3  etc.).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72518" cy="4873752"/>
          </a:xfrm>
        </p:spPr>
        <p:txBody>
          <a:bodyPr/>
          <a:lstStyle/>
          <a:p>
            <a:r>
              <a:rPr lang="en-US" dirty="0" smtClean="0"/>
              <a:t>Homogeneity weights values by the</a:t>
            </a:r>
            <a:r>
              <a:rPr lang="en-US" i="1" dirty="0" smtClean="0"/>
              <a:t> inverse</a:t>
            </a:r>
            <a:r>
              <a:rPr lang="en-US" dirty="0" smtClean="0"/>
              <a:t> of the Contrast weight,  with weights </a:t>
            </a:r>
            <a:r>
              <a:rPr lang="en-US" i="1" dirty="0" smtClean="0"/>
              <a:t>decreasing</a:t>
            </a:r>
            <a:r>
              <a:rPr lang="en-US" dirty="0" smtClean="0"/>
              <a:t> exponentially away from the diagonal:</a:t>
            </a:r>
            <a:endParaRPr lang="en-US" dirty="0"/>
          </a:p>
        </p:txBody>
      </p:sp>
      <p:pic>
        <p:nvPicPr>
          <p:cNvPr id="7170" name="Picture 2" descr="http://www.fp.ucalgary.ca/mhallbey/images/homogeneityequ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286124"/>
            <a:ext cx="2786082" cy="168384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texture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r>
              <a:rPr lang="en-US" dirty="0" smtClean="0"/>
              <a:t>Texture measures can be computed using a sliding window</a:t>
            </a:r>
          </a:p>
          <a:p>
            <a:endParaRPr lang="en-US" dirty="0" smtClean="0"/>
          </a:p>
          <a:p>
            <a:r>
              <a:rPr lang="en-US" dirty="0" smtClean="0"/>
              <a:t>The result of a texture calculation is a single number representing the entire window. This number is put in the place of the centre pixel of the window</a:t>
            </a:r>
          </a:p>
          <a:p>
            <a:endParaRPr lang="en-US" dirty="0" smtClean="0"/>
          </a:p>
          <a:p>
            <a:r>
              <a:rPr lang="en-US" dirty="0" smtClean="0"/>
              <a:t>The window is then moved one pixel and the process is repeated of calculating a new GLCM and a new texture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3704" y="1876392"/>
            <a:ext cx="7467600" cy="1143000"/>
          </a:xfrm>
        </p:spPr>
        <p:txBody>
          <a:bodyPr/>
          <a:lstStyle/>
          <a:p>
            <a:r>
              <a:rPr lang="en-US" dirty="0" smtClean="0"/>
              <a:t>Creating texture image</a:t>
            </a:r>
            <a:endParaRPr lang="en-US" dirty="0"/>
          </a:p>
        </p:txBody>
      </p:sp>
      <p:pic>
        <p:nvPicPr>
          <p:cNvPr id="1026" name="Picture 2" descr="http://www.fp.ucalgary.ca/mhallbey/images/imageed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0"/>
            <a:ext cx="6929454" cy="688416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GLCM </a:t>
            </a:r>
            <a:r>
              <a:rPr lang="en-US" dirty="0" err="1" smtClean="0"/>
              <a:t>Contr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3484"/>
            <a:ext cx="50292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2933724"/>
            <a:ext cx="519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72132" y="228599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GLCM Contrast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57166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Original Image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with Structural Approach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2071678"/>
            <a:ext cx="6232525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 dirty="0">
                <a:latin typeface="Times New Roman" pitchFamily="18" charset="0"/>
              </a:rPr>
              <a:t>How do you decide what is a </a:t>
            </a:r>
            <a:r>
              <a:rPr lang="en-US" sz="3200" b="1" dirty="0" err="1">
                <a:latin typeface="Times New Roman" pitchFamily="18" charset="0"/>
              </a:rPr>
              <a:t>texel</a:t>
            </a:r>
            <a:r>
              <a:rPr lang="en-US" sz="3200" b="1" dirty="0">
                <a:latin typeface="Times New Roman" pitchFamily="18" charset="0"/>
              </a:rPr>
              <a:t>?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857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3191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9287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4621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9955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5289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0623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5957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51291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6625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61959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6729386" y="3443278"/>
            <a:ext cx="1141413" cy="879475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252" y="42"/>
              </a:cxn>
              <a:cxn ang="0">
                <a:pos x="330" y="0"/>
              </a:cxn>
              <a:cxn ang="0">
                <a:pos x="365" y="112"/>
              </a:cxn>
              <a:cxn ang="0">
                <a:pos x="428" y="182"/>
              </a:cxn>
              <a:cxn ang="0">
                <a:pos x="562" y="309"/>
              </a:cxn>
              <a:cxn ang="0">
                <a:pos x="660" y="372"/>
              </a:cxn>
              <a:cxn ang="0">
                <a:pos x="702" y="400"/>
              </a:cxn>
              <a:cxn ang="0">
                <a:pos x="660" y="393"/>
              </a:cxn>
              <a:cxn ang="0">
                <a:pos x="569" y="358"/>
              </a:cxn>
              <a:cxn ang="0">
                <a:pos x="365" y="407"/>
              </a:cxn>
              <a:cxn ang="0">
                <a:pos x="316" y="477"/>
              </a:cxn>
              <a:cxn ang="0">
                <a:pos x="281" y="554"/>
              </a:cxn>
              <a:cxn ang="0">
                <a:pos x="167" y="414"/>
              </a:cxn>
              <a:cxn ang="0">
                <a:pos x="167" y="318"/>
              </a:cxn>
            </a:cxnLst>
            <a:rect l="0" t="0" r="r" b="b"/>
            <a:pathLst>
              <a:path w="719" h="554">
                <a:moveTo>
                  <a:pt x="0" y="168"/>
                </a:moveTo>
                <a:cubicBezTo>
                  <a:pt x="100" y="143"/>
                  <a:pt x="169" y="104"/>
                  <a:pt x="252" y="42"/>
                </a:cubicBezTo>
                <a:cubicBezTo>
                  <a:pt x="276" y="24"/>
                  <a:pt x="305" y="16"/>
                  <a:pt x="330" y="0"/>
                </a:cubicBezTo>
                <a:cubicBezTo>
                  <a:pt x="353" y="35"/>
                  <a:pt x="347" y="75"/>
                  <a:pt x="365" y="112"/>
                </a:cubicBezTo>
                <a:cubicBezTo>
                  <a:pt x="385" y="152"/>
                  <a:pt x="392" y="128"/>
                  <a:pt x="428" y="182"/>
                </a:cubicBezTo>
                <a:cubicBezTo>
                  <a:pt x="460" y="230"/>
                  <a:pt x="509" y="283"/>
                  <a:pt x="562" y="309"/>
                </a:cubicBezTo>
                <a:cubicBezTo>
                  <a:pt x="591" y="338"/>
                  <a:pt x="626" y="353"/>
                  <a:pt x="660" y="372"/>
                </a:cubicBezTo>
                <a:cubicBezTo>
                  <a:pt x="675" y="380"/>
                  <a:pt x="719" y="403"/>
                  <a:pt x="702" y="400"/>
                </a:cubicBezTo>
                <a:cubicBezTo>
                  <a:pt x="688" y="398"/>
                  <a:pt x="674" y="395"/>
                  <a:pt x="660" y="393"/>
                </a:cubicBezTo>
                <a:cubicBezTo>
                  <a:pt x="629" y="381"/>
                  <a:pt x="601" y="366"/>
                  <a:pt x="569" y="358"/>
                </a:cubicBezTo>
                <a:cubicBezTo>
                  <a:pt x="502" y="367"/>
                  <a:pt x="422" y="369"/>
                  <a:pt x="365" y="407"/>
                </a:cubicBezTo>
                <a:cubicBezTo>
                  <a:pt x="350" y="430"/>
                  <a:pt x="327" y="452"/>
                  <a:pt x="316" y="477"/>
                </a:cubicBezTo>
                <a:cubicBezTo>
                  <a:pt x="303" y="506"/>
                  <a:pt x="295" y="527"/>
                  <a:pt x="281" y="554"/>
                </a:cubicBezTo>
                <a:lnTo>
                  <a:pt x="167" y="414"/>
                </a:lnTo>
                <a:lnTo>
                  <a:pt x="167" y="3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00108"/>
            <a:ext cx="50292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7650" y="2933700"/>
            <a:ext cx="50863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500042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Original Image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2357430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GLCM </a:t>
            </a:r>
            <a:r>
              <a:rPr lang="en-US" sz="2800" dirty="0" err="1" smtClean="0"/>
              <a:t>Homogenity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from </a:t>
            </a:r>
            <a:r>
              <a:rPr lang="en-US" dirty="0" err="1" smtClean="0"/>
              <a:t>glcm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diagonal elements all represent pixel pairs with no grey level difference (0-0, 1-1, 2-2, 3-3 etc.). If there are high probabilities in these elements, then the image does not show much contrast: most pixels are identical to their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values in the diagonal are summed, the result is the probability of </a:t>
            </a:r>
            <a:r>
              <a:rPr lang="en-US" i="1" dirty="0" smtClean="0"/>
              <a:t>any</a:t>
            </a:r>
            <a:r>
              <a:rPr lang="en-US" dirty="0" smtClean="0"/>
              <a:t> pixel's being the same grey level as its </a:t>
            </a:r>
            <a:r>
              <a:rPr lang="en-US" dirty="0" err="1" smtClean="0"/>
              <a:t>neighbour</a:t>
            </a:r>
            <a:r>
              <a:rPr lang="en-US" dirty="0" smtClean="0"/>
              <a:t>. 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from </a:t>
            </a:r>
            <a:r>
              <a:rPr lang="en-US" dirty="0" err="1" smtClean="0"/>
              <a:t>glcm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Lines parallel to the diagonal: Cells one cell away from the diagonal represent pixel pairs with a difference of only one grey level (0-1, 1-2, 2-3 etc.). </a:t>
            </a:r>
          </a:p>
          <a:p>
            <a:r>
              <a:rPr lang="en-US" dirty="0" smtClean="0"/>
              <a:t>Similarly, values in cells two away from the diagonal show how many pixels have 2 grey level differences, and so forth. </a:t>
            </a:r>
          </a:p>
          <a:p>
            <a:r>
              <a:rPr lang="en-US" dirty="0" smtClean="0"/>
              <a:t>The farther away from the diagonal, the greater the difference between pixel grey levels.</a:t>
            </a:r>
          </a:p>
          <a:p>
            <a:r>
              <a:rPr lang="en-US" dirty="0" smtClean="0"/>
              <a:t>Sum up these parallel diagonals and the result is the probability of </a:t>
            </a:r>
            <a:r>
              <a:rPr lang="en-US" i="1" dirty="0" smtClean="0"/>
              <a:t>any</a:t>
            </a:r>
            <a:r>
              <a:rPr lang="en-US" dirty="0" smtClean="0"/>
              <a:t> pixel's being 1 or 2 or 3 etc. different from its </a:t>
            </a:r>
            <a:r>
              <a:rPr lang="en-US" dirty="0" err="1" smtClean="0"/>
              <a:t>neighbour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Eight bit data has 256 possible values, so would yield a 256 x 256 square matrix, with 65,536 cells</a:t>
            </a:r>
          </a:p>
          <a:p>
            <a:endParaRPr lang="en-US" dirty="0" smtClean="0"/>
          </a:p>
          <a:p>
            <a:r>
              <a:rPr lang="en-US" dirty="0" smtClean="0"/>
              <a:t>Some operational programs rescale the values into 4 bit (16 x 16 matrix with 256 cells)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Larger matrices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all 256 x 256 cells are used, there would be many cells filled with zeros </a:t>
            </a:r>
          </a:p>
          <a:p>
            <a:endParaRPr lang="en-US" dirty="0" smtClean="0"/>
          </a:p>
          <a:p>
            <a:r>
              <a:rPr lang="en-US" dirty="0" smtClean="0"/>
              <a:t>The GLCM approximates the joint probability distribution of two pixels. Having many zeros in cells makes this a very bad approximation. </a:t>
            </a:r>
          </a:p>
          <a:p>
            <a:endParaRPr lang="en-US" dirty="0" smtClean="0"/>
          </a:p>
          <a:p>
            <a:r>
              <a:rPr lang="en-US" dirty="0" smtClean="0"/>
              <a:t>If the number of grey levels is reduced, the number of zeros is reduced, and the statistical validity is greatly improved.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web.pdx.edu/~</a:t>
            </a:r>
            <a:r>
              <a:rPr lang="en-US" sz="1800" dirty="0" err="1" smtClean="0"/>
              <a:t>jduh</a:t>
            </a:r>
            <a:r>
              <a:rPr lang="en-US" sz="1800" dirty="0" smtClean="0"/>
              <a:t>/.../Hayes_GreyScaleCoOccurrenceMatrix.pdf</a:t>
            </a:r>
          </a:p>
          <a:p>
            <a:r>
              <a:rPr lang="en-US" sz="1800" dirty="0" smtClean="0">
                <a:hlinkClick r:id="rId2"/>
              </a:rPr>
              <a:t>http://www.fp.ucalgary.ca/mhallbey/tutorial.htm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Chad Carson, Serge </a:t>
            </a:r>
            <a:r>
              <a:rPr lang="en-US" sz="1800" dirty="0" err="1" smtClean="0"/>
              <a:t>Belongie</a:t>
            </a:r>
            <a:r>
              <a:rPr lang="en-US" sz="1800" dirty="0" smtClean="0"/>
              <a:t>, </a:t>
            </a:r>
            <a:r>
              <a:rPr lang="en-US" sz="1800" dirty="0" err="1" smtClean="0"/>
              <a:t>Hayit</a:t>
            </a:r>
            <a:r>
              <a:rPr lang="en-US" sz="1800" dirty="0" smtClean="0"/>
              <a:t> Greenspan, and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Malik</a:t>
            </a:r>
            <a:r>
              <a:rPr lang="en-US" sz="1800" dirty="0" smtClean="0"/>
              <a:t>. "</a:t>
            </a:r>
            <a:r>
              <a:rPr lang="en-US" sz="1800" dirty="0" err="1" smtClean="0"/>
              <a:t>Blobworld</a:t>
            </a:r>
            <a:r>
              <a:rPr lang="en-US" sz="1800" dirty="0" smtClean="0"/>
              <a:t>: Image Segmentation Using Expectation-Maximization and Its Application to Image Querying." IEEE Transactions on Pattern Analysis and Machine Intelligence 2002; </a:t>
            </a:r>
            <a:r>
              <a:rPr lang="en-US" sz="1800" dirty="0" err="1" smtClean="0"/>
              <a:t>Vol</a:t>
            </a:r>
            <a:r>
              <a:rPr lang="en-US" sz="1800" dirty="0" smtClean="0"/>
              <a:t> 24. pp. </a:t>
            </a:r>
            <a:r>
              <a:rPr lang="en-US" sz="1800" smtClean="0"/>
              <a:t>1026-38.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W. </a:t>
            </a:r>
            <a:r>
              <a:rPr lang="en-US" sz="1800" dirty="0" err="1" smtClean="0"/>
              <a:t>Forstner</a:t>
            </a:r>
            <a:r>
              <a:rPr lang="en-US" sz="1800" dirty="0" smtClean="0"/>
              <a:t>, “A Framework for Low Level Feature Extraction,”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    Proc. European Conf. Computer Vision, pp. 383-394, 1994</a:t>
            </a:r>
          </a:p>
          <a:p>
            <a:r>
              <a:rPr lang="en-US" altLang="zh-CN" sz="1800" dirty="0" smtClean="0"/>
              <a:t>Face Description with Local Binary Patterns: Application to Face Recognition, </a:t>
            </a:r>
            <a:r>
              <a:rPr lang="en-US" altLang="zh-CN" sz="1800" dirty="0" err="1" smtClean="0"/>
              <a:t>Lingfeng</a:t>
            </a:r>
            <a:r>
              <a:rPr lang="en-US" altLang="zh-CN" sz="1800" dirty="0" smtClean="0"/>
              <a:t> Mo</a:t>
            </a:r>
            <a:endParaRPr lang="en-US" altLang="zh-CN" sz="1800" i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hlink"/>
                </a:solidFill>
              </a:rPr>
              <a:t>Natural Textures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43750" t="56250" r="43124" b="27344"/>
          <a:stretch>
            <a:fillRect/>
          </a:stretch>
        </p:blipFill>
        <p:spPr bwMode="auto">
          <a:xfrm>
            <a:off x="609600" y="1733568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5010168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grass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3478" t="56522" r="43478" b="27174"/>
          <a:stretch>
            <a:fillRect/>
          </a:stretch>
        </p:blipFill>
        <p:spPr bwMode="auto">
          <a:xfrm>
            <a:off x="4495800" y="1733568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62600" y="5010168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leaves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09800" y="5543568"/>
            <a:ext cx="381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What/Where are the texels?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texture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0877" y="2143116"/>
            <a:ext cx="8050213" cy="302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Segmenting out </a:t>
            </a:r>
            <a:r>
              <a:rPr lang="en-US" sz="2400" dirty="0" err="1">
                <a:latin typeface="Times New Roman" pitchFamily="18" charset="0"/>
              </a:rPr>
              <a:t>texels</a:t>
            </a:r>
            <a:r>
              <a:rPr lang="en-US" sz="2400" dirty="0">
                <a:latin typeface="Times New Roman" pitchFamily="18" charset="0"/>
              </a:rPr>
              <a:t> is difficult or impossible in real images.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Numeric quantities or statistics that describe a texture can be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   computed from the gray tones (or colors) alone.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This approach is less intuitive, but is computationally efficient.</a:t>
            </a:r>
          </a:p>
          <a:p>
            <a:pPr eaLnBrk="1" hangingPunct="1">
              <a:buFontTx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 It can be used for both classification and segmentation.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involves identifying the given textured region from a given set of texture classes. </a:t>
            </a:r>
          </a:p>
          <a:p>
            <a:r>
              <a:rPr lang="en-US" dirty="0" smtClean="0"/>
              <a:t>For example, a particular region in an aerial image may belong to agricultural land, forest region, or an urban area. </a:t>
            </a:r>
          </a:p>
          <a:p>
            <a:r>
              <a:rPr lang="en-US" dirty="0" smtClean="0"/>
              <a:t>Each of these regions has unique texture characteristics. </a:t>
            </a:r>
          </a:p>
          <a:p>
            <a:r>
              <a:rPr lang="en-US" dirty="0" smtClean="0"/>
              <a:t>The texture analysis algorithms extract distinguishing features from each region to facilitate classification of such patterns. </a:t>
            </a:r>
          </a:p>
          <a:p>
            <a:r>
              <a:rPr lang="en-US" dirty="0" smtClean="0"/>
              <a:t>Statistical methods are extensively used in texture classification.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1514" y="1600200"/>
            <a:ext cx="7467600" cy="4873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visualphotos.com/photo/1x6055765/munich_city_centre_germany_satellite_image_e7809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3714776" cy="4429156"/>
          </a:xfrm>
          <a:prstGeom prst="rect">
            <a:avLst/>
          </a:prstGeom>
          <a:noFill/>
        </p:spPr>
      </p:pic>
      <p:pic>
        <p:nvPicPr>
          <p:cNvPr id="1028" name="Picture 4" descr="http://blogs.dw.de/globalideas/files/rainforestccbybanc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7" y="1714488"/>
            <a:ext cx="3500462" cy="428628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921501-6726-435B-B507-C98F6F4478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1946</TotalTime>
  <Words>1973</Words>
  <Application>Microsoft Office PowerPoint</Application>
  <PresentationFormat>On-screen Show (4:3)</PresentationFormat>
  <Paragraphs>359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宋体</vt:lpstr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Texture and Texture Classification</vt:lpstr>
      <vt:lpstr>Texture</vt:lpstr>
      <vt:lpstr>Texture</vt:lpstr>
      <vt:lpstr>Texture</vt:lpstr>
      <vt:lpstr>Problem with Structural Approach</vt:lpstr>
      <vt:lpstr>Natural Textures</vt:lpstr>
      <vt:lpstr>Statistical texture</vt:lpstr>
      <vt:lpstr>Texture classification</vt:lpstr>
      <vt:lpstr>Texture based classification</vt:lpstr>
      <vt:lpstr>Statistical methods for texture classification</vt:lpstr>
      <vt:lpstr>Some statistical texture measures</vt:lpstr>
      <vt:lpstr>PowerPoint Presentation</vt:lpstr>
      <vt:lpstr>Edge density and direction</vt:lpstr>
      <vt:lpstr>Two edge-based texture measures</vt:lpstr>
      <vt:lpstr>PowerPoint Presentation</vt:lpstr>
      <vt:lpstr>PowerPoint Presentation</vt:lpstr>
      <vt:lpstr>Local Binary Pattern Measure</vt:lpstr>
      <vt:lpstr>Local Binary Pattern Measure</vt:lpstr>
      <vt:lpstr>PowerPoint Presentation</vt:lpstr>
      <vt:lpstr>Variants of basic lbp</vt:lpstr>
      <vt:lpstr>Variants of basic lbp</vt:lpstr>
      <vt:lpstr>Local binary patterns</vt:lpstr>
      <vt:lpstr>Application of lbp to face recognition</vt:lpstr>
      <vt:lpstr>PowerPoint Presentation</vt:lpstr>
      <vt:lpstr>PowerPoint Presentation</vt:lpstr>
      <vt:lpstr>PowerPoint Presentation</vt:lpstr>
      <vt:lpstr>Gray level co-occurrence matrix</vt:lpstr>
      <vt:lpstr>GLCM Directions of analysis</vt:lpstr>
      <vt:lpstr>Examples of directional analysis</vt:lpstr>
      <vt:lpstr>Order of GLCM</vt:lpstr>
      <vt:lpstr>Spatial relationship between pixels</vt:lpstr>
      <vt:lpstr>Separation between two pixels</vt:lpstr>
      <vt:lpstr>Filling the matrix</vt:lpstr>
      <vt:lpstr>GLCM expressed as probability</vt:lpstr>
      <vt:lpstr>Example Image</vt:lpstr>
      <vt:lpstr>General Definition</vt:lpstr>
      <vt:lpstr>Example</vt:lpstr>
      <vt:lpstr>Example</vt:lpstr>
      <vt:lpstr>Example</vt:lpstr>
      <vt:lpstr>Statistics from glcm</vt:lpstr>
      <vt:lpstr>Statistics from glcm</vt:lpstr>
      <vt:lpstr>Contrast</vt:lpstr>
      <vt:lpstr>contrast</vt:lpstr>
      <vt:lpstr>Contrast weights</vt:lpstr>
      <vt:lpstr>Dissimilarity</vt:lpstr>
      <vt:lpstr>Homogeneity</vt:lpstr>
      <vt:lpstr>Creating texture image</vt:lpstr>
      <vt:lpstr>Creating texture image</vt:lpstr>
      <vt:lpstr>GLCM Contr</vt:lpstr>
      <vt:lpstr>PowerPoint Presentation</vt:lpstr>
      <vt:lpstr>Observations from glcm</vt:lpstr>
      <vt:lpstr>Observations from glcm</vt:lpstr>
      <vt:lpstr>Larger matrices</vt:lpstr>
      <vt:lpstr>Larger matrices</vt:lpstr>
      <vt:lpstr>References</vt:lpstr>
    </vt:vector>
  </TitlesOfParts>
  <Company>paris5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 men talk because they have something to say; fools, because they have to say something.</dc:title>
  <dc:creator>imran</dc:creator>
  <cp:lastModifiedBy>lenovo G5080</cp:lastModifiedBy>
  <cp:revision>116</cp:revision>
  <dcterms:created xsi:type="dcterms:W3CDTF">2012-03-01T15:49:50Z</dcterms:created>
  <dcterms:modified xsi:type="dcterms:W3CDTF">2017-05-16T04:25:34Z</dcterms:modified>
</cp:coreProperties>
</file>