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51" r:id="rId10"/>
    <p:sldId id="365" r:id="rId11"/>
    <p:sldId id="352" r:id="rId12"/>
    <p:sldId id="353" r:id="rId13"/>
    <p:sldId id="349" r:id="rId14"/>
    <p:sldId id="350" r:id="rId15"/>
    <p:sldId id="366" r:id="rId16"/>
    <p:sldId id="355" r:id="rId17"/>
    <p:sldId id="356" r:id="rId18"/>
    <p:sldId id="357" r:id="rId19"/>
    <p:sldId id="358" r:id="rId20"/>
    <p:sldId id="360" r:id="rId21"/>
    <p:sldId id="359" r:id="rId22"/>
    <p:sldId id="361" r:id="rId23"/>
    <p:sldId id="362" r:id="rId24"/>
    <p:sldId id="363" r:id="rId25"/>
    <p:sldId id="364" r:id="rId26"/>
    <p:sldId id="341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CC"/>
    <a:srgbClr val="0080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00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0A44F44-6CF3-42A0-9F80-60336FF5DE69}" type="datetimeFigureOut">
              <a:rPr lang="en-US"/>
              <a:pPr/>
              <a:t>3/14/2017</a:t>
            </a:fld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82E2CE5-F325-4538-8F1E-4C04949BA5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A16D203D-B312-4FC4-B009-697215D6E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3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6963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63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University of Engineering and Technology - Machine Vision MCT-415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BDCEC55-C4C1-4252-9831-5EC01A00C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1A5BE-F448-4652-AB2A-9D48EF1E6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25342-2CDD-466F-AD1A-278EAFFF4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05D30-5ADF-488F-B877-1F0DF4F57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C3815-94C0-4B2B-8D80-F7321A572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647B5-B499-4FA1-96B4-B70997EE3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2A1D4-B259-4301-B19B-20A5377BA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7DED0-C55D-456E-8654-1FF369781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0356D-B811-45F4-AF97-83B5A9A8A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789B1-E1D1-467C-A0FD-B42CA67FD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717DF-FFE1-46EC-91C9-7A70F4368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35B1F-2FA9-405F-9A2C-C15306D91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5F7F-79D0-4665-B55C-4389EF0F0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953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6953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6953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6953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6953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6953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6953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6953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6953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307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5313" name="Rectangle 17"/>
          <p:cNvSpPr>
            <a:spLocks noChangeArrowheads="1"/>
          </p:cNvSpPr>
          <p:nvPr userDrawn="1"/>
        </p:nvSpPr>
        <p:spPr bwMode="auto">
          <a:xfrm>
            <a:off x="2667000" y="62611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altLang="en-US" sz="1000"/>
          </a:p>
          <a:p>
            <a:endParaRPr lang="en-US" altLang="en-US" sz="1000"/>
          </a:p>
          <a:p>
            <a:pPr algn="ctr"/>
            <a:r>
              <a:rPr lang="en-US" altLang="en-US" sz="1000"/>
              <a:t>Bahria University, ISB</a:t>
            </a:r>
          </a:p>
        </p:txBody>
      </p:sp>
      <p:sp>
        <p:nvSpPr>
          <p:cNvPr id="695314" name="Rectangle 18"/>
          <p:cNvSpPr>
            <a:spLocks noChangeArrowheads="1"/>
          </p:cNvSpPr>
          <p:nvPr userDrawn="1"/>
        </p:nvSpPr>
        <p:spPr bwMode="auto">
          <a:xfrm>
            <a:off x="323850" y="6248400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altLang="en-US" sz="1000"/>
          </a:p>
          <a:p>
            <a:endParaRPr lang="en-US" altLang="en-US" sz="1000"/>
          </a:p>
          <a:p>
            <a:pPr algn="ctr"/>
            <a:r>
              <a:rPr lang="en-US" altLang="en-US" sz="1000"/>
              <a:t>Digital Image Processing</a:t>
            </a:r>
          </a:p>
        </p:txBody>
      </p:sp>
      <p:sp>
        <p:nvSpPr>
          <p:cNvPr id="695315" name="Line 19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69531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817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62B50EE9-A00C-4301-BA19-311B44BA5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9" r:id="rId2"/>
    <p:sldLayoutId id="2147483728" r:id="rId3"/>
    <p:sldLayoutId id="2147483727" r:id="rId4"/>
    <p:sldLayoutId id="2147483726" r:id="rId5"/>
    <p:sldLayoutId id="2147483725" r:id="rId6"/>
    <p:sldLayoutId id="2147483724" r:id="rId7"/>
    <p:sldLayoutId id="2147483723" r:id="rId8"/>
    <p:sldLayoutId id="2147483722" r:id="rId9"/>
    <p:sldLayoutId id="2147483721" r:id="rId10"/>
    <p:sldLayoutId id="2147483720" r:id="rId11"/>
    <p:sldLayoutId id="2147483719" r:id="rId12"/>
    <p:sldLayoutId id="214748371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p-fZ-2aUW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Color Image Processing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HSI Color Model</a:t>
            </a:r>
          </a:p>
        </p:txBody>
      </p:sp>
      <p:grpSp>
        <p:nvGrpSpPr>
          <p:cNvPr id="14339" name="Group 10"/>
          <p:cNvGrpSpPr>
            <a:grpSpLocks/>
          </p:cNvGrpSpPr>
          <p:nvPr/>
        </p:nvGrpSpPr>
        <p:grpSpPr bwMode="auto">
          <a:xfrm>
            <a:off x="1917700" y="1617663"/>
            <a:ext cx="5370513" cy="4672012"/>
            <a:chOff x="1208" y="1019"/>
            <a:chExt cx="3383" cy="2943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04" y="1092"/>
              <a:ext cx="3168" cy="2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1208" y="2208"/>
              <a:ext cx="136" cy="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583" y="3786"/>
              <a:ext cx="136" cy="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1355" y="2916"/>
              <a:ext cx="593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Intensity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3892" y="2665"/>
              <a:ext cx="69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Saturation</a:t>
              </a: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2802" y="1019"/>
              <a:ext cx="350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Hue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HSI Color Model</a:t>
            </a: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t="37148" r="64124" b="27162"/>
          <a:stretch>
            <a:fillRect/>
          </a:stretch>
        </p:blipFill>
        <p:spPr>
          <a:xfrm>
            <a:off x="5740400" y="0"/>
            <a:ext cx="3403600" cy="2795588"/>
          </a:xfrm>
          <a:noFill/>
        </p:spPr>
      </p:pic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444500" y="1816100"/>
            <a:ext cx="605790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100"/>
              <a:t>An arbitrary color point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469900" y="2133600"/>
            <a:ext cx="7747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100"/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/>
              <a:t>The hue is determined by an angle from a reference point, </a:t>
            </a:r>
            <a:br>
              <a:rPr lang="en-US" sz="2000"/>
            </a:br>
            <a:r>
              <a:rPr lang="en-US" sz="2000"/>
              <a:t>usually red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/>
              <a:t>The saturation is the distance from the origin to the point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/>
              <a:t>The intensity is determined by how far up the vertical intensity axis this hexagonal plane sits (not apparent from this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HSI Color Model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 t="37148" b="27162"/>
          <a:stretch>
            <a:fillRect/>
          </a:stretch>
        </p:blipFill>
        <p:spPr bwMode="auto">
          <a:xfrm>
            <a:off x="406400" y="3317875"/>
            <a:ext cx="8154988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Content Placeholder 2"/>
          <p:cNvSpPr>
            <a:spLocks/>
          </p:cNvSpPr>
          <p:nvPr/>
        </p:nvSpPr>
        <p:spPr bwMode="auto">
          <a:xfrm>
            <a:off x="339725" y="1625600"/>
            <a:ext cx="8575675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/>
              <a:t>Because the only important things are the angle and the length of the saturation vector this plane is also often represented as a circle or a triangle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HSI Color Model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 b="51469"/>
          <a:stretch>
            <a:fillRect/>
          </a:stretch>
        </p:blipFill>
        <p:spPr bwMode="auto">
          <a:xfrm>
            <a:off x="800100" y="1550988"/>
            <a:ext cx="715327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HSI Color Model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/>
          <a:srcRect t="51144"/>
          <a:stretch>
            <a:fillRect/>
          </a:stretch>
        </p:blipFill>
        <p:spPr bwMode="auto">
          <a:xfrm>
            <a:off x="1028700" y="1544638"/>
            <a:ext cx="6894513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youtu.be/wp-fZ-2aUWo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647B5-B499-4FA1-96B4-B70997EE3BF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Converting from RGB to HSI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755900" y="3402013"/>
          <a:ext cx="32416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447800" imgH="431800" progId="Equation.3">
                  <p:embed/>
                </p:oleObj>
              </mc:Choice>
              <mc:Fallback>
                <p:oleObj name="Equation" r:id="rId3" imgW="1447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3402013"/>
                        <a:ext cx="3241675" cy="9667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511300" y="1665288"/>
          <a:ext cx="62611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2438400" imgH="711200" progId="Equation.DSMT4">
                  <p:embed/>
                </p:oleObj>
              </mc:Choice>
              <mc:Fallback>
                <p:oleObj name="Equation" r:id="rId5" imgW="24384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665288"/>
                        <a:ext cx="6261100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241300" y="5024438"/>
          <a:ext cx="45212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7" imgW="2019300" imgH="419100" progId="Equation.3">
                  <p:embed/>
                </p:oleObj>
              </mc:Choice>
              <mc:Fallback>
                <p:oleObj name="Equation" r:id="rId7" imgW="2019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5024438"/>
                        <a:ext cx="4521200" cy="9382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5503863" y="5180013"/>
          <a:ext cx="23034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9" imgW="1028700" imgH="203200" progId="Equation.3">
                  <p:embed/>
                </p:oleObj>
              </mc:Choice>
              <mc:Fallback>
                <p:oleObj name="Equation" r:id="rId9" imgW="10287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5180013"/>
                        <a:ext cx="2303462" cy="4556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Manipulating Images In The HSI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0700"/>
            <a:ext cx="8229600" cy="29845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smtClean="0"/>
              <a:t>In order to manipulate an image under the HSI model we:</a:t>
            </a:r>
          </a:p>
          <a:p>
            <a:pPr lvl="1">
              <a:lnSpc>
                <a:spcPct val="110000"/>
              </a:lnSpc>
            </a:pPr>
            <a:r>
              <a:rPr lang="en-US" sz="2400" smtClean="0"/>
              <a:t>First convert it from RGB to HSI</a:t>
            </a:r>
          </a:p>
          <a:p>
            <a:pPr lvl="1">
              <a:lnSpc>
                <a:spcPct val="110000"/>
              </a:lnSpc>
            </a:pPr>
            <a:r>
              <a:rPr lang="en-US" sz="2400" smtClean="0"/>
              <a:t>Perform our manipulations under HSI</a:t>
            </a:r>
          </a:p>
          <a:p>
            <a:pPr lvl="1">
              <a:lnSpc>
                <a:spcPct val="110000"/>
              </a:lnSpc>
            </a:pPr>
            <a:r>
              <a:rPr lang="en-US" sz="2400" smtClean="0"/>
              <a:t>Finally convert the image back from HSI to RGB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4963" y="4354513"/>
            <a:ext cx="1263650" cy="993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ea typeface="ＭＳ Ｐゴシック" pitchFamily="34" charset="-128"/>
              </a:rPr>
              <a:t>RGB Image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43350" y="4354513"/>
            <a:ext cx="1263650" cy="993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ea typeface="ＭＳ Ｐゴシック" pitchFamily="34" charset="-128"/>
              </a:rPr>
              <a:t>HSI Image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81738" y="4354513"/>
            <a:ext cx="1263650" cy="993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ea typeface="ＭＳ Ｐゴシック" pitchFamily="34" charset="-128"/>
              </a:rPr>
              <a:t>RGB Image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917825" y="4608513"/>
            <a:ext cx="977900" cy="484187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wrap="none"/>
          <a:lstStyle/>
          <a:p>
            <a:pPr>
              <a:defRPr/>
            </a:pPr>
            <a:endParaRPr lang="en-US" sz="1800">
              <a:ea typeface="ＭＳ Ｐゴシック" pitchFamily="34" charset="-128"/>
            </a:endParaRP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5254625" y="4608513"/>
            <a:ext cx="979488" cy="484187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wrap="none"/>
          <a:lstStyle/>
          <a:p>
            <a:pPr>
              <a:defRPr/>
            </a:pPr>
            <a:endParaRPr lang="en-US" sz="1800">
              <a:ea typeface="ＭＳ Ｐゴシック" pitchFamily="34" charset="-128"/>
            </a:endParaRPr>
          </a:p>
        </p:txBody>
      </p:sp>
      <p:sp>
        <p:nvSpPr>
          <p:cNvPr id="10" name="Curved Left Arrow 9"/>
          <p:cNvSpPr>
            <a:spLocks noChangeArrowheads="1"/>
          </p:cNvSpPr>
          <p:nvPr/>
        </p:nvSpPr>
        <p:spPr bwMode="auto">
          <a:xfrm>
            <a:off x="4676775" y="5265738"/>
            <a:ext cx="731838" cy="1216025"/>
          </a:xfrm>
          <a:prstGeom prst="curvedLeftArrow">
            <a:avLst>
              <a:gd name="adj1" fmla="val 25001"/>
              <a:gd name="adj2" fmla="val 50002"/>
              <a:gd name="adj3" fmla="val 25000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wrap="none"/>
          <a:lstStyle/>
          <a:p>
            <a:pPr>
              <a:defRPr/>
            </a:pPr>
            <a:endParaRPr lang="en-US" sz="1800">
              <a:ea typeface="ＭＳ Ｐゴシック" pitchFamily="34" charset="-128"/>
            </a:endParaRPr>
          </a:p>
        </p:txBody>
      </p:sp>
      <p:sp>
        <p:nvSpPr>
          <p:cNvPr id="11" name="Curved Right Arrow 10"/>
          <p:cNvSpPr>
            <a:spLocks noChangeArrowheads="1"/>
          </p:cNvSpPr>
          <p:nvPr/>
        </p:nvSpPr>
        <p:spPr bwMode="auto">
          <a:xfrm flipV="1">
            <a:off x="3743325" y="5160963"/>
            <a:ext cx="731838" cy="1216025"/>
          </a:xfrm>
          <a:prstGeom prst="curvedRightArrow">
            <a:avLst>
              <a:gd name="adj1" fmla="val 25001"/>
              <a:gd name="adj2" fmla="val 50002"/>
              <a:gd name="adj3" fmla="val 25000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rot="10800000" wrap="none"/>
          <a:lstStyle/>
          <a:p>
            <a:pPr>
              <a:defRPr/>
            </a:pPr>
            <a:endParaRPr lang="en-US" sz="1800">
              <a:ea typeface="ＭＳ Ｐゴシック" pitchFamily="34" charset="-128"/>
            </a:endParaRPr>
          </a:p>
        </p:txBody>
      </p:sp>
      <p:sp>
        <p:nvSpPr>
          <p:cNvPr id="20491" name="TextBox 11"/>
          <p:cNvSpPr txBox="1">
            <a:spLocks noChangeArrowheads="1"/>
          </p:cNvSpPr>
          <p:nvPr/>
        </p:nvSpPr>
        <p:spPr bwMode="auto">
          <a:xfrm>
            <a:off x="3790950" y="5610225"/>
            <a:ext cx="159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ea typeface="ＭＳ Ｐゴシック" pitchFamily="34" charset="-128"/>
              </a:rPr>
              <a:t>Manipulations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1371600"/>
          </a:xfrm>
        </p:spPr>
        <p:txBody>
          <a:bodyPr/>
          <a:lstStyle/>
          <a:p>
            <a:r>
              <a:rPr lang="en-US" smtClean="0"/>
              <a:t>Pseudocolor Image Processing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49400"/>
            <a:ext cx="6235700" cy="3886200"/>
          </a:xfrm>
        </p:spPr>
        <p:txBody>
          <a:bodyPr/>
          <a:lstStyle/>
          <a:p>
            <a:r>
              <a:rPr lang="en-US" sz="2800" smtClean="0"/>
              <a:t>Pseudocolor (also called false color) image processing consists of assigning colors to grey values based on a specific criterion</a:t>
            </a:r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r>
              <a:rPr lang="en-US" sz="2800" smtClean="0"/>
              <a:t>The principle use of pseudocolor image processing is for human visualization</a:t>
            </a:r>
          </a:p>
          <a:p>
            <a:endParaRPr lang="en-US" sz="2800" smtClean="0"/>
          </a:p>
        </p:txBody>
      </p:sp>
      <p:pic>
        <p:nvPicPr>
          <p:cNvPr id="21508" name="Picture 6" descr="volcan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9313" y="1268413"/>
            <a:ext cx="1944687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 descr="helicopter_5_i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9313" y="4397375"/>
            <a:ext cx="1944687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london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0900" y="6007100"/>
            <a:ext cx="1944688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Pseudo Color Image Processing – Intensity Slicing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200" smtClean="0"/>
              <a:t>Intensity slicing and color coding is one of the simplest kinds of pseudocolor image processing</a:t>
            </a:r>
          </a:p>
          <a:p>
            <a:pPr>
              <a:lnSpc>
                <a:spcPct val="130000"/>
              </a:lnSpc>
            </a:pPr>
            <a:r>
              <a:rPr lang="en-US" sz="2200" smtClean="0"/>
              <a:t>First we consider an image as a 3D function mapping spatial coordinates to intensities (that we can consider heights)</a:t>
            </a:r>
          </a:p>
          <a:p>
            <a:pPr>
              <a:lnSpc>
                <a:spcPct val="130000"/>
              </a:lnSpc>
            </a:pPr>
            <a:r>
              <a:rPr lang="en-US" sz="2200" smtClean="0"/>
              <a:t>Now consider placing planes at certain levels parallel to the coordinate plane</a:t>
            </a:r>
          </a:p>
          <a:p>
            <a:pPr>
              <a:lnSpc>
                <a:spcPct val="130000"/>
              </a:lnSpc>
            </a:pPr>
            <a:r>
              <a:rPr lang="en-US" sz="2200" smtClean="0"/>
              <a:t>If a value is one side of such a plane it is rendered in one color, and a different color if on the other side</a:t>
            </a:r>
          </a:p>
          <a:p>
            <a:pPr>
              <a:lnSpc>
                <a:spcPct val="13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Color Models</a:t>
            </a:r>
          </a:p>
          <a:p>
            <a:r>
              <a:rPr lang="en-US" smtClean="0"/>
              <a:t>RGB Color Model</a:t>
            </a:r>
          </a:p>
          <a:p>
            <a:r>
              <a:rPr lang="en-US" smtClean="0"/>
              <a:t>HSI Color Model</a:t>
            </a:r>
          </a:p>
          <a:p>
            <a:r>
              <a:rPr lang="en-US" smtClean="0"/>
              <a:t>Pseudo Color Image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Pseudo Color Image Processing – Intensity Slicing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 l="11076" r="10783" b="8536"/>
          <a:stretch>
            <a:fillRect/>
          </a:stretch>
        </p:blipFill>
        <p:spPr bwMode="auto">
          <a:xfrm>
            <a:off x="1827213" y="1941513"/>
            <a:ext cx="5367337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Pseudo Color Image Processing – Intensity Slicing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In general intensity slicing can be summarized as:</a:t>
            </a:r>
          </a:p>
          <a:p>
            <a:pPr lvl="1"/>
            <a:r>
              <a:rPr lang="en-US" sz="2400" smtClean="0"/>
              <a:t>Let [</a:t>
            </a:r>
            <a:r>
              <a:rPr lang="en-US" sz="2400" i="1" smtClean="0"/>
              <a:t>0, L-1</a:t>
            </a:r>
            <a:r>
              <a:rPr lang="en-US" sz="2400" smtClean="0"/>
              <a:t>] represent the grey scale</a:t>
            </a:r>
          </a:p>
          <a:p>
            <a:pPr lvl="1"/>
            <a:r>
              <a:rPr lang="en-US" sz="2400" smtClean="0"/>
              <a:t>Let </a:t>
            </a:r>
            <a:r>
              <a:rPr lang="en-US" sz="2400" i="1" smtClean="0"/>
              <a:t>l</a:t>
            </a:r>
            <a:r>
              <a:rPr lang="en-US" sz="2400" i="1" baseline="-25000" smtClean="0"/>
              <a:t>0</a:t>
            </a:r>
            <a:r>
              <a:rPr lang="en-US" sz="2400" smtClean="0"/>
              <a:t> represent black [</a:t>
            </a:r>
            <a:r>
              <a:rPr lang="en-US" sz="2400" i="1" smtClean="0"/>
              <a:t>f(x, y) = 0</a:t>
            </a:r>
            <a:r>
              <a:rPr lang="en-US" sz="2400" smtClean="0"/>
              <a:t>] and let </a:t>
            </a:r>
            <a:r>
              <a:rPr lang="en-US" sz="2400" i="1" smtClean="0"/>
              <a:t>l</a:t>
            </a:r>
            <a:r>
              <a:rPr lang="en-US" sz="2400" i="1" baseline="-25000" smtClean="0"/>
              <a:t>L-1</a:t>
            </a:r>
            <a:r>
              <a:rPr lang="en-US" sz="2400" smtClean="0"/>
              <a:t> represent white [</a:t>
            </a:r>
            <a:r>
              <a:rPr lang="en-US" sz="2400" i="1" smtClean="0"/>
              <a:t>f(x, y) = L-1</a:t>
            </a:r>
            <a:r>
              <a:rPr lang="en-US" sz="2400" smtClean="0"/>
              <a:t>]</a:t>
            </a:r>
          </a:p>
          <a:p>
            <a:pPr lvl="1"/>
            <a:r>
              <a:rPr lang="en-US" sz="2400" smtClean="0"/>
              <a:t>Suppose </a:t>
            </a:r>
            <a:r>
              <a:rPr lang="en-US" sz="2400" i="1" smtClean="0"/>
              <a:t>P</a:t>
            </a:r>
            <a:r>
              <a:rPr lang="en-US" sz="2400" smtClean="0"/>
              <a:t> planes perpendicular to the intensity axis are defined at levels </a:t>
            </a:r>
            <a:r>
              <a:rPr lang="en-US" sz="2400" i="1" smtClean="0"/>
              <a:t>l</a:t>
            </a:r>
            <a:r>
              <a:rPr lang="en-US" sz="2400" i="1" baseline="-25000" smtClean="0"/>
              <a:t>1,</a:t>
            </a:r>
            <a:r>
              <a:rPr lang="en-US" sz="2400" i="1" smtClean="0"/>
              <a:t> l</a:t>
            </a:r>
            <a:r>
              <a:rPr lang="en-US" sz="2400" i="1" baseline="-25000" smtClean="0"/>
              <a:t>2, …, </a:t>
            </a:r>
            <a:r>
              <a:rPr lang="en-US" sz="2400" i="1" smtClean="0"/>
              <a:t>l</a:t>
            </a:r>
            <a:r>
              <a:rPr lang="en-US" sz="2400" i="1" baseline="-25000" smtClean="0"/>
              <a:t>p</a:t>
            </a:r>
          </a:p>
          <a:p>
            <a:pPr lvl="1"/>
            <a:r>
              <a:rPr lang="en-US" sz="2400" smtClean="0"/>
              <a:t>Assuming that </a:t>
            </a:r>
            <a:r>
              <a:rPr lang="en-US" sz="2400" i="1" smtClean="0"/>
              <a:t>0 &lt; P &lt; L-1 </a:t>
            </a:r>
            <a:r>
              <a:rPr lang="en-US" sz="2400" smtClean="0"/>
              <a:t>then the </a:t>
            </a:r>
            <a:r>
              <a:rPr lang="en-US" sz="2400" i="1" smtClean="0"/>
              <a:t>P</a:t>
            </a:r>
            <a:r>
              <a:rPr lang="en-US" sz="2400" smtClean="0"/>
              <a:t> planes partition the grey scale into </a:t>
            </a:r>
            <a:r>
              <a:rPr lang="en-US" sz="2400" i="1" smtClean="0"/>
              <a:t>P + 1 </a:t>
            </a:r>
            <a:r>
              <a:rPr lang="en-US" sz="2400" smtClean="0"/>
              <a:t>intervals </a:t>
            </a:r>
            <a:r>
              <a:rPr lang="en-US" sz="2400" i="1" smtClean="0"/>
              <a:t>V</a:t>
            </a:r>
            <a:r>
              <a:rPr lang="en-US" sz="2400" i="1" baseline="-25000" smtClean="0"/>
              <a:t>1</a:t>
            </a:r>
            <a:r>
              <a:rPr lang="en-US" sz="2400" i="1" smtClean="0"/>
              <a:t>, V</a:t>
            </a:r>
            <a:r>
              <a:rPr lang="en-US" sz="2400" i="1" baseline="-25000" smtClean="0"/>
              <a:t>2</a:t>
            </a:r>
            <a:r>
              <a:rPr lang="en-US" sz="2400" i="1" smtClean="0"/>
              <a:t>,…,V</a:t>
            </a:r>
            <a:r>
              <a:rPr lang="en-US" sz="2400" i="1" baseline="-25000" smtClean="0"/>
              <a:t>P+1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Pseudo Color Image Processing – Intensity Slicing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543800" cy="3886200"/>
          </a:xfrm>
        </p:spPr>
        <p:txBody>
          <a:bodyPr/>
          <a:lstStyle/>
          <a:p>
            <a:endParaRPr lang="en-US" sz="2800" smtClean="0"/>
          </a:p>
          <a:p>
            <a:pPr lvl="1"/>
            <a:r>
              <a:rPr lang="en-US" sz="2400" smtClean="0">
                <a:cs typeface="Times New Roman" pitchFamily="18" charset="0"/>
              </a:rPr>
              <a:t>Grey level color assignments can then be made according to the relation:</a:t>
            </a:r>
          </a:p>
          <a:p>
            <a:pPr lvl="1"/>
            <a:endParaRPr lang="en-US" sz="2400" smtClean="0">
              <a:cs typeface="Times New Roman" pitchFamily="18" charset="0"/>
            </a:endParaRPr>
          </a:p>
          <a:p>
            <a:pPr lvl="1"/>
            <a:endParaRPr lang="en-US" sz="2400" smtClean="0">
              <a:cs typeface="Times New Roman" pitchFamily="18" charset="0"/>
            </a:endParaRPr>
          </a:p>
          <a:p>
            <a:pPr lvl="1"/>
            <a:r>
              <a:rPr lang="en-US" sz="2400" smtClean="0">
                <a:cs typeface="Times New Roman" pitchFamily="18" charset="0"/>
              </a:rPr>
              <a:t>where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smtClean="0">
                <a:cs typeface="Times New Roman" pitchFamily="18" charset="0"/>
              </a:rPr>
              <a:t> is the color associated with the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baseline="3000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smtClean="0">
                <a:cs typeface="Times New Roman" pitchFamily="18" charset="0"/>
              </a:rPr>
              <a:t> intensity level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cs typeface="Times New Roman" pitchFamily="18" charset="0"/>
              </a:rPr>
              <a:t>defined by the partitioning planes at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l = k – 1</a:t>
            </a:r>
            <a:r>
              <a:rPr lang="en-US" sz="2400" smtClean="0">
                <a:cs typeface="Times New Roman" pitchFamily="18" charset="0"/>
              </a:rPr>
              <a:t> and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 l = k</a:t>
            </a:r>
            <a:endParaRPr lang="en-US" sz="2400" smtClean="0">
              <a:cs typeface="Times New Roman" pitchFamily="18" charset="0"/>
            </a:endParaRPr>
          </a:p>
          <a:p>
            <a:endParaRPr lang="en-US" sz="2800" smtClean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16100" y="3454400"/>
          <a:ext cx="53070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905000" imgH="177800" progId="Equation.3">
                  <p:embed/>
                </p:oleObj>
              </mc:Choice>
              <mc:Fallback>
                <p:oleObj name="Equation" r:id="rId3" imgW="19050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454400"/>
                        <a:ext cx="53070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Pseudo Color Image Processing – Intensity Slicing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 l="2174" r="1848" b="25803"/>
          <a:stretch>
            <a:fillRect/>
          </a:stretch>
        </p:blipFill>
        <p:spPr bwMode="auto">
          <a:xfrm>
            <a:off x="409575" y="1811338"/>
            <a:ext cx="8696325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Pseudo Color Image Processing – Intensity Slicing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 l="38966" b="49745"/>
          <a:stretch>
            <a:fillRect/>
          </a:stretch>
        </p:blipFill>
        <p:spPr bwMode="auto">
          <a:xfrm>
            <a:off x="325438" y="2052638"/>
            <a:ext cx="4227512" cy="36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/>
          <a:srcRect l="38966" t="50822"/>
          <a:stretch>
            <a:fillRect/>
          </a:stretch>
        </p:blipFill>
        <p:spPr bwMode="auto">
          <a:xfrm>
            <a:off x="4695825" y="2109788"/>
            <a:ext cx="4229100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Pseudo Color Image Processing – Intensity Slicing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738" y="1817688"/>
            <a:ext cx="4543425" cy="461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9050" y="2112963"/>
            <a:ext cx="33909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B444D1-8236-4B21-98F4-B42DAF1DF65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References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00163"/>
            <a:ext cx="8229600" cy="4411662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Chapter #6: Digital Image Processing by Rafael C. Gonzales &amp; Richard E. Woods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Models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92300"/>
            <a:ext cx="8229600" cy="3886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800" smtClean="0"/>
              <a:t>Specification of colors in some standard generally accepted way</a:t>
            </a:r>
          </a:p>
          <a:p>
            <a:pPr>
              <a:lnSpc>
                <a:spcPct val="130000"/>
              </a:lnSpc>
            </a:pPr>
            <a:r>
              <a:rPr lang="en-US" sz="2800" smtClean="0"/>
              <a:t>We will consider two very popular models used in color image processing:</a:t>
            </a:r>
          </a:p>
          <a:p>
            <a:pPr lvl="1">
              <a:lnSpc>
                <a:spcPct val="130000"/>
              </a:lnSpc>
            </a:pPr>
            <a:r>
              <a:rPr lang="en-US" sz="2400" smtClean="0"/>
              <a:t>RGB (</a:t>
            </a:r>
            <a:r>
              <a:rPr lang="en-US" sz="2400" b="1" smtClean="0"/>
              <a:t>R</a:t>
            </a:r>
            <a:r>
              <a:rPr lang="en-US" sz="2400" smtClean="0"/>
              <a:t>ed </a:t>
            </a:r>
            <a:r>
              <a:rPr lang="en-US" sz="2400" b="1" smtClean="0"/>
              <a:t>G</a:t>
            </a:r>
            <a:r>
              <a:rPr lang="en-US" sz="2400" smtClean="0"/>
              <a:t>reen </a:t>
            </a:r>
            <a:r>
              <a:rPr lang="en-US" sz="2400" b="1" smtClean="0"/>
              <a:t>B</a:t>
            </a:r>
            <a:r>
              <a:rPr lang="en-US" sz="2400" smtClean="0"/>
              <a:t>lue)</a:t>
            </a:r>
          </a:p>
          <a:p>
            <a:pPr lvl="1">
              <a:lnSpc>
                <a:spcPct val="130000"/>
              </a:lnSpc>
            </a:pPr>
            <a:r>
              <a:rPr lang="en-US" sz="2400" smtClean="0"/>
              <a:t>HSI (</a:t>
            </a:r>
            <a:r>
              <a:rPr lang="en-US" sz="2400" b="1" smtClean="0"/>
              <a:t>H</a:t>
            </a:r>
            <a:r>
              <a:rPr lang="en-US" sz="2400" smtClean="0"/>
              <a:t>ue </a:t>
            </a:r>
            <a:r>
              <a:rPr lang="en-US" sz="2400" b="1" smtClean="0"/>
              <a:t>S</a:t>
            </a:r>
            <a:r>
              <a:rPr lang="en-US" sz="2400" smtClean="0"/>
              <a:t>aturation </a:t>
            </a:r>
            <a:r>
              <a:rPr lang="en-US" sz="2400" b="1" smtClean="0"/>
              <a:t>I</a:t>
            </a:r>
            <a:r>
              <a:rPr lang="en-US" sz="2400" smtClean="0"/>
              <a:t>ntensity)</a:t>
            </a:r>
          </a:p>
          <a:p>
            <a:pPr>
              <a:lnSpc>
                <a:spcPct val="13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RGB Color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0700"/>
            <a:ext cx="86868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 smtClean="0"/>
              <a:t>In the RGB model each colour appears in components of red, green and blue</a:t>
            </a:r>
          </a:p>
          <a:p>
            <a:pPr>
              <a:lnSpc>
                <a:spcPct val="120000"/>
              </a:lnSpc>
            </a:pPr>
            <a:r>
              <a:rPr lang="en-US" sz="2600" smtClean="0"/>
              <a:t>The model is based on a Cartesian coordinate system</a:t>
            </a:r>
          </a:p>
          <a:p>
            <a:pPr lvl="1">
              <a:lnSpc>
                <a:spcPct val="120000"/>
              </a:lnSpc>
            </a:pPr>
            <a:r>
              <a:rPr lang="en-US" sz="1800" smtClean="0"/>
              <a:t>RGB values are at 3 corners</a:t>
            </a:r>
          </a:p>
          <a:p>
            <a:pPr lvl="1">
              <a:lnSpc>
                <a:spcPct val="120000"/>
              </a:lnSpc>
            </a:pPr>
            <a:r>
              <a:rPr lang="en-US" sz="1800" smtClean="0"/>
              <a:t>Cyan magenta and yellow are at three other corners</a:t>
            </a:r>
          </a:p>
          <a:p>
            <a:pPr lvl="1">
              <a:lnSpc>
                <a:spcPct val="120000"/>
              </a:lnSpc>
            </a:pPr>
            <a:r>
              <a:rPr lang="en-US" sz="1800" smtClean="0"/>
              <a:t>Black is at the origin</a:t>
            </a:r>
          </a:p>
          <a:p>
            <a:pPr lvl="1">
              <a:lnSpc>
                <a:spcPct val="120000"/>
              </a:lnSpc>
            </a:pPr>
            <a:r>
              <a:rPr lang="en-US" sz="1800" smtClean="0"/>
              <a:t>White is the corner furthest from the origin</a:t>
            </a:r>
          </a:p>
          <a:p>
            <a:pPr lvl="1">
              <a:lnSpc>
                <a:spcPct val="120000"/>
              </a:lnSpc>
            </a:pPr>
            <a:r>
              <a:rPr lang="en-US" sz="1800" smtClean="0"/>
              <a:t>Different colours are points on or inside the cube represented by RGB vectors</a:t>
            </a:r>
          </a:p>
          <a:p>
            <a:pPr>
              <a:lnSpc>
                <a:spcPct val="12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RGB Color Model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 l="37923"/>
          <a:stretch>
            <a:fillRect/>
          </a:stretch>
        </p:blipFill>
        <p:spPr bwMode="auto">
          <a:xfrm>
            <a:off x="3705225" y="1830388"/>
            <a:ext cx="5083175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6FE"/>
              </a:clrFrom>
              <a:clrTo>
                <a:srgbClr val="FDF6FE">
                  <a:alpha val="0"/>
                </a:srgbClr>
              </a:clrTo>
            </a:clrChange>
          </a:blip>
          <a:srcRect l="31187" r="30013" b="13933"/>
          <a:stretch>
            <a:fillRect/>
          </a:stretch>
        </p:blipFill>
        <p:spPr bwMode="auto">
          <a:xfrm>
            <a:off x="901700" y="2609850"/>
            <a:ext cx="26162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RGB Color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smtClean="0"/>
              <a:t>Images represented in the RGB color model consist of three component images – one for each color</a:t>
            </a:r>
          </a:p>
          <a:p>
            <a:pPr>
              <a:lnSpc>
                <a:spcPct val="110000"/>
              </a:lnSpc>
            </a:pPr>
            <a:r>
              <a:rPr lang="en-US" sz="2800" smtClean="0"/>
              <a:t>The number of bits used to represent each pixel is referred to as the color depth</a:t>
            </a:r>
          </a:p>
          <a:p>
            <a:pPr>
              <a:lnSpc>
                <a:spcPct val="110000"/>
              </a:lnSpc>
            </a:pPr>
            <a:r>
              <a:rPr lang="en-US" sz="2800" smtClean="0"/>
              <a:t>A 24-bit image is often referred to as a full-color image as it allows (2</a:t>
            </a:r>
            <a:r>
              <a:rPr lang="en-US" sz="2800" baseline="30000" smtClean="0"/>
              <a:t>8</a:t>
            </a:r>
            <a:r>
              <a:rPr lang="en-US" sz="2800" smtClean="0"/>
              <a:t>)</a:t>
            </a:r>
            <a:r>
              <a:rPr lang="en-US" sz="2000" baseline="50000" smtClean="0"/>
              <a:t>3</a:t>
            </a:r>
            <a:r>
              <a:rPr lang="en-US" sz="2800" smtClean="0"/>
              <a:t> = 16,777,216 colors</a:t>
            </a:r>
          </a:p>
          <a:p>
            <a:pPr>
              <a:lnSpc>
                <a:spcPct val="110000"/>
              </a:lnSpc>
            </a:pPr>
            <a:endParaRPr lang="en-US" sz="2800" smtClean="0"/>
          </a:p>
          <a:p>
            <a:pPr>
              <a:lnSpc>
                <a:spcPct val="11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HSI Color Model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>
          <a:xfrm>
            <a:off x="368300" y="1701800"/>
            <a:ext cx="8229600" cy="436880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400" smtClean="0"/>
              <a:t> The HSI model uses three measures to describe colors:</a:t>
            </a:r>
          </a:p>
          <a:p>
            <a:pPr marL="631825" lvl="1">
              <a:lnSpc>
                <a:spcPct val="150000"/>
              </a:lnSpc>
            </a:pPr>
            <a:r>
              <a:rPr lang="en-US" sz="2000" b="1" smtClean="0">
                <a:solidFill>
                  <a:srgbClr val="800000"/>
                </a:solidFill>
              </a:rPr>
              <a:t>Hue:</a:t>
            </a:r>
            <a:r>
              <a:rPr lang="en-US" sz="2000" smtClean="0"/>
              <a:t> A color attribute that describes a pure color (pure yellow, orange or red)</a:t>
            </a:r>
          </a:p>
          <a:p>
            <a:pPr marL="631825" lvl="1">
              <a:lnSpc>
                <a:spcPct val="150000"/>
              </a:lnSpc>
            </a:pPr>
            <a:r>
              <a:rPr lang="en-US" sz="2000" b="1" smtClean="0">
                <a:solidFill>
                  <a:srgbClr val="800000"/>
                </a:solidFill>
              </a:rPr>
              <a:t>Saturation:</a:t>
            </a:r>
            <a:r>
              <a:rPr lang="en-US" sz="2000" smtClean="0"/>
              <a:t> Gives a measure of how much a pure color is diluted with white light</a:t>
            </a:r>
          </a:p>
          <a:p>
            <a:pPr marL="631825" lvl="1">
              <a:lnSpc>
                <a:spcPct val="150000"/>
              </a:lnSpc>
            </a:pPr>
            <a:r>
              <a:rPr lang="en-US" sz="2000" b="1" smtClean="0">
                <a:solidFill>
                  <a:srgbClr val="800000"/>
                </a:solidFill>
              </a:rPr>
              <a:t>Intensity:</a:t>
            </a:r>
            <a:r>
              <a:rPr lang="en-US" sz="2000" smtClean="0"/>
              <a:t> Intensity is the same achromatic notion that we have seen in grey level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HSI Color Model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smtClean="0"/>
              <a:t>Intensity can be extracted from RGB images </a:t>
            </a:r>
          </a:p>
          <a:p>
            <a:pPr>
              <a:lnSpc>
                <a:spcPct val="110000"/>
              </a:lnSpc>
            </a:pPr>
            <a:r>
              <a:rPr lang="en-US" sz="2800" smtClean="0"/>
              <a:t>Remember the diagonal on the RGB color cube that we saw previously ran from black to white</a:t>
            </a:r>
          </a:p>
          <a:p>
            <a:pPr>
              <a:lnSpc>
                <a:spcPct val="110000"/>
              </a:lnSpc>
            </a:pPr>
            <a:r>
              <a:rPr lang="en-US" sz="2800" smtClean="0"/>
              <a:t>Now consider if we stand this cube on the black vertex and position the white vertex directly above it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HSI Color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16100"/>
            <a:ext cx="4775200" cy="45085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smtClean="0"/>
              <a:t>The intensity component of any color can be determined by passing a plane </a:t>
            </a:r>
            <a:r>
              <a:rPr lang="en-US" sz="2000" i="1" smtClean="0"/>
              <a:t>perpendicular</a:t>
            </a:r>
            <a:r>
              <a:rPr lang="en-US" sz="2000" smtClean="0"/>
              <a:t> to the intensity axis and containing the color point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120000"/>
              </a:lnSpc>
            </a:pPr>
            <a:r>
              <a:rPr lang="en-US" sz="2000" smtClean="0"/>
              <a:t>The intersection of the plane </a:t>
            </a:r>
            <a:br>
              <a:rPr lang="en-US" sz="2000" smtClean="0"/>
            </a:br>
            <a:r>
              <a:rPr lang="en-US" sz="2000" smtClean="0"/>
              <a:t>with the intensity axis gives us the intensity component of the color</a:t>
            </a:r>
          </a:p>
          <a:p>
            <a:pPr>
              <a:lnSpc>
                <a:spcPct val="120000"/>
              </a:lnSpc>
            </a:pPr>
            <a:endParaRPr lang="en-US" sz="2000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/>
          <a:srcRect l="8081" r="51601" b="20607"/>
          <a:stretch>
            <a:fillRect/>
          </a:stretch>
        </p:blipFill>
        <p:spPr bwMode="auto">
          <a:xfrm>
            <a:off x="5407025" y="1446213"/>
            <a:ext cx="3736975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6008</TotalTime>
  <Words>741</Words>
  <Application>Microsoft Office PowerPoint</Application>
  <PresentationFormat>On-screen Show (4:3)</PresentationFormat>
  <Paragraphs>94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Arial Black</vt:lpstr>
      <vt:lpstr>Times New Roman</vt:lpstr>
      <vt:lpstr>Wingdings</vt:lpstr>
      <vt:lpstr>Pixel</vt:lpstr>
      <vt:lpstr>Equation</vt:lpstr>
      <vt:lpstr>Color Image Processing</vt:lpstr>
      <vt:lpstr>Contents </vt:lpstr>
      <vt:lpstr>Color Models</vt:lpstr>
      <vt:lpstr>RGB Color Model</vt:lpstr>
      <vt:lpstr>RGB Color Model</vt:lpstr>
      <vt:lpstr>RGB Color Model</vt:lpstr>
      <vt:lpstr>HSI Color Model</vt:lpstr>
      <vt:lpstr>HSI Color Model</vt:lpstr>
      <vt:lpstr>HSI Color Model</vt:lpstr>
      <vt:lpstr>HSI Color Model</vt:lpstr>
      <vt:lpstr>HSI Color Model</vt:lpstr>
      <vt:lpstr>HSI Color Model</vt:lpstr>
      <vt:lpstr>HSI Color Model</vt:lpstr>
      <vt:lpstr>HSI Color Model</vt:lpstr>
      <vt:lpstr>PowerPoint Presentation</vt:lpstr>
      <vt:lpstr>Converting from RGB to HSI</vt:lpstr>
      <vt:lpstr>Manipulating Images In The HSI Model</vt:lpstr>
      <vt:lpstr>Pseudocolor Image Processing</vt:lpstr>
      <vt:lpstr>Pseudo Color Image Processing – Intensity Slicing</vt:lpstr>
      <vt:lpstr>Pseudo Color Image Processing – Intensity Slicing</vt:lpstr>
      <vt:lpstr>Pseudo Color Image Processing – Intensity Slicing</vt:lpstr>
      <vt:lpstr>Pseudo Color Image Processing – Intensity Slicing</vt:lpstr>
      <vt:lpstr>Pseudo Color Image Processing – Intensity Slicing</vt:lpstr>
      <vt:lpstr>Pseudo Color Image Processing – Intensity Slicing</vt:lpstr>
      <vt:lpstr>Pseudo Color Image Processing – Intensity Slicing</vt:lpstr>
      <vt:lpstr>References</vt:lpstr>
    </vt:vector>
  </TitlesOfParts>
  <Company>ShehzadLab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 MC-415</dc:title>
  <dc:creator>Shehzad</dc:creator>
  <cp:lastModifiedBy>lenovo G5080</cp:lastModifiedBy>
  <cp:revision>1399</cp:revision>
  <dcterms:created xsi:type="dcterms:W3CDTF">2010-01-21T08:30:28Z</dcterms:created>
  <dcterms:modified xsi:type="dcterms:W3CDTF">2017-03-14T09:17:36Z</dcterms:modified>
</cp:coreProperties>
</file>