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8" r:id="rId3"/>
    <p:sldId id="299" r:id="rId4"/>
    <p:sldId id="300" r:id="rId5"/>
    <p:sldId id="303" r:id="rId6"/>
    <p:sldId id="301" r:id="rId7"/>
    <p:sldId id="302" r:id="rId8"/>
    <p:sldId id="304" r:id="rId9"/>
    <p:sldId id="305" r:id="rId10"/>
    <p:sldId id="315" r:id="rId11"/>
    <p:sldId id="314" r:id="rId12"/>
    <p:sldId id="307" r:id="rId13"/>
    <p:sldId id="308" r:id="rId14"/>
    <p:sldId id="309" r:id="rId15"/>
    <p:sldId id="310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42" r:id="rId25"/>
    <p:sldId id="343" r:id="rId26"/>
    <p:sldId id="344" r:id="rId27"/>
    <p:sldId id="326" r:id="rId28"/>
    <p:sldId id="327" r:id="rId29"/>
    <p:sldId id="346" r:id="rId30"/>
    <p:sldId id="347" r:id="rId31"/>
    <p:sldId id="350" r:id="rId32"/>
    <p:sldId id="351" r:id="rId33"/>
    <p:sldId id="352" r:id="rId34"/>
    <p:sldId id="353" r:id="rId35"/>
    <p:sldId id="360" r:id="rId36"/>
    <p:sldId id="354" r:id="rId37"/>
    <p:sldId id="361" r:id="rId38"/>
    <p:sldId id="362" r:id="rId39"/>
    <p:sldId id="363" r:id="rId40"/>
    <p:sldId id="355" r:id="rId41"/>
    <p:sldId id="364" r:id="rId42"/>
    <p:sldId id="356" r:id="rId43"/>
    <p:sldId id="365" r:id="rId44"/>
    <p:sldId id="366" r:id="rId45"/>
    <p:sldId id="357" r:id="rId46"/>
    <p:sldId id="358" r:id="rId47"/>
    <p:sldId id="341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CC"/>
    <a:srgbClr val="0080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A635B3B-532C-4052-87B5-C1AD9BBFFB24}" type="datetimeFigureOut">
              <a:rPr lang="en-US"/>
              <a:pPr>
                <a:defRPr/>
              </a:pPr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FFA837B-E390-4723-8FF6-7A3A09E50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1D34096-CAF6-4294-90E1-A401160AB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0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Straddle: 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D34096-CAF6-4294-90E1-A401160AB93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charset="0"/>
                </a:endParaRPr>
              </a:p>
            </p:txBody>
          </p:sp>
        </p:grpSp>
      </p:grpSp>
      <p:sp>
        <p:nvSpPr>
          <p:cNvPr id="6963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63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University of Engineering and Technology - Machine Vision MCT-415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7240C074-31E4-497A-B703-DBF6913E8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7CFCB-D0C7-4D38-A593-63F8E5DA4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27726-D139-4849-B675-9D106A5C7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A145E-2429-455F-9CBD-3E2D280DA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F06E8-9A12-4E9C-AF95-E797F3423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7EBCA-4C42-4511-B6B1-CB3FC3281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63787-9B7D-4263-8764-FAC950ACC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8B185-A8BE-4E97-A936-11E10F3F6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56C32-B8A0-46BE-AAB8-01A7401E9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3CEE7-D7EF-4CC2-A292-FCCC469CA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7E028-59E1-4C65-9E15-C04EA7406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72C8-B358-4745-BCE5-3EC06187F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FBC66-886D-4B63-9EA7-74DAC6ECE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953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953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953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953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953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953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953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953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953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921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5313" name="Rectangle 17"/>
          <p:cNvSpPr>
            <a:spLocks noChangeArrowheads="1"/>
          </p:cNvSpPr>
          <p:nvPr userDrawn="1"/>
        </p:nvSpPr>
        <p:spPr bwMode="auto">
          <a:xfrm>
            <a:off x="2667000" y="62611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altLang="en-US" sz="10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en-US" sz="100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altLang="en-US" sz="1000" dirty="0" err="1">
                <a:latin typeface="Arial" charset="0"/>
                <a:cs typeface="Arial" charset="0"/>
              </a:rPr>
              <a:t>Bahria</a:t>
            </a:r>
            <a:r>
              <a:rPr lang="en-US" altLang="en-US" sz="1000" dirty="0">
                <a:latin typeface="Arial" charset="0"/>
                <a:cs typeface="Arial" charset="0"/>
              </a:rPr>
              <a:t> University, ISB</a:t>
            </a:r>
          </a:p>
        </p:txBody>
      </p:sp>
      <p:sp>
        <p:nvSpPr>
          <p:cNvPr id="695314" name="Rectangle 18"/>
          <p:cNvSpPr>
            <a:spLocks noChangeArrowheads="1"/>
          </p:cNvSpPr>
          <p:nvPr userDrawn="1"/>
        </p:nvSpPr>
        <p:spPr bwMode="auto">
          <a:xfrm>
            <a:off x="323850" y="6248400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altLang="en-US" sz="10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en-US" sz="100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altLang="en-US" sz="1000" dirty="0">
                <a:latin typeface="Arial" charset="0"/>
                <a:cs typeface="Arial" charset="0"/>
              </a:rPr>
              <a:t>Digital Image Processing</a:t>
            </a:r>
          </a:p>
        </p:txBody>
      </p:sp>
      <p:sp>
        <p:nvSpPr>
          <p:cNvPr id="695315" name="Line 19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69531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817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3A63CCB-E39B-4BD6-8733-2CC045696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Image Compression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558800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A9FD46-81F8-4263-A53A-94C50FAF61A1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29600" cy="1371600"/>
          </a:xfrm>
        </p:spPr>
        <p:txBody>
          <a:bodyPr/>
          <a:lstStyle/>
          <a:p>
            <a:pPr eaLnBrk="1" hangingPunct="1"/>
            <a:r>
              <a:rPr lang="en-US" sz="4100" smtClean="0"/>
              <a:t>Coding redundancy: Example</a:t>
            </a:r>
          </a:p>
        </p:txBody>
      </p:sp>
      <p:pic>
        <p:nvPicPr>
          <p:cNvPr id="4101" name="Picture 3"/>
          <p:cNvPicPr>
            <a:picLocks noChangeAspect="1" noChangeArrowheads="1"/>
          </p:cNvPicPr>
          <p:nvPr/>
        </p:nvPicPr>
        <p:blipFill>
          <a:blip r:embed="rId3"/>
          <a:srcRect r="66788"/>
          <a:stretch>
            <a:fillRect/>
          </a:stretch>
        </p:blipFill>
        <p:spPr bwMode="auto">
          <a:xfrm>
            <a:off x="473075" y="1409700"/>
            <a:ext cx="2509838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298450" y="3844925"/>
            <a:ext cx="27273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A computer generated (synthetic) 8-bit image M = N = 256</a:t>
            </a:r>
          </a:p>
        </p:txBody>
      </p:sp>
      <p:sp>
        <p:nvSpPr>
          <p:cNvPr id="69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46400" y="1385888"/>
            <a:ext cx="5832475" cy="4160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800000"/>
                </a:solidFill>
              </a:rPr>
              <a:t>Code 1:</a:t>
            </a:r>
            <a:r>
              <a:rPr lang="en-US" sz="2000" smtClean="0"/>
              <a:t> Natural code (m = 8) is used,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L</a:t>
            </a:r>
            <a:r>
              <a:rPr lang="en-US" sz="2000" baseline="-25000" smtClean="0"/>
              <a:t>avg</a:t>
            </a:r>
            <a:r>
              <a:rPr lang="en-US" sz="2000" smtClean="0"/>
              <a:t> = </a:t>
            </a:r>
            <a:r>
              <a:rPr lang="en-US" sz="2000" smtClean="0">
                <a:solidFill>
                  <a:srgbClr val="FF0000"/>
                </a:solidFill>
              </a:rPr>
              <a:t>8 bits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800000"/>
                </a:solidFill>
              </a:rPr>
              <a:t>Code 2</a:t>
            </a:r>
            <a:r>
              <a:rPr lang="en-US" sz="2000" smtClean="0">
                <a:solidFill>
                  <a:srgbClr val="0000FF"/>
                </a:solidFill>
              </a:rPr>
              <a:t>: </a:t>
            </a:r>
            <a:r>
              <a:rPr lang="en-US" sz="2000" smtClean="0"/>
              <a:t>Variable length 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L</a:t>
            </a:r>
            <a:r>
              <a:rPr lang="en-US" sz="2000" baseline="-25000" smtClean="0"/>
              <a:t>avg</a:t>
            </a:r>
            <a:r>
              <a:rPr lang="en-US" sz="2000" smtClean="0"/>
              <a:t> = (0.25)2 + 0.47(1) + 0.25(3) + 0.03(3)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        = </a:t>
            </a:r>
            <a:r>
              <a:rPr lang="en-US" sz="2000" smtClean="0">
                <a:solidFill>
                  <a:srgbClr val="008000"/>
                </a:solidFill>
              </a:rPr>
              <a:t>1.81 bits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Compression Ratio =</a:t>
            </a: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endParaRPr lang="en-US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  = 1 – 1/4.42  = 0.774</a:t>
            </a:r>
            <a:endParaRPr lang="en-US" sz="2000" smtClean="0">
              <a:solidFill>
                <a:srgbClr val="FF0000"/>
              </a:solidFill>
            </a:endParaRPr>
          </a:p>
        </p:txBody>
      </p:sp>
      <p:graphicFrame>
        <p:nvGraphicFramePr>
          <p:cNvPr id="698374" name="Object 6"/>
          <p:cNvGraphicFramePr>
            <a:graphicFrameLocks noChangeAspect="1"/>
          </p:cNvGraphicFramePr>
          <p:nvPr/>
        </p:nvGraphicFramePr>
        <p:xfrm>
          <a:off x="5900738" y="3219450"/>
          <a:ext cx="27876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1422360" imgH="431640" progId="">
                  <p:embed/>
                </p:oleObj>
              </mc:Choice>
              <mc:Fallback>
                <p:oleObj name="Equation" r:id="rId4" imgW="1422360" imgH="4316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3219450"/>
                        <a:ext cx="2787650" cy="8461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lum bright="-30000" contrast="48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4810125"/>
            <a:ext cx="91440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8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1612BCD-0116-4FFE-9999-83BE979F94EF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29600" cy="1371600"/>
          </a:xfrm>
        </p:spPr>
        <p:txBody>
          <a:bodyPr/>
          <a:lstStyle/>
          <a:p>
            <a:pPr eaLnBrk="1" hangingPunct="1"/>
            <a:r>
              <a:rPr lang="en-US" sz="4100" smtClean="0"/>
              <a:t>Coding redundancy: Example</a:t>
            </a:r>
          </a:p>
        </p:txBody>
      </p:sp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3"/>
          <a:srcRect r="66788"/>
          <a:stretch>
            <a:fillRect/>
          </a:stretch>
        </p:blipFill>
        <p:spPr bwMode="auto">
          <a:xfrm>
            <a:off x="473075" y="1409700"/>
            <a:ext cx="2509838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298450" y="3844925"/>
            <a:ext cx="27273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A computer generated (synthetic) 8-bit image M = N = 256</a:t>
            </a:r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46400" y="1385888"/>
            <a:ext cx="5832475" cy="4160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800000"/>
                </a:solidFill>
              </a:rPr>
              <a:t>Code 1:</a:t>
            </a:r>
            <a:r>
              <a:rPr lang="en-US" sz="2000" smtClean="0"/>
              <a:t> Natural code (m = 8) is used,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L</a:t>
            </a:r>
            <a:r>
              <a:rPr lang="en-US" sz="2000" baseline="-25000" smtClean="0"/>
              <a:t>avg</a:t>
            </a:r>
            <a:r>
              <a:rPr lang="en-US" sz="2000" smtClean="0"/>
              <a:t> = </a:t>
            </a:r>
            <a:r>
              <a:rPr lang="en-US" sz="2000" smtClean="0">
                <a:solidFill>
                  <a:srgbClr val="FF0000"/>
                </a:solidFill>
              </a:rPr>
              <a:t>8 bits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800000"/>
                </a:solidFill>
              </a:rPr>
              <a:t>Code 2</a:t>
            </a:r>
            <a:r>
              <a:rPr lang="en-US" sz="2000" smtClean="0">
                <a:solidFill>
                  <a:srgbClr val="0000FF"/>
                </a:solidFill>
              </a:rPr>
              <a:t>: </a:t>
            </a:r>
            <a:r>
              <a:rPr lang="en-US" sz="2000" smtClean="0"/>
              <a:t>Variable length 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L</a:t>
            </a:r>
            <a:r>
              <a:rPr lang="en-US" sz="2000" baseline="-25000" smtClean="0"/>
              <a:t>avg</a:t>
            </a:r>
            <a:r>
              <a:rPr lang="en-US" sz="2000" smtClean="0"/>
              <a:t> = (0.25)2 + 0.47(1) + 0.25(3) + 0.03(3)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        = </a:t>
            </a:r>
            <a:r>
              <a:rPr lang="en-US" sz="2000" smtClean="0">
                <a:solidFill>
                  <a:srgbClr val="008000"/>
                </a:solidFill>
              </a:rPr>
              <a:t>1.81 bits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Compression Ratio =</a:t>
            </a: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endParaRPr lang="en-US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  = 1 – 1/4.42  = 0.774</a:t>
            </a:r>
            <a:endParaRPr lang="en-US" sz="2000" smtClean="0">
              <a:solidFill>
                <a:srgbClr val="FF0000"/>
              </a:solidFill>
            </a:endParaRP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5900738" y="3219450"/>
          <a:ext cx="27876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1422360" imgH="431640" progId="">
                  <p:embed/>
                </p:oleObj>
              </mc:Choice>
              <mc:Fallback>
                <p:oleObj name="Equation" r:id="rId4" imgW="1422360" imgH="43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3219450"/>
                        <a:ext cx="2787650" cy="8461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354" name="Text Box 10"/>
          <p:cNvSpPr txBox="1">
            <a:spLocks noChangeArrowheads="1"/>
          </p:cNvSpPr>
          <p:nvPr/>
        </p:nvSpPr>
        <p:spPr bwMode="auto">
          <a:xfrm>
            <a:off x="2012950" y="5280025"/>
            <a:ext cx="5251450" cy="430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>
                <a:latin typeface="Arial" charset="0"/>
                <a:cs typeface="Arial" charset="0"/>
                <a:sym typeface="Wingdings" pitchFamily="2" charset="2"/>
              </a:rPr>
              <a:t>77.4% data in the image is redundant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D7A49D-6F9B-4AB3-A0D0-C3BDFB8B5731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"/>
            <a:ext cx="8229600" cy="1371600"/>
          </a:xfrm>
        </p:spPr>
        <p:txBody>
          <a:bodyPr/>
          <a:lstStyle/>
          <a:p>
            <a:pPr eaLnBrk="1" hangingPunct="1"/>
            <a:r>
              <a:rPr lang="en-US" sz="4100" smtClean="0"/>
              <a:t>Spatial and Temporal redundancy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3988"/>
            <a:ext cx="4397375" cy="4411662"/>
          </a:xfrm>
        </p:spPr>
        <p:txBody>
          <a:bodyPr/>
          <a:lstStyle/>
          <a:p>
            <a:pPr eaLnBrk="1" hangingPunct="1"/>
            <a:r>
              <a:rPr lang="en-US" sz="2000" smtClean="0"/>
              <a:t>Image features</a:t>
            </a:r>
          </a:p>
          <a:p>
            <a:pPr lvl="1" eaLnBrk="1" hangingPunct="1"/>
            <a:r>
              <a:rPr lang="en-US" sz="2000" smtClean="0"/>
              <a:t>All 256 gray levels are equally probable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>
                <a:solidFill>
                  <a:srgbClr val="0000FF"/>
                </a:solidFill>
                <a:sym typeface="Wingdings" pitchFamily="2" charset="2"/>
              </a:rPr>
              <a:t> uniform histogram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	</a:t>
            </a:r>
            <a:r>
              <a:rPr lang="en-US" sz="2000" smtClean="0">
                <a:solidFill>
                  <a:srgbClr val="FF0000"/>
                </a:solidFill>
                <a:sym typeface="Wingdings" pitchFamily="2" charset="2"/>
              </a:rPr>
              <a:t>(variable length coding can not be applied)</a:t>
            </a:r>
          </a:p>
          <a:p>
            <a:pPr lvl="1" eaLnBrk="1" hangingPunct="1"/>
            <a:r>
              <a:rPr lang="en-US" sz="2000" smtClean="0">
                <a:sym typeface="Wingdings" pitchFamily="2" charset="2"/>
              </a:rPr>
              <a:t>The gray levels of each line are selected randomly so </a:t>
            </a:r>
            <a:r>
              <a:rPr lang="en-US" sz="2000" smtClean="0">
                <a:solidFill>
                  <a:srgbClr val="0000FF"/>
                </a:solidFill>
                <a:sym typeface="Wingdings" pitchFamily="2" charset="2"/>
              </a:rPr>
              <a:t>pixels are independent of one another in vertical direction</a:t>
            </a:r>
          </a:p>
          <a:p>
            <a:pPr lvl="1" eaLnBrk="1" hangingPunct="1"/>
            <a:r>
              <a:rPr lang="en-US" sz="2000" smtClean="0">
                <a:sym typeface="Wingdings" pitchFamily="2" charset="2"/>
              </a:rPr>
              <a:t>Pixels along each line are identical, </a:t>
            </a:r>
            <a:r>
              <a:rPr lang="en-US" sz="2000" smtClean="0">
                <a:solidFill>
                  <a:srgbClr val="0000FF"/>
                </a:solidFill>
                <a:sym typeface="Wingdings" pitchFamily="2" charset="2"/>
              </a:rPr>
              <a:t>they are completely dependent on one another in horizontal direction</a:t>
            </a:r>
            <a:endParaRPr lang="en-US" sz="2000" smtClean="0">
              <a:solidFill>
                <a:srgbClr val="0000FF"/>
              </a:solidFill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/>
          <a:srcRect l="33133" r="33134"/>
          <a:stretch>
            <a:fillRect/>
          </a:stretch>
        </p:blipFill>
        <p:spPr bwMode="auto">
          <a:xfrm>
            <a:off x="5572125" y="1360488"/>
            <a:ext cx="2700338" cy="26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497513" y="3938588"/>
            <a:ext cx="290036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A computer generated (synthetic) 8-bit image </a:t>
            </a:r>
            <a:br>
              <a:rPr lang="en-US" sz="1800" b="1"/>
            </a:br>
            <a:r>
              <a:rPr lang="en-US" sz="1800" b="1"/>
              <a:t>M = N = 256</a:t>
            </a:r>
          </a:p>
        </p:txBody>
      </p:sp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3950" y="4814888"/>
            <a:ext cx="421005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835025" y="3157538"/>
            <a:ext cx="3878263" cy="26955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631825" y="6089650"/>
            <a:ext cx="3182938" cy="409575"/>
          </a:xfrm>
          <a:prstGeom prst="wedgeRectCallout">
            <a:avLst>
              <a:gd name="adj1" fmla="val 25861"/>
              <a:gd name="adj2" fmla="val -9961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b="1"/>
              <a:t>Spatial redundancy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A9651C-532D-470B-8C01-33D389B71391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Spatial and Temporal redundancy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229600" cy="4805362"/>
          </a:xfrm>
        </p:spPr>
        <p:txBody>
          <a:bodyPr/>
          <a:lstStyle/>
          <a:p>
            <a:pPr eaLnBrk="1" hangingPunct="1"/>
            <a:r>
              <a:rPr lang="en-US" sz="2000" smtClean="0"/>
              <a:t>The spatial redundancy can be eliminated by using </a:t>
            </a:r>
            <a:r>
              <a:rPr lang="en-US" sz="2000" i="1" smtClean="0">
                <a:solidFill>
                  <a:srgbClr val="FF0000"/>
                </a:solidFill>
              </a:rPr>
              <a:t>run-length pairs (a mapping scheme)</a:t>
            </a:r>
          </a:p>
          <a:p>
            <a:pPr eaLnBrk="1" hangingPunct="1"/>
            <a:r>
              <a:rPr lang="en-US" sz="2000" b="1" smtClean="0"/>
              <a:t>Run length pairs </a:t>
            </a:r>
            <a:r>
              <a:rPr lang="en-US" sz="2000" smtClean="0"/>
              <a:t>has two parts</a:t>
            </a:r>
          </a:p>
          <a:p>
            <a:pPr lvl="1" eaLnBrk="1" hangingPunct="1"/>
            <a:r>
              <a:rPr lang="en-US" sz="2000" smtClean="0"/>
              <a:t>Start of new intensity</a:t>
            </a:r>
          </a:p>
          <a:p>
            <a:pPr lvl="1" eaLnBrk="1" hangingPunct="1"/>
            <a:r>
              <a:rPr lang="en-US" sz="2000" smtClean="0"/>
              <a:t>Number of consecutive pixels having that intensity</a:t>
            </a:r>
          </a:p>
          <a:p>
            <a:pPr eaLnBrk="1" hangingPunct="1"/>
            <a:r>
              <a:rPr lang="en-US" sz="2000" smtClean="0">
                <a:solidFill>
                  <a:srgbClr val="0000FF"/>
                </a:solidFill>
              </a:rPr>
              <a:t>Example </a:t>
            </a:r>
            <a:r>
              <a:rPr lang="en-US" sz="2000" smtClean="0"/>
              <a:t>(consider the image shown in previous slide)</a:t>
            </a:r>
          </a:p>
          <a:p>
            <a:pPr lvl="1" eaLnBrk="1" hangingPunct="1"/>
            <a:r>
              <a:rPr lang="en-US" sz="2000" smtClean="0"/>
              <a:t>Each 256 pixel line of the original image is replaced by a single 8-bit intensity value</a:t>
            </a:r>
          </a:p>
          <a:p>
            <a:pPr lvl="1" eaLnBrk="1" hangingPunct="1"/>
            <a:r>
              <a:rPr lang="en-US" sz="2000" smtClean="0"/>
              <a:t>Length of consecutive pixels having the same intensity = 256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Compression Ratio  =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054475" y="5029200"/>
          <a:ext cx="27225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307880" imgH="431640" progId="">
                  <p:embed/>
                </p:oleObj>
              </mc:Choice>
              <mc:Fallback>
                <p:oleObj name="Equation" r:id="rId3" imgW="130788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5029200"/>
                        <a:ext cx="2722563" cy="898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BA8C19-26FD-4237-AD08-CB7240F8B65A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Spatial and Temporal redundancy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89487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sz="2000" smtClean="0"/>
              <a:t>In general, gray level of any given pixel can be reasonably predicted from the value of its neighbors (information carried by individual pixels is relatively small)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smtClean="0"/>
              <a:t>To reduce the spatial (or temporal) redundancy, </a:t>
            </a:r>
            <a:r>
              <a:rPr lang="en-US" sz="2000" smtClean="0">
                <a:solidFill>
                  <a:srgbClr val="0000FF"/>
                </a:solidFill>
              </a:rPr>
              <a:t>mapping</a:t>
            </a:r>
            <a:r>
              <a:rPr lang="en-US" sz="2000" smtClean="0"/>
              <a:t> is used.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>
                <a:solidFill>
                  <a:srgbClr val="0000FF"/>
                </a:solidFill>
              </a:rPr>
              <a:t>Example:</a:t>
            </a:r>
            <a:r>
              <a:rPr lang="en-US" sz="2000" smtClean="0"/>
              <a:t> Map pixels of an image: f(x,y) to a sequence of pairs  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 smtClean="0"/>
              <a:t>	(g</a:t>
            </a:r>
            <a:r>
              <a:rPr lang="en-US" sz="2000" baseline="-25000" smtClean="0"/>
              <a:t>1</a:t>
            </a:r>
            <a:r>
              <a:rPr lang="en-US" sz="2000" smtClean="0"/>
              <a:t>,r</a:t>
            </a:r>
            <a:r>
              <a:rPr lang="en-US" sz="2000" baseline="-25000" smtClean="0"/>
              <a:t>1</a:t>
            </a:r>
            <a:r>
              <a:rPr lang="en-US" sz="2000" smtClean="0"/>
              <a:t>), (g</a:t>
            </a:r>
            <a:r>
              <a:rPr lang="en-US" sz="2000" baseline="-25000" smtClean="0"/>
              <a:t>2</a:t>
            </a:r>
            <a:r>
              <a:rPr lang="en-US" sz="2000" smtClean="0"/>
              <a:t>,r</a:t>
            </a:r>
            <a:r>
              <a:rPr lang="en-US" sz="2000" baseline="-25000" smtClean="0"/>
              <a:t>2</a:t>
            </a:r>
            <a:r>
              <a:rPr lang="en-US" sz="2000" smtClean="0"/>
              <a:t>), ..., (g</a:t>
            </a:r>
            <a:r>
              <a:rPr lang="en-US" sz="2000" baseline="-25000" smtClean="0"/>
              <a:t>i</a:t>
            </a:r>
            <a:r>
              <a:rPr lang="en-US" sz="2000" smtClean="0"/>
              <a:t>,r</a:t>
            </a:r>
            <a:r>
              <a:rPr lang="en-US" sz="2000" baseline="-25000" smtClean="0"/>
              <a:t>i</a:t>
            </a:r>
            <a:r>
              <a:rPr lang="en-US" sz="2000" smtClean="0"/>
              <a:t>), ...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 smtClean="0"/>
              <a:t>	g</a:t>
            </a:r>
            <a:r>
              <a:rPr lang="en-US" sz="2000" baseline="-25000" smtClean="0"/>
              <a:t>i</a:t>
            </a:r>
            <a:r>
              <a:rPr lang="en-US" sz="2000" smtClean="0"/>
              <a:t>: i</a:t>
            </a:r>
            <a:r>
              <a:rPr lang="en-US" sz="2000" baseline="30000" smtClean="0"/>
              <a:t>th</a:t>
            </a:r>
            <a:r>
              <a:rPr lang="en-US" sz="2000" smtClean="0"/>
              <a:t> gray level r</a:t>
            </a:r>
            <a:r>
              <a:rPr lang="en-US" sz="2000" baseline="-25000" smtClean="0"/>
              <a:t>i</a:t>
            </a:r>
            <a:r>
              <a:rPr lang="en-US" sz="2000" smtClean="0"/>
              <a:t>: run length of the i</a:t>
            </a:r>
            <a:r>
              <a:rPr lang="en-US" sz="2000" baseline="30000" smtClean="0"/>
              <a:t>th</a:t>
            </a:r>
            <a:r>
              <a:rPr lang="en-US" sz="2000" smtClean="0"/>
              <a:t>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AF6DFBF-9981-4395-84CA-5B3ED7B722D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29600" cy="1371600"/>
          </a:xfrm>
        </p:spPr>
        <p:txBody>
          <a:bodyPr/>
          <a:lstStyle/>
          <a:p>
            <a:pPr eaLnBrk="1" hangingPunct="1"/>
            <a:r>
              <a:rPr lang="en-US" sz="4100" smtClean="0"/>
              <a:t>Irrelevant information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5911850" cy="5121275"/>
          </a:xfrm>
        </p:spPr>
        <p:txBody>
          <a:bodyPr/>
          <a:lstStyle/>
          <a:p>
            <a:pPr algn="just" eaLnBrk="1" hangingPunct="1"/>
            <a:r>
              <a:rPr lang="en-US" sz="2200" smtClean="0"/>
              <a:t>The eye does not respond with equal sensitivity to all visual information</a:t>
            </a:r>
          </a:p>
          <a:p>
            <a:pPr algn="just" eaLnBrk="1" hangingPunct="1"/>
            <a:endParaRPr lang="en-US" sz="2200" smtClean="0"/>
          </a:p>
          <a:p>
            <a:pPr algn="just" eaLnBrk="1" hangingPunct="1"/>
            <a:r>
              <a:rPr lang="en-US" sz="2200" smtClean="0"/>
              <a:t>Certain information has less relative importance than other information in normal visual processing</a:t>
            </a:r>
          </a:p>
          <a:p>
            <a:pPr algn="just" eaLnBrk="1" hangingPunct="1"/>
            <a:endParaRPr lang="en-US" sz="2200" smtClean="0"/>
          </a:p>
          <a:p>
            <a:pPr algn="just" eaLnBrk="1" hangingPunct="1"/>
            <a:r>
              <a:rPr lang="en-US" sz="2200" smtClean="0"/>
              <a:t>The elimination of visually redundant data results in a loss of quantitative information </a:t>
            </a:r>
            <a:r>
              <a:rPr lang="en-US" sz="2200" smtClean="0">
                <a:sym typeface="Wingdings" pitchFamily="2" charset="2"/>
              </a:rPr>
              <a:t></a:t>
            </a:r>
            <a:r>
              <a:rPr lang="en-US" sz="2200" smtClean="0"/>
              <a:t> </a:t>
            </a:r>
            <a:r>
              <a:rPr lang="en-US" sz="2200" smtClean="0">
                <a:solidFill>
                  <a:srgbClr val="0000FF"/>
                </a:solidFill>
              </a:rPr>
              <a:t>lossy data compression method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/>
          <a:srcRect l="66267"/>
          <a:stretch>
            <a:fillRect/>
          </a:stretch>
        </p:blipFill>
        <p:spPr bwMode="auto">
          <a:xfrm>
            <a:off x="6807200" y="6350"/>
            <a:ext cx="2054225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362700" y="2032000"/>
            <a:ext cx="2900363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A computer generated (synthetic) 8-bit image </a:t>
            </a:r>
            <a:br>
              <a:rPr lang="en-US" sz="1800" b="1"/>
            </a:br>
            <a:r>
              <a:rPr lang="en-US" sz="1800" b="1"/>
              <a:t>M = N = 256</a:t>
            </a:r>
            <a:br>
              <a:rPr lang="en-US" sz="1800" b="1"/>
            </a:br>
            <a:r>
              <a:rPr lang="en-US" sz="1800" b="1">
                <a:solidFill>
                  <a:srgbClr val="0000FF"/>
                </a:solidFill>
              </a:rPr>
              <a:t>This image appears homogeneous so we can use its mean value to encode this image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6767513" y="5937250"/>
            <a:ext cx="2144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Histogram of </a:t>
            </a:r>
            <a:br>
              <a:rPr lang="en-US" sz="1800" b="1"/>
            </a:br>
            <a:r>
              <a:rPr lang="en-US" sz="1800" b="1"/>
              <a:t>the image</a:t>
            </a:r>
            <a:endParaRPr lang="en-US" sz="1800" b="1">
              <a:solidFill>
                <a:srgbClr val="0000FF"/>
              </a:solidFill>
            </a:endParaRPr>
          </a:p>
        </p:txBody>
      </p:sp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9363" y="4005263"/>
            <a:ext cx="264636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736E322-76C7-44EE-A944-1247596B3E5D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Fidelity Criteria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7013"/>
            <a:ext cx="8229600" cy="44116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200" smtClean="0"/>
              <a:t>Quantify the nature and extent of information loss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 smtClean="0"/>
              <a:t>Level of information loss can be expressed as a function of the original (input) and compressed-decompressed (output) image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200" smtClean="0"/>
              <a:t>	Given an MxN image            , its compressed-then-decompressed image             , then the error between corresponding values is given by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	Total Error: </a:t>
            </a:r>
          </a:p>
          <a:p>
            <a:pPr eaLnBrk="1" hangingPunct="1">
              <a:lnSpc>
                <a:spcPct val="90000"/>
              </a:lnSpc>
            </a:pPr>
            <a:endParaRPr lang="en-US" sz="220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590800" y="4303713"/>
          <a:ext cx="3683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1600200" imgH="241200" progId="">
                  <p:embed/>
                </p:oleObj>
              </mc:Choice>
              <mc:Fallback>
                <p:oleObj name="Equation" r:id="rId3" imgW="1600200" imgH="24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03713"/>
                        <a:ext cx="3683000" cy="5556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617913" y="3486150"/>
          <a:ext cx="93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482400" imgH="241200" progId="">
                  <p:embed/>
                </p:oleObj>
              </mc:Choice>
              <mc:Fallback>
                <p:oleObj name="Equation" r:id="rId5" imgW="482400" imgH="241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3486150"/>
                        <a:ext cx="939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3540125" y="3216275"/>
          <a:ext cx="8937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7" imgW="482400" imgH="203040" progId="">
                  <p:embed/>
                </p:oleObj>
              </mc:Choice>
              <mc:Fallback>
                <p:oleObj name="Equation" r:id="rId7" imgW="482400" imgH="203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3216275"/>
                        <a:ext cx="893763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2624138" y="5287963"/>
          <a:ext cx="36830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9" imgW="1523880" imgH="444240" progId="">
                  <p:embed/>
                </p:oleObj>
              </mc:Choice>
              <mc:Fallback>
                <p:oleObj name="Equation" r:id="rId9" imgW="1523880" imgH="4442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5287963"/>
                        <a:ext cx="3683000" cy="10747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059D4D-7BF3-4A20-9FE2-84C12A6701EA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Fidelity Criteria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0513"/>
            <a:ext cx="8229600" cy="4411662"/>
          </a:xfrm>
        </p:spPr>
        <p:txBody>
          <a:bodyPr/>
          <a:lstStyle/>
          <a:p>
            <a:pPr eaLnBrk="1" hangingPunct="1"/>
            <a:r>
              <a:rPr lang="en-US" sz="2400" smtClean="0"/>
              <a:t>Normally the objective fidelity criterion parameters are as follows: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800000"/>
                </a:solidFill>
              </a:rPr>
              <a:t>Root mean square error: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8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800000"/>
                </a:solidFill>
              </a:rPr>
              <a:t>Mean-square signal-to-noise ratio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0000FF"/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039938" y="2840038"/>
          <a:ext cx="459263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2145960" imgH="571320" progId="">
                  <p:embed/>
                </p:oleObj>
              </mc:Choice>
              <mc:Fallback>
                <p:oleObj name="Equation" r:id="rId3" imgW="2145960" imgH="571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2840038"/>
                        <a:ext cx="4592637" cy="12223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2211388" y="4641850"/>
          <a:ext cx="4240212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2145960" imgH="863280" progId="">
                  <p:embed/>
                </p:oleObj>
              </mc:Choice>
              <mc:Fallback>
                <p:oleObj name="Equation" r:id="rId5" imgW="2145960" imgH="8632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4641850"/>
                        <a:ext cx="4240212" cy="17065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7FFEB3-317F-4A83-9453-4A9DE5AD2DE6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Basic compression methods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0513"/>
            <a:ext cx="8229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Huffman coding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Golomb coding*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Arithmetic coding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LZW coding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Run length coding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Symbol-Based coding 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Bit-Plane coding 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Block transform coding 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Predictive coding (lossy and loss less)*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Wavelet coding*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-7938" y="6205538"/>
            <a:ext cx="6448426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* will not be covered in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E79B02-34E6-427B-8276-010F428CF468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Huffman coding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81163"/>
            <a:ext cx="8229600" cy="4773612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sz="2000" smtClean="0"/>
              <a:t>Named after Huffman, 1952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sz="2000" smtClean="0"/>
              <a:t>The most popular technique for removing coding redundancy; yields the smallest possible number of code symbols per source symbol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sz="2000" smtClean="0">
                <a:solidFill>
                  <a:srgbClr val="0000FF"/>
                </a:solidFill>
              </a:rPr>
              <a:t>Variable length code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sz="2000" smtClean="0">
                <a:solidFill>
                  <a:srgbClr val="0000FF"/>
                </a:solidFill>
              </a:rPr>
              <a:t>Error-free compression </a:t>
            </a:r>
            <a:r>
              <a:rPr lang="en-US" sz="2000" smtClean="0"/>
              <a:t>technique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sz="2000" smtClean="0"/>
              <a:t>Reduce only </a:t>
            </a:r>
            <a:r>
              <a:rPr lang="en-US" sz="2000" smtClean="0">
                <a:solidFill>
                  <a:srgbClr val="0000FF"/>
                </a:solidFill>
              </a:rPr>
              <a:t>coding redundancy</a:t>
            </a:r>
            <a:r>
              <a:rPr lang="en-US" sz="2000" smtClean="0"/>
              <a:t> by minimizing the </a:t>
            </a:r>
            <a:r>
              <a:rPr lang="en-US" sz="2000" i="1" smtClean="0"/>
              <a:t>L</a:t>
            </a:r>
            <a:r>
              <a:rPr lang="en-US" sz="2000" i="1" baseline="-25000" smtClean="0"/>
              <a:t>avg </a:t>
            </a:r>
            <a:r>
              <a:rPr lang="en-US" sz="2000" smtClean="0"/>
              <a:t>and assign shorter code words to the most probable gray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961423-AFFD-4D1C-B1F8-06399A7973C8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Motivation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500"/>
            <a:ext cx="8469313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Storage needed for a two-hour standard television movie (Color)</a:t>
            </a:r>
          </a:p>
          <a:p>
            <a:pPr lvl="1" eaLnBrk="1" hangingPunct="1"/>
            <a:r>
              <a:rPr lang="en-US" sz="2400" smtClean="0"/>
              <a:t>Image size = 720 x 480 pixels</a:t>
            </a:r>
          </a:p>
          <a:p>
            <a:pPr lvl="1" eaLnBrk="1" hangingPunct="1"/>
            <a:r>
              <a:rPr lang="en-US" sz="2400" smtClean="0"/>
              <a:t>Frame rate = 30 fps (frame per seconds)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  <p:graphicFrame>
        <p:nvGraphicFramePr>
          <p:cNvPr id="654340" name="Object 4"/>
          <p:cNvGraphicFramePr>
            <a:graphicFrameLocks noChangeAspect="1"/>
          </p:cNvGraphicFramePr>
          <p:nvPr/>
        </p:nvGraphicFramePr>
        <p:xfrm>
          <a:off x="336550" y="3762375"/>
          <a:ext cx="8570913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4114800" imgH="1066680" progId="">
                  <p:embed/>
                </p:oleObj>
              </mc:Choice>
              <mc:Fallback>
                <p:oleObj name="Equation" r:id="rId3" imgW="4114800" imgH="10666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3762375"/>
                        <a:ext cx="8570913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A0F624-13DF-45D6-A39B-B2EF463B639F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1371600"/>
          </a:xfrm>
        </p:spPr>
        <p:txBody>
          <a:bodyPr/>
          <a:lstStyle/>
          <a:p>
            <a:pPr eaLnBrk="1" hangingPunct="1"/>
            <a:r>
              <a:rPr lang="en-US" sz="4100" smtClean="0"/>
              <a:t>Huffman coding algorithm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9525"/>
            <a:ext cx="8229600" cy="5438775"/>
          </a:xfrm>
        </p:spPr>
        <p:txBody>
          <a:bodyPr/>
          <a:lstStyle/>
          <a:p>
            <a:pPr eaLnBrk="1" hangingPunct="1"/>
            <a:r>
              <a:rPr lang="en-US" sz="2000" smtClean="0"/>
              <a:t>Arrange the symbol probabilities </a:t>
            </a:r>
            <a:r>
              <a:rPr lang="en-US" sz="2000" i="1" smtClean="0"/>
              <a:t>p</a:t>
            </a:r>
            <a:r>
              <a:rPr lang="en-US" sz="2000" i="1" baseline="-25000" smtClean="0"/>
              <a:t>i</a:t>
            </a:r>
            <a:r>
              <a:rPr lang="en-US" sz="2000" smtClean="0"/>
              <a:t> in a decreasing order; consider them (</a:t>
            </a:r>
            <a:r>
              <a:rPr lang="en-US" sz="2000" i="1" smtClean="0"/>
              <a:t>p</a:t>
            </a:r>
            <a:r>
              <a:rPr lang="en-US" sz="2000" i="1" baseline="-25000" smtClean="0"/>
              <a:t>i</a:t>
            </a:r>
            <a:r>
              <a:rPr lang="en-US" sz="2000" smtClean="0"/>
              <a:t>) as leaf nodes of a tree</a:t>
            </a:r>
          </a:p>
          <a:p>
            <a:pPr eaLnBrk="1" hangingPunct="1"/>
            <a:r>
              <a:rPr lang="en-US" sz="2000" smtClean="0"/>
              <a:t>While there is more than one node:</a:t>
            </a:r>
          </a:p>
          <a:p>
            <a:pPr lvl="1" eaLnBrk="1" hangingPunct="1"/>
            <a:r>
              <a:rPr lang="en-US" sz="1800" i="1" smtClean="0"/>
              <a:t>Merge the two nodes with smallest probability to form a new node whose probability is the sum of the two merged nodes</a:t>
            </a:r>
          </a:p>
          <a:p>
            <a:pPr lvl="1" eaLnBrk="1" hangingPunct="1"/>
            <a:r>
              <a:rPr lang="en-US" sz="1800" i="1" smtClean="0"/>
              <a:t>Arrange the combined node according to its probability in the tree</a:t>
            </a:r>
          </a:p>
          <a:p>
            <a:pPr lvl="1" eaLnBrk="1" hangingPunct="1"/>
            <a:r>
              <a:rPr lang="en-US" sz="1800" i="1" smtClean="0"/>
              <a:t>Repeat until only two nodes are left </a:t>
            </a:r>
          </a:p>
          <a:p>
            <a:pPr lvl="1" eaLnBrk="1" hangingPunct="1"/>
            <a:endParaRPr lang="en-US" sz="1800" i="1" smtClean="0"/>
          </a:p>
          <a:p>
            <a:pPr eaLnBrk="1" hangingPunct="1"/>
            <a:endParaRPr lang="en-US" sz="2000" smtClean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>
            <a:lum bright="-48000" contrast="66000"/>
          </a:blip>
          <a:srcRect/>
          <a:stretch>
            <a:fillRect/>
          </a:stretch>
        </p:blipFill>
        <p:spPr bwMode="auto">
          <a:xfrm>
            <a:off x="1746250" y="3992563"/>
            <a:ext cx="564197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298D707-3B78-4324-936A-ED120868C641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371600"/>
          </a:xfrm>
        </p:spPr>
        <p:txBody>
          <a:bodyPr/>
          <a:lstStyle/>
          <a:p>
            <a:pPr eaLnBrk="1" hangingPunct="1"/>
            <a:r>
              <a:rPr lang="en-US" sz="4100" smtClean="0"/>
              <a:t>Huffman coding algorithm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2388"/>
            <a:ext cx="8229600" cy="4411662"/>
          </a:xfrm>
        </p:spPr>
        <p:txBody>
          <a:bodyPr/>
          <a:lstStyle/>
          <a:p>
            <a:pPr eaLnBrk="1" hangingPunct="1"/>
            <a:r>
              <a:rPr lang="en-US" sz="2000" smtClean="0"/>
              <a:t>Starting from the top, arbitrarily assign 1 and 0 to each pair of branches merging into a node</a:t>
            </a:r>
          </a:p>
          <a:p>
            <a:pPr eaLnBrk="1" hangingPunct="1"/>
            <a:r>
              <a:rPr lang="en-US" sz="2000" smtClean="0"/>
              <a:t>Continue sequentially from the root node to the leaf node where the symbol is located to complete the coding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lum bright="-54000" contrast="78000"/>
          </a:blip>
          <a:srcRect/>
          <a:stretch>
            <a:fillRect/>
          </a:stretch>
        </p:blipFill>
        <p:spPr bwMode="auto">
          <a:xfrm>
            <a:off x="598488" y="2919413"/>
            <a:ext cx="8255000" cy="257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158750" y="5673725"/>
            <a:ext cx="87598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Arial" charset="0"/>
              </a:rPr>
              <a:t>Lavg = (0.4)(1) + (0.3)(2) + (0.1)(3) + (0.1)(4) + (0.06)(5) + (0.04)(5) =  2.2 bits/pixel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2FF054B-B20C-4D6B-8CA4-FBECA9156126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Huffman (de)coding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Consider the following encoded strings of code symbols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rgbClr val="0000FF"/>
                </a:solidFill>
              </a:rPr>
              <a:t>010100111100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z="26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2600" smtClean="0"/>
              <a:t>The sequence can be decoded by just examining the string from left to right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000" smtClean="0"/>
              <a:t>01010</a:t>
            </a:r>
            <a:r>
              <a:rPr lang="en-US" sz="3000" smtClean="0">
                <a:solidFill>
                  <a:srgbClr val="FF0000"/>
                </a:solidFill>
              </a:rPr>
              <a:t>011</a:t>
            </a:r>
            <a:r>
              <a:rPr lang="en-US" sz="3000" smtClean="0">
                <a:solidFill>
                  <a:srgbClr val="990000"/>
                </a:solidFill>
              </a:rPr>
              <a:t>11</a:t>
            </a:r>
            <a:r>
              <a:rPr lang="en-US" sz="3000" smtClean="0">
                <a:solidFill>
                  <a:srgbClr val="008000"/>
                </a:solidFill>
              </a:rPr>
              <a:t>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>
                <a:solidFill>
                  <a:srgbClr val="008000"/>
                </a:solidFill>
              </a:rPr>
              <a:t>                                       </a:t>
            </a:r>
            <a:r>
              <a:rPr lang="en-US" sz="3000" smtClean="0"/>
              <a:t>a</a:t>
            </a:r>
            <a:r>
              <a:rPr lang="en-US" sz="3000" baseline="-25000" smtClean="0"/>
              <a:t>3</a:t>
            </a:r>
            <a:r>
              <a:rPr lang="en-US" sz="3000" smtClean="0">
                <a:solidFill>
                  <a:srgbClr val="FF0000"/>
                </a:solidFill>
              </a:rPr>
              <a:t>a</a:t>
            </a:r>
            <a:r>
              <a:rPr lang="en-US" sz="3000" baseline="-25000" smtClean="0">
                <a:solidFill>
                  <a:srgbClr val="FF0000"/>
                </a:solidFill>
              </a:rPr>
              <a:t>1</a:t>
            </a:r>
            <a:r>
              <a:rPr lang="en-US" sz="3000" smtClean="0">
                <a:solidFill>
                  <a:srgbClr val="990000"/>
                </a:solidFill>
              </a:rPr>
              <a:t>a</a:t>
            </a:r>
            <a:r>
              <a:rPr lang="en-US" sz="3000" baseline="-25000" smtClean="0">
                <a:solidFill>
                  <a:srgbClr val="990000"/>
                </a:solidFill>
              </a:rPr>
              <a:t>2</a:t>
            </a:r>
            <a:r>
              <a:rPr lang="en-US" sz="3000" smtClean="0">
                <a:solidFill>
                  <a:srgbClr val="990000"/>
                </a:solidFill>
              </a:rPr>
              <a:t>a</a:t>
            </a:r>
            <a:r>
              <a:rPr lang="en-US" sz="3000" baseline="-25000" smtClean="0">
                <a:solidFill>
                  <a:srgbClr val="990000"/>
                </a:solidFill>
              </a:rPr>
              <a:t>2</a:t>
            </a:r>
            <a:r>
              <a:rPr lang="en-US" sz="3000" smtClean="0">
                <a:solidFill>
                  <a:srgbClr val="008000"/>
                </a:solidFill>
              </a:rPr>
              <a:t>a</a:t>
            </a:r>
            <a:r>
              <a:rPr lang="en-US" sz="3000" baseline="-25000" smtClean="0">
                <a:solidFill>
                  <a:srgbClr val="008000"/>
                </a:solidFill>
              </a:rPr>
              <a:t>6</a:t>
            </a:r>
          </a:p>
          <a:p>
            <a:pPr eaLnBrk="1" hangingPunct="1">
              <a:buFont typeface="Wingdings" pitchFamily="2" charset="2"/>
              <a:buNone/>
            </a:pP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000ECF-8839-4237-83C9-62C7B1D36ACB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Huffman Coding: Example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4959350"/>
            <a:ext cx="8482013" cy="1331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Huffman code length = 7.428 bits/pixel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Compression Ratio (C) = 7.428/8 = 1.077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Relative Redundancy (R) = 1 – 1/1.077 = 0.0715 = 7.15%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>
            <a:lum bright="-30000" contrast="54000"/>
          </a:blip>
          <a:srcRect/>
          <a:stretch>
            <a:fillRect/>
          </a:stretch>
        </p:blipFill>
        <p:spPr bwMode="auto">
          <a:xfrm>
            <a:off x="708025" y="1477963"/>
            <a:ext cx="7269163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7719BE-1735-4A90-8AA8-FAE1646276CD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 Coding</a:t>
            </a:r>
          </a:p>
        </p:txBody>
      </p:sp>
      <p:pic>
        <p:nvPicPr>
          <p:cNvPr id="26628" name="Picture 4" descr="huffman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25" y="1949450"/>
            <a:ext cx="7697788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688DA02-CF5F-4290-9B50-F4593B0C6569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 Coding</a:t>
            </a:r>
          </a:p>
        </p:txBody>
      </p:sp>
      <p:pic>
        <p:nvPicPr>
          <p:cNvPr id="27652" name="Picture 4" descr="huffman_fi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88" y="2003425"/>
            <a:ext cx="82581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583C1E-AE4E-4E9F-A1B4-306423CB88C6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-3098800" y="6985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Huffman Coding</a:t>
            </a:r>
          </a:p>
        </p:txBody>
      </p:sp>
      <p:pic>
        <p:nvPicPr>
          <p:cNvPr id="28676" name="Picture 4" descr="Huffman_huff_demo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465138"/>
            <a:ext cx="6924675" cy="597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CDD660-3DA4-419D-91E4-84C990A387E9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400"/>
            <a:ext cx="8229600" cy="1371600"/>
          </a:xfrm>
        </p:spPr>
        <p:txBody>
          <a:bodyPr/>
          <a:lstStyle/>
          <a:p>
            <a:pPr eaLnBrk="1" hangingPunct="1"/>
            <a:r>
              <a:rPr lang="en-US" sz="4100" smtClean="0"/>
              <a:t>Arithmetic coding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2563"/>
            <a:ext cx="8229600" cy="46164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smtClean="0">
                <a:solidFill>
                  <a:srgbClr val="0000FF"/>
                </a:solidFill>
              </a:rPr>
              <a:t>Variable length code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>
                <a:solidFill>
                  <a:srgbClr val="0000FF"/>
                </a:solidFill>
              </a:rPr>
              <a:t>Error-free compression</a:t>
            </a:r>
            <a:r>
              <a:rPr lang="en-US" sz="2400" smtClean="0"/>
              <a:t> technique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An entire sequence of source symbols is assigned a single arithmetic code word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one-to-one correspondence between source symbol and code word does not exist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sz="2400" smtClean="0"/>
              <a:t>Due to above property, this coding can achieve theoretically higher compression rates than Huffman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5FAAC3-B955-4950-A1CF-9BAF74BF522D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9588"/>
            <a:ext cx="7543800" cy="663575"/>
          </a:xfrm>
        </p:spPr>
        <p:txBody>
          <a:bodyPr/>
          <a:lstStyle/>
          <a:p>
            <a:pPr eaLnBrk="1" hangingPunct="1"/>
            <a:r>
              <a:rPr lang="en-US" sz="4100" smtClean="0"/>
              <a:t>Arithmetic coding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4788"/>
            <a:ext cx="8229600" cy="1652587"/>
          </a:xfrm>
        </p:spPr>
        <p:txBody>
          <a:bodyPr/>
          <a:lstStyle/>
          <a:p>
            <a:pPr eaLnBrk="1" hangingPunct="1"/>
            <a:r>
              <a:rPr lang="en-US" sz="2000" smtClean="0"/>
              <a:t>The code word defines an interval of real numbers </a:t>
            </a:r>
            <a:br>
              <a:rPr lang="en-US" sz="2000" smtClean="0"/>
            </a:br>
            <a:r>
              <a:rPr lang="en-US" sz="2000" smtClean="0"/>
              <a:t>in the range 0 and 1</a:t>
            </a:r>
          </a:p>
          <a:p>
            <a:pPr eaLnBrk="1" hangingPunct="1"/>
            <a:r>
              <a:rPr lang="en-US" sz="2000" smtClean="0"/>
              <a:t>Each symbol of the message reduces the size of the </a:t>
            </a:r>
            <a:br>
              <a:rPr lang="en-US" sz="2000" smtClean="0"/>
            </a:br>
            <a:r>
              <a:rPr lang="en-US" sz="2000" smtClean="0"/>
              <a:t>interval in accordance with its probability of occurrence</a:t>
            </a:r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1755775" y="3162300"/>
            <a:ext cx="5386388" cy="2298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Arial" charset="0"/>
              </a:rPr>
              <a:t>Set low to 0.0 Set high to 1.0 </a:t>
            </a:r>
          </a:p>
          <a:p>
            <a:pPr>
              <a:defRPr/>
            </a:pPr>
            <a:r>
              <a:rPr lang="en-US" sz="1800">
                <a:latin typeface="Arial" charset="0"/>
                <a:cs typeface="Arial" charset="0"/>
              </a:rPr>
              <a:t>While there are still input symbols do </a:t>
            </a:r>
          </a:p>
          <a:p>
            <a:pPr>
              <a:defRPr/>
            </a:pPr>
            <a:r>
              <a:rPr lang="en-US" sz="1800">
                <a:latin typeface="Arial" charset="0"/>
                <a:cs typeface="Arial" charset="0"/>
              </a:rPr>
              <a:t>	Get an input symbol code_</a:t>
            </a:r>
          </a:p>
          <a:p>
            <a:pPr>
              <a:defRPr/>
            </a:pPr>
            <a:r>
              <a:rPr lang="en-US" sz="1800">
                <a:latin typeface="Arial" charset="0"/>
                <a:cs typeface="Arial" charset="0"/>
              </a:rPr>
              <a:t>	range = high - low. </a:t>
            </a:r>
          </a:p>
          <a:p>
            <a:pPr>
              <a:defRPr/>
            </a:pPr>
            <a:r>
              <a:rPr lang="en-US" sz="1800">
                <a:latin typeface="Arial" charset="0"/>
                <a:cs typeface="Arial" charset="0"/>
              </a:rPr>
              <a:t>	high = low + range*high_range(symbol) </a:t>
            </a:r>
          </a:p>
          <a:p>
            <a:pPr>
              <a:defRPr/>
            </a:pPr>
            <a:r>
              <a:rPr lang="en-US" sz="1800">
                <a:latin typeface="Arial" charset="0"/>
                <a:cs typeface="Arial" charset="0"/>
              </a:rPr>
              <a:t>	low = low + range*low_range(symbol) </a:t>
            </a:r>
          </a:p>
          <a:p>
            <a:pPr>
              <a:defRPr/>
            </a:pPr>
            <a:r>
              <a:rPr lang="en-US" sz="1800">
                <a:latin typeface="Arial" charset="0"/>
                <a:cs typeface="Arial" charset="0"/>
              </a:rPr>
              <a:t>End of While </a:t>
            </a:r>
          </a:p>
          <a:p>
            <a:pPr>
              <a:defRPr/>
            </a:pPr>
            <a:r>
              <a:rPr lang="en-US" sz="1800">
                <a:latin typeface="Arial" charset="0"/>
                <a:cs typeface="Arial" charset="0"/>
              </a:rPr>
              <a:t>output 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62F6FF-83BC-4629-85DC-834380306B38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/>
            <a:r>
              <a:rPr lang="en-US" sz="4500" smtClean="0"/>
              <a:t>Arithmetic coding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25600"/>
            <a:ext cx="7696200" cy="2463800"/>
          </a:xfrm>
          <a:noFill/>
        </p:spPr>
        <p:txBody>
          <a:bodyPr/>
          <a:lstStyle/>
          <a:p>
            <a:pPr eaLnBrk="1" hangingPunct="1"/>
            <a:endParaRPr lang="he-IL" smtClean="0"/>
          </a:p>
          <a:p>
            <a:pPr eaLnBrk="1" hangingPunct="1"/>
            <a:endParaRPr lang="en-US" smtClean="0">
              <a:latin typeface="Lucida Handwriting" pitchFamily="66" charset="0"/>
              <a:cs typeface="Guttman Yad-Brush" pitchFamily="2" charset="-79"/>
            </a:endParaRPr>
          </a:p>
        </p:txBody>
      </p:sp>
      <p:graphicFrame>
        <p:nvGraphicFramePr>
          <p:cNvPr id="733224" name="Group 40"/>
          <p:cNvGraphicFramePr>
            <a:graphicFrameLocks noGrp="1"/>
          </p:cNvGraphicFramePr>
          <p:nvPr/>
        </p:nvGraphicFramePr>
        <p:xfrm>
          <a:off x="1649413" y="1798638"/>
          <a:ext cx="5761037" cy="3025778"/>
        </p:xfrm>
        <a:graphic>
          <a:graphicData uri="http://schemas.openxmlformats.org/drawingml/2006/table">
            <a:tbl>
              <a:tblPr rtl="1"/>
              <a:tblGrid>
                <a:gridCol w="1800225"/>
                <a:gridCol w="2041525"/>
                <a:gridCol w="1919287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[0,0.2)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[0.2, 0.5)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[0.5, 0.6)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[0.6, 0.8)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[0.8, 0.9)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[0.9, 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1ED866-6554-493C-A527-9CA7F07F02F4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Image compression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3363"/>
            <a:ext cx="8229600" cy="47434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Principal objective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/>
              <a:t>To minimize the number of bits required to represent an image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Applications</a:t>
            </a:r>
          </a:p>
          <a:p>
            <a:pPr lvl="1" eaLnBrk="1" hangingPunct="1"/>
            <a:r>
              <a:rPr lang="en-US" sz="2400" dirty="0" smtClean="0">
                <a:solidFill>
                  <a:srgbClr val="800000"/>
                </a:solidFill>
              </a:rPr>
              <a:t>Transmission:</a:t>
            </a:r>
            <a:r>
              <a:rPr lang="en-US" sz="2400" dirty="0" smtClean="0"/>
              <a:t> </a:t>
            </a:r>
            <a:r>
              <a:rPr lang="en-US" sz="2000" dirty="0" smtClean="0"/>
              <a:t>Broadcast, remote sensing via satellite, military communications via aircraft, radar and sonar, teleconferencing, computer communications, …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/>
            <a:r>
              <a:rPr lang="en-US" sz="2400" dirty="0" smtClean="0">
                <a:solidFill>
                  <a:srgbClr val="800000"/>
                </a:solidFill>
              </a:rPr>
              <a:t>Storage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000" dirty="0" smtClean="0"/>
              <a:t>Educational and business documents, medical images (CT, MRI and digital radiology), motion pictures, satellite images, weather maps, geological surveys,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057A737-15F6-4E61-9E07-14DF3C64524E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75500" y="2363788"/>
            <a:ext cx="1549400" cy="4044950"/>
            <a:chOff x="348" y="1204"/>
            <a:chExt cx="976" cy="2548"/>
          </a:xfrm>
        </p:grpSpPr>
        <p:sp>
          <p:nvSpPr>
            <p:cNvPr id="32951" name="Line 5"/>
            <p:cNvSpPr>
              <a:spLocks noChangeShapeType="1"/>
            </p:cNvSpPr>
            <p:nvPr/>
          </p:nvSpPr>
          <p:spPr bwMode="auto">
            <a:xfrm>
              <a:off x="1104" y="1296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2" name="Line 6"/>
            <p:cNvSpPr>
              <a:spLocks noChangeShapeType="1"/>
            </p:cNvSpPr>
            <p:nvPr/>
          </p:nvSpPr>
          <p:spPr bwMode="auto">
            <a:xfrm flipH="1">
              <a:off x="912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3" name="Line 7"/>
            <p:cNvSpPr>
              <a:spLocks noChangeShapeType="1"/>
            </p:cNvSpPr>
            <p:nvPr/>
          </p:nvSpPr>
          <p:spPr bwMode="auto">
            <a:xfrm flipH="1">
              <a:off x="912" y="12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4" name="Line 8"/>
            <p:cNvSpPr>
              <a:spLocks noChangeShapeType="1"/>
            </p:cNvSpPr>
            <p:nvPr/>
          </p:nvSpPr>
          <p:spPr bwMode="auto">
            <a:xfrm flipH="1">
              <a:off x="1008" y="32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5" name="Text Box 9"/>
            <p:cNvSpPr txBox="1">
              <a:spLocks noChangeArrowheads="1"/>
            </p:cNvSpPr>
            <p:nvPr/>
          </p:nvSpPr>
          <p:spPr bwMode="auto">
            <a:xfrm>
              <a:off x="348" y="3560"/>
              <a:ext cx="5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/>
              <a:r>
                <a:rPr lang="en-US" sz="1400">
                  <a:latin typeface="Verdana" pitchFamily="34" charset="0"/>
                </a:rPr>
                <a:t>0.23354</a:t>
              </a:r>
            </a:p>
          </p:txBody>
        </p:sp>
        <p:sp>
          <p:nvSpPr>
            <p:cNvPr id="32956" name="Text Box 10"/>
            <p:cNvSpPr txBox="1">
              <a:spLocks noChangeArrowheads="1"/>
            </p:cNvSpPr>
            <p:nvPr/>
          </p:nvSpPr>
          <p:spPr bwMode="auto">
            <a:xfrm>
              <a:off x="410" y="1204"/>
              <a:ext cx="5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/>
              <a:r>
                <a:rPr lang="en-US" sz="1400">
                  <a:latin typeface="Verdana" pitchFamily="34" charset="0"/>
                </a:rPr>
                <a:t>0.2336</a:t>
              </a:r>
            </a:p>
          </p:txBody>
        </p:sp>
        <p:sp>
          <p:nvSpPr>
            <p:cNvPr id="32957" name="Text Box 11"/>
            <p:cNvSpPr txBox="1">
              <a:spLocks noChangeArrowheads="1"/>
            </p:cNvSpPr>
            <p:nvPr/>
          </p:nvSpPr>
          <p:spPr bwMode="auto">
            <a:xfrm>
              <a:off x="1091" y="1416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/>
              <a:r>
                <a:rPr lang="en-US" sz="1800">
                  <a:latin typeface="Verdana" pitchFamily="34" charset="0"/>
                </a:rPr>
                <a:t>u</a:t>
              </a:r>
            </a:p>
          </p:txBody>
        </p:sp>
        <p:sp>
          <p:nvSpPr>
            <p:cNvPr id="32958" name="Text Box 12"/>
            <p:cNvSpPr txBox="1">
              <a:spLocks noChangeArrowheads="1"/>
            </p:cNvSpPr>
            <p:nvPr/>
          </p:nvSpPr>
          <p:spPr bwMode="auto">
            <a:xfrm>
              <a:off x="1100" y="1800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/>
              <a:r>
                <a:rPr lang="en-US" sz="1800">
                  <a:latin typeface="Verdana" pitchFamily="34" charset="0"/>
                </a:rPr>
                <a:t>o</a:t>
              </a:r>
            </a:p>
          </p:txBody>
        </p:sp>
        <p:sp>
          <p:nvSpPr>
            <p:cNvPr id="32959" name="Text Box 13"/>
            <p:cNvSpPr txBox="1">
              <a:spLocks noChangeArrowheads="1"/>
            </p:cNvSpPr>
            <p:nvPr/>
          </p:nvSpPr>
          <p:spPr bwMode="auto">
            <a:xfrm>
              <a:off x="1124" y="2167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/>
              <a:r>
                <a:rPr lang="en-US" sz="1800">
                  <a:latin typeface="Verdana" pitchFamily="34" charset="0"/>
                </a:rPr>
                <a:t>i</a:t>
              </a:r>
            </a:p>
          </p:txBody>
        </p:sp>
        <p:sp>
          <p:nvSpPr>
            <p:cNvPr id="32960" name="Text Box 14"/>
            <p:cNvSpPr txBox="1">
              <a:spLocks noChangeArrowheads="1"/>
            </p:cNvSpPr>
            <p:nvPr/>
          </p:nvSpPr>
          <p:spPr bwMode="auto">
            <a:xfrm>
              <a:off x="1098" y="1268"/>
              <a:ext cx="1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/>
              <a:r>
                <a:rPr lang="en-US" sz="1800">
                  <a:latin typeface="Verdana" pitchFamily="34" charset="0"/>
                </a:rPr>
                <a:t>!</a:t>
              </a:r>
            </a:p>
          </p:txBody>
        </p:sp>
        <p:sp>
          <p:nvSpPr>
            <p:cNvPr id="32961" name="Text Box 15"/>
            <p:cNvSpPr txBox="1">
              <a:spLocks noChangeArrowheads="1"/>
            </p:cNvSpPr>
            <p:nvPr/>
          </p:nvSpPr>
          <p:spPr bwMode="auto">
            <a:xfrm>
              <a:off x="1122" y="3335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/>
              <a:r>
                <a:rPr lang="en-US" sz="1800">
                  <a:latin typeface="Verdana" pitchFamily="34" charset="0"/>
                </a:rPr>
                <a:t>a</a:t>
              </a:r>
            </a:p>
          </p:txBody>
        </p:sp>
        <p:sp>
          <p:nvSpPr>
            <p:cNvPr id="32962" name="Text Box 16"/>
            <p:cNvSpPr txBox="1">
              <a:spLocks noChangeArrowheads="1"/>
            </p:cNvSpPr>
            <p:nvPr/>
          </p:nvSpPr>
          <p:spPr bwMode="auto">
            <a:xfrm>
              <a:off x="1118" y="2722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/>
              <a:r>
                <a:rPr lang="en-US" sz="1800">
                  <a:latin typeface="Verdana" pitchFamily="34" charset="0"/>
                </a:rPr>
                <a:t>e</a:t>
              </a:r>
            </a:p>
          </p:txBody>
        </p:sp>
        <p:sp>
          <p:nvSpPr>
            <p:cNvPr id="32963" name="Line 17"/>
            <p:cNvSpPr>
              <a:spLocks noChangeShapeType="1"/>
            </p:cNvSpPr>
            <p:nvPr/>
          </p:nvSpPr>
          <p:spPr bwMode="auto">
            <a:xfrm flipH="1">
              <a:off x="996" y="237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4" name="Line 18"/>
            <p:cNvSpPr>
              <a:spLocks noChangeShapeType="1"/>
            </p:cNvSpPr>
            <p:nvPr/>
          </p:nvSpPr>
          <p:spPr bwMode="auto">
            <a:xfrm flipH="1">
              <a:off x="993" y="219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5" name="Line 19"/>
            <p:cNvSpPr>
              <a:spLocks noChangeShapeType="1"/>
            </p:cNvSpPr>
            <p:nvPr/>
          </p:nvSpPr>
          <p:spPr bwMode="auto">
            <a:xfrm flipH="1">
              <a:off x="993" y="167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6" name="Line 20"/>
            <p:cNvSpPr>
              <a:spLocks noChangeShapeType="1"/>
            </p:cNvSpPr>
            <p:nvPr/>
          </p:nvSpPr>
          <p:spPr bwMode="auto">
            <a:xfrm flipH="1">
              <a:off x="999" y="148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035800" y="1671638"/>
            <a:ext cx="806450" cy="4506912"/>
            <a:chOff x="4328" y="469"/>
            <a:chExt cx="508" cy="2839"/>
          </a:xfrm>
        </p:grpSpPr>
        <p:grpSp>
          <p:nvGrpSpPr>
            <p:cNvPr id="32945" name="Group 22"/>
            <p:cNvGrpSpPr>
              <a:grpSpLocks/>
            </p:cNvGrpSpPr>
            <p:nvPr/>
          </p:nvGrpSpPr>
          <p:grpSpPr bwMode="auto">
            <a:xfrm>
              <a:off x="4328" y="999"/>
              <a:ext cx="376" cy="2309"/>
              <a:chOff x="4599" y="1283"/>
              <a:chExt cx="376" cy="2309"/>
            </a:xfrm>
          </p:grpSpPr>
          <p:grpSp>
            <p:nvGrpSpPr>
              <p:cNvPr id="32947" name="Group 23"/>
              <p:cNvGrpSpPr>
                <a:grpSpLocks/>
              </p:cNvGrpSpPr>
              <p:nvPr/>
            </p:nvGrpSpPr>
            <p:grpSpPr bwMode="auto">
              <a:xfrm>
                <a:off x="4622" y="1491"/>
                <a:ext cx="353" cy="2101"/>
                <a:chOff x="4622" y="1491"/>
                <a:chExt cx="353" cy="2101"/>
              </a:xfrm>
            </p:grpSpPr>
            <p:sp>
              <p:nvSpPr>
                <p:cNvPr id="32949" name="Line 24"/>
                <p:cNvSpPr>
                  <a:spLocks noChangeShapeType="1"/>
                </p:cNvSpPr>
                <p:nvPr/>
              </p:nvSpPr>
              <p:spPr bwMode="auto">
                <a:xfrm>
                  <a:off x="4622" y="1495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50" name="Line 25"/>
                <p:cNvSpPr>
                  <a:spLocks noChangeShapeType="1"/>
                </p:cNvSpPr>
                <p:nvPr/>
              </p:nvSpPr>
              <p:spPr bwMode="auto">
                <a:xfrm>
                  <a:off x="4765" y="1491"/>
                  <a:ext cx="210" cy="210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48" name="Line 26"/>
              <p:cNvSpPr>
                <a:spLocks noChangeShapeType="1"/>
              </p:cNvSpPr>
              <p:nvPr/>
            </p:nvSpPr>
            <p:spPr bwMode="auto">
              <a:xfrm flipH="1">
                <a:off x="4599" y="1283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46" name="Text Box 27"/>
            <p:cNvSpPr txBox="1">
              <a:spLocks noChangeArrowheads="1"/>
            </p:cNvSpPr>
            <p:nvPr/>
          </p:nvSpPr>
          <p:spPr bwMode="auto">
            <a:xfrm>
              <a:off x="4656" y="469"/>
              <a:ext cx="1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Verdana" pitchFamily="34" charset="0"/>
                </a:rPr>
                <a:t>!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03200" y="1598613"/>
            <a:ext cx="1092200" cy="4845050"/>
            <a:chOff x="24" y="423"/>
            <a:chExt cx="688" cy="3052"/>
          </a:xfrm>
        </p:grpSpPr>
        <p:sp>
          <p:nvSpPr>
            <p:cNvPr id="32919" name="Text Box 29"/>
            <p:cNvSpPr txBox="1">
              <a:spLocks noChangeArrowheads="1"/>
            </p:cNvSpPr>
            <p:nvPr/>
          </p:nvSpPr>
          <p:spPr bwMode="auto">
            <a:xfrm>
              <a:off x="96" y="1104"/>
              <a:ext cx="28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sz="1400">
                  <a:latin typeface="Comic Sans MS" pitchFamily="66" charset="0"/>
                </a:rPr>
                <a:t>0.9</a:t>
              </a:r>
            </a:p>
          </p:txBody>
        </p:sp>
        <p:sp>
          <p:nvSpPr>
            <p:cNvPr id="32920" name="Text Box 30"/>
            <p:cNvSpPr txBox="1">
              <a:spLocks noChangeArrowheads="1"/>
            </p:cNvSpPr>
            <p:nvPr/>
          </p:nvSpPr>
          <p:spPr bwMode="auto">
            <a:xfrm>
              <a:off x="96" y="1296"/>
              <a:ext cx="28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sz="1400">
                  <a:latin typeface="Comic Sans MS" pitchFamily="66" charset="0"/>
                </a:rPr>
                <a:t>0.8</a:t>
              </a:r>
            </a:p>
          </p:txBody>
        </p:sp>
        <p:sp>
          <p:nvSpPr>
            <p:cNvPr id="32921" name="Text Box 31"/>
            <p:cNvSpPr txBox="1">
              <a:spLocks noChangeArrowheads="1"/>
            </p:cNvSpPr>
            <p:nvPr/>
          </p:nvSpPr>
          <p:spPr bwMode="auto">
            <a:xfrm>
              <a:off x="96" y="1824"/>
              <a:ext cx="28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Comic Sans MS" pitchFamily="66" charset="0"/>
                </a:rPr>
                <a:t>0.6</a:t>
              </a:r>
            </a:p>
          </p:txBody>
        </p:sp>
        <p:sp>
          <p:nvSpPr>
            <p:cNvPr id="32922" name="Text Box 32"/>
            <p:cNvSpPr txBox="1">
              <a:spLocks noChangeArrowheads="1"/>
            </p:cNvSpPr>
            <p:nvPr/>
          </p:nvSpPr>
          <p:spPr bwMode="auto">
            <a:xfrm>
              <a:off x="96" y="2016"/>
              <a:ext cx="28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Comic Sans MS" pitchFamily="66" charset="0"/>
                </a:rPr>
                <a:t>0.5</a:t>
              </a:r>
            </a:p>
          </p:txBody>
        </p:sp>
        <p:sp>
          <p:nvSpPr>
            <p:cNvPr id="32923" name="Text Box 33"/>
            <p:cNvSpPr txBox="1">
              <a:spLocks noChangeArrowheads="1"/>
            </p:cNvSpPr>
            <p:nvPr/>
          </p:nvSpPr>
          <p:spPr bwMode="auto">
            <a:xfrm>
              <a:off x="96" y="2880"/>
              <a:ext cx="28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Comic Sans MS" pitchFamily="66" charset="0"/>
                </a:rPr>
                <a:t>0.2</a:t>
              </a:r>
            </a:p>
          </p:txBody>
        </p:sp>
        <p:grpSp>
          <p:nvGrpSpPr>
            <p:cNvPr id="32924" name="Group 34"/>
            <p:cNvGrpSpPr>
              <a:grpSpLocks/>
            </p:cNvGrpSpPr>
            <p:nvPr/>
          </p:nvGrpSpPr>
          <p:grpSpPr bwMode="auto">
            <a:xfrm>
              <a:off x="24" y="423"/>
              <a:ext cx="688" cy="3052"/>
              <a:chOff x="24" y="423"/>
              <a:chExt cx="688" cy="3052"/>
            </a:xfrm>
          </p:grpSpPr>
          <p:sp>
            <p:nvSpPr>
              <p:cNvPr id="32925" name="Text Box 35"/>
              <p:cNvSpPr txBox="1">
                <a:spLocks noChangeArrowheads="1"/>
              </p:cNvSpPr>
              <p:nvPr/>
            </p:nvSpPr>
            <p:spPr bwMode="auto">
              <a:xfrm>
                <a:off x="24" y="423"/>
                <a:ext cx="64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Verdana" pitchFamily="34" charset="0"/>
                  </a:rPr>
                  <a:t>After </a:t>
                </a:r>
              </a:p>
              <a:p>
                <a:r>
                  <a:rPr lang="en-US" sz="1800" b="1">
                    <a:latin typeface="Verdana" pitchFamily="34" charset="0"/>
                  </a:rPr>
                  <a:t>seeing</a:t>
                </a:r>
              </a:p>
            </p:txBody>
          </p:sp>
          <p:grpSp>
            <p:nvGrpSpPr>
              <p:cNvPr id="32926" name="Group 36"/>
              <p:cNvGrpSpPr>
                <a:grpSpLocks/>
              </p:cNvGrpSpPr>
              <p:nvPr/>
            </p:nvGrpSpPr>
            <p:grpSpPr bwMode="auto">
              <a:xfrm>
                <a:off x="114" y="888"/>
                <a:ext cx="598" cy="2587"/>
                <a:chOff x="114" y="888"/>
                <a:chExt cx="598" cy="2587"/>
              </a:xfrm>
            </p:grpSpPr>
            <p:grpSp>
              <p:nvGrpSpPr>
                <p:cNvPr id="32927" name="Group 37"/>
                <p:cNvGrpSpPr>
                  <a:grpSpLocks/>
                </p:cNvGrpSpPr>
                <p:nvPr/>
              </p:nvGrpSpPr>
              <p:grpSpPr bwMode="auto">
                <a:xfrm>
                  <a:off x="114" y="888"/>
                  <a:ext cx="598" cy="2587"/>
                  <a:chOff x="726" y="1172"/>
                  <a:chExt cx="598" cy="2587"/>
                </a:xfrm>
              </p:grpSpPr>
              <p:sp>
                <p:nvSpPr>
                  <p:cNvPr id="3292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1296"/>
                    <a:ext cx="0" cy="23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930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3648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931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129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932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8" y="324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93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5" y="3528"/>
                    <a:ext cx="19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he-IL" sz="1800">
                        <a:latin typeface="Verdana" pitchFamily="34" charset="0"/>
                      </a:rPr>
                      <a:t>0</a:t>
                    </a:r>
                    <a:endParaRPr lang="en-US" sz="1800">
                      <a:latin typeface="Verdana" pitchFamily="34" charset="0"/>
                    </a:endParaRPr>
                  </a:p>
                </p:txBody>
              </p:sp>
              <p:sp>
                <p:nvSpPr>
                  <p:cNvPr id="32934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" y="1172"/>
                    <a:ext cx="19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he-IL" sz="1800">
                        <a:latin typeface="Verdana" pitchFamily="34" charset="0"/>
                      </a:rPr>
                      <a:t>1</a:t>
                    </a:r>
                    <a:endParaRPr lang="en-US" sz="1800">
                      <a:latin typeface="Verdana" pitchFamily="34" charset="0"/>
                    </a:endParaRPr>
                  </a:p>
                </p:txBody>
              </p:sp>
              <p:sp>
                <p:nvSpPr>
                  <p:cNvPr id="32935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1" y="1416"/>
                    <a:ext cx="207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Verdana" pitchFamily="34" charset="0"/>
                      </a:rPr>
                      <a:t>u</a:t>
                    </a:r>
                  </a:p>
                </p:txBody>
              </p:sp>
              <p:sp>
                <p:nvSpPr>
                  <p:cNvPr id="32936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0" y="1800"/>
                    <a:ext cx="203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Verdana" pitchFamily="34" charset="0"/>
                      </a:rPr>
                      <a:t>o</a:t>
                    </a:r>
                  </a:p>
                </p:txBody>
              </p:sp>
              <p:sp>
                <p:nvSpPr>
                  <p:cNvPr id="32937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4" y="2167"/>
                    <a:ext cx="15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Verdana" pitchFamily="34" charset="0"/>
                      </a:rPr>
                      <a:t>i</a:t>
                    </a:r>
                  </a:p>
                </p:txBody>
              </p:sp>
              <p:sp>
                <p:nvSpPr>
                  <p:cNvPr id="32938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8" y="1268"/>
                    <a:ext cx="173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Verdana" pitchFamily="34" charset="0"/>
                      </a:rPr>
                      <a:t>!</a:t>
                    </a:r>
                  </a:p>
                </p:txBody>
              </p:sp>
              <p:sp>
                <p:nvSpPr>
                  <p:cNvPr id="32939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2" y="3335"/>
                    <a:ext cx="20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Verdan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329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8" y="2722"/>
                    <a:ext cx="20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Verdana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2941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96" y="2375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942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93" y="2191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943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93" y="167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944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99" y="148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928" name="Line 54"/>
                <p:cNvSpPr>
                  <a:spLocks noChangeShapeType="1"/>
                </p:cNvSpPr>
                <p:nvPr/>
              </p:nvSpPr>
              <p:spPr bwMode="auto">
                <a:xfrm>
                  <a:off x="480" y="2112"/>
                  <a:ext cx="0" cy="864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1092200" y="1724025"/>
            <a:ext cx="1084263" cy="4473575"/>
            <a:chOff x="584" y="502"/>
            <a:chExt cx="683" cy="2818"/>
          </a:xfrm>
        </p:grpSpPr>
        <p:grpSp>
          <p:nvGrpSpPr>
            <p:cNvPr id="32911" name="Group 56"/>
            <p:cNvGrpSpPr>
              <a:grpSpLocks/>
            </p:cNvGrpSpPr>
            <p:nvPr/>
          </p:nvGrpSpPr>
          <p:grpSpPr bwMode="auto">
            <a:xfrm>
              <a:off x="584" y="1056"/>
              <a:ext cx="328" cy="2264"/>
              <a:chOff x="593" y="1362"/>
              <a:chExt cx="398" cy="2242"/>
            </a:xfrm>
          </p:grpSpPr>
          <p:grpSp>
            <p:nvGrpSpPr>
              <p:cNvPr id="32913" name="Group 57"/>
              <p:cNvGrpSpPr>
                <a:grpSpLocks/>
              </p:cNvGrpSpPr>
              <p:nvPr/>
            </p:nvGrpSpPr>
            <p:grpSpPr bwMode="auto">
              <a:xfrm>
                <a:off x="593" y="3235"/>
                <a:ext cx="380" cy="369"/>
                <a:chOff x="755" y="3235"/>
                <a:chExt cx="380" cy="369"/>
              </a:xfrm>
            </p:grpSpPr>
            <p:sp>
              <p:nvSpPr>
                <p:cNvPr id="32917" name="Line 58"/>
                <p:cNvSpPr>
                  <a:spLocks noChangeShapeType="1"/>
                </p:cNvSpPr>
                <p:nvPr/>
              </p:nvSpPr>
              <p:spPr bwMode="auto">
                <a:xfrm>
                  <a:off x="755" y="3235"/>
                  <a:ext cx="149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18" name="Line 59"/>
                <p:cNvSpPr>
                  <a:spLocks noChangeShapeType="1"/>
                </p:cNvSpPr>
                <p:nvPr/>
              </p:nvSpPr>
              <p:spPr bwMode="auto">
                <a:xfrm>
                  <a:off x="899" y="3247"/>
                  <a:ext cx="236" cy="357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914" name="Group 60"/>
              <p:cNvGrpSpPr>
                <a:grpSpLocks/>
              </p:cNvGrpSpPr>
              <p:nvPr/>
            </p:nvGrpSpPr>
            <p:grpSpPr bwMode="auto">
              <a:xfrm>
                <a:off x="623" y="1362"/>
                <a:ext cx="368" cy="1021"/>
                <a:chOff x="785" y="1274"/>
                <a:chExt cx="385" cy="1109"/>
              </a:xfrm>
            </p:grpSpPr>
            <p:sp>
              <p:nvSpPr>
                <p:cNvPr id="32915" name="Line 61"/>
                <p:cNvSpPr>
                  <a:spLocks noChangeShapeType="1"/>
                </p:cNvSpPr>
                <p:nvPr/>
              </p:nvSpPr>
              <p:spPr bwMode="auto">
                <a:xfrm>
                  <a:off x="785" y="2383"/>
                  <a:ext cx="149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1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935" y="1274"/>
                  <a:ext cx="235" cy="110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912" name="Text Box 63"/>
            <p:cNvSpPr txBox="1">
              <a:spLocks noChangeArrowheads="1"/>
            </p:cNvSpPr>
            <p:nvPr/>
          </p:nvSpPr>
          <p:spPr bwMode="auto">
            <a:xfrm>
              <a:off x="1045" y="502"/>
              <a:ext cx="2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rtl="1"/>
              <a:r>
                <a:rPr lang="en-US" sz="2000" b="1">
                  <a:latin typeface="Verdana" pitchFamily="34" charset="0"/>
                </a:rPr>
                <a:t>e</a:t>
              </a:r>
            </a:p>
          </p:txBody>
        </p:sp>
      </p:grp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1536700" y="2382838"/>
            <a:ext cx="1112838" cy="4044950"/>
            <a:chOff x="864" y="917"/>
            <a:chExt cx="701" cy="2548"/>
          </a:xfrm>
        </p:grpSpPr>
        <p:grpSp>
          <p:nvGrpSpPr>
            <p:cNvPr id="32893" name="Group 65"/>
            <p:cNvGrpSpPr>
              <a:grpSpLocks/>
            </p:cNvGrpSpPr>
            <p:nvPr/>
          </p:nvGrpSpPr>
          <p:grpSpPr bwMode="auto">
            <a:xfrm>
              <a:off x="864" y="917"/>
              <a:ext cx="701" cy="2548"/>
              <a:chOff x="623" y="1204"/>
              <a:chExt cx="701" cy="2548"/>
            </a:xfrm>
          </p:grpSpPr>
          <p:sp>
            <p:nvSpPr>
              <p:cNvPr id="32895" name="Line 66"/>
              <p:cNvSpPr>
                <a:spLocks noChangeShapeType="1"/>
              </p:cNvSpPr>
              <p:nvPr/>
            </p:nvSpPr>
            <p:spPr bwMode="auto">
              <a:xfrm>
                <a:off x="1104" y="1296"/>
                <a:ext cx="0" cy="2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6" name="Line 67"/>
              <p:cNvSpPr>
                <a:spLocks noChangeShapeType="1"/>
              </p:cNvSpPr>
              <p:nvPr/>
            </p:nvSpPr>
            <p:spPr bwMode="auto">
              <a:xfrm flipH="1">
                <a:off x="912" y="36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7" name="Line 68"/>
              <p:cNvSpPr>
                <a:spLocks noChangeShapeType="1"/>
              </p:cNvSpPr>
              <p:nvPr/>
            </p:nvSpPr>
            <p:spPr bwMode="auto">
              <a:xfrm flipH="1">
                <a:off x="912" y="12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8" name="Line 69"/>
              <p:cNvSpPr>
                <a:spLocks noChangeShapeType="1"/>
              </p:cNvSpPr>
              <p:nvPr/>
            </p:nvSpPr>
            <p:spPr bwMode="auto">
              <a:xfrm flipH="1">
                <a:off x="1008" y="32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9" name="Text Box 70"/>
              <p:cNvSpPr txBox="1">
                <a:spLocks noChangeArrowheads="1"/>
              </p:cNvSpPr>
              <p:nvPr/>
            </p:nvSpPr>
            <p:spPr bwMode="auto">
              <a:xfrm>
                <a:off x="632" y="356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400">
                    <a:latin typeface="Verdana" pitchFamily="34" charset="0"/>
                  </a:rPr>
                  <a:t>0.2</a:t>
                </a:r>
              </a:p>
            </p:txBody>
          </p:sp>
          <p:sp>
            <p:nvSpPr>
              <p:cNvPr id="32900" name="Text Box 71"/>
              <p:cNvSpPr txBox="1">
                <a:spLocks noChangeArrowheads="1"/>
              </p:cNvSpPr>
              <p:nvPr/>
            </p:nvSpPr>
            <p:spPr bwMode="auto">
              <a:xfrm>
                <a:off x="623" y="120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400">
                    <a:latin typeface="Verdana" pitchFamily="34" charset="0"/>
                  </a:rPr>
                  <a:t>0.5</a:t>
                </a:r>
              </a:p>
            </p:txBody>
          </p:sp>
          <p:sp>
            <p:nvSpPr>
              <p:cNvPr id="32901" name="Text Box 72"/>
              <p:cNvSpPr txBox="1">
                <a:spLocks noChangeArrowheads="1"/>
              </p:cNvSpPr>
              <p:nvPr/>
            </p:nvSpPr>
            <p:spPr bwMode="auto">
              <a:xfrm>
                <a:off x="1091" y="1416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u</a:t>
                </a:r>
              </a:p>
            </p:txBody>
          </p:sp>
          <p:sp>
            <p:nvSpPr>
              <p:cNvPr id="32902" name="Text Box 73"/>
              <p:cNvSpPr txBox="1">
                <a:spLocks noChangeArrowheads="1"/>
              </p:cNvSpPr>
              <p:nvPr/>
            </p:nvSpPr>
            <p:spPr bwMode="auto">
              <a:xfrm>
                <a:off x="1100" y="1800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32903" name="Text Box 74"/>
              <p:cNvSpPr txBox="1">
                <a:spLocks noChangeArrowheads="1"/>
              </p:cNvSpPr>
              <p:nvPr/>
            </p:nvSpPr>
            <p:spPr bwMode="auto">
              <a:xfrm>
                <a:off x="1124" y="2167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i</a:t>
                </a:r>
              </a:p>
            </p:txBody>
          </p:sp>
          <p:sp>
            <p:nvSpPr>
              <p:cNvPr id="32904" name="Text Box 75"/>
              <p:cNvSpPr txBox="1">
                <a:spLocks noChangeArrowheads="1"/>
              </p:cNvSpPr>
              <p:nvPr/>
            </p:nvSpPr>
            <p:spPr bwMode="auto">
              <a:xfrm>
                <a:off x="1098" y="1268"/>
                <a:ext cx="1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!</a:t>
                </a:r>
              </a:p>
            </p:txBody>
          </p:sp>
          <p:sp>
            <p:nvSpPr>
              <p:cNvPr id="32905" name="Text Box 76"/>
              <p:cNvSpPr txBox="1">
                <a:spLocks noChangeArrowheads="1"/>
              </p:cNvSpPr>
              <p:nvPr/>
            </p:nvSpPr>
            <p:spPr bwMode="auto">
              <a:xfrm>
                <a:off x="1122" y="3335"/>
                <a:ext cx="2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32906" name="Text Box 77"/>
              <p:cNvSpPr txBox="1">
                <a:spLocks noChangeArrowheads="1"/>
              </p:cNvSpPr>
              <p:nvPr/>
            </p:nvSpPr>
            <p:spPr bwMode="auto">
              <a:xfrm>
                <a:off x="1118" y="2722"/>
                <a:ext cx="2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32907" name="Line 78"/>
              <p:cNvSpPr>
                <a:spLocks noChangeShapeType="1"/>
              </p:cNvSpPr>
              <p:nvPr/>
            </p:nvSpPr>
            <p:spPr bwMode="auto">
              <a:xfrm flipH="1">
                <a:off x="996" y="237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08" name="Line 79"/>
              <p:cNvSpPr>
                <a:spLocks noChangeShapeType="1"/>
              </p:cNvSpPr>
              <p:nvPr/>
            </p:nvSpPr>
            <p:spPr bwMode="auto">
              <a:xfrm flipH="1">
                <a:off x="993" y="219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09" name="Line 80"/>
              <p:cNvSpPr>
                <a:spLocks noChangeShapeType="1"/>
              </p:cNvSpPr>
              <p:nvPr/>
            </p:nvSpPr>
            <p:spPr bwMode="auto">
              <a:xfrm flipH="1">
                <a:off x="993" y="167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10" name="Line 81"/>
              <p:cNvSpPr>
                <a:spLocks noChangeShapeType="1"/>
              </p:cNvSpPr>
              <p:nvPr/>
            </p:nvSpPr>
            <p:spPr bwMode="auto">
              <a:xfrm flipH="1">
                <a:off x="999" y="148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94" name="Line 82"/>
            <p:cNvSpPr>
              <a:spLocks noChangeShapeType="1"/>
            </p:cNvSpPr>
            <p:nvPr/>
          </p:nvSpPr>
          <p:spPr bwMode="auto">
            <a:xfrm>
              <a:off x="1344" y="2976"/>
              <a:ext cx="0" cy="38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2825750" y="2378075"/>
            <a:ext cx="1225550" cy="4044950"/>
            <a:chOff x="1676" y="914"/>
            <a:chExt cx="772" cy="2548"/>
          </a:xfrm>
        </p:grpSpPr>
        <p:grpSp>
          <p:nvGrpSpPr>
            <p:cNvPr id="32875" name="Group 84"/>
            <p:cNvGrpSpPr>
              <a:grpSpLocks/>
            </p:cNvGrpSpPr>
            <p:nvPr/>
          </p:nvGrpSpPr>
          <p:grpSpPr bwMode="auto">
            <a:xfrm>
              <a:off x="1676" y="914"/>
              <a:ext cx="772" cy="2548"/>
              <a:chOff x="552" y="1204"/>
              <a:chExt cx="772" cy="2548"/>
            </a:xfrm>
          </p:grpSpPr>
          <p:sp>
            <p:nvSpPr>
              <p:cNvPr id="32877" name="Line 85"/>
              <p:cNvSpPr>
                <a:spLocks noChangeShapeType="1"/>
              </p:cNvSpPr>
              <p:nvPr/>
            </p:nvSpPr>
            <p:spPr bwMode="auto">
              <a:xfrm>
                <a:off x="1104" y="1296"/>
                <a:ext cx="0" cy="2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78" name="Line 86"/>
              <p:cNvSpPr>
                <a:spLocks noChangeShapeType="1"/>
              </p:cNvSpPr>
              <p:nvPr/>
            </p:nvSpPr>
            <p:spPr bwMode="auto">
              <a:xfrm flipH="1">
                <a:off x="912" y="36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79" name="Line 87"/>
              <p:cNvSpPr>
                <a:spLocks noChangeShapeType="1"/>
              </p:cNvSpPr>
              <p:nvPr/>
            </p:nvSpPr>
            <p:spPr bwMode="auto">
              <a:xfrm flipH="1">
                <a:off x="912" y="12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0" name="Line 88"/>
              <p:cNvSpPr>
                <a:spLocks noChangeShapeType="1"/>
              </p:cNvSpPr>
              <p:nvPr/>
            </p:nvSpPr>
            <p:spPr bwMode="auto">
              <a:xfrm flipH="1">
                <a:off x="1008" y="32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1" name="Text Box 89"/>
              <p:cNvSpPr txBox="1">
                <a:spLocks noChangeArrowheads="1"/>
              </p:cNvSpPr>
              <p:nvPr/>
            </p:nvSpPr>
            <p:spPr bwMode="auto">
              <a:xfrm>
                <a:off x="632" y="356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400">
                    <a:latin typeface="Verdana" pitchFamily="34" charset="0"/>
                  </a:rPr>
                  <a:t>0.2</a:t>
                </a:r>
              </a:p>
            </p:txBody>
          </p:sp>
          <p:sp>
            <p:nvSpPr>
              <p:cNvPr id="32882" name="Text Box 90"/>
              <p:cNvSpPr txBox="1">
                <a:spLocks noChangeArrowheads="1"/>
              </p:cNvSpPr>
              <p:nvPr/>
            </p:nvSpPr>
            <p:spPr bwMode="auto">
              <a:xfrm>
                <a:off x="552" y="1204"/>
                <a:ext cx="3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400">
                    <a:latin typeface="Verdana" pitchFamily="34" charset="0"/>
                  </a:rPr>
                  <a:t>0.26</a:t>
                </a:r>
              </a:p>
            </p:txBody>
          </p:sp>
          <p:sp>
            <p:nvSpPr>
              <p:cNvPr id="32883" name="Text Box 91"/>
              <p:cNvSpPr txBox="1">
                <a:spLocks noChangeArrowheads="1"/>
              </p:cNvSpPr>
              <p:nvPr/>
            </p:nvSpPr>
            <p:spPr bwMode="auto">
              <a:xfrm>
                <a:off x="1091" y="1416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u</a:t>
                </a:r>
              </a:p>
            </p:txBody>
          </p:sp>
          <p:sp>
            <p:nvSpPr>
              <p:cNvPr id="32884" name="Text Box 92"/>
              <p:cNvSpPr txBox="1">
                <a:spLocks noChangeArrowheads="1"/>
              </p:cNvSpPr>
              <p:nvPr/>
            </p:nvSpPr>
            <p:spPr bwMode="auto">
              <a:xfrm>
                <a:off x="1100" y="1800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32885" name="Text Box 93"/>
              <p:cNvSpPr txBox="1">
                <a:spLocks noChangeArrowheads="1"/>
              </p:cNvSpPr>
              <p:nvPr/>
            </p:nvSpPr>
            <p:spPr bwMode="auto">
              <a:xfrm>
                <a:off x="1124" y="2167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i</a:t>
                </a:r>
              </a:p>
            </p:txBody>
          </p:sp>
          <p:sp>
            <p:nvSpPr>
              <p:cNvPr id="32886" name="Text Box 94"/>
              <p:cNvSpPr txBox="1">
                <a:spLocks noChangeArrowheads="1"/>
              </p:cNvSpPr>
              <p:nvPr/>
            </p:nvSpPr>
            <p:spPr bwMode="auto">
              <a:xfrm>
                <a:off x="1098" y="1268"/>
                <a:ext cx="1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!</a:t>
                </a:r>
              </a:p>
            </p:txBody>
          </p:sp>
          <p:sp>
            <p:nvSpPr>
              <p:cNvPr id="32887" name="Text Box 95"/>
              <p:cNvSpPr txBox="1">
                <a:spLocks noChangeArrowheads="1"/>
              </p:cNvSpPr>
              <p:nvPr/>
            </p:nvSpPr>
            <p:spPr bwMode="auto">
              <a:xfrm>
                <a:off x="1122" y="3335"/>
                <a:ext cx="2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32888" name="Text Box 96"/>
              <p:cNvSpPr txBox="1">
                <a:spLocks noChangeArrowheads="1"/>
              </p:cNvSpPr>
              <p:nvPr/>
            </p:nvSpPr>
            <p:spPr bwMode="auto">
              <a:xfrm>
                <a:off x="1118" y="2722"/>
                <a:ext cx="2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32889" name="Line 97"/>
              <p:cNvSpPr>
                <a:spLocks noChangeShapeType="1"/>
              </p:cNvSpPr>
              <p:nvPr/>
            </p:nvSpPr>
            <p:spPr bwMode="auto">
              <a:xfrm flipH="1">
                <a:off x="996" y="237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0" name="Line 98"/>
              <p:cNvSpPr>
                <a:spLocks noChangeShapeType="1"/>
              </p:cNvSpPr>
              <p:nvPr/>
            </p:nvSpPr>
            <p:spPr bwMode="auto">
              <a:xfrm flipH="1">
                <a:off x="993" y="219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1" name="Line 99"/>
              <p:cNvSpPr>
                <a:spLocks noChangeShapeType="1"/>
              </p:cNvSpPr>
              <p:nvPr/>
            </p:nvSpPr>
            <p:spPr bwMode="auto">
              <a:xfrm flipH="1">
                <a:off x="993" y="167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92" name="Line 100"/>
              <p:cNvSpPr>
                <a:spLocks noChangeShapeType="1"/>
              </p:cNvSpPr>
              <p:nvPr/>
            </p:nvSpPr>
            <p:spPr bwMode="auto">
              <a:xfrm flipH="1">
                <a:off x="999" y="148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76" name="Line 101"/>
            <p:cNvSpPr>
              <a:spLocks noChangeShapeType="1"/>
            </p:cNvSpPr>
            <p:nvPr/>
          </p:nvSpPr>
          <p:spPr bwMode="auto">
            <a:xfrm>
              <a:off x="2216" y="1920"/>
              <a:ext cx="0" cy="14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02"/>
          <p:cNvGrpSpPr>
            <a:grpSpLocks/>
          </p:cNvGrpSpPr>
          <p:nvPr/>
        </p:nvGrpSpPr>
        <p:grpSpPr bwMode="auto">
          <a:xfrm>
            <a:off x="3829050" y="1677988"/>
            <a:ext cx="1179513" cy="4510087"/>
            <a:chOff x="2308" y="473"/>
            <a:chExt cx="743" cy="2841"/>
          </a:xfrm>
        </p:grpSpPr>
        <p:grpSp>
          <p:nvGrpSpPr>
            <p:cNvPr id="32867" name="Group 103"/>
            <p:cNvGrpSpPr>
              <a:grpSpLocks/>
            </p:cNvGrpSpPr>
            <p:nvPr/>
          </p:nvGrpSpPr>
          <p:grpSpPr bwMode="auto">
            <a:xfrm>
              <a:off x="2308" y="1063"/>
              <a:ext cx="380" cy="2251"/>
              <a:chOff x="2630" y="1347"/>
              <a:chExt cx="380" cy="2251"/>
            </a:xfrm>
          </p:grpSpPr>
          <p:grpSp>
            <p:nvGrpSpPr>
              <p:cNvPr id="32869" name="Group 104"/>
              <p:cNvGrpSpPr>
                <a:grpSpLocks/>
              </p:cNvGrpSpPr>
              <p:nvPr/>
            </p:nvGrpSpPr>
            <p:grpSpPr bwMode="auto">
              <a:xfrm>
                <a:off x="2630" y="2374"/>
                <a:ext cx="380" cy="1224"/>
                <a:chOff x="2792" y="2374"/>
                <a:chExt cx="380" cy="1224"/>
              </a:xfrm>
            </p:grpSpPr>
            <p:sp>
              <p:nvSpPr>
                <p:cNvPr id="32873" name="Line 105"/>
                <p:cNvSpPr>
                  <a:spLocks noChangeShapeType="1"/>
                </p:cNvSpPr>
                <p:nvPr/>
              </p:nvSpPr>
              <p:spPr bwMode="auto">
                <a:xfrm>
                  <a:off x="2792" y="2374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74" name="Line 106"/>
                <p:cNvSpPr>
                  <a:spLocks noChangeShapeType="1"/>
                </p:cNvSpPr>
                <p:nvPr/>
              </p:nvSpPr>
              <p:spPr bwMode="auto">
                <a:xfrm>
                  <a:off x="2945" y="2379"/>
                  <a:ext cx="227" cy="121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870" name="Group 107"/>
              <p:cNvGrpSpPr>
                <a:grpSpLocks/>
              </p:cNvGrpSpPr>
              <p:nvPr/>
            </p:nvGrpSpPr>
            <p:grpSpPr bwMode="auto">
              <a:xfrm>
                <a:off x="2642" y="1347"/>
                <a:ext cx="368" cy="831"/>
                <a:chOff x="2804" y="1347"/>
                <a:chExt cx="368" cy="831"/>
              </a:xfrm>
            </p:grpSpPr>
            <p:sp>
              <p:nvSpPr>
                <p:cNvPr id="32871" name="Line 108"/>
                <p:cNvSpPr>
                  <a:spLocks noChangeShapeType="1"/>
                </p:cNvSpPr>
                <p:nvPr/>
              </p:nvSpPr>
              <p:spPr bwMode="auto">
                <a:xfrm>
                  <a:off x="2804" y="2176"/>
                  <a:ext cx="142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72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947" y="1347"/>
                  <a:ext cx="225" cy="83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868" name="Text Box 110"/>
            <p:cNvSpPr txBox="1">
              <a:spLocks noChangeArrowheads="1"/>
            </p:cNvSpPr>
            <p:nvPr/>
          </p:nvSpPr>
          <p:spPr bwMode="auto">
            <a:xfrm>
              <a:off x="2880" y="473"/>
              <a:ext cx="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Verdana" pitchFamily="34" charset="0"/>
                </a:rPr>
                <a:t>i</a:t>
              </a:r>
            </a:p>
          </p:txBody>
        </p:sp>
      </p:grpSp>
      <p:grpSp>
        <p:nvGrpSpPr>
          <p:cNvPr id="22" name="Group 111"/>
          <p:cNvGrpSpPr>
            <a:grpSpLocks/>
          </p:cNvGrpSpPr>
          <p:nvPr/>
        </p:nvGrpSpPr>
        <p:grpSpPr bwMode="auto">
          <a:xfrm>
            <a:off x="4203700" y="2373313"/>
            <a:ext cx="1338263" cy="4044950"/>
            <a:chOff x="2839" y="911"/>
            <a:chExt cx="843" cy="2548"/>
          </a:xfrm>
        </p:grpSpPr>
        <p:grpSp>
          <p:nvGrpSpPr>
            <p:cNvPr id="32849" name="Group 112"/>
            <p:cNvGrpSpPr>
              <a:grpSpLocks/>
            </p:cNvGrpSpPr>
            <p:nvPr/>
          </p:nvGrpSpPr>
          <p:grpSpPr bwMode="auto">
            <a:xfrm>
              <a:off x="2839" y="911"/>
              <a:ext cx="843" cy="2548"/>
              <a:chOff x="481" y="1204"/>
              <a:chExt cx="843" cy="2548"/>
            </a:xfrm>
          </p:grpSpPr>
          <p:sp>
            <p:nvSpPr>
              <p:cNvPr id="32851" name="Line 113"/>
              <p:cNvSpPr>
                <a:spLocks noChangeShapeType="1"/>
              </p:cNvSpPr>
              <p:nvPr/>
            </p:nvSpPr>
            <p:spPr bwMode="auto">
              <a:xfrm>
                <a:off x="1104" y="1296"/>
                <a:ext cx="0" cy="2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2" name="Line 114"/>
              <p:cNvSpPr>
                <a:spLocks noChangeShapeType="1"/>
              </p:cNvSpPr>
              <p:nvPr/>
            </p:nvSpPr>
            <p:spPr bwMode="auto">
              <a:xfrm flipH="1">
                <a:off x="912" y="36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3" name="Line 115"/>
              <p:cNvSpPr>
                <a:spLocks noChangeShapeType="1"/>
              </p:cNvSpPr>
              <p:nvPr/>
            </p:nvSpPr>
            <p:spPr bwMode="auto">
              <a:xfrm flipH="1">
                <a:off x="912" y="12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4" name="Line 116"/>
              <p:cNvSpPr>
                <a:spLocks noChangeShapeType="1"/>
              </p:cNvSpPr>
              <p:nvPr/>
            </p:nvSpPr>
            <p:spPr bwMode="auto">
              <a:xfrm flipH="1">
                <a:off x="1008" y="32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5" name="Text Box 117"/>
              <p:cNvSpPr txBox="1">
                <a:spLocks noChangeArrowheads="1"/>
              </p:cNvSpPr>
              <p:nvPr/>
            </p:nvSpPr>
            <p:spPr bwMode="auto">
              <a:xfrm>
                <a:off x="561" y="3560"/>
                <a:ext cx="37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400">
                    <a:latin typeface="Verdana" pitchFamily="34" charset="0"/>
                  </a:rPr>
                  <a:t>0.23</a:t>
                </a:r>
              </a:p>
            </p:txBody>
          </p:sp>
          <p:sp>
            <p:nvSpPr>
              <p:cNvPr id="32856" name="Text Box 118"/>
              <p:cNvSpPr txBox="1">
                <a:spLocks noChangeArrowheads="1"/>
              </p:cNvSpPr>
              <p:nvPr/>
            </p:nvSpPr>
            <p:spPr bwMode="auto">
              <a:xfrm>
                <a:off x="481" y="1204"/>
                <a:ext cx="44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400">
                    <a:latin typeface="Verdana" pitchFamily="34" charset="0"/>
                  </a:rPr>
                  <a:t>0.236</a:t>
                </a:r>
              </a:p>
            </p:txBody>
          </p:sp>
          <p:sp>
            <p:nvSpPr>
              <p:cNvPr id="32857" name="Text Box 119"/>
              <p:cNvSpPr txBox="1">
                <a:spLocks noChangeArrowheads="1"/>
              </p:cNvSpPr>
              <p:nvPr/>
            </p:nvSpPr>
            <p:spPr bwMode="auto">
              <a:xfrm>
                <a:off x="1091" y="1416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u</a:t>
                </a:r>
              </a:p>
            </p:txBody>
          </p:sp>
          <p:sp>
            <p:nvSpPr>
              <p:cNvPr id="32858" name="Text Box 120"/>
              <p:cNvSpPr txBox="1">
                <a:spLocks noChangeArrowheads="1"/>
              </p:cNvSpPr>
              <p:nvPr/>
            </p:nvSpPr>
            <p:spPr bwMode="auto">
              <a:xfrm>
                <a:off x="1100" y="1800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32859" name="Text Box 121"/>
              <p:cNvSpPr txBox="1">
                <a:spLocks noChangeArrowheads="1"/>
              </p:cNvSpPr>
              <p:nvPr/>
            </p:nvSpPr>
            <p:spPr bwMode="auto">
              <a:xfrm>
                <a:off x="1124" y="2167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i</a:t>
                </a:r>
              </a:p>
            </p:txBody>
          </p:sp>
          <p:sp>
            <p:nvSpPr>
              <p:cNvPr id="32860" name="Text Box 122"/>
              <p:cNvSpPr txBox="1">
                <a:spLocks noChangeArrowheads="1"/>
              </p:cNvSpPr>
              <p:nvPr/>
            </p:nvSpPr>
            <p:spPr bwMode="auto">
              <a:xfrm>
                <a:off x="1098" y="1268"/>
                <a:ext cx="1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!</a:t>
                </a:r>
              </a:p>
            </p:txBody>
          </p:sp>
          <p:sp>
            <p:nvSpPr>
              <p:cNvPr id="32861" name="Text Box 123"/>
              <p:cNvSpPr txBox="1">
                <a:spLocks noChangeArrowheads="1"/>
              </p:cNvSpPr>
              <p:nvPr/>
            </p:nvSpPr>
            <p:spPr bwMode="auto">
              <a:xfrm>
                <a:off x="1122" y="3335"/>
                <a:ext cx="2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32862" name="Text Box 124"/>
              <p:cNvSpPr txBox="1">
                <a:spLocks noChangeArrowheads="1"/>
              </p:cNvSpPr>
              <p:nvPr/>
            </p:nvSpPr>
            <p:spPr bwMode="auto">
              <a:xfrm>
                <a:off x="1118" y="2722"/>
                <a:ext cx="2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32863" name="Line 125"/>
              <p:cNvSpPr>
                <a:spLocks noChangeShapeType="1"/>
              </p:cNvSpPr>
              <p:nvPr/>
            </p:nvSpPr>
            <p:spPr bwMode="auto">
              <a:xfrm flipH="1">
                <a:off x="996" y="237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4" name="Line 126"/>
              <p:cNvSpPr>
                <a:spLocks noChangeShapeType="1"/>
              </p:cNvSpPr>
              <p:nvPr/>
            </p:nvSpPr>
            <p:spPr bwMode="auto">
              <a:xfrm flipH="1">
                <a:off x="993" y="219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5" name="Line 127"/>
              <p:cNvSpPr>
                <a:spLocks noChangeShapeType="1"/>
              </p:cNvSpPr>
              <p:nvPr/>
            </p:nvSpPr>
            <p:spPr bwMode="auto">
              <a:xfrm flipH="1">
                <a:off x="993" y="167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6" name="Line 128"/>
              <p:cNvSpPr>
                <a:spLocks noChangeShapeType="1"/>
              </p:cNvSpPr>
              <p:nvPr/>
            </p:nvSpPr>
            <p:spPr bwMode="auto">
              <a:xfrm flipH="1">
                <a:off x="999" y="148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50" name="Line 129"/>
            <p:cNvSpPr>
              <a:spLocks noChangeShapeType="1"/>
            </p:cNvSpPr>
            <p:nvPr/>
          </p:nvSpPr>
          <p:spPr bwMode="auto">
            <a:xfrm>
              <a:off x="3456" y="1920"/>
              <a:ext cx="0" cy="14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130"/>
          <p:cNvGrpSpPr>
            <a:grpSpLocks/>
          </p:cNvGrpSpPr>
          <p:nvPr/>
        </p:nvGrpSpPr>
        <p:grpSpPr bwMode="auto">
          <a:xfrm>
            <a:off x="5346700" y="1677988"/>
            <a:ext cx="1185863" cy="4505325"/>
            <a:chOff x="3264" y="473"/>
            <a:chExt cx="747" cy="2838"/>
          </a:xfrm>
        </p:grpSpPr>
        <p:grpSp>
          <p:nvGrpSpPr>
            <p:cNvPr id="32841" name="Group 131"/>
            <p:cNvGrpSpPr>
              <a:grpSpLocks/>
            </p:cNvGrpSpPr>
            <p:nvPr/>
          </p:nvGrpSpPr>
          <p:grpSpPr bwMode="auto">
            <a:xfrm>
              <a:off x="3264" y="1060"/>
              <a:ext cx="380" cy="2251"/>
              <a:chOff x="3626" y="1344"/>
              <a:chExt cx="380" cy="2251"/>
            </a:xfrm>
          </p:grpSpPr>
          <p:grpSp>
            <p:nvGrpSpPr>
              <p:cNvPr id="32843" name="Group 132"/>
              <p:cNvGrpSpPr>
                <a:grpSpLocks/>
              </p:cNvGrpSpPr>
              <p:nvPr/>
            </p:nvGrpSpPr>
            <p:grpSpPr bwMode="auto">
              <a:xfrm>
                <a:off x="3626" y="2371"/>
                <a:ext cx="380" cy="1224"/>
                <a:chOff x="2792" y="2374"/>
                <a:chExt cx="380" cy="1224"/>
              </a:xfrm>
            </p:grpSpPr>
            <p:sp>
              <p:nvSpPr>
                <p:cNvPr id="32847" name="Line 133"/>
                <p:cNvSpPr>
                  <a:spLocks noChangeShapeType="1"/>
                </p:cNvSpPr>
                <p:nvPr/>
              </p:nvSpPr>
              <p:spPr bwMode="auto">
                <a:xfrm>
                  <a:off x="2792" y="2374"/>
                  <a:ext cx="149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48" name="Line 134"/>
                <p:cNvSpPr>
                  <a:spLocks noChangeShapeType="1"/>
                </p:cNvSpPr>
                <p:nvPr/>
              </p:nvSpPr>
              <p:spPr bwMode="auto">
                <a:xfrm>
                  <a:off x="2945" y="2379"/>
                  <a:ext cx="227" cy="121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844" name="Group 135"/>
              <p:cNvGrpSpPr>
                <a:grpSpLocks/>
              </p:cNvGrpSpPr>
              <p:nvPr/>
            </p:nvGrpSpPr>
            <p:grpSpPr bwMode="auto">
              <a:xfrm>
                <a:off x="3638" y="1344"/>
                <a:ext cx="368" cy="831"/>
                <a:chOff x="2804" y="1347"/>
                <a:chExt cx="368" cy="831"/>
              </a:xfrm>
            </p:grpSpPr>
            <p:sp>
              <p:nvSpPr>
                <p:cNvPr id="32845" name="Line 136"/>
                <p:cNvSpPr>
                  <a:spLocks noChangeShapeType="1"/>
                </p:cNvSpPr>
                <p:nvPr/>
              </p:nvSpPr>
              <p:spPr bwMode="auto">
                <a:xfrm>
                  <a:off x="2804" y="2176"/>
                  <a:ext cx="142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46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947" y="1347"/>
                  <a:ext cx="225" cy="831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842" name="Text Box 138"/>
            <p:cNvSpPr txBox="1">
              <a:spLocks noChangeArrowheads="1"/>
            </p:cNvSpPr>
            <p:nvPr/>
          </p:nvSpPr>
          <p:spPr bwMode="auto">
            <a:xfrm>
              <a:off x="3840" y="473"/>
              <a:ext cx="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Verdana" pitchFamily="34" charset="0"/>
                </a:rPr>
                <a:t>i</a:t>
              </a:r>
            </a:p>
          </p:txBody>
        </p:sp>
      </p:grpSp>
      <p:grpSp>
        <p:nvGrpSpPr>
          <p:cNvPr id="28" name="Group 139"/>
          <p:cNvGrpSpPr>
            <a:grpSpLocks/>
          </p:cNvGrpSpPr>
          <p:nvPr/>
        </p:nvGrpSpPr>
        <p:grpSpPr bwMode="auto">
          <a:xfrm>
            <a:off x="5727700" y="2368550"/>
            <a:ext cx="1450975" cy="4044950"/>
            <a:chOff x="3764" y="908"/>
            <a:chExt cx="914" cy="2548"/>
          </a:xfrm>
        </p:grpSpPr>
        <p:grpSp>
          <p:nvGrpSpPr>
            <p:cNvPr id="32823" name="Group 140"/>
            <p:cNvGrpSpPr>
              <a:grpSpLocks/>
            </p:cNvGrpSpPr>
            <p:nvPr/>
          </p:nvGrpSpPr>
          <p:grpSpPr bwMode="auto">
            <a:xfrm>
              <a:off x="3764" y="908"/>
              <a:ext cx="914" cy="2548"/>
              <a:chOff x="410" y="1204"/>
              <a:chExt cx="914" cy="2548"/>
            </a:xfrm>
          </p:grpSpPr>
          <p:sp>
            <p:nvSpPr>
              <p:cNvPr id="32825" name="Line 141"/>
              <p:cNvSpPr>
                <a:spLocks noChangeShapeType="1"/>
              </p:cNvSpPr>
              <p:nvPr/>
            </p:nvSpPr>
            <p:spPr bwMode="auto">
              <a:xfrm>
                <a:off x="1104" y="1296"/>
                <a:ext cx="0" cy="2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6" name="Line 142"/>
              <p:cNvSpPr>
                <a:spLocks noChangeShapeType="1"/>
              </p:cNvSpPr>
              <p:nvPr/>
            </p:nvSpPr>
            <p:spPr bwMode="auto">
              <a:xfrm flipH="1">
                <a:off x="912" y="36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7" name="Line 143"/>
              <p:cNvSpPr>
                <a:spLocks noChangeShapeType="1"/>
              </p:cNvSpPr>
              <p:nvPr/>
            </p:nvSpPr>
            <p:spPr bwMode="auto">
              <a:xfrm flipH="1">
                <a:off x="912" y="12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8" name="Line 144"/>
              <p:cNvSpPr>
                <a:spLocks noChangeShapeType="1"/>
              </p:cNvSpPr>
              <p:nvPr/>
            </p:nvSpPr>
            <p:spPr bwMode="auto">
              <a:xfrm flipH="1">
                <a:off x="1008" y="32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9" name="Text Box 145"/>
              <p:cNvSpPr txBox="1">
                <a:spLocks noChangeArrowheads="1"/>
              </p:cNvSpPr>
              <p:nvPr/>
            </p:nvSpPr>
            <p:spPr bwMode="auto">
              <a:xfrm>
                <a:off x="490" y="3560"/>
                <a:ext cx="44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400">
                    <a:latin typeface="Verdana" pitchFamily="34" charset="0"/>
                  </a:rPr>
                  <a:t>0.233</a:t>
                </a:r>
              </a:p>
            </p:txBody>
          </p:sp>
          <p:sp>
            <p:nvSpPr>
              <p:cNvPr id="32830" name="Text Box 146"/>
              <p:cNvSpPr txBox="1">
                <a:spLocks noChangeArrowheads="1"/>
              </p:cNvSpPr>
              <p:nvPr/>
            </p:nvSpPr>
            <p:spPr bwMode="auto">
              <a:xfrm>
                <a:off x="410" y="1204"/>
                <a:ext cx="51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400">
                    <a:latin typeface="Verdana" pitchFamily="34" charset="0"/>
                  </a:rPr>
                  <a:t>0.2336</a:t>
                </a:r>
              </a:p>
            </p:txBody>
          </p:sp>
          <p:sp>
            <p:nvSpPr>
              <p:cNvPr id="32831" name="Text Box 147"/>
              <p:cNvSpPr txBox="1">
                <a:spLocks noChangeArrowheads="1"/>
              </p:cNvSpPr>
              <p:nvPr/>
            </p:nvSpPr>
            <p:spPr bwMode="auto">
              <a:xfrm>
                <a:off x="1091" y="1416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u</a:t>
                </a:r>
              </a:p>
            </p:txBody>
          </p:sp>
          <p:sp>
            <p:nvSpPr>
              <p:cNvPr id="32832" name="Text Box 148"/>
              <p:cNvSpPr txBox="1">
                <a:spLocks noChangeArrowheads="1"/>
              </p:cNvSpPr>
              <p:nvPr/>
            </p:nvSpPr>
            <p:spPr bwMode="auto">
              <a:xfrm>
                <a:off x="1100" y="1800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o</a:t>
                </a:r>
              </a:p>
            </p:txBody>
          </p:sp>
          <p:sp>
            <p:nvSpPr>
              <p:cNvPr id="32833" name="Text Box 149"/>
              <p:cNvSpPr txBox="1">
                <a:spLocks noChangeArrowheads="1"/>
              </p:cNvSpPr>
              <p:nvPr/>
            </p:nvSpPr>
            <p:spPr bwMode="auto">
              <a:xfrm>
                <a:off x="1124" y="2167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i</a:t>
                </a:r>
              </a:p>
            </p:txBody>
          </p:sp>
          <p:sp>
            <p:nvSpPr>
              <p:cNvPr id="32834" name="Text Box 150"/>
              <p:cNvSpPr txBox="1">
                <a:spLocks noChangeArrowheads="1"/>
              </p:cNvSpPr>
              <p:nvPr/>
            </p:nvSpPr>
            <p:spPr bwMode="auto">
              <a:xfrm>
                <a:off x="1098" y="1268"/>
                <a:ext cx="1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!</a:t>
                </a:r>
              </a:p>
            </p:txBody>
          </p:sp>
          <p:sp>
            <p:nvSpPr>
              <p:cNvPr id="32835" name="Text Box 151"/>
              <p:cNvSpPr txBox="1">
                <a:spLocks noChangeArrowheads="1"/>
              </p:cNvSpPr>
              <p:nvPr/>
            </p:nvSpPr>
            <p:spPr bwMode="auto">
              <a:xfrm>
                <a:off x="1122" y="3335"/>
                <a:ext cx="2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a</a:t>
                </a:r>
              </a:p>
            </p:txBody>
          </p:sp>
          <p:sp>
            <p:nvSpPr>
              <p:cNvPr id="32836" name="Text Box 152"/>
              <p:cNvSpPr txBox="1">
                <a:spLocks noChangeArrowheads="1"/>
              </p:cNvSpPr>
              <p:nvPr/>
            </p:nvSpPr>
            <p:spPr bwMode="auto">
              <a:xfrm>
                <a:off x="1118" y="2722"/>
                <a:ext cx="2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en-US" sz="1800"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32837" name="Line 153"/>
              <p:cNvSpPr>
                <a:spLocks noChangeShapeType="1"/>
              </p:cNvSpPr>
              <p:nvPr/>
            </p:nvSpPr>
            <p:spPr bwMode="auto">
              <a:xfrm flipH="1">
                <a:off x="996" y="2375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8" name="Line 154"/>
              <p:cNvSpPr>
                <a:spLocks noChangeShapeType="1"/>
              </p:cNvSpPr>
              <p:nvPr/>
            </p:nvSpPr>
            <p:spPr bwMode="auto">
              <a:xfrm flipH="1">
                <a:off x="993" y="219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9" name="Line 155"/>
              <p:cNvSpPr>
                <a:spLocks noChangeShapeType="1"/>
              </p:cNvSpPr>
              <p:nvPr/>
            </p:nvSpPr>
            <p:spPr bwMode="auto">
              <a:xfrm flipH="1">
                <a:off x="993" y="167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0" name="Line 156"/>
              <p:cNvSpPr>
                <a:spLocks noChangeShapeType="1"/>
              </p:cNvSpPr>
              <p:nvPr/>
            </p:nvSpPr>
            <p:spPr bwMode="auto">
              <a:xfrm flipH="1">
                <a:off x="999" y="148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24" name="Line 157"/>
            <p:cNvSpPr>
              <a:spLocks noChangeShapeType="1"/>
            </p:cNvSpPr>
            <p:nvPr/>
          </p:nvSpPr>
          <p:spPr bwMode="auto">
            <a:xfrm>
              <a:off x="4464" y="1008"/>
              <a:ext cx="0" cy="19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158"/>
          <p:cNvGrpSpPr>
            <a:grpSpLocks/>
          </p:cNvGrpSpPr>
          <p:nvPr/>
        </p:nvGrpSpPr>
        <p:grpSpPr bwMode="auto">
          <a:xfrm>
            <a:off x="2451100" y="1698625"/>
            <a:ext cx="1116013" cy="4562475"/>
            <a:chOff x="1440" y="486"/>
            <a:chExt cx="703" cy="2874"/>
          </a:xfrm>
        </p:grpSpPr>
        <p:sp>
          <p:nvSpPr>
            <p:cNvPr id="32817" name="Text Box 159"/>
            <p:cNvSpPr txBox="1">
              <a:spLocks noChangeArrowheads="1"/>
            </p:cNvSpPr>
            <p:nvPr/>
          </p:nvSpPr>
          <p:spPr bwMode="auto">
            <a:xfrm>
              <a:off x="1920" y="48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Verdana" pitchFamily="34" charset="0"/>
                </a:rPr>
                <a:t>a</a:t>
              </a:r>
            </a:p>
          </p:txBody>
        </p:sp>
        <p:grpSp>
          <p:nvGrpSpPr>
            <p:cNvPr id="32818" name="Group 160"/>
            <p:cNvGrpSpPr>
              <a:grpSpLocks/>
            </p:cNvGrpSpPr>
            <p:nvPr/>
          </p:nvGrpSpPr>
          <p:grpSpPr bwMode="auto">
            <a:xfrm>
              <a:off x="1440" y="1104"/>
              <a:ext cx="384" cy="2256"/>
              <a:chOff x="1440" y="1104"/>
              <a:chExt cx="384" cy="2256"/>
            </a:xfrm>
          </p:grpSpPr>
          <p:grpSp>
            <p:nvGrpSpPr>
              <p:cNvPr id="32819" name="Group 161"/>
              <p:cNvGrpSpPr>
                <a:grpSpLocks/>
              </p:cNvGrpSpPr>
              <p:nvPr/>
            </p:nvGrpSpPr>
            <p:grpSpPr bwMode="auto">
              <a:xfrm>
                <a:off x="1468" y="1104"/>
                <a:ext cx="356" cy="1871"/>
                <a:chOff x="1681" y="1350"/>
                <a:chExt cx="324" cy="1909"/>
              </a:xfrm>
            </p:grpSpPr>
            <p:sp>
              <p:nvSpPr>
                <p:cNvPr id="32821" name="Line 162"/>
                <p:cNvSpPr>
                  <a:spLocks noChangeShapeType="1"/>
                </p:cNvSpPr>
                <p:nvPr/>
              </p:nvSpPr>
              <p:spPr bwMode="auto">
                <a:xfrm>
                  <a:off x="1681" y="3259"/>
                  <a:ext cx="142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2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1815" y="1350"/>
                  <a:ext cx="190" cy="190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820" name="Line 164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aphicFrame>
        <p:nvGraphicFramePr>
          <p:cNvPr id="734443" name="Group 235"/>
          <p:cNvGraphicFramePr>
            <a:graphicFrameLocks noGrp="1"/>
          </p:cNvGraphicFramePr>
          <p:nvPr>
            <p:ph idx="1"/>
          </p:nvPr>
        </p:nvGraphicFramePr>
        <p:xfrm>
          <a:off x="6561138" y="23813"/>
          <a:ext cx="2557462" cy="1706880"/>
        </p:xfrm>
        <a:graphic>
          <a:graphicData uri="http://schemas.openxmlformats.org/drawingml/2006/table">
            <a:tbl>
              <a:tblPr rtl="1"/>
              <a:tblGrid>
                <a:gridCol w="800100"/>
                <a:gridCol w="906462"/>
                <a:gridCol w="8509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[0,0.2)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[0.2, 0.5)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[0.5, 0.6)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[0.6, 0.8)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[0.8, 0.9)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[0.9, 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4445" name="Rectangle 237"/>
          <p:cNvSpPr>
            <a:spLocks noChangeArrowheads="1"/>
          </p:cNvSpPr>
          <p:nvPr/>
        </p:nvSpPr>
        <p:spPr bwMode="auto">
          <a:xfrm>
            <a:off x="0" y="0"/>
            <a:ext cx="4127500" cy="1562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Set low to 0.0 Set high to 1.0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While there are still input symbols do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	Get an input symbol code_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	range = high - low.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	high = low + range*high_range(symbol)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	low = low + range*low_range(symbol)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End of While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output 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82FDCC-1ABF-4836-A353-2BE2E54D1E8F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Decoding</a:t>
            </a:r>
          </a:p>
        </p:txBody>
      </p:sp>
      <p:sp>
        <p:nvSpPr>
          <p:cNvPr id="7403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004888" y="4489450"/>
            <a:ext cx="7527925" cy="1541463"/>
          </a:xfrm>
          <a:noFill/>
        </p:spPr>
        <p:txBody>
          <a:bodyPr/>
          <a:lstStyle/>
          <a:p>
            <a:pPr eaLnBrk="1" hangingPunct="1"/>
            <a:r>
              <a:rPr lang="en-US" sz="1800" smtClean="0"/>
              <a:t>The decoder gets the final number :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               0.23354</a:t>
            </a:r>
          </a:p>
          <a:p>
            <a:pPr eaLnBrk="1" hangingPunct="1"/>
            <a:r>
              <a:rPr lang="en-US" sz="1800" smtClean="0"/>
              <a:t>The number lies entirely within the space the model allocate for </a:t>
            </a:r>
            <a:r>
              <a:rPr lang="en-US" sz="1800" b="1" smtClean="0"/>
              <a:t>e</a:t>
            </a:r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1035050" y="2173288"/>
            <a:ext cx="6242050" cy="20875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Get encoded number </a:t>
            </a:r>
          </a:p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Do </a:t>
            </a:r>
          </a:p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	</a:t>
            </a:r>
            <a:r>
              <a:rPr lang="en-US" sz="1600" i="1">
                <a:latin typeface="Arial" charset="0"/>
                <a:cs typeface="Arial" charset="0"/>
              </a:rPr>
              <a:t>find symbol whose range straddles the encoded number 	output the symbol </a:t>
            </a:r>
          </a:p>
          <a:p>
            <a:pPr>
              <a:defRPr/>
            </a:pPr>
            <a:r>
              <a:rPr lang="en-US" sz="1600" i="1">
                <a:latin typeface="Arial" charset="0"/>
                <a:cs typeface="Arial" charset="0"/>
              </a:rPr>
              <a:t>	range = symbol high value - symbol low value </a:t>
            </a:r>
          </a:p>
          <a:p>
            <a:pPr>
              <a:defRPr/>
            </a:pPr>
            <a:r>
              <a:rPr lang="en-US" sz="1600" i="1">
                <a:latin typeface="Arial" charset="0"/>
                <a:cs typeface="Arial" charset="0"/>
              </a:rPr>
              <a:t>	subtract symbol low value from encoded number </a:t>
            </a:r>
          </a:p>
          <a:p>
            <a:pPr>
              <a:defRPr/>
            </a:pPr>
            <a:r>
              <a:rPr lang="en-US" sz="1600" i="1">
                <a:latin typeface="Arial" charset="0"/>
                <a:cs typeface="Arial" charset="0"/>
              </a:rPr>
              <a:t>	divide encoded number by range </a:t>
            </a:r>
          </a:p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until no more symbols</a:t>
            </a:r>
            <a:r>
              <a:rPr lang="en-US" sz="180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40358" name="AutoShape 6"/>
          <p:cNvSpPr>
            <a:spLocks noChangeArrowheads="1"/>
          </p:cNvSpPr>
          <p:nvPr/>
        </p:nvSpPr>
        <p:spPr bwMode="auto">
          <a:xfrm>
            <a:off x="3481388" y="5497513"/>
            <a:ext cx="698500" cy="360362"/>
          </a:xfrm>
          <a:prstGeom prst="notchedRightArrow">
            <a:avLst>
              <a:gd name="adj1" fmla="val 50000"/>
              <a:gd name="adj2" fmla="val 48458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40359" name="Rectangle 7"/>
          <p:cNvSpPr>
            <a:spLocks noChangeArrowheads="1"/>
          </p:cNvSpPr>
          <p:nvPr/>
        </p:nvSpPr>
        <p:spPr bwMode="auto">
          <a:xfrm>
            <a:off x="4165600" y="5487988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first character was </a:t>
            </a:r>
            <a:r>
              <a:rPr lang="en-US" sz="2000" b="1">
                <a:solidFill>
                  <a:srgbClr val="800000"/>
                </a:solidFill>
                <a:latin typeface="Comic Sans MS" pitchFamily="66" charset="0"/>
              </a:rPr>
              <a:t>e</a:t>
            </a:r>
            <a:endParaRPr lang="en-US" sz="2000">
              <a:latin typeface="Comic Sans MS" pitchFamily="66" charset="0"/>
            </a:endParaRPr>
          </a:p>
        </p:txBody>
      </p:sp>
      <p:graphicFrame>
        <p:nvGraphicFramePr>
          <p:cNvPr id="740396" name="Group 44"/>
          <p:cNvGraphicFramePr>
            <a:graphicFrameLocks noGrp="1"/>
          </p:cNvGraphicFramePr>
          <p:nvPr>
            <p:ph sz="half" idx="2"/>
          </p:nvPr>
        </p:nvGraphicFramePr>
        <p:xfrm>
          <a:off x="6205538" y="0"/>
          <a:ext cx="2938462" cy="1706880"/>
        </p:xfrm>
        <a:graphic>
          <a:graphicData uri="http://schemas.openxmlformats.org/drawingml/2006/table">
            <a:tbl>
              <a:tblPr rtl="1"/>
              <a:tblGrid>
                <a:gridCol w="919162"/>
                <a:gridCol w="1041400"/>
                <a:gridCol w="977900"/>
              </a:tblGrid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[0,0.2)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[0.2, 0.5)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[0.5, 0.6)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[0.6, 0.8)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[0.8, 0.9)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[0.9, 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7" grpId="0" build="p" autoUpdateAnimBg="0"/>
      <p:bldP spid="740358" grpId="0" animBg="1"/>
      <p:bldP spid="74035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F466C1-28C1-4D2B-AF9C-F8E4AF3B1B35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7363" y="2024063"/>
            <a:ext cx="8410575" cy="3700462"/>
          </a:xfrm>
          <a:noFill/>
        </p:spPr>
        <p:txBody>
          <a:bodyPr/>
          <a:lstStyle/>
          <a:p>
            <a:pPr eaLnBrk="1" hangingPunct="1"/>
            <a:r>
              <a:rPr lang="en-US" sz="1800" dirty="0" smtClean="0"/>
              <a:t>The decoder gets the final number :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            0.23354</a:t>
            </a:r>
          </a:p>
          <a:p>
            <a:pPr eaLnBrk="1" hangingPunct="1"/>
            <a:r>
              <a:rPr lang="en-US" sz="1800" dirty="0" smtClean="0"/>
              <a:t>The number lies entirely within the space the model allocate for </a:t>
            </a:r>
            <a:r>
              <a:rPr lang="en-US" sz="1800" b="1" dirty="0" smtClean="0"/>
              <a:t>e</a:t>
            </a:r>
          </a:p>
          <a:p>
            <a:pPr eaLnBrk="1" hangingPunct="1"/>
            <a:endParaRPr lang="en-US" sz="1800" b="1" dirty="0" smtClean="0"/>
          </a:p>
          <a:p>
            <a:pPr eaLnBrk="1" hangingPunct="1"/>
            <a:r>
              <a:rPr lang="en-US" sz="1800" dirty="0" smtClean="0"/>
              <a:t>Apply decoding</a:t>
            </a:r>
          </a:p>
          <a:p>
            <a:pPr lvl="1" eaLnBrk="1" hangingPunct="1"/>
            <a:r>
              <a:rPr lang="en-US" sz="1600" smtClean="0"/>
              <a:t>Range = 0.5 -0.2 = 0.3</a:t>
            </a:r>
          </a:p>
          <a:p>
            <a:pPr lvl="1" eaLnBrk="1" hangingPunct="1"/>
            <a:r>
              <a:rPr lang="en-US" sz="1600" dirty="0" smtClean="0"/>
              <a:t>Encoded number = 0.23354 – 0.2 = 0.03354</a:t>
            </a:r>
          </a:p>
          <a:p>
            <a:pPr lvl="1" eaLnBrk="1" hangingPunct="1"/>
            <a:r>
              <a:rPr lang="en-US" sz="1600" dirty="0" smtClean="0"/>
              <a:t>New number = 0.03354 /0.3= 0.1118</a:t>
            </a:r>
          </a:p>
          <a:p>
            <a:pPr eaLnBrk="1" hangingPunct="1"/>
            <a:r>
              <a:rPr lang="en-US" sz="1800" dirty="0" smtClean="0"/>
              <a:t>The range lies entirely within the space the model allocate for </a:t>
            </a:r>
            <a:r>
              <a:rPr lang="en-US" sz="1800" b="1" dirty="0" smtClean="0"/>
              <a:t>a</a:t>
            </a:r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lvl="4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eaLnBrk="1" hangingPunct="1"/>
            <a:endParaRPr lang="en-US" sz="2400" b="1" dirty="0" smtClean="0"/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0" y="0"/>
            <a:ext cx="5286375" cy="1562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Get encoded number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Do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	</a:t>
            </a:r>
            <a:r>
              <a:rPr lang="en-US" sz="1200" i="1">
                <a:latin typeface="Arial" charset="0"/>
                <a:cs typeface="Arial" charset="0"/>
              </a:rPr>
              <a:t>find symbol whose range straddles the encoded number 	output the symbol </a:t>
            </a:r>
          </a:p>
          <a:p>
            <a:pPr>
              <a:defRPr/>
            </a:pPr>
            <a:r>
              <a:rPr lang="en-US" sz="1200" i="1">
                <a:latin typeface="Arial" charset="0"/>
                <a:cs typeface="Arial" charset="0"/>
              </a:rPr>
              <a:t>	range = symbol high value - symbol low value </a:t>
            </a:r>
          </a:p>
          <a:p>
            <a:pPr>
              <a:defRPr/>
            </a:pPr>
            <a:r>
              <a:rPr lang="en-US" sz="1200" i="1">
                <a:latin typeface="Arial" charset="0"/>
                <a:cs typeface="Arial" charset="0"/>
              </a:rPr>
              <a:t>	subtract symbol low value from encoded number </a:t>
            </a:r>
          </a:p>
          <a:p>
            <a:pPr>
              <a:defRPr/>
            </a:pPr>
            <a:r>
              <a:rPr lang="en-US" sz="1200" i="1">
                <a:latin typeface="Arial" charset="0"/>
                <a:cs typeface="Arial" charset="0"/>
              </a:rPr>
              <a:t>	divide encoded number by range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until no more symbols </a:t>
            </a:r>
          </a:p>
        </p:txBody>
      </p:sp>
      <p:sp>
        <p:nvSpPr>
          <p:cNvPr id="742405" name="AutoShape 5"/>
          <p:cNvSpPr>
            <a:spLocks noChangeArrowheads="1"/>
          </p:cNvSpPr>
          <p:nvPr/>
        </p:nvSpPr>
        <p:spPr bwMode="auto">
          <a:xfrm>
            <a:off x="2990850" y="3154363"/>
            <a:ext cx="698500" cy="360362"/>
          </a:xfrm>
          <a:prstGeom prst="notchedRightArrow">
            <a:avLst>
              <a:gd name="adj1" fmla="val 50000"/>
              <a:gd name="adj2" fmla="val 48458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42406" name="Rectangle 6"/>
          <p:cNvSpPr>
            <a:spLocks noChangeArrowheads="1"/>
          </p:cNvSpPr>
          <p:nvPr/>
        </p:nvSpPr>
        <p:spPr bwMode="auto">
          <a:xfrm>
            <a:off x="3675063" y="3144838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first character was </a:t>
            </a:r>
            <a:r>
              <a:rPr lang="en-US" sz="2000" b="1">
                <a:solidFill>
                  <a:srgbClr val="800000"/>
                </a:solidFill>
                <a:latin typeface="Comic Sans MS" pitchFamily="66" charset="0"/>
              </a:rPr>
              <a:t>e</a:t>
            </a:r>
            <a:endParaRPr lang="en-US" sz="2000">
              <a:latin typeface="Comic Sans MS" pitchFamily="66" charset="0"/>
            </a:endParaRPr>
          </a:p>
        </p:txBody>
      </p:sp>
      <p:graphicFrame>
        <p:nvGraphicFramePr>
          <p:cNvPr id="742407" name="Group 7"/>
          <p:cNvGraphicFramePr>
            <a:graphicFrameLocks noGrp="1"/>
          </p:cNvGraphicFramePr>
          <p:nvPr>
            <p:ph sz="half" idx="2"/>
          </p:nvPr>
        </p:nvGraphicFramePr>
        <p:xfrm>
          <a:off x="6205538" y="0"/>
          <a:ext cx="2938462" cy="1706880"/>
        </p:xfrm>
        <a:graphic>
          <a:graphicData uri="http://schemas.openxmlformats.org/drawingml/2006/table">
            <a:tbl>
              <a:tblPr rtl="1"/>
              <a:tblGrid>
                <a:gridCol w="919162"/>
                <a:gridCol w="1041400"/>
                <a:gridCol w="977900"/>
              </a:tblGrid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[0,0.2)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[0.2, 0.5)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[0.5, 0.6)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[0.6, 0.8)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[0.8, 0.9)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[0.9, 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2442" name="AutoShape 42"/>
          <p:cNvSpPr>
            <a:spLocks noChangeArrowheads="1"/>
          </p:cNvSpPr>
          <p:nvPr/>
        </p:nvSpPr>
        <p:spPr bwMode="auto">
          <a:xfrm>
            <a:off x="3041650" y="5008563"/>
            <a:ext cx="698500" cy="360362"/>
          </a:xfrm>
          <a:prstGeom prst="notchedRightArrow">
            <a:avLst>
              <a:gd name="adj1" fmla="val 50000"/>
              <a:gd name="adj2" fmla="val 48458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42443" name="Rectangle 43"/>
          <p:cNvSpPr>
            <a:spLocks noChangeArrowheads="1"/>
          </p:cNvSpPr>
          <p:nvPr/>
        </p:nvSpPr>
        <p:spPr bwMode="auto">
          <a:xfrm>
            <a:off x="3725863" y="4999038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second character was </a:t>
            </a:r>
            <a:r>
              <a:rPr lang="en-US" sz="2000" b="1">
                <a:solidFill>
                  <a:srgbClr val="800000"/>
                </a:solidFill>
                <a:latin typeface="Comic Sans MS" pitchFamily="66" charset="0"/>
              </a:rPr>
              <a:t>a</a:t>
            </a:r>
            <a:endParaRPr lang="en-US" sz="2000">
              <a:latin typeface="Comic Sans MS" pitchFamily="66" charset="0"/>
            </a:endParaRPr>
          </a:p>
        </p:txBody>
      </p:sp>
      <p:sp>
        <p:nvSpPr>
          <p:cNvPr id="34859" name="Text Box 44"/>
          <p:cNvSpPr txBox="1">
            <a:spLocks noChangeArrowheads="1"/>
          </p:cNvSpPr>
          <p:nvPr/>
        </p:nvSpPr>
        <p:spPr bwMode="auto">
          <a:xfrm>
            <a:off x="4202113" y="57086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  <p:bldP spid="742405" grpId="0" animBg="1"/>
      <p:bldP spid="742406" grpId="0" autoUpdateAnimBg="0"/>
      <p:bldP spid="742442" grpId="0" animBg="1"/>
      <p:bldP spid="74244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683A03-1484-4B96-B5AD-AF1214FC5934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43563" name="Group 139"/>
          <p:cNvGraphicFramePr>
            <a:graphicFrameLocks noGrp="1"/>
          </p:cNvGraphicFramePr>
          <p:nvPr>
            <p:ph idx="1"/>
          </p:nvPr>
        </p:nvGraphicFramePr>
        <p:xfrm>
          <a:off x="457200" y="2717800"/>
          <a:ext cx="7791450" cy="2481200"/>
        </p:xfrm>
        <a:graphic>
          <a:graphicData uri="http://schemas.openxmlformats.org/drawingml/2006/table">
            <a:tbl>
              <a:tblPr/>
              <a:tblGrid>
                <a:gridCol w="1558925"/>
                <a:gridCol w="1557338"/>
                <a:gridCol w="1558925"/>
                <a:gridCol w="1557337"/>
                <a:gridCol w="1558925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Encoded 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 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0.23354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0.1118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3465" name="Rectangle 41"/>
          <p:cNvSpPr>
            <a:spLocks noChangeArrowheads="1"/>
          </p:cNvSpPr>
          <p:nvPr/>
        </p:nvSpPr>
        <p:spPr bwMode="auto">
          <a:xfrm>
            <a:off x="0" y="0"/>
            <a:ext cx="5286375" cy="1562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Get encoded number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Do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	</a:t>
            </a:r>
            <a:r>
              <a:rPr lang="en-US" sz="1200" i="1">
                <a:latin typeface="Arial" charset="0"/>
                <a:cs typeface="Arial" charset="0"/>
              </a:rPr>
              <a:t>find symbol whose range straddles the encoded number 	output the symbol </a:t>
            </a:r>
          </a:p>
          <a:p>
            <a:pPr>
              <a:defRPr/>
            </a:pPr>
            <a:r>
              <a:rPr lang="en-US" sz="1200" i="1">
                <a:latin typeface="Arial" charset="0"/>
                <a:cs typeface="Arial" charset="0"/>
              </a:rPr>
              <a:t>	range = symbol high value - symbol low value </a:t>
            </a:r>
          </a:p>
          <a:p>
            <a:pPr>
              <a:defRPr/>
            </a:pPr>
            <a:r>
              <a:rPr lang="en-US" sz="1200" i="1">
                <a:latin typeface="Arial" charset="0"/>
                <a:cs typeface="Arial" charset="0"/>
              </a:rPr>
              <a:t>	subtract symbol low value from encoded number </a:t>
            </a:r>
          </a:p>
          <a:p>
            <a:pPr>
              <a:defRPr/>
            </a:pPr>
            <a:r>
              <a:rPr lang="en-US" sz="1200" i="1">
                <a:latin typeface="Arial" charset="0"/>
                <a:cs typeface="Arial" charset="0"/>
              </a:rPr>
              <a:t>	divide encoded number by range </a:t>
            </a:r>
          </a:p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until no more symbols </a:t>
            </a:r>
          </a:p>
        </p:txBody>
      </p:sp>
      <p:graphicFrame>
        <p:nvGraphicFramePr>
          <p:cNvPr id="743466" name="Group 42"/>
          <p:cNvGraphicFramePr>
            <a:graphicFrameLocks noGrp="1"/>
          </p:cNvGraphicFramePr>
          <p:nvPr/>
        </p:nvGraphicFramePr>
        <p:xfrm>
          <a:off x="6205538" y="0"/>
          <a:ext cx="2938462" cy="1706880"/>
        </p:xfrm>
        <a:graphic>
          <a:graphicData uri="http://schemas.openxmlformats.org/drawingml/2006/table">
            <a:tbl>
              <a:tblPr rtl="1"/>
              <a:tblGrid>
                <a:gridCol w="919162"/>
                <a:gridCol w="1041400"/>
                <a:gridCol w="977900"/>
              </a:tblGrid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[0,0.2)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[0.2, 0.5)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[0.5, 0.6)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[0.6, 0.8)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[0.8, 0.9)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[0.9, 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Lempel-Ziv-Welch (LZW) coding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481138"/>
            <a:ext cx="8229600" cy="4260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smtClean="0"/>
              <a:t>An </a:t>
            </a:r>
            <a:r>
              <a:rPr lang="en-US" sz="2500" smtClean="0">
                <a:solidFill>
                  <a:srgbClr val="0000FF"/>
                </a:solidFill>
              </a:rPr>
              <a:t>error-free compression</a:t>
            </a:r>
            <a:r>
              <a:rPr lang="en-US" sz="2500" smtClean="0"/>
              <a:t> technique</a:t>
            </a:r>
          </a:p>
          <a:p>
            <a:pPr>
              <a:lnSpc>
                <a:spcPct val="150000"/>
              </a:lnSpc>
            </a:pPr>
            <a:r>
              <a:rPr lang="en-US" sz="2500" smtClean="0"/>
              <a:t>Removes spatial redundnacy</a:t>
            </a:r>
          </a:p>
          <a:p>
            <a:pPr>
              <a:lnSpc>
                <a:spcPct val="150000"/>
              </a:lnSpc>
            </a:pPr>
            <a:r>
              <a:rPr lang="en-US" sz="2500" smtClean="0"/>
              <a:t>Assign </a:t>
            </a:r>
            <a:r>
              <a:rPr lang="en-US" sz="2500" smtClean="0">
                <a:solidFill>
                  <a:srgbClr val="0000FF"/>
                </a:solidFill>
              </a:rPr>
              <a:t>fixed-length code words</a:t>
            </a:r>
            <a:r>
              <a:rPr lang="en-US" sz="2500" smtClean="0"/>
              <a:t> to variable length sequences of source symbols</a:t>
            </a:r>
          </a:p>
          <a:p>
            <a:pPr>
              <a:lnSpc>
                <a:spcPct val="150000"/>
              </a:lnSpc>
            </a:pPr>
            <a:r>
              <a:rPr lang="en-US" sz="2500" smtClean="0"/>
              <a:t>It does not require any knowledge of probability of occurrence</a:t>
            </a:r>
          </a:p>
          <a:p>
            <a:pPr>
              <a:lnSpc>
                <a:spcPct val="150000"/>
              </a:lnSpc>
            </a:pPr>
            <a:r>
              <a:rPr lang="en-US" sz="2500" smtClean="0"/>
              <a:t>LZW coding is used in the </a:t>
            </a:r>
            <a:r>
              <a:rPr lang="en-US" sz="2500" smtClean="0">
                <a:solidFill>
                  <a:srgbClr val="0000FF"/>
                </a:solidFill>
              </a:rPr>
              <a:t>GIF, TIFF and PDF</a:t>
            </a:r>
            <a:r>
              <a:rPr lang="en-US" sz="2500" smtClean="0"/>
              <a:t> formats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Encoding Algorithm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30200" y="2263775"/>
            <a:ext cx="8494713" cy="2657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>
                <a:latin typeface="Arial" charset="0"/>
                <a:cs typeface="Arial" charset="0"/>
              </a:rPr>
              <a:t>Initialize the dictionary to contain all blocks of length one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>
                <a:latin typeface="Arial" charset="0"/>
                <a:cs typeface="Arial" charset="0"/>
              </a:rPr>
              <a:t>Search for the longest block </a:t>
            </a:r>
            <a:r>
              <a:rPr lang="en-US" b="1">
                <a:latin typeface="Arial" charset="0"/>
                <a:cs typeface="Arial" charset="0"/>
              </a:rPr>
              <a:t>W</a:t>
            </a:r>
            <a:r>
              <a:rPr lang="en-US">
                <a:latin typeface="Arial" charset="0"/>
                <a:cs typeface="Arial" charset="0"/>
              </a:rPr>
              <a:t> which has appeared in the dictionary. </a:t>
            </a:r>
          </a:p>
          <a:p>
            <a:pPr marL="342900" indent="-342900">
              <a:defRPr/>
            </a:pPr>
            <a:r>
              <a:rPr lang="en-US">
                <a:latin typeface="Arial" charset="0"/>
                <a:cs typeface="Arial" charset="0"/>
              </a:rPr>
              <a:t>3. Encode </a:t>
            </a:r>
            <a:r>
              <a:rPr lang="en-US" b="1">
                <a:latin typeface="Arial" charset="0"/>
                <a:cs typeface="Arial" charset="0"/>
              </a:rPr>
              <a:t>W</a:t>
            </a:r>
            <a:r>
              <a:rPr lang="en-US">
                <a:latin typeface="Arial" charset="0"/>
                <a:cs typeface="Arial" charset="0"/>
              </a:rPr>
              <a:t> by its index in the dictionary. </a:t>
            </a:r>
          </a:p>
          <a:p>
            <a:pPr marL="342900" indent="-342900">
              <a:defRPr/>
            </a:pPr>
            <a:r>
              <a:rPr lang="en-US">
                <a:latin typeface="Arial" charset="0"/>
                <a:cs typeface="Arial" charset="0"/>
              </a:rPr>
              <a:t>4. Add </a:t>
            </a:r>
            <a:r>
              <a:rPr lang="en-US" b="1">
                <a:latin typeface="Arial" charset="0"/>
                <a:cs typeface="Arial" charset="0"/>
              </a:rPr>
              <a:t>W</a:t>
            </a:r>
            <a:r>
              <a:rPr lang="en-US">
                <a:latin typeface="Arial" charset="0"/>
                <a:cs typeface="Arial" charset="0"/>
              </a:rPr>
              <a:t> followed by the first symbol of the next block to the dictionary. </a:t>
            </a:r>
          </a:p>
          <a:p>
            <a:pPr marL="342900" indent="-342900">
              <a:defRPr/>
            </a:pPr>
            <a:r>
              <a:rPr lang="en-US">
                <a:latin typeface="Arial" charset="0"/>
                <a:cs typeface="Arial" charset="0"/>
              </a:rPr>
              <a:t>5. Go to Step 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Encoding Algorithm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576388" y="1582738"/>
            <a:ext cx="5857875" cy="1155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/>
              <a:t>1. Initialize the dictionary to contain all blocks of length one (D={a,b}). </a:t>
            </a:r>
          </a:p>
          <a:p>
            <a:r>
              <a:rPr lang="en-US" sz="1400"/>
              <a:t>2. Search for the longest block </a:t>
            </a:r>
            <a:r>
              <a:rPr lang="en-US" sz="1400" b="1"/>
              <a:t>W</a:t>
            </a:r>
            <a:r>
              <a:rPr lang="en-US" sz="1400"/>
              <a:t> which has appeared in the dictionary. </a:t>
            </a:r>
          </a:p>
          <a:p>
            <a:r>
              <a:rPr lang="en-US" sz="1400"/>
              <a:t>3. Encode </a:t>
            </a:r>
            <a:r>
              <a:rPr lang="en-US" sz="1400" b="1"/>
              <a:t>W</a:t>
            </a:r>
            <a:r>
              <a:rPr lang="en-US" sz="1400"/>
              <a:t> by its index in the dictionary. </a:t>
            </a:r>
          </a:p>
          <a:p>
            <a:r>
              <a:rPr lang="en-US" sz="1400"/>
              <a:t>4. Add </a:t>
            </a:r>
            <a:r>
              <a:rPr lang="en-US" sz="1400" b="1"/>
              <a:t>W</a:t>
            </a:r>
            <a:r>
              <a:rPr lang="en-US" sz="1400"/>
              <a:t> followed by the first symbol of the next block to the dictionary. </a:t>
            </a:r>
          </a:p>
          <a:p>
            <a:r>
              <a:rPr lang="en-US" sz="1400"/>
              <a:t>5. Go to Step 2. </a:t>
            </a:r>
          </a:p>
        </p:txBody>
      </p:sp>
      <p:pic>
        <p:nvPicPr>
          <p:cNvPr id="38916" name="Picture 6" descr="lempelziv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825" y="2849563"/>
            <a:ext cx="5403850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29600" cy="4411662"/>
          </a:xfrm>
        </p:spPr>
        <p:txBody>
          <a:bodyPr/>
          <a:lstStyle/>
          <a:p>
            <a:pPr algn="just"/>
            <a:r>
              <a:rPr lang="en-US" sz="2500" smtClean="0"/>
              <a:t>Images are scanned from left to right and from top to bottom</a:t>
            </a:r>
          </a:p>
          <a:p>
            <a:pPr algn="just"/>
            <a:r>
              <a:rPr lang="en-US" sz="2500" smtClean="0"/>
              <a:t>A </a:t>
            </a:r>
            <a:r>
              <a:rPr lang="en-US" sz="2500" smtClean="0">
                <a:solidFill>
                  <a:srgbClr val="800000"/>
                </a:solidFill>
              </a:rPr>
              <a:t>codebook</a:t>
            </a:r>
            <a:r>
              <a:rPr lang="en-US" sz="2500" smtClean="0"/>
              <a:t> or </a:t>
            </a:r>
            <a:r>
              <a:rPr lang="en-US" sz="2500" smtClean="0">
                <a:solidFill>
                  <a:srgbClr val="800000"/>
                </a:solidFill>
              </a:rPr>
              <a:t>dictionary</a:t>
            </a:r>
            <a:r>
              <a:rPr lang="en-US" sz="2500" smtClean="0"/>
              <a:t> containing the source symbols to be coded is constructed on the fly</a:t>
            </a:r>
          </a:p>
          <a:p>
            <a:pPr algn="just"/>
            <a:r>
              <a:rPr lang="en-US" sz="2500" smtClean="0"/>
              <a:t>For 8-bit monochrome images, first 256 words of the dictionary are assigned to intensities 0,1,2,3,…,255.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Encoding – Images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>
            <a:lum bright="-54000" contrast="78000"/>
          </a:blip>
          <a:srcRect/>
          <a:stretch>
            <a:fillRect/>
          </a:stretch>
        </p:blipFill>
        <p:spPr bwMode="auto">
          <a:xfrm>
            <a:off x="2849563" y="4164013"/>
            <a:ext cx="3887787" cy="214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29600" cy="2516187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endParaRPr lang="en-US" sz="2500" smtClean="0"/>
          </a:p>
          <a:p>
            <a:pPr algn="just"/>
            <a:r>
              <a:rPr lang="en-US" sz="2500" smtClean="0"/>
              <a:t>During the encoding process, intensity sequences that are not in the dictionary are placed in algorithmically determined locations e.g. a sequence of two-white pixels (255-255) may be assigned the location 256 in the dictionary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Encoding – Images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lum bright="-54000" contrast="78000"/>
          </a:blip>
          <a:srcRect/>
          <a:stretch>
            <a:fillRect/>
          </a:stretch>
        </p:blipFill>
        <p:spPr bwMode="auto">
          <a:xfrm>
            <a:off x="2636838" y="4097338"/>
            <a:ext cx="3887787" cy="214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29600" cy="2860675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The next time that two consecutive white pixels are encountered, codeword 256 (the address of the location containing 255-255) is used to represent them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If 9-bit, 512-word dictionary is employed then two pixels (16 bits) can be represented by 9 bits only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Encoding – Images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lum bright="-54000" contrast="78000"/>
          </a:blip>
          <a:srcRect/>
          <a:stretch>
            <a:fillRect/>
          </a:stretch>
        </p:blipFill>
        <p:spPr bwMode="auto">
          <a:xfrm>
            <a:off x="2339975" y="4079875"/>
            <a:ext cx="3887788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9128F65-1A5B-45AD-9F42-6A594FE2FE18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Overview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229600" cy="33147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sz="2400" smtClean="0"/>
              <a:t>Image data compression methods fall into two common categories: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smtClean="0">
                <a:solidFill>
                  <a:srgbClr val="0000FF"/>
                </a:solidFill>
              </a:rPr>
              <a:t>Information preserving compression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sz="2400" smtClean="0"/>
              <a:t>Especially for image archiving (storage of legal or medical records)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sz="2400" smtClean="0"/>
              <a:t>Compress and decompress images </a:t>
            </a:r>
            <a:r>
              <a:rPr lang="en-US" sz="2400" smtClean="0">
                <a:solidFill>
                  <a:srgbClr val="FF0000"/>
                </a:solidFill>
              </a:rPr>
              <a:t>without losing information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smtClean="0">
                <a:solidFill>
                  <a:srgbClr val="0000FF"/>
                </a:solidFill>
              </a:rPr>
              <a:t>Lossy image compression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sz="2400" smtClean="0"/>
              <a:t>Provide higher levels of data reduction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sz="2400" smtClean="0">
                <a:solidFill>
                  <a:srgbClr val="FF0000"/>
                </a:solidFill>
              </a:rPr>
              <a:t>Result in a less than perfect reproduction of the original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Encoding – Images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600" smtClean="0"/>
              <a:t>Image is scanned from left to right and from top to bottom OR consider it as a vector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0700" y="0"/>
            <a:ext cx="22733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219200" y="2967038"/>
            <a:ext cx="70516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Image: 39 39 126 126  39 39 126 126 39 39 126 126 39 39 126 126</a:t>
            </a:r>
          </a:p>
        </p:txBody>
      </p:sp>
      <p:graphicFrame>
        <p:nvGraphicFramePr>
          <p:cNvPr id="54322" name="Group 50"/>
          <p:cNvGraphicFramePr>
            <a:graphicFrameLocks noGrp="1"/>
          </p:cNvGraphicFramePr>
          <p:nvPr>
            <p:ph sz="half" idx="2"/>
          </p:nvPr>
        </p:nvGraphicFramePr>
        <p:xfrm>
          <a:off x="2328863" y="3654425"/>
          <a:ext cx="4197350" cy="2682240"/>
        </p:xfrm>
        <a:graphic>
          <a:graphicData uri="http://schemas.openxmlformats.org/drawingml/2006/table">
            <a:tbl>
              <a:tblPr/>
              <a:tblGrid>
                <a:gridCol w="2098675"/>
                <a:gridCol w="2098675"/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Dictionary Location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Encoding – Images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1238250" y="1617663"/>
            <a:ext cx="7797800" cy="3968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Image: 39 39 126 126  39 39 126 126 39 39 126 126 39 39 126 126</a:t>
            </a:r>
          </a:p>
        </p:txBody>
      </p:sp>
      <p:graphicFrame>
        <p:nvGraphicFramePr>
          <p:cNvPr id="64616" name="Group 104"/>
          <p:cNvGraphicFramePr>
            <a:graphicFrameLocks noGrp="1"/>
          </p:cNvGraphicFramePr>
          <p:nvPr>
            <p:ph sz="half" idx="2"/>
          </p:nvPr>
        </p:nvGraphicFramePr>
        <p:xfrm>
          <a:off x="2220913" y="2730500"/>
          <a:ext cx="4197350" cy="3840480"/>
        </p:xfrm>
        <a:graphic>
          <a:graphicData uri="http://schemas.openxmlformats.org/drawingml/2006/table">
            <a:tbl>
              <a:tblPr/>
              <a:tblGrid>
                <a:gridCol w="2098675"/>
                <a:gridCol w="2098675"/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Dictionary Location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106363" y="2163763"/>
            <a:ext cx="243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Encoded Output: 39</a:t>
            </a:r>
          </a:p>
        </p:txBody>
      </p:sp>
      <p:sp>
        <p:nvSpPr>
          <p:cNvPr id="64550" name="Line 38"/>
          <p:cNvSpPr>
            <a:spLocks noChangeShapeType="1"/>
          </p:cNvSpPr>
          <p:nvPr/>
        </p:nvSpPr>
        <p:spPr bwMode="auto">
          <a:xfrm>
            <a:off x="2311400" y="1949450"/>
            <a:ext cx="0" cy="2476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51" name="AutoShape 39"/>
          <p:cNvSpPr>
            <a:spLocks/>
          </p:cNvSpPr>
          <p:nvPr/>
        </p:nvSpPr>
        <p:spPr bwMode="auto">
          <a:xfrm rot="5400000">
            <a:off x="2454275" y="1323975"/>
            <a:ext cx="95250" cy="60325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5013325" y="4116388"/>
            <a:ext cx="690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39 – 39</a:t>
            </a:r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>
            <a:off x="2641600" y="1962150"/>
            <a:ext cx="0" cy="2476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56" name="Rectangle 44"/>
          <p:cNvSpPr>
            <a:spLocks noChangeArrowheads="1"/>
          </p:cNvSpPr>
          <p:nvPr/>
        </p:nvSpPr>
        <p:spPr bwMode="auto">
          <a:xfrm>
            <a:off x="2405063" y="216217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39</a:t>
            </a:r>
          </a:p>
        </p:txBody>
      </p:sp>
      <p:sp>
        <p:nvSpPr>
          <p:cNvPr id="64557" name="AutoShape 45"/>
          <p:cNvSpPr>
            <a:spLocks/>
          </p:cNvSpPr>
          <p:nvPr/>
        </p:nvSpPr>
        <p:spPr bwMode="auto">
          <a:xfrm rot="-5400000">
            <a:off x="2835275" y="1571625"/>
            <a:ext cx="139700" cy="76835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4987925" y="4383088"/>
            <a:ext cx="774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39 – 126</a:t>
            </a:r>
          </a:p>
        </p:txBody>
      </p:sp>
      <p:sp>
        <p:nvSpPr>
          <p:cNvPr id="64559" name="Line 47"/>
          <p:cNvSpPr>
            <a:spLocks noChangeShapeType="1"/>
          </p:cNvSpPr>
          <p:nvPr/>
        </p:nvSpPr>
        <p:spPr bwMode="auto">
          <a:xfrm>
            <a:off x="3079750" y="1943100"/>
            <a:ext cx="0" cy="2476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60" name="Rectangle 48"/>
          <p:cNvSpPr>
            <a:spLocks noChangeArrowheads="1"/>
          </p:cNvSpPr>
          <p:nvPr/>
        </p:nvSpPr>
        <p:spPr bwMode="auto">
          <a:xfrm>
            <a:off x="2754313" y="2174875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126</a:t>
            </a:r>
          </a:p>
        </p:txBody>
      </p:sp>
      <p:sp>
        <p:nvSpPr>
          <p:cNvPr id="64561" name="AutoShape 49"/>
          <p:cNvSpPr>
            <a:spLocks/>
          </p:cNvSpPr>
          <p:nvPr/>
        </p:nvSpPr>
        <p:spPr bwMode="auto">
          <a:xfrm rot="5400000">
            <a:off x="3286125" y="1177925"/>
            <a:ext cx="88900" cy="850900"/>
          </a:xfrm>
          <a:prstGeom prst="leftBrace">
            <a:avLst>
              <a:gd name="adj1" fmla="val 797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62" name="Text Box 50"/>
          <p:cNvSpPr txBox="1">
            <a:spLocks noChangeArrowheads="1"/>
          </p:cNvSpPr>
          <p:nvPr/>
        </p:nvSpPr>
        <p:spPr bwMode="auto">
          <a:xfrm>
            <a:off x="4924425" y="4637088"/>
            <a:ext cx="8588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126 – 126</a:t>
            </a:r>
          </a:p>
        </p:txBody>
      </p:sp>
      <p:sp>
        <p:nvSpPr>
          <p:cNvPr id="64563" name="Line 51"/>
          <p:cNvSpPr>
            <a:spLocks noChangeShapeType="1"/>
          </p:cNvSpPr>
          <p:nvPr/>
        </p:nvSpPr>
        <p:spPr bwMode="auto">
          <a:xfrm>
            <a:off x="3568700" y="1962150"/>
            <a:ext cx="0" cy="2476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64" name="Rectangle 52"/>
          <p:cNvSpPr>
            <a:spLocks noChangeArrowheads="1"/>
          </p:cNvSpPr>
          <p:nvPr/>
        </p:nvSpPr>
        <p:spPr bwMode="auto">
          <a:xfrm>
            <a:off x="3243263" y="2181225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126</a:t>
            </a:r>
          </a:p>
        </p:txBody>
      </p:sp>
      <p:sp>
        <p:nvSpPr>
          <p:cNvPr id="64565" name="AutoShape 53"/>
          <p:cNvSpPr>
            <a:spLocks/>
          </p:cNvSpPr>
          <p:nvPr/>
        </p:nvSpPr>
        <p:spPr bwMode="auto">
          <a:xfrm rot="-5400000">
            <a:off x="3730625" y="1597025"/>
            <a:ext cx="139700" cy="76835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71" name="Text Box 59"/>
          <p:cNvSpPr txBox="1">
            <a:spLocks noChangeArrowheads="1"/>
          </p:cNvSpPr>
          <p:nvPr/>
        </p:nvSpPr>
        <p:spPr bwMode="auto">
          <a:xfrm>
            <a:off x="4962525" y="4910138"/>
            <a:ext cx="7318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126 –39</a:t>
            </a:r>
          </a:p>
        </p:txBody>
      </p:sp>
      <p:sp>
        <p:nvSpPr>
          <p:cNvPr id="64572" name="Oval 60"/>
          <p:cNvSpPr>
            <a:spLocks noChangeArrowheads="1"/>
          </p:cNvSpPr>
          <p:nvPr/>
        </p:nvSpPr>
        <p:spPr bwMode="auto">
          <a:xfrm>
            <a:off x="3886200" y="1625600"/>
            <a:ext cx="755650" cy="381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73" name="Rectangle 61"/>
          <p:cNvSpPr>
            <a:spLocks noChangeArrowheads="1"/>
          </p:cNvSpPr>
          <p:nvPr/>
        </p:nvSpPr>
        <p:spPr bwMode="auto">
          <a:xfrm>
            <a:off x="3979863" y="2193925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256</a:t>
            </a:r>
          </a:p>
        </p:txBody>
      </p:sp>
      <p:sp>
        <p:nvSpPr>
          <p:cNvPr id="64574" name="Line 62"/>
          <p:cNvSpPr>
            <a:spLocks noChangeShapeType="1"/>
          </p:cNvSpPr>
          <p:nvPr/>
        </p:nvSpPr>
        <p:spPr bwMode="auto">
          <a:xfrm>
            <a:off x="4298950" y="2032000"/>
            <a:ext cx="0" cy="2476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75" name="AutoShape 63"/>
          <p:cNvSpPr>
            <a:spLocks/>
          </p:cNvSpPr>
          <p:nvPr/>
        </p:nvSpPr>
        <p:spPr bwMode="auto">
          <a:xfrm rot="5400000">
            <a:off x="4422775" y="1044575"/>
            <a:ext cx="133350" cy="1073150"/>
          </a:xfrm>
          <a:prstGeom prst="leftBrace">
            <a:avLst>
              <a:gd name="adj1" fmla="val 670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81" name="Text Box 69"/>
          <p:cNvSpPr txBox="1">
            <a:spLocks noChangeArrowheads="1"/>
          </p:cNvSpPr>
          <p:nvPr/>
        </p:nvSpPr>
        <p:spPr bwMode="auto">
          <a:xfrm>
            <a:off x="4765675" y="5195888"/>
            <a:ext cx="1155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39 – 39 – 126 </a:t>
            </a:r>
          </a:p>
        </p:txBody>
      </p:sp>
      <p:sp>
        <p:nvSpPr>
          <p:cNvPr id="64582" name="Oval 70"/>
          <p:cNvSpPr>
            <a:spLocks noChangeArrowheads="1"/>
          </p:cNvSpPr>
          <p:nvPr/>
        </p:nvSpPr>
        <p:spPr bwMode="auto">
          <a:xfrm>
            <a:off x="4629150" y="1631950"/>
            <a:ext cx="977900" cy="381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83" name="Line 71"/>
          <p:cNvSpPr>
            <a:spLocks noChangeShapeType="1"/>
          </p:cNvSpPr>
          <p:nvPr/>
        </p:nvSpPr>
        <p:spPr bwMode="auto">
          <a:xfrm>
            <a:off x="5118100" y="2006600"/>
            <a:ext cx="0" cy="2476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84" name="Rectangle 72"/>
          <p:cNvSpPr>
            <a:spLocks noChangeArrowheads="1"/>
          </p:cNvSpPr>
          <p:nvPr/>
        </p:nvSpPr>
        <p:spPr bwMode="auto">
          <a:xfrm>
            <a:off x="4811713" y="2187575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258</a:t>
            </a:r>
          </a:p>
        </p:txBody>
      </p:sp>
      <p:sp>
        <p:nvSpPr>
          <p:cNvPr id="64590" name="Text Box 78"/>
          <p:cNvSpPr txBox="1">
            <a:spLocks noChangeArrowheads="1"/>
          </p:cNvSpPr>
          <p:nvPr/>
        </p:nvSpPr>
        <p:spPr bwMode="auto">
          <a:xfrm>
            <a:off x="4676775" y="5475288"/>
            <a:ext cx="1196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126 – 126 – 39</a:t>
            </a:r>
          </a:p>
        </p:txBody>
      </p:sp>
      <p:sp>
        <p:nvSpPr>
          <p:cNvPr id="64591" name="Oval 79"/>
          <p:cNvSpPr>
            <a:spLocks noChangeArrowheads="1"/>
          </p:cNvSpPr>
          <p:nvPr/>
        </p:nvSpPr>
        <p:spPr bwMode="auto">
          <a:xfrm>
            <a:off x="5581650" y="1638300"/>
            <a:ext cx="1244600" cy="36195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92" name="Line 80"/>
          <p:cNvSpPr>
            <a:spLocks noChangeShapeType="1"/>
          </p:cNvSpPr>
          <p:nvPr/>
        </p:nvSpPr>
        <p:spPr bwMode="auto">
          <a:xfrm>
            <a:off x="6172200" y="2032000"/>
            <a:ext cx="0" cy="2476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93" name="Rectangle 81"/>
          <p:cNvSpPr>
            <a:spLocks noChangeArrowheads="1"/>
          </p:cNvSpPr>
          <p:nvPr/>
        </p:nvSpPr>
        <p:spPr bwMode="auto">
          <a:xfrm>
            <a:off x="5853113" y="2193925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260</a:t>
            </a:r>
          </a:p>
        </p:txBody>
      </p:sp>
      <p:sp>
        <p:nvSpPr>
          <p:cNvPr id="64599" name="Text Box 87"/>
          <p:cNvSpPr txBox="1">
            <a:spLocks noChangeArrowheads="1"/>
          </p:cNvSpPr>
          <p:nvPr/>
        </p:nvSpPr>
        <p:spPr bwMode="auto">
          <a:xfrm>
            <a:off x="4575175" y="5761038"/>
            <a:ext cx="1535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39 – 39 – 126 – 126</a:t>
            </a:r>
          </a:p>
        </p:txBody>
      </p:sp>
      <p:sp>
        <p:nvSpPr>
          <p:cNvPr id="64600" name="Oval 88"/>
          <p:cNvSpPr>
            <a:spLocks noChangeArrowheads="1"/>
          </p:cNvSpPr>
          <p:nvPr/>
        </p:nvSpPr>
        <p:spPr bwMode="auto">
          <a:xfrm>
            <a:off x="6788150" y="1631950"/>
            <a:ext cx="895350" cy="381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601" name="Line 89"/>
          <p:cNvSpPr>
            <a:spLocks noChangeShapeType="1"/>
          </p:cNvSpPr>
          <p:nvPr/>
        </p:nvSpPr>
        <p:spPr bwMode="auto">
          <a:xfrm>
            <a:off x="7239000" y="2044700"/>
            <a:ext cx="0" cy="2476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02" name="Rectangle 90"/>
          <p:cNvSpPr>
            <a:spLocks noChangeArrowheads="1"/>
          </p:cNvSpPr>
          <p:nvPr/>
        </p:nvSpPr>
        <p:spPr bwMode="auto">
          <a:xfrm>
            <a:off x="6938963" y="2193925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259</a:t>
            </a:r>
          </a:p>
        </p:txBody>
      </p:sp>
      <p:sp>
        <p:nvSpPr>
          <p:cNvPr id="64608" name="Text Box 96"/>
          <p:cNvSpPr txBox="1">
            <a:spLocks noChangeArrowheads="1"/>
          </p:cNvSpPr>
          <p:nvPr/>
        </p:nvSpPr>
        <p:spPr bwMode="auto">
          <a:xfrm>
            <a:off x="4676775" y="5995988"/>
            <a:ext cx="11128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126 – 39 – 39</a:t>
            </a:r>
          </a:p>
        </p:txBody>
      </p:sp>
      <p:sp>
        <p:nvSpPr>
          <p:cNvPr id="64609" name="Oval 97"/>
          <p:cNvSpPr>
            <a:spLocks noChangeArrowheads="1"/>
          </p:cNvSpPr>
          <p:nvPr/>
        </p:nvSpPr>
        <p:spPr bwMode="auto">
          <a:xfrm>
            <a:off x="7639050" y="1631950"/>
            <a:ext cx="895350" cy="381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610" name="Line 98"/>
          <p:cNvSpPr>
            <a:spLocks noChangeShapeType="1"/>
          </p:cNvSpPr>
          <p:nvPr/>
        </p:nvSpPr>
        <p:spPr bwMode="auto">
          <a:xfrm>
            <a:off x="8070850" y="2044700"/>
            <a:ext cx="0" cy="2476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11" name="Rectangle 99"/>
          <p:cNvSpPr>
            <a:spLocks noChangeArrowheads="1"/>
          </p:cNvSpPr>
          <p:nvPr/>
        </p:nvSpPr>
        <p:spPr bwMode="auto">
          <a:xfrm>
            <a:off x="7770813" y="2193925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257</a:t>
            </a:r>
          </a:p>
        </p:txBody>
      </p:sp>
      <p:sp>
        <p:nvSpPr>
          <p:cNvPr id="64617" name="Text Box 105"/>
          <p:cNvSpPr txBox="1">
            <a:spLocks noChangeArrowheads="1"/>
          </p:cNvSpPr>
          <p:nvPr/>
        </p:nvSpPr>
        <p:spPr bwMode="auto">
          <a:xfrm>
            <a:off x="4664075" y="6249988"/>
            <a:ext cx="1196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39 – 126 – 126</a:t>
            </a:r>
          </a:p>
        </p:txBody>
      </p:sp>
      <p:sp>
        <p:nvSpPr>
          <p:cNvPr id="64618" name="Line 106"/>
          <p:cNvSpPr>
            <a:spLocks noChangeShapeType="1"/>
          </p:cNvSpPr>
          <p:nvPr/>
        </p:nvSpPr>
        <p:spPr bwMode="auto">
          <a:xfrm>
            <a:off x="8709025" y="2054225"/>
            <a:ext cx="0" cy="2476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619" name="Rectangle 107"/>
          <p:cNvSpPr>
            <a:spLocks noChangeArrowheads="1"/>
          </p:cNvSpPr>
          <p:nvPr/>
        </p:nvSpPr>
        <p:spPr bwMode="auto">
          <a:xfrm>
            <a:off x="8408988" y="2203450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4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4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4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8" grpId="0"/>
      <p:bldP spid="64550" grpId="0" animBg="1"/>
      <p:bldP spid="64551" grpId="0" animBg="1"/>
      <p:bldP spid="64555" grpId="0" animBg="1"/>
      <p:bldP spid="64556" grpId="0"/>
      <p:bldP spid="64557" grpId="0" animBg="1"/>
      <p:bldP spid="64559" grpId="0" animBg="1"/>
      <p:bldP spid="64560" grpId="0"/>
      <p:bldP spid="64561" grpId="0" animBg="1"/>
      <p:bldP spid="64563" grpId="0" animBg="1"/>
      <p:bldP spid="64564" grpId="0"/>
      <p:bldP spid="64565" grpId="0" animBg="1"/>
      <p:bldP spid="64572" grpId="0" animBg="1"/>
      <p:bldP spid="64573" grpId="0"/>
      <p:bldP spid="64574" grpId="0" animBg="1"/>
      <p:bldP spid="64575" grpId="0" animBg="1"/>
      <p:bldP spid="64582" grpId="0" animBg="1"/>
      <p:bldP spid="64583" grpId="0" animBg="1"/>
      <p:bldP spid="64584" grpId="0"/>
      <p:bldP spid="64591" grpId="0" animBg="1"/>
      <p:bldP spid="64592" grpId="0" animBg="1"/>
      <p:bldP spid="64593" grpId="0"/>
      <p:bldP spid="64600" grpId="0" animBg="1"/>
      <p:bldP spid="64601" grpId="0" animBg="1"/>
      <p:bldP spid="64602" grpId="0"/>
      <p:bldP spid="64609" grpId="0" animBg="1"/>
      <p:bldP spid="64610" grpId="0" animBg="1"/>
      <p:bldP spid="64611" grpId="0"/>
      <p:bldP spid="64618" grpId="0" animBg="1"/>
      <p:bldP spid="646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LZW - Decoding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2600" y="1612900"/>
            <a:ext cx="8445500" cy="3886200"/>
          </a:xfrm>
          <a:noFill/>
        </p:spPr>
        <p:txBody>
          <a:bodyPr/>
          <a:lstStyle/>
          <a:p>
            <a:r>
              <a:rPr lang="en-US" smtClean="0"/>
              <a:t>Given the encoded (output) data, and the initial dictionary values</a:t>
            </a:r>
          </a:p>
          <a:p>
            <a:pPr lvl="1"/>
            <a:r>
              <a:rPr lang="en-US" smtClean="0"/>
              <a:t>Do not need the entire dictionary.</a:t>
            </a:r>
          </a:p>
          <a:p>
            <a:r>
              <a:rPr lang="en-US" smtClean="0"/>
              <a:t>For each output symbol encountered</a:t>
            </a:r>
          </a:p>
          <a:p>
            <a:pPr lvl="1"/>
            <a:r>
              <a:rPr lang="en-US" smtClean="0"/>
              <a:t>Replace with the input sequence from the dictionary </a:t>
            </a:r>
          </a:p>
          <a:p>
            <a:pPr lvl="1"/>
            <a:r>
              <a:rPr lang="en-US" smtClean="0"/>
              <a:t>And, create new entry in the dictionary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 txBox="1">
            <a:spLocks noGrp="1"/>
          </p:cNvSpPr>
          <p:nvPr/>
        </p:nvSpPr>
        <p:spPr bwMode="auto">
          <a:xfrm>
            <a:off x="6588125" y="63817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9A7A99-BC8D-4677-80FA-2CE9AE8F6C7C}" type="slidenum">
              <a:rPr lang="en-US" sz="1000"/>
              <a:pPr algn="r"/>
              <a:t>43</a:t>
            </a:fld>
            <a:endParaRPr lang="en-US" sz="10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6700"/>
            <a:ext cx="8229600" cy="1371600"/>
          </a:xfrm>
        </p:spPr>
        <p:txBody>
          <a:bodyPr/>
          <a:lstStyle/>
          <a:p>
            <a:pPr eaLnBrk="1" hangingPunct="1"/>
            <a:r>
              <a:rPr lang="en-US" sz="4500" smtClean="0"/>
              <a:t>Run Length Encoding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23988"/>
            <a:ext cx="4397375" cy="4411662"/>
          </a:xfrm>
        </p:spPr>
        <p:txBody>
          <a:bodyPr/>
          <a:lstStyle/>
          <a:p>
            <a:pPr eaLnBrk="1" hangingPunct="1"/>
            <a:r>
              <a:rPr lang="en-US" sz="2000" smtClean="0"/>
              <a:t>Image features</a:t>
            </a:r>
          </a:p>
          <a:p>
            <a:pPr lvl="1" eaLnBrk="1" hangingPunct="1"/>
            <a:r>
              <a:rPr lang="en-US" sz="2000" smtClean="0"/>
              <a:t>All 256 gray levels are equally probable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>
                <a:solidFill>
                  <a:srgbClr val="0000FF"/>
                </a:solidFill>
                <a:sym typeface="Wingdings" pitchFamily="2" charset="2"/>
              </a:rPr>
              <a:t> uniform histogram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smtClean="0">
                <a:sym typeface="Wingdings" pitchFamily="2" charset="2"/>
              </a:rPr>
              <a:t>	</a:t>
            </a:r>
            <a:r>
              <a:rPr lang="en-US" sz="2000" smtClean="0">
                <a:solidFill>
                  <a:srgbClr val="FF0000"/>
                </a:solidFill>
                <a:sym typeface="Wingdings" pitchFamily="2" charset="2"/>
              </a:rPr>
              <a:t>(variable length coding can not be applied)</a:t>
            </a:r>
          </a:p>
          <a:p>
            <a:pPr lvl="1" eaLnBrk="1" hangingPunct="1"/>
            <a:r>
              <a:rPr lang="en-US" sz="2000" smtClean="0">
                <a:sym typeface="Wingdings" pitchFamily="2" charset="2"/>
              </a:rPr>
              <a:t>The gray levels of each line are selected randomly so </a:t>
            </a:r>
            <a:r>
              <a:rPr lang="en-US" sz="2000" smtClean="0">
                <a:solidFill>
                  <a:srgbClr val="0000FF"/>
                </a:solidFill>
                <a:sym typeface="Wingdings" pitchFamily="2" charset="2"/>
              </a:rPr>
              <a:t>pixels are independent of one another in vertical direction</a:t>
            </a:r>
          </a:p>
          <a:p>
            <a:pPr lvl="1" eaLnBrk="1" hangingPunct="1"/>
            <a:r>
              <a:rPr lang="en-US" sz="2000" smtClean="0">
                <a:sym typeface="Wingdings" pitchFamily="2" charset="2"/>
              </a:rPr>
              <a:t>Pixels along each line are identical, </a:t>
            </a:r>
            <a:r>
              <a:rPr lang="en-US" sz="2000" smtClean="0">
                <a:solidFill>
                  <a:srgbClr val="0000FF"/>
                </a:solidFill>
                <a:sym typeface="Wingdings" pitchFamily="2" charset="2"/>
              </a:rPr>
              <a:t>they are completely dependent on one another in horizontal direction</a:t>
            </a:r>
            <a:endParaRPr lang="en-US" sz="2000" smtClean="0">
              <a:solidFill>
                <a:srgbClr val="0000FF"/>
              </a:solidFill>
            </a:endParaRPr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/>
          <a:srcRect l="33133" r="33134"/>
          <a:stretch>
            <a:fillRect/>
          </a:stretch>
        </p:blipFill>
        <p:spPr bwMode="auto">
          <a:xfrm>
            <a:off x="5572125" y="1360488"/>
            <a:ext cx="2700338" cy="26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5497513" y="3938588"/>
            <a:ext cx="290036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A computer generated (synthetic) 8-bit image </a:t>
            </a:r>
            <a:br>
              <a:rPr lang="en-US" sz="1800" b="1"/>
            </a:br>
            <a:r>
              <a:rPr lang="en-US" sz="1800" b="1"/>
              <a:t>M = N = 256</a:t>
            </a:r>
          </a:p>
        </p:txBody>
      </p:sp>
      <p:pic>
        <p:nvPicPr>
          <p:cNvPr id="4608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3950" y="4814888"/>
            <a:ext cx="421005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835025" y="3157538"/>
            <a:ext cx="3878263" cy="26955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631825" y="6089650"/>
            <a:ext cx="3182938" cy="409575"/>
          </a:xfrm>
          <a:prstGeom prst="wedgeRectCallout">
            <a:avLst>
              <a:gd name="adj1" fmla="val 25861"/>
              <a:gd name="adj2" fmla="val -9961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b="1"/>
              <a:t>Spatial redundancy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8101013" y="0"/>
            <a:ext cx="1042987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Recall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 txBox="1">
            <a:spLocks noGrp="1"/>
          </p:cNvSpPr>
          <p:nvPr/>
        </p:nvSpPr>
        <p:spPr bwMode="auto">
          <a:xfrm>
            <a:off x="6588125" y="63817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56D6FFC-10BD-4556-B1F3-808E69EFA324}" type="slidenum">
              <a:rPr lang="en-US" sz="1000"/>
              <a:pPr algn="r"/>
              <a:t>44</a:t>
            </a:fld>
            <a:endParaRPr lang="en-US" sz="10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500" smtClean="0"/>
              <a:t>Run Length Encoding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55763"/>
            <a:ext cx="8229600" cy="4805362"/>
          </a:xfrm>
        </p:spPr>
        <p:txBody>
          <a:bodyPr/>
          <a:lstStyle/>
          <a:p>
            <a:pPr eaLnBrk="1" hangingPunct="1"/>
            <a:r>
              <a:rPr lang="en-US" sz="2000" smtClean="0"/>
              <a:t>The spatial redundancy can be eliminated by using </a:t>
            </a:r>
            <a:r>
              <a:rPr lang="en-US" sz="2000" i="1" smtClean="0">
                <a:solidFill>
                  <a:srgbClr val="FF0000"/>
                </a:solidFill>
              </a:rPr>
              <a:t>run-length pairs (a mapping scheme)</a:t>
            </a:r>
          </a:p>
          <a:p>
            <a:pPr eaLnBrk="1" hangingPunct="1"/>
            <a:r>
              <a:rPr lang="en-US" sz="2000" b="1" smtClean="0"/>
              <a:t>Run length pairs </a:t>
            </a:r>
            <a:r>
              <a:rPr lang="en-US" sz="2000" smtClean="0"/>
              <a:t>has two parts</a:t>
            </a:r>
          </a:p>
          <a:p>
            <a:pPr lvl="1" eaLnBrk="1" hangingPunct="1"/>
            <a:r>
              <a:rPr lang="en-US" sz="2000" smtClean="0"/>
              <a:t>Start of new intensity</a:t>
            </a:r>
          </a:p>
          <a:p>
            <a:pPr lvl="1" eaLnBrk="1" hangingPunct="1"/>
            <a:r>
              <a:rPr lang="en-US" sz="2000" smtClean="0"/>
              <a:t>Number of consecutive pixels having that intensity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000" smtClean="0">
                <a:solidFill>
                  <a:srgbClr val="0000FF"/>
                </a:solidFill>
              </a:rPr>
              <a:t>Example </a:t>
            </a:r>
            <a:r>
              <a:rPr lang="en-US" sz="2000" smtClean="0"/>
              <a:t>(consider the image shown in previous slide)</a:t>
            </a:r>
          </a:p>
          <a:p>
            <a:pPr lvl="1" eaLnBrk="1" hangingPunct="1"/>
            <a:r>
              <a:rPr lang="en-US" sz="2000" smtClean="0"/>
              <a:t>Each 256 pixel line of the original image is replaced by a single 8-bit intensity value</a:t>
            </a:r>
          </a:p>
          <a:p>
            <a:pPr lvl="1" eaLnBrk="1" hangingPunct="1"/>
            <a:r>
              <a:rPr lang="en-US" sz="2000" smtClean="0"/>
              <a:t>Length of consecutive pixels having the same intensity = 256</a:t>
            </a:r>
          </a:p>
          <a:p>
            <a:pPr lvl="1" eaLnBrk="1" hangingPunct="1"/>
            <a:endParaRPr lang="en-US" sz="2000" smtClean="0"/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8101013" y="0"/>
            <a:ext cx="1042987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Recall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RLE – Binary Images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3700" y="1498600"/>
            <a:ext cx="8229600" cy="4673600"/>
          </a:xfrm>
          <a:noFill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 smtClean="0"/>
              <a:t>Run-length Encoding is also effective in case of </a:t>
            </a:r>
            <a:r>
              <a:rPr lang="en-US" sz="2000" b="1" smtClean="0">
                <a:solidFill>
                  <a:srgbClr val="800000"/>
                </a:solidFill>
              </a:rPr>
              <a:t>binary images</a:t>
            </a:r>
          </a:p>
          <a:p>
            <a:pPr>
              <a:lnSpc>
                <a:spcPct val="140000"/>
              </a:lnSpc>
            </a:pPr>
            <a:r>
              <a:rPr lang="en-US" sz="2000" smtClean="0"/>
              <a:t>Adjacent pixels in binary images are more likely to be identical</a:t>
            </a:r>
          </a:p>
          <a:p>
            <a:pPr lvl="1">
              <a:lnSpc>
                <a:spcPct val="140000"/>
              </a:lnSpc>
            </a:pPr>
            <a:r>
              <a:rPr lang="en-US" sz="1800" i="1" smtClean="0"/>
              <a:t>Scan an image row from left to right and code each contiguous group (i.e. run) of 0s or 1s according to its length</a:t>
            </a:r>
          </a:p>
          <a:p>
            <a:pPr lvl="1">
              <a:lnSpc>
                <a:spcPct val="140000"/>
              </a:lnSpc>
            </a:pPr>
            <a:r>
              <a:rPr lang="en-US" sz="1800" i="1" smtClean="0"/>
              <a:t>Establish a convention to determine the value of the run</a:t>
            </a:r>
          </a:p>
          <a:p>
            <a:pPr>
              <a:lnSpc>
                <a:spcPct val="140000"/>
              </a:lnSpc>
            </a:pPr>
            <a:r>
              <a:rPr lang="en-US" sz="2000" smtClean="0"/>
              <a:t>Common conventions are</a:t>
            </a:r>
          </a:p>
          <a:p>
            <a:pPr lvl="1">
              <a:lnSpc>
                <a:spcPct val="140000"/>
              </a:lnSpc>
            </a:pPr>
            <a:r>
              <a:rPr lang="en-US" sz="1800" i="1" smtClean="0"/>
              <a:t>To specify the value of the first run of each row</a:t>
            </a:r>
          </a:p>
          <a:p>
            <a:pPr lvl="1">
              <a:lnSpc>
                <a:spcPct val="140000"/>
              </a:lnSpc>
            </a:pPr>
            <a:r>
              <a:rPr lang="en-US" sz="1800" i="1" smtClean="0"/>
              <a:t>To assume that each row begins with a white run, whose run length may in fact be zero</a:t>
            </a:r>
          </a:p>
          <a:p>
            <a:pPr lvl="1">
              <a:lnSpc>
                <a:spcPct val="140000"/>
              </a:lnSpc>
            </a:pPr>
            <a:endParaRPr lang="en-US" sz="1800" i="1" smtClean="0"/>
          </a:p>
          <a:p>
            <a:pPr lvl="2">
              <a:lnSpc>
                <a:spcPct val="14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RLE – Binary Images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/>
            <a:r>
              <a:rPr lang="en-US" sz="2400" smtClean="0"/>
              <a:t>Example:</a:t>
            </a:r>
          </a:p>
          <a:p>
            <a:pPr marL="0" indent="0"/>
            <a:endParaRPr lang="en-US" sz="2400" smtClean="0"/>
          </a:p>
          <a:p>
            <a:pPr marL="0" indent="0"/>
            <a:endParaRPr lang="en-US" sz="2400" smtClean="0"/>
          </a:p>
          <a:p>
            <a:pPr marL="0" indent="0"/>
            <a:r>
              <a:rPr lang="en-US" sz="2400" smtClean="0"/>
              <a:t>  Specify the value of the first run of each row:</a:t>
            </a:r>
          </a:p>
          <a:p>
            <a:pPr marL="746125" lvl="1" indent="-347663"/>
            <a:r>
              <a:rPr lang="en-US" sz="2000" i="1" smtClean="0">
                <a:solidFill>
                  <a:srgbClr val="800000"/>
                </a:solidFill>
              </a:rPr>
              <a:t>0 5 2 5 1 8 1 1 2 5: gray level of the first run is ‘0’ (black)</a:t>
            </a:r>
          </a:p>
          <a:p>
            <a:pPr marL="746125" lvl="1" indent="-347663"/>
            <a:endParaRPr lang="en-US" sz="2000" i="1" smtClean="0">
              <a:solidFill>
                <a:srgbClr val="800000"/>
              </a:solidFill>
            </a:endParaRPr>
          </a:p>
          <a:p>
            <a:pPr marL="0" indent="0"/>
            <a:r>
              <a:rPr lang="en-US" sz="2400" smtClean="0"/>
              <a:t>  Assume each row begins with a white run (bit ‘1’):</a:t>
            </a:r>
          </a:p>
          <a:p>
            <a:pPr marL="746125" lvl="1" indent="-347663"/>
            <a:r>
              <a:rPr lang="en-US" sz="2000" i="1" smtClean="0">
                <a:solidFill>
                  <a:srgbClr val="800000"/>
                </a:solidFill>
              </a:rPr>
              <a:t>0 5 2 5 1 8 1 1 2 5: length of the first (white) run is 0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033463" y="2565400"/>
            <a:ext cx="7627937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000001100000100000000101100000 (30 bits in a row)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8C49D9-4FB0-4489-9BF9-70EE9A7AF09F}" type="slidenum">
              <a:rPr lang="en-US" smtClean="0">
                <a:latin typeface="Arial" pitchFamily="34" charset="0"/>
                <a:cs typeface="Arial" pitchFamily="34" charset="0"/>
              </a:rPr>
              <a:pPr/>
              <a:t>47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References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00163"/>
            <a:ext cx="8229600" cy="4411662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Chapter #8: Digital Image Processing by Rafael C. Gonzales &amp; Richard E. Woods</a:t>
            </a:r>
          </a:p>
          <a:p>
            <a:pPr eaLnBrk="1" hangingPunct="1"/>
            <a:r>
              <a:rPr lang="en-US" smtClean="0"/>
              <a:t>Slides from Dr. Imtiaz A. Taj, MAJU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659447-FDA8-4183-87BF-593E65D47AAA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Data vs. Information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886200"/>
          </a:xfrm>
        </p:spPr>
        <p:txBody>
          <a:bodyPr/>
          <a:lstStyle/>
          <a:p>
            <a:pPr algn="just" eaLnBrk="1" hangingPunct="1"/>
            <a:endParaRPr lang="en-US" sz="2800" smtClean="0">
              <a:solidFill>
                <a:srgbClr val="FF0000"/>
              </a:solidFill>
            </a:endParaRPr>
          </a:p>
          <a:p>
            <a:pPr algn="just" eaLnBrk="1" hangingPunct="1"/>
            <a:endParaRPr lang="en-US" sz="2800" smtClean="0">
              <a:solidFill>
                <a:srgbClr val="FF0000"/>
              </a:solidFill>
            </a:endParaRPr>
          </a:p>
          <a:p>
            <a:pPr algn="just" eaLnBrk="1" hangingPunct="1"/>
            <a:r>
              <a:rPr lang="en-US" sz="2800" smtClean="0">
                <a:solidFill>
                  <a:srgbClr val="0000FF"/>
                </a:solidFill>
              </a:rPr>
              <a:t>Data</a:t>
            </a:r>
            <a:r>
              <a:rPr lang="en-US" sz="2800" smtClean="0"/>
              <a:t> are the means to convey </a:t>
            </a:r>
            <a:r>
              <a:rPr lang="en-US" sz="2800" smtClean="0">
                <a:solidFill>
                  <a:srgbClr val="0000FF"/>
                </a:solidFill>
              </a:rPr>
              <a:t>information</a:t>
            </a:r>
            <a:r>
              <a:rPr lang="en-US" sz="2800" smtClean="0"/>
              <a:t>; various amounts of data may be used to represent the same amount of information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Part of data may provide no relevant information: </a:t>
            </a:r>
            <a:r>
              <a:rPr lang="en-US" sz="2800" smtClean="0">
                <a:solidFill>
                  <a:srgbClr val="0000FF"/>
                </a:solidFill>
              </a:rPr>
              <a:t>data redundancy</a:t>
            </a:r>
          </a:p>
          <a:p>
            <a:pPr eaLnBrk="1" hangingPunct="1"/>
            <a:endParaRPr lang="en-US" sz="28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9587ED-E79D-4A45-820E-4470D154B495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371600"/>
          </a:xfrm>
        </p:spPr>
        <p:txBody>
          <a:bodyPr/>
          <a:lstStyle/>
          <a:p>
            <a:pPr eaLnBrk="1" hangingPunct="1"/>
            <a:r>
              <a:rPr lang="en-US" sz="4100" smtClean="0"/>
              <a:t>Relative data redundancy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928687"/>
          </a:xfrm>
        </p:spPr>
        <p:txBody>
          <a:bodyPr/>
          <a:lstStyle/>
          <a:p>
            <a:pPr eaLnBrk="1" hangingPunct="1"/>
            <a:r>
              <a:rPr lang="en-US" sz="2400" smtClean="0"/>
              <a:t>Let b and b’ refer to amounts of data in two data sets that carry the same information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b="1" smtClean="0">
              <a:solidFill>
                <a:srgbClr val="FF0000"/>
              </a:solidFill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670050" y="2898775"/>
          <a:ext cx="54467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349360" imgH="393480" progId="">
                  <p:embed/>
                </p:oleObj>
              </mc:Choice>
              <mc:Fallback>
                <p:oleObj name="Equation" r:id="rId3" imgW="234936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898775"/>
                        <a:ext cx="54467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354263" y="2198688"/>
          <a:ext cx="393223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739880" imgH="393480" progId="">
                  <p:embed/>
                </p:oleObj>
              </mc:Choice>
              <mc:Fallback>
                <p:oleObj name="Equation" r:id="rId5" imgW="173988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2198688"/>
                        <a:ext cx="3932237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1797050" y="3451225"/>
            <a:ext cx="350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of the first dataset b</a:t>
            </a:r>
          </a:p>
        </p:txBody>
      </p:sp>
      <p:sp>
        <p:nvSpPr>
          <p:cNvPr id="657416" name="Rectangle 8"/>
          <p:cNvSpPr>
            <a:spLocks noChangeArrowheads="1"/>
          </p:cNvSpPr>
          <p:nvPr/>
        </p:nvSpPr>
        <p:spPr bwMode="auto">
          <a:xfrm>
            <a:off x="284163" y="3951288"/>
            <a:ext cx="822960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>
                <a:solidFill>
                  <a:srgbClr val="0000FF"/>
                </a:solidFill>
              </a:rPr>
              <a:t>if b = b’, C = 1 and R = 0</a:t>
            </a:r>
            <a:r>
              <a:rPr lang="en-US" sz="2000"/>
              <a:t>, relative to the second data set, the first set contains no redundant data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>
                <a:solidFill>
                  <a:srgbClr val="0000FF"/>
                </a:solidFill>
              </a:rPr>
              <a:t>if b &gt;&gt; b’, C </a:t>
            </a:r>
            <a:r>
              <a:rPr lang="en-US" sz="2000">
                <a:solidFill>
                  <a:srgbClr val="0000FF"/>
                </a:solidFill>
                <a:sym typeface="Wingdings" pitchFamily="2" charset="2"/>
              </a:rPr>
              <a:t> ∞ and R  1,</a:t>
            </a:r>
            <a:r>
              <a:rPr lang="en-US" sz="2000"/>
              <a:t> relative to the second data set, the first set contains highly redundant data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00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/>
              <a:t>C = 10 means 90% of the data in the first data set is redundant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859C2D-190D-4C74-8F74-DC8E1EB80779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Data redundancy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229600" cy="3886200"/>
          </a:xfrm>
        </p:spPr>
        <p:txBody>
          <a:bodyPr/>
          <a:lstStyle/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Image compression techniques can be designed by reducing or eliminating the </a:t>
            </a:r>
            <a:r>
              <a:rPr lang="en-US" sz="2800" smtClean="0">
                <a:solidFill>
                  <a:srgbClr val="0000FF"/>
                </a:solidFill>
              </a:rPr>
              <a:t>data redundancy</a:t>
            </a:r>
          </a:p>
          <a:p>
            <a:pPr eaLnBrk="1" hangingPunct="1"/>
            <a:endParaRPr lang="en-US" sz="280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Three basic data redundancies</a:t>
            </a:r>
          </a:p>
          <a:p>
            <a:pPr lvl="1" eaLnBrk="1" hangingPunct="1"/>
            <a:r>
              <a:rPr lang="en-US" sz="2600" smtClean="0"/>
              <a:t>Coding redundancy</a:t>
            </a:r>
          </a:p>
          <a:p>
            <a:pPr lvl="1" eaLnBrk="1" hangingPunct="1"/>
            <a:r>
              <a:rPr lang="en-US" sz="2600" smtClean="0"/>
              <a:t>Spatial and Temporal redundancy</a:t>
            </a:r>
          </a:p>
          <a:p>
            <a:pPr lvl="1" eaLnBrk="1" hangingPunct="1"/>
            <a:r>
              <a:rPr lang="en-US" sz="2600" smtClean="0"/>
              <a:t>Irrelevant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047D41B-855F-451F-9404-B32016DF76C3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Coding redundancy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6813"/>
            <a:ext cx="8229600" cy="5205412"/>
          </a:xfrm>
        </p:spPr>
        <p:txBody>
          <a:bodyPr/>
          <a:lstStyle/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sz="2000" smtClean="0"/>
          </a:p>
          <a:p>
            <a:pPr algn="just" eaLnBrk="1" hangingPunct="1">
              <a:lnSpc>
                <a:spcPct val="140000"/>
              </a:lnSpc>
            </a:pPr>
            <a:r>
              <a:rPr lang="en-US" sz="2000" smtClean="0"/>
              <a:t>A natural m-bit coding method assigns m-bit to each gray level without considering the probability that gray level occurs 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sym typeface="Wingdings" pitchFamily="2" charset="2"/>
              </a:rPr>
              <a:t> very likely to contain </a:t>
            </a:r>
            <a:r>
              <a:rPr lang="en-US" sz="2000" smtClean="0">
                <a:solidFill>
                  <a:srgbClr val="0000FF"/>
                </a:solidFill>
                <a:sym typeface="Wingdings" pitchFamily="2" charset="2"/>
              </a:rPr>
              <a:t>coding redundancy</a:t>
            </a:r>
          </a:p>
          <a:p>
            <a:pPr eaLnBrk="1" hangingPunct="1">
              <a:lnSpc>
                <a:spcPct val="140000"/>
              </a:lnSpc>
            </a:pPr>
            <a:endParaRPr lang="en-US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sz="2000" smtClean="0">
                <a:solidFill>
                  <a:srgbClr val="0000FF"/>
                </a:solidFill>
              </a:rPr>
              <a:t>Basic concept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sz="2000" smtClean="0"/>
              <a:t>Utilize the probability of occurrence of each gray level (</a:t>
            </a:r>
            <a:r>
              <a:rPr lang="en-US" sz="2000" smtClean="0">
                <a:solidFill>
                  <a:srgbClr val="0000FF"/>
                </a:solidFill>
              </a:rPr>
              <a:t>histogram</a:t>
            </a:r>
            <a:r>
              <a:rPr lang="en-US" sz="2000" smtClean="0"/>
              <a:t>) to determine length of code representing that particular gray level: </a:t>
            </a:r>
            <a:r>
              <a:rPr lang="en-US" sz="2000" b="1" smtClean="0">
                <a:solidFill>
                  <a:srgbClr val="0000FF"/>
                </a:solidFill>
              </a:rPr>
              <a:t>variable-length coding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sz="2000" smtClean="0"/>
              <a:t>Assign shorter code words to the gray levels that occur most frequently or vice 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5F8592-927A-4E45-BF82-7A1DC659ED74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100" smtClean="0"/>
              <a:t>Coding redundancy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81650"/>
            <a:ext cx="8229600" cy="10683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solidFill>
                  <a:srgbClr val="0000FF"/>
                </a:solidFill>
              </a:rPr>
              <a:t>Hence, the total number of bits required to code and </a:t>
            </a:r>
            <a:r>
              <a:rPr lang="en-US" sz="1800" i="1" smtClean="0">
                <a:solidFill>
                  <a:srgbClr val="0000FF"/>
                </a:solidFill>
              </a:rPr>
              <a:t>M</a:t>
            </a:r>
            <a:r>
              <a:rPr lang="en-US" sz="1800" smtClean="0">
                <a:solidFill>
                  <a:srgbClr val="0000FF"/>
                </a:solidFill>
              </a:rPr>
              <a:t>x</a:t>
            </a:r>
            <a:r>
              <a:rPr lang="en-US" sz="1800" i="1" smtClean="0">
                <a:solidFill>
                  <a:srgbClr val="0000FF"/>
                </a:solidFill>
              </a:rPr>
              <a:t>N</a:t>
            </a:r>
            <a:r>
              <a:rPr lang="en-US" sz="1800" smtClean="0">
                <a:solidFill>
                  <a:srgbClr val="0000FF"/>
                </a:solidFill>
              </a:rPr>
              <a:t> pixel image is </a:t>
            </a:r>
            <a:r>
              <a:rPr lang="en-US" sz="1800" i="1" smtClean="0">
                <a:solidFill>
                  <a:srgbClr val="0000FF"/>
                </a:solidFill>
              </a:rPr>
              <a:t>MNL</a:t>
            </a:r>
            <a:r>
              <a:rPr lang="en-US" sz="1800" i="1" baseline="-25000" smtClean="0">
                <a:solidFill>
                  <a:srgbClr val="0000FF"/>
                </a:solidFill>
              </a:rPr>
              <a:t>avg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>
                <a:solidFill>
                  <a:srgbClr val="FF0000"/>
                </a:solidFill>
              </a:rPr>
              <a:t>For a natural m-bit coding</a:t>
            </a:r>
            <a:r>
              <a:rPr lang="en-US" sz="1800" i="1" smtClean="0">
                <a:solidFill>
                  <a:srgbClr val="FF0000"/>
                </a:solidFill>
              </a:rPr>
              <a:t> L</a:t>
            </a:r>
            <a:r>
              <a:rPr lang="en-US" sz="1800" i="1" baseline="-25000" smtClean="0">
                <a:solidFill>
                  <a:srgbClr val="FF0000"/>
                </a:solidFill>
              </a:rPr>
              <a:t>avg</a:t>
            </a:r>
            <a:r>
              <a:rPr lang="en-US" sz="1800" smtClean="0">
                <a:solidFill>
                  <a:srgbClr val="FF0000"/>
                </a:solidFill>
              </a:rPr>
              <a:t>= m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39750" y="1552575"/>
          <a:ext cx="7913688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4114800" imgH="2082600" progId="">
                  <p:embed/>
                </p:oleObj>
              </mc:Choice>
              <mc:Fallback>
                <p:oleObj name="Equation" r:id="rId3" imgW="4114800" imgH="2082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2575"/>
                        <a:ext cx="7913688" cy="400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6025</TotalTime>
  <Words>2335</Words>
  <Application>Microsoft Office PowerPoint</Application>
  <PresentationFormat>On-screen Show (4:3)</PresentationFormat>
  <Paragraphs>594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Arial Black</vt:lpstr>
      <vt:lpstr>Comic Sans MS</vt:lpstr>
      <vt:lpstr>Guttman Yad-Brush</vt:lpstr>
      <vt:lpstr>Lucida Handwriting</vt:lpstr>
      <vt:lpstr>Times New Roman</vt:lpstr>
      <vt:lpstr>Verdana</vt:lpstr>
      <vt:lpstr>Wingdings</vt:lpstr>
      <vt:lpstr>Pixel</vt:lpstr>
      <vt:lpstr>Equation</vt:lpstr>
      <vt:lpstr>Image Compression</vt:lpstr>
      <vt:lpstr>Motivation</vt:lpstr>
      <vt:lpstr>Image compression</vt:lpstr>
      <vt:lpstr>Overview</vt:lpstr>
      <vt:lpstr>Data vs. Information</vt:lpstr>
      <vt:lpstr>Relative data redundancy</vt:lpstr>
      <vt:lpstr>Data redundancy</vt:lpstr>
      <vt:lpstr>Coding redundancy</vt:lpstr>
      <vt:lpstr>Coding redundancy</vt:lpstr>
      <vt:lpstr>Coding redundancy: Example</vt:lpstr>
      <vt:lpstr>Coding redundancy: Example</vt:lpstr>
      <vt:lpstr>Spatial and Temporal redundancy</vt:lpstr>
      <vt:lpstr>Spatial and Temporal redundancy</vt:lpstr>
      <vt:lpstr>Spatial and Temporal redundancy</vt:lpstr>
      <vt:lpstr>Irrelevant information</vt:lpstr>
      <vt:lpstr>Fidelity Criteria</vt:lpstr>
      <vt:lpstr>Fidelity Criteria</vt:lpstr>
      <vt:lpstr>Basic compression methods</vt:lpstr>
      <vt:lpstr>Huffman coding</vt:lpstr>
      <vt:lpstr>Huffman coding algorithm</vt:lpstr>
      <vt:lpstr>Huffman coding algorithm</vt:lpstr>
      <vt:lpstr>Huffman (de)coding</vt:lpstr>
      <vt:lpstr>Huffman Coding: Example</vt:lpstr>
      <vt:lpstr>Huffman Coding</vt:lpstr>
      <vt:lpstr>Huffman Coding</vt:lpstr>
      <vt:lpstr>Huffman Coding</vt:lpstr>
      <vt:lpstr>Arithmetic coding</vt:lpstr>
      <vt:lpstr>Arithmetic coding</vt:lpstr>
      <vt:lpstr>Arithmetic coding</vt:lpstr>
      <vt:lpstr>PowerPoint Presentation</vt:lpstr>
      <vt:lpstr>Arithmetic Decoding</vt:lpstr>
      <vt:lpstr>PowerPoint Presentation</vt:lpstr>
      <vt:lpstr>PowerPoint Presentation</vt:lpstr>
      <vt:lpstr>Lempel-Ziv-Welch (LZW) coding</vt:lpstr>
      <vt:lpstr>LZW Encoding Algorithm</vt:lpstr>
      <vt:lpstr>LZW Encoding Algorithm</vt:lpstr>
      <vt:lpstr>LZW Encoding – Images</vt:lpstr>
      <vt:lpstr>LZW Encoding – Images</vt:lpstr>
      <vt:lpstr>LZW Encoding – Images</vt:lpstr>
      <vt:lpstr>LZW Encoding – Images</vt:lpstr>
      <vt:lpstr>LZW Encoding – Images</vt:lpstr>
      <vt:lpstr>LZW - Decoding</vt:lpstr>
      <vt:lpstr>Run Length Encoding</vt:lpstr>
      <vt:lpstr>Run Length Encoding</vt:lpstr>
      <vt:lpstr>RLE – Binary Images</vt:lpstr>
      <vt:lpstr>RLE – Binary Images</vt:lpstr>
      <vt:lpstr>References</vt:lpstr>
    </vt:vector>
  </TitlesOfParts>
  <Company>ShehzadLab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MC-415</dc:title>
  <dc:creator>Shehzad</dc:creator>
  <cp:lastModifiedBy>lenovo G5080</cp:lastModifiedBy>
  <cp:revision>1378</cp:revision>
  <dcterms:created xsi:type="dcterms:W3CDTF">2010-01-21T08:30:28Z</dcterms:created>
  <dcterms:modified xsi:type="dcterms:W3CDTF">2017-03-20T09:30:12Z</dcterms:modified>
</cp:coreProperties>
</file>