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sldIdLst>
    <p:sldId id="256" r:id="rId2"/>
    <p:sldId id="287" r:id="rId3"/>
    <p:sldId id="292" r:id="rId4"/>
    <p:sldId id="296" r:id="rId5"/>
    <p:sldId id="297" r:id="rId6"/>
    <p:sldId id="298" r:id="rId7"/>
    <p:sldId id="299" r:id="rId8"/>
    <p:sldId id="293" r:id="rId9"/>
    <p:sldId id="300" r:id="rId10"/>
    <p:sldId id="294" r:id="rId11"/>
    <p:sldId id="295" r:id="rId12"/>
    <p:sldId id="301" r:id="rId13"/>
    <p:sldId id="302" r:id="rId14"/>
    <p:sldId id="303" r:id="rId15"/>
    <p:sldId id="304" r:id="rId16"/>
    <p:sldId id="352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05" r:id="rId26"/>
    <p:sldId id="317" r:id="rId27"/>
    <p:sldId id="319" r:id="rId28"/>
    <p:sldId id="320" r:id="rId29"/>
    <p:sldId id="321" r:id="rId30"/>
    <p:sldId id="322" r:id="rId31"/>
    <p:sldId id="325" r:id="rId32"/>
    <p:sldId id="326" r:id="rId33"/>
    <p:sldId id="328" r:id="rId34"/>
    <p:sldId id="327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289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E6FB6B"/>
    <a:srgbClr val="FF0000"/>
    <a:srgbClr val="663300"/>
    <a:srgbClr val="000066"/>
    <a:srgbClr val="003366"/>
    <a:srgbClr val="FFFFFF"/>
    <a:srgbClr val="CC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3638" autoAdjust="0"/>
  </p:normalViewPr>
  <p:slideViewPr>
    <p:cSldViewPr>
      <p:cViewPr varScale="1">
        <p:scale>
          <a:sx n="70" d="100"/>
          <a:sy n="70" d="100"/>
        </p:scale>
        <p:origin x="7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6846C6B-F27A-407A-A49E-3541905DD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83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B8C4C5-7499-49FB-970E-4394829D451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1878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3BEFDA-B06C-41A3-AE7B-49B8865B4A8E}" type="slidenum">
              <a:rPr lang="en-US" sz="1200"/>
              <a:pPr algn="r"/>
              <a:t>10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4753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EC6781B-CA00-4884-9A47-3571FC5DE069}" type="slidenum">
              <a:rPr lang="en-US" sz="1200"/>
              <a:pPr algn="r"/>
              <a:t>11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7841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7E593BF-86F8-4EA9-841B-087B0FEF1265}" type="slidenum">
              <a:rPr lang="en-US" sz="1200"/>
              <a:pPr algn="r"/>
              <a:t>12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4434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FC080CB-7B91-4C3A-B6C2-CD649D321CD5}" type="slidenum">
              <a:rPr lang="en-US" sz="1200"/>
              <a:pPr algn="r"/>
              <a:t>13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5159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21BEDF0-BA4A-4F8C-8C0D-E4E87B11C640}" type="slidenum">
              <a:rPr lang="en-US" sz="1200"/>
              <a:pPr algn="r"/>
              <a:t>14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5488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C78DD75-88E9-4CE9-8963-E53D517D8DF6}" type="slidenum">
              <a:rPr lang="en-US" sz="1200"/>
              <a:pPr algn="r"/>
              <a:t>15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9327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AE52A8F-31D6-47AC-959F-04744F9D6FBB}" type="slidenum">
              <a:rPr lang="en-US" sz="1200"/>
              <a:pPr algn="r"/>
              <a:t>17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9535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203FB86-DC8C-447D-BE84-B8464C277E09}" type="slidenum">
              <a:rPr lang="en-US" sz="1200"/>
              <a:pPr algn="r"/>
              <a:t>18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7600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565D2AB-AA4C-4769-8373-C5AD9FD1B59A}" type="slidenum">
              <a:rPr lang="en-US" sz="1200"/>
              <a:pPr algn="r"/>
              <a:t>19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6368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617B839-FD0F-43B2-AB8E-199FBE8E9BE4}" type="slidenum">
              <a:rPr lang="en-US" sz="1200"/>
              <a:pPr algn="r"/>
              <a:t>20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2361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B79F487-33E7-4ACD-B0E3-1AAD745BCE7B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2894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D648E1-FBA8-441B-8238-1BD959C23B5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F0A28F7-03D0-489E-8E23-2713D5AC5289}" type="slidenum">
              <a:rPr lang="en-GB" sz="1200"/>
              <a:pPr algn="r"/>
              <a:t>21</a:t>
            </a:fld>
            <a:endParaRPr lang="en-GB" sz="120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178921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10658FA-1B7D-4E00-8BCA-F2EB8C9F7A5E}" type="slidenum">
              <a:rPr lang="en-US" sz="1200"/>
              <a:pPr algn="r"/>
              <a:t>22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36193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660C680-662E-4AD4-95FA-7EB96B62E80A}" type="slidenum">
              <a:rPr lang="en-US" sz="1200"/>
              <a:pPr algn="r"/>
              <a:t>23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2006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CC3EC-7602-4943-864C-32FF6B15E084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8365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A237541-012F-4E0F-9246-D3B20732648E}" type="slidenum">
              <a:rPr lang="en-US" sz="1200"/>
              <a:pPr algn="r"/>
              <a:t>25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85600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8B123B2-7398-4CF6-BE1D-543A873130FC}" type="slidenum">
              <a:rPr lang="en-US" sz="1200"/>
              <a:pPr algn="r"/>
              <a:t>26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15848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C493A49-B110-4684-9C1C-94692AF32671}" type="slidenum">
              <a:rPr lang="en-US" sz="1200"/>
              <a:pPr algn="r"/>
              <a:t>27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1465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1AABBE1-1EEF-4288-BA27-023F0EB6C1AE}" type="slidenum">
              <a:rPr lang="en-US" sz="1200"/>
              <a:pPr algn="r"/>
              <a:t>28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2704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DA1EFD4-4050-49AD-8CDA-038D7E7D3340}" type="slidenum">
              <a:rPr lang="en-US" sz="1200"/>
              <a:pPr algn="r"/>
              <a:t>29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1958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1EBF26C-AC95-40F2-B0F2-5D30D33A0C65}" type="slidenum">
              <a:rPr lang="en-US" sz="1200"/>
              <a:pPr algn="r"/>
              <a:t>30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4724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00F606E-2236-40C2-8402-1FA8B0D5F2D8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659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C8D17C5-9404-4A56-A668-F7B3F5F4B06F}" type="slidenum">
              <a:rPr lang="en-US" sz="1200"/>
              <a:pPr algn="r"/>
              <a:t>31</a:t>
            </a:fld>
            <a:endParaRPr 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94960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9547A5-5783-41DB-AA0A-91F7AA98E8E9}" type="slidenum">
              <a:rPr lang="en-US" sz="1200"/>
              <a:pPr algn="r"/>
              <a:t>32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61453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CD03167-622A-44D6-A96F-C34EAB2A21AB}" type="slidenum">
              <a:rPr lang="en-US" sz="1200"/>
              <a:pPr algn="r"/>
              <a:t>33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49927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B245A9F-61E2-45C8-A436-17FD95BB8342}" type="slidenum">
              <a:rPr lang="en-US" sz="1200"/>
              <a:pPr algn="r"/>
              <a:t>34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80243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977BADF-DDC2-429B-BCD3-27209863F2D3}" type="slidenum">
              <a:rPr lang="en-US" sz="1200"/>
              <a:pPr algn="r"/>
              <a:t>35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2001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3BAC07C-91D2-4C81-BD3A-8F07F27EBBA2}" type="slidenum">
              <a:rPr lang="en-US" sz="1200"/>
              <a:pPr algn="r"/>
              <a:t>36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03784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842C160-B95B-4E1D-B6A6-1808CB8B7107}" type="slidenum">
              <a:rPr lang="en-US" sz="1200"/>
              <a:pPr algn="r"/>
              <a:t>37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68930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B33806E-E76F-441E-BB97-579744CE8FEF}" type="slidenum">
              <a:rPr lang="en-US" sz="1200"/>
              <a:pPr algn="r"/>
              <a:t>38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52043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45B852B-C201-456E-BEB3-5F7F647FE3FA}" type="slidenum">
              <a:rPr lang="en-US" sz="1200"/>
              <a:pPr algn="r"/>
              <a:t>39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77951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6779540-A3C2-422C-8217-7C24880408E7}" type="slidenum">
              <a:rPr lang="en-US" sz="1200"/>
              <a:pPr algn="r"/>
              <a:t>40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9169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A35AADA-D4EC-4356-A27D-3CDE872769B0}" type="slidenum">
              <a:rPr lang="en-US" sz="1200"/>
              <a:pPr algn="r"/>
              <a:t>4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48811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081604C-27CB-4C29-AB56-69E89A75B873}" type="slidenum">
              <a:rPr lang="en-US" sz="1200"/>
              <a:pPr algn="r"/>
              <a:t>41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8392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E98C937-EEC2-4F5F-9B6F-9EA86919231F}" type="slidenum">
              <a:rPr lang="en-US" sz="1200"/>
              <a:pPr algn="r"/>
              <a:t>42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97631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0089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1834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43BEE-E70F-4A76-A84C-FA76D6E8C853}" type="slidenum">
              <a:rPr lang="en-US" smtClean="0"/>
              <a:pPr/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05324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9DD47D-589D-47A7-BFD8-CC7E6418FBB5}" type="slidenum">
              <a:rPr lang="en-US" smtClean="0"/>
              <a:pPr/>
              <a:t>46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00094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73005-EF49-44DD-8FBE-F64693DEB498}" type="slidenum">
              <a:rPr lang="en-US" smtClean="0"/>
              <a:pPr/>
              <a:t>47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338435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E5BE05-EA3C-438B-90B0-712E03D16AAC}" type="slidenum">
              <a:rPr lang="en-US" smtClean="0"/>
              <a:pPr/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02699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DDB430-7274-434A-B033-54633104E5B0}" type="slidenum">
              <a:rPr lang="en-US" smtClean="0"/>
              <a:pPr/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6796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1248C0F-AA80-4846-A472-1C8770029AF0}" type="slidenum">
              <a:rPr lang="en-US" sz="1200"/>
              <a:pPr algn="r"/>
              <a:t>50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811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0B2DCED-6748-486E-BCAB-0A64A67E21AE}" type="slidenum">
              <a:rPr lang="en-US" sz="1200"/>
              <a:pPr algn="r"/>
              <a:t>5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6569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33303D4-9D07-49AF-A9CC-1AD97D2220AB}" type="slidenum">
              <a:rPr lang="en-US" sz="1200"/>
              <a:pPr algn="r"/>
              <a:t>6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6260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3442D3B-8CB5-4E98-9550-9CB10F5B5F23}" type="slidenum">
              <a:rPr lang="en-US" sz="1200"/>
              <a:pPr algn="r"/>
              <a:t>7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1567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3AE8B3E-85D2-48D8-A67F-DC7CBE9DE27F}" type="slidenum">
              <a:rPr lang="en-US" sz="1200"/>
              <a:pPr algn="r"/>
              <a:t>8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6722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FDD17AA-433D-44D7-A6E3-3B35EC8D6D65}" type="slidenum">
              <a:rPr lang="en-US" sz="1200"/>
              <a:pPr algn="r"/>
              <a:t>9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218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25"/>
          <p:cNvGrpSpPr>
            <a:grpSpLocks/>
          </p:cNvGrpSpPr>
          <p:nvPr/>
        </p:nvGrpSpPr>
        <p:grpSpPr bwMode="auto">
          <a:xfrm>
            <a:off x="0" y="68263"/>
            <a:ext cx="8678863" cy="6713537"/>
            <a:chOff x="0" y="43"/>
            <a:chExt cx="5467" cy="4229"/>
          </a:xfrm>
        </p:grpSpPr>
        <p:sp>
          <p:nvSpPr>
            <p:cNvPr id="5" name="Rectangle 217"/>
            <p:cNvSpPr>
              <a:spLocks noChangeArrowheads="1"/>
            </p:cNvSpPr>
            <p:nvPr userDrawn="1"/>
          </p:nvSpPr>
          <p:spPr bwMode="auto">
            <a:xfrm>
              <a:off x="692" y="494"/>
              <a:ext cx="4775" cy="9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 sz="2400"/>
            </a:p>
          </p:txBody>
        </p:sp>
        <p:grpSp>
          <p:nvGrpSpPr>
            <p:cNvPr id="6" name="Group 324"/>
            <p:cNvGrpSpPr>
              <a:grpSpLocks/>
            </p:cNvGrpSpPr>
            <p:nvPr userDrawn="1"/>
          </p:nvGrpSpPr>
          <p:grpSpPr bwMode="auto"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7" name="Line 224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8" name="Line 225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9" name="Line 226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0" name="Line 227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" name="Line 228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" name="Line 229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3" name="Line 230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4" name="Line 231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5" name="Line 232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6" name="Line 233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7" name="Line 234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8" name="Line 235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9" name="Line 236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20" name="Line 237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21" name="Line 238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22" name="Line 239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23" name="Line 240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24" name="Line 241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25" name="Line 242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26" name="Line 243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27" name="Line 244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28" name="Line 245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29" name="Line 246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30" name="Line 247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31" name="Line 248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32" name="Line 249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33" name="Line 250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34" name="Line 251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35" name="Line 252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36" name="Line 253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37" name="Line 254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38" name="Line 255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39" name="Line 256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40" name="Line 257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41" name="Line 258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42" name="Line 259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43" name="Line 260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44" name="Line 261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45" name="Line 262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46" name="Line 263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47" name="Line 264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48" name="Line 265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49" name="Line 266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50" name="Line 267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51" name="Line 268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52" name="Line 269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53" name="Line 270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54" name="Line 271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55" name="Line 272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56" name="Line 273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57" name="Line 274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58" name="Line 275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59" name="Line 276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60" name="Line 277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61" name="Line 278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62" name="Line 279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63" name="Line 280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64" name="Line 281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65" name="Line 282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66" name="Line 283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67" name="Line 284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68" name="Line 285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69" name="Line 286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70" name="Line 287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71" name="Line 288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72" name="Line 289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73" name="Line 290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74" name="Line 291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75" name="Line 292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76" name="Line 293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77" name="Line 294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78" name="Line 295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79" name="Line 296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80" name="Line 297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81" name="Line 298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82" name="Line 299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83" name="Line 300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84" name="Line 301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85" name="Line 302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86" name="Line 303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87" name="Line 304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88" name="Line 305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89" name="Line 306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90" name="Line 307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91" name="Line 308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92" name="Line 309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93" name="Line 310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94" name="Line 311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95" name="Line 312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96" name="Line 313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97" name="Line 314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98" name="Line 315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99" name="Line 316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00" name="Line 317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01" name="Line 318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02" name="Line 319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03" name="Line 320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04" name="Line 321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</p:grpSp>
      </p:grpSp>
      <p:sp>
        <p:nvSpPr>
          <p:cNvPr id="105" name="Rectangle 220"/>
          <p:cNvSpPr>
            <a:spLocks noChangeArrowheads="1"/>
          </p:cNvSpPr>
          <p:nvPr/>
        </p:nvSpPr>
        <p:spPr bwMode="auto"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sz="2400"/>
          </a:p>
        </p:txBody>
      </p:sp>
      <p:sp>
        <p:nvSpPr>
          <p:cNvPr id="106" name="Rectangle 219"/>
          <p:cNvSpPr>
            <a:spLocks noChangeArrowheads="1"/>
          </p:cNvSpPr>
          <p:nvPr/>
        </p:nvSpPr>
        <p:spPr bwMode="auto"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sz="2400"/>
          </a:p>
        </p:txBody>
      </p:sp>
      <p:sp>
        <p:nvSpPr>
          <p:cNvPr id="3175" name="Rectangle 103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93" name="Rectangle 221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7" name="Rectangle 105"/>
          <p:cNvSpPr>
            <a:spLocks noGrp="1" noChangeArrowheads="1"/>
          </p:cNvSpPr>
          <p:nvPr>
            <p:ph type="dt" sz="half" idx="10"/>
          </p:nvPr>
        </p:nvSpPr>
        <p:spPr>
          <a:xfrm>
            <a:off x="1387475" y="63579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" name="Rectangle 10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22688" y="6357938"/>
            <a:ext cx="227171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" name="Rectangle 10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64300" y="6361113"/>
            <a:ext cx="19065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8AA67-28F0-4809-9A3B-F91E6796ED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 autoUpdateAnimBg="0"/>
      <p:bldP spid="106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D92E2-91FB-49A3-BE64-9918839611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78625" y="609600"/>
            <a:ext cx="1989138" cy="5486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09625" y="609600"/>
            <a:ext cx="5816600" cy="5486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AA604-1831-4B9C-B8F1-9177212165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60513-48B7-4B31-8EB6-E12A7D7F73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6E5AA-A1A6-41BA-9AAC-9EEE82542B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5E847-16A2-4078-BD2B-B80DE0A50D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9B8B0-52E7-4721-9255-7E2F114CF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B98E9-EBCB-49C8-9BE1-4E0743274C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6A5C9-F358-42E6-8456-71BF72256D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06F5C-3AAF-46E9-A353-22A30C8844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81EBB-55BC-4149-86C5-AB2A9C649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25"/>
          <p:cNvGrpSpPr>
            <a:grpSpLocks/>
          </p:cNvGrpSpPr>
          <p:nvPr/>
        </p:nvGrpSpPr>
        <p:grpSpPr bwMode="auto">
          <a:xfrm>
            <a:off x="-304800" y="-228600"/>
            <a:ext cx="8915400" cy="6713538"/>
            <a:chOff x="0" y="43"/>
            <a:chExt cx="5616" cy="4229"/>
          </a:xfrm>
        </p:grpSpPr>
        <p:grpSp>
          <p:nvGrpSpPr>
            <p:cNvPr id="10248" name="Group 222"/>
            <p:cNvGrpSpPr>
              <a:grpSpLocks/>
            </p:cNvGrpSpPr>
            <p:nvPr userDrawn="1"/>
          </p:nvGrpSpPr>
          <p:grpSpPr bwMode="auto">
            <a:xfrm>
              <a:off x="0" y="43"/>
              <a:ext cx="408" cy="4229"/>
              <a:chOff x="0" y="43"/>
              <a:chExt cx="5760" cy="4229"/>
            </a:xfrm>
          </p:grpSpPr>
          <p:sp>
            <p:nvSpPr>
              <p:cNvPr id="1146" name="Line 122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47" name="Line 123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48" name="Line 124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49" name="Line 125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50" name="Line 126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51" name="Line 127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52" name="Line 128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53" name="Line 129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54" name="Line 130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55" name="Line 131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56" name="Line 132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57" name="Line 133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58" name="Line 134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59" name="Line 135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60" name="Line 136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61" name="Line 137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62" name="Line 138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63" name="Line 139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64" name="Line 140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65" name="Line 141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66" name="Line 142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67" name="Line 143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68" name="Line 144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69" name="Line 145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70" name="Line 146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71" name="Line 147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72" name="Line 148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73" name="Line 149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74" name="Line 150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75" name="Line 151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76" name="Line 152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77" name="Line 153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78" name="Line 154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79" name="Line 155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80" name="Line 156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81" name="Line 157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82" name="Line 158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83" name="Line 159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84" name="Line 160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85" name="Line 161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86" name="Line 162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87" name="Line 163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88" name="Line 164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89" name="Line 165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90" name="Line 166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91" name="Line 167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92" name="Line 168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93" name="Line 169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94" name="Line 170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95" name="Line 171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96" name="Line 172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97" name="Line 173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98" name="Line 174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99" name="Line 175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00" name="Line 176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01" name="Line 177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02" name="Line 178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03" name="Line 179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04" name="Line 180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06" name="Line 182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07" name="Line 183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08" name="Line 184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09" name="Line 185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10" name="Line 186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11" name="Line 187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12" name="Line 188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13" name="Line 189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14" name="Line 190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15" name="Line 191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16" name="Line 192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17" name="Line 193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20" name="Line 196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21" name="Line 197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24" name="Line 200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25" name="Line 201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26" name="Line 202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27" name="Line 203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28" name="Line 204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29" name="Line 205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30" name="Line 206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31" name="Line 207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32" name="Line 208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33" name="Line 209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34" name="Line 210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35" name="Line 211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36" name="Line 212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37" name="Line 213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38" name="Line 214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39" name="Line 215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40" name="Line 216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41" name="Line 217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42" name="Line 218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243" name="Line 219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</p:grpSp>
        <p:grpSp>
          <p:nvGrpSpPr>
            <p:cNvPr id="10249" name="Group 224"/>
            <p:cNvGrpSpPr>
              <a:grpSpLocks/>
            </p:cNvGrpSpPr>
            <p:nvPr userDrawn="1"/>
          </p:nvGrpSpPr>
          <p:grpSpPr bwMode="auto">
            <a:xfrm>
              <a:off x="400" y="205"/>
              <a:ext cx="5216" cy="1123"/>
              <a:chOff x="400" y="205"/>
              <a:chExt cx="5216" cy="1123"/>
            </a:xfrm>
          </p:grpSpPr>
          <p:sp>
            <p:nvSpPr>
              <p:cNvPr id="1140" name="Rectangle 116"/>
              <p:cNvSpPr>
                <a:spLocks noChangeArrowheads="1"/>
              </p:cNvSpPr>
              <p:nvPr userDrawn="1"/>
            </p:nvSpPr>
            <p:spPr bwMode="auto">
              <a:xfrm>
                <a:off x="557" y="205"/>
                <a:ext cx="313" cy="91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36" name="Rectangle 112"/>
              <p:cNvSpPr>
                <a:spLocks noChangeArrowheads="1"/>
              </p:cNvSpPr>
              <p:nvPr userDrawn="1"/>
            </p:nvSpPr>
            <p:spPr bwMode="auto">
              <a:xfrm>
                <a:off x="400" y="288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41" name="Rectangle 117"/>
              <p:cNvSpPr>
                <a:spLocks noChangeArrowheads="1"/>
              </p:cNvSpPr>
              <p:nvPr userDrawn="1"/>
            </p:nvSpPr>
            <p:spPr bwMode="auto">
              <a:xfrm>
                <a:off x="4599" y="1115"/>
                <a:ext cx="929" cy="21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  <p:sp>
            <p:nvSpPr>
              <p:cNvPr id="1137" name="Rectangle 113"/>
              <p:cNvSpPr>
                <a:spLocks noChangeArrowheads="1"/>
              </p:cNvSpPr>
              <p:nvPr userDrawn="1"/>
            </p:nvSpPr>
            <p:spPr bwMode="auto">
              <a:xfrm>
                <a:off x="2049" y="1211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 sz="2400"/>
              </a:p>
            </p:txBody>
          </p:sp>
        </p:grpSp>
      </p:grp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fld id="{04A97241-27CC-4D60-BF80-8C680E535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6096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png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15.xml"/><Relationship Id="rId21" Type="http://schemas.openxmlformats.org/officeDocument/2006/relationships/oleObject" Target="../embeddings/oleObject19.bin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png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2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png"/><Relationship Id="rId1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jpeg"/><Relationship Id="rId5" Type="http://schemas.openxmlformats.org/officeDocument/2006/relationships/image" Target="../media/image61.jpeg"/><Relationship Id="rId4" Type="http://schemas.openxmlformats.org/officeDocument/2006/relationships/image" Target="../media/image60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13" Type="http://schemas.openxmlformats.org/officeDocument/2006/relationships/image" Target="../media/image74.jpeg"/><Relationship Id="rId18" Type="http://schemas.openxmlformats.org/officeDocument/2006/relationships/image" Target="../media/image79.jpeg"/><Relationship Id="rId3" Type="http://schemas.openxmlformats.org/officeDocument/2006/relationships/image" Target="../media/image64.jpeg"/><Relationship Id="rId7" Type="http://schemas.openxmlformats.org/officeDocument/2006/relationships/image" Target="../media/image68.jpeg"/><Relationship Id="rId12" Type="http://schemas.openxmlformats.org/officeDocument/2006/relationships/image" Target="../media/image73.jpeg"/><Relationship Id="rId17" Type="http://schemas.openxmlformats.org/officeDocument/2006/relationships/image" Target="../media/image78.jpe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7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jpeg"/><Relationship Id="rId11" Type="http://schemas.openxmlformats.org/officeDocument/2006/relationships/image" Target="../media/image72.jpeg"/><Relationship Id="rId5" Type="http://schemas.openxmlformats.org/officeDocument/2006/relationships/image" Target="../media/image66.jpeg"/><Relationship Id="rId15" Type="http://schemas.openxmlformats.org/officeDocument/2006/relationships/image" Target="../media/image76.jpeg"/><Relationship Id="rId10" Type="http://schemas.openxmlformats.org/officeDocument/2006/relationships/image" Target="../media/image71.jpeg"/><Relationship Id="rId4" Type="http://schemas.openxmlformats.org/officeDocument/2006/relationships/image" Target="../media/image65.jpeg"/><Relationship Id="rId9" Type="http://schemas.openxmlformats.org/officeDocument/2006/relationships/image" Target="../media/image70.jpeg"/><Relationship Id="rId14" Type="http://schemas.openxmlformats.org/officeDocument/2006/relationships/image" Target="../media/image7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2E4797-9115-47D6-A1F8-7290EF02FC4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3366"/>
                </a:solidFill>
                <a:ea typeface="SimSun" pitchFamily="2" charset="-122"/>
              </a:rPr>
              <a:t>Representation of Objects - Classification</a:t>
            </a:r>
            <a:endParaRPr lang="en-US" altLang="zh-CN" sz="3600" dirty="0" smtClean="0">
              <a:solidFill>
                <a:srgbClr val="003366"/>
              </a:solidFill>
              <a:ea typeface="SimSun" pitchFamily="2" charset="-122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Espace réservé du numéro de diapositive 5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43819C5-72D5-4C32-AE25-EC9715C0D094}" type="slidenum">
              <a:rPr lang="en-US" sz="1400">
                <a:solidFill>
                  <a:schemeClr val="folHlink"/>
                </a:solidFill>
              </a:rPr>
              <a:pPr algn="r"/>
              <a:t>10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Features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8763"/>
            <a:ext cx="8534400" cy="19002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smtClean="0">
              <a:solidFill>
                <a:srgbClr val="003366"/>
              </a:solidFill>
              <a:ea typeface="SimSun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b="1" smtClean="0">
                <a:solidFill>
                  <a:srgbClr val="FF0000"/>
                </a:solidFill>
              </a:rPr>
              <a:t>F</a:t>
            </a:r>
            <a:r>
              <a:rPr lang="cs-CZ" sz="2400" b="1" smtClean="0">
                <a:solidFill>
                  <a:srgbClr val="FF0000"/>
                </a:solidFill>
              </a:rPr>
              <a:t>eature extraction</a:t>
            </a:r>
            <a:r>
              <a:rPr lang="cs-CZ" sz="2400" smtClean="0"/>
              <a:t> aims to create discriminative features good for classification</a:t>
            </a:r>
            <a:endParaRPr lang="en-US" sz="2400" smtClean="0"/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>
                <a:ea typeface="SimSun" pitchFamily="2" charset="-122"/>
              </a:rPr>
              <a:t>Good Features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400" smtClean="0">
              <a:ea typeface="SimSun" pitchFamily="2" charset="-122"/>
            </a:endParaRPr>
          </a:p>
        </p:txBody>
      </p:sp>
      <p:sp>
        <p:nvSpPr>
          <p:cNvPr id="8199" name="Text Box 5"/>
          <p:cNvSpPr txBox="1">
            <a:spLocks noChangeArrowheads="1"/>
          </p:cNvSpPr>
          <p:nvPr/>
        </p:nvSpPr>
        <p:spPr bwMode="auto">
          <a:xfrm>
            <a:off x="914400" y="3276600"/>
            <a:ext cx="6477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cs-CZ" sz="2000"/>
              <a:t> Objects from the same class have similar feature values.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cs-CZ" sz="2000"/>
              <a:t> Objects from different classes have different values.</a:t>
            </a:r>
            <a:endParaRPr lang="cs-CZ" sz="2400"/>
          </a:p>
        </p:txBody>
      </p:sp>
      <p:graphicFrame>
        <p:nvGraphicFramePr>
          <p:cNvPr id="221190" name="Object 6"/>
          <p:cNvGraphicFramePr>
            <a:graphicFrameLocks noChangeAspect="1"/>
          </p:cNvGraphicFramePr>
          <p:nvPr/>
        </p:nvGraphicFramePr>
        <p:xfrm>
          <a:off x="1447800" y="4038600"/>
          <a:ext cx="24669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Image bitmap" r:id="rId4" imgW="2467319" imgH="2057143" progId="Paint.Picture">
                  <p:embed/>
                </p:oleObj>
              </mc:Choice>
              <mc:Fallback>
                <p:oleObj name="Image bitmap" r:id="rId4" imgW="2467319" imgH="2057143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038600"/>
                        <a:ext cx="24669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1" name="Object 7"/>
          <p:cNvGraphicFramePr>
            <a:graphicFrameLocks noChangeAspect="1"/>
          </p:cNvGraphicFramePr>
          <p:nvPr/>
        </p:nvGraphicFramePr>
        <p:xfrm>
          <a:off x="5029200" y="4267200"/>
          <a:ext cx="1895475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Image bitmap" r:id="rId6" imgW="1895238" imgH="1552792" progId="Paint.Picture">
                  <p:embed/>
                </p:oleObj>
              </mc:Choice>
              <mc:Fallback>
                <p:oleObj name="Image bitmap" r:id="rId6" imgW="1895238" imgH="1552792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267200"/>
                        <a:ext cx="1895475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1752600" y="6172200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“Good” features</a:t>
            </a:r>
            <a:endParaRPr lang="cs-CZ" sz="2000"/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5181600" y="61722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“Bad” features</a:t>
            </a:r>
            <a:endParaRPr lang="cs-CZ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2" grpId="0"/>
      <p:bldP spid="2211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u numéro de diapositive 5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3E2F411-A19C-4B50-8CCA-FC5A1D636A06}" type="slidenum">
              <a:rPr lang="en-US" sz="1400">
                <a:solidFill>
                  <a:schemeClr val="folHlink"/>
                </a:solidFill>
              </a:rPr>
              <a:pPr algn="r"/>
              <a:t>11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Features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833563"/>
            <a:ext cx="8534400" cy="4414837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mtClean="0"/>
              <a:t>Use fewer features if possible</a:t>
            </a:r>
          </a:p>
          <a:p>
            <a:pPr eaLnBrk="1" hangingPunct="1">
              <a:lnSpc>
                <a:spcPct val="130000"/>
              </a:lnSpc>
            </a:pPr>
            <a:r>
              <a:rPr lang="en-US" smtClean="0"/>
              <a:t>Use features that differentiate classes well</a:t>
            </a:r>
          </a:p>
          <a:p>
            <a:pPr>
              <a:lnSpc>
                <a:spcPct val="130000"/>
              </a:lnSpc>
            </a:pPr>
            <a:r>
              <a:rPr lang="en-US" smtClean="0"/>
              <a:t>Character recognition example</a:t>
            </a:r>
          </a:p>
          <a:p>
            <a:pPr lvl="1">
              <a:lnSpc>
                <a:spcPct val="130000"/>
              </a:lnSpc>
            </a:pPr>
            <a:r>
              <a:rPr lang="en-US" sz="2400" smtClean="0"/>
              <a:t>Good features: aspect ratio, presence of loops</a:t>
            </a:r>
          </a:p>
          <a:p>
            <a:pPr lvl="1">
              <a:lnSpc>
                <a:spcPct val="130000"/>
              </a:lnSpc>
            </a:pPr>
            <a:r>
              <a:rPr lang="en-US" sz="2400" smtClean="0"/>
              <a:t>Bad features: number of black pixels, number of connected components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en-US" altLang="zh-CN" smtClean="0">
              <a:ea typeface="SimSun" pitchFamily="2" charset="-122"/>
            </a:endParaRPr>
          </a:p>
          <a:p>
            <a:pPr lvl="1" eaLnBrk="1" hangingPunct="1">
              <a:lnSpc>
                <a:spcPct val="130000"/>
              </a:lnSpc>
            </a:pPr>
            <a:endParaRPr lang="en-US" altLang="zh-CN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u numéro de diapositive 5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FF6FBDD-C3C1-4D29-96F4-16C5FA57223F}" type="slidenum">
              <a:rPr lang="en-US" sz="1400">
                <a:solidFill>
                  <a:schemeClr val="folHlink"/>
                </a:solidFill>
              </a:rPr>
              <a:pPr algn="r"/>
              <a:t>12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Classifier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2438400"/>
            <a:ext cx="6019800" cy="833438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mtClean="0"/>
              <a:t>Identify the class of a given pattern</a:t>
            </a:r>
            <a:endParaRPr lang="en-US" sz="2800" smtClean="0"/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en-US" altLang="zh-CN" smtClean="0">
              <a:ea typeface="SimSun" pitchFamily="2" charset="-122"/>
            </a:endParaRPr>
          </a:p>
          <a:p>
            <a:pPr lvl="1" eaLnBrk="1" hangingPunct="1">
              <a:lnSpc>
                <a:spcPct val="130000"/>
              </a:lnSpc>
            </a:pPr>
            <a:endParaRPr lang="en-US" altLang="zh-CN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u numéro de diapositive 5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FC7BC61-ADBF-449E-B367-52B691093C76}" type="slidenum">
              <a:rPr lang="en-US" sz="1400">
                <a:solidFill>
                  <a:schemeClr val="folHlink"/>
                </a:solidFill>
              </a:rPr>
              <a:pPr algn="r"/>
              <a:t>13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Classifier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7363"/>
            <a:ext cx="8534400" cy="266223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3366"/>
                </a:solidFill>
                <a:ea typeface="SimSun" pitchFamily="2" charset="-122"/>
              </a:rPr>
              <a:t>Distance between Feature Vectors</a:t>
            </a:r>
            <a:endParaRPr lang="en-US" sz="2400" smtClean="0"/>
          </a:p>
          <a:p>
            <a:pPr>
              <a:lnSpc>
                <a:spcPct val="120000"/>
              </a:lnSpc>
            </a:pPr>
            <a:r>
              <a:rPr lang="en-US" sz="2400" smtClean="0"/>
              <a:t>Instead of finding template exactly matching input template look at how close feature vectors are</a:t>
            </a:r>
          </a:p>
          <a:p>
            <a:pPr>
              <a:lnSpc>
                <a:spcPct val="120000"/>
              </a:lnSpc>
            </a:pPr>
            <a:r>
              <a:rPr lang="en-US" sz="2400" smtClean="0"/>
              <a:t> </a:t>
            </a:r>
            <a:r>
              <a:rPr lang="en-US" sz="2400" u="sng" smtClean="0"/>
              <a:t>Nearest neighbor</a:t>
            </a:r>
            <a:r>
              <a:rPr lang="en-US" sz="2400" smtClean="0"/>
              <a:t> classification algorithm: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Char char="•"/>
            </a:pPr>
            <a:endParaRPr lang="en-US" altLang="zh-CN" sz="2800" smtClean="0">
              <a:ea typeface="SimSun" pitchFamily="2" charset="-122"/>
            </a:endParaRPr>
          </a:p>
        </p:txBody>
      </p:sp>
      <p:sp>
        <p:nvSpPr>
          <p:cNvPr id="23557" name="Text Box 10"/>
          <p:cNvSpPr txBox="1">
            <a:spLocks noChangeArrowheads="1"/>
          </p:cNvSpPr>
          <p:nvPr/>
        </p:nvSpPr>
        <p:spPr bwMode="auto">
          <a:xfrm>
            <a:off x="609600" y="3838575"/>
            <a:ext cx="4191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>
              <a:buFontTx/>
              <a:buAutoNum type="arabicPeriod"/>
            </a:pPr>
            <a:r>
              <a:rPr lang="en-US" sz="1800">
                <a:solidFill>
                  <a:schemeClr val="folHlink"/>
                </a:solidFill>
              </a:rPr>
              <a:t>Find template closest to the input pattern.</a:t>
            </a:r>
          </a:p>
          <a:p>
            <a:pPr marL="914400" lvl="1" indent="-457200">
              <a:buFontTx/>
              <a:buAutoNum type="arabicPeriod"/>
            </a:pPr>
            <a:r>
              <a:rPr lang="en-US" sz="1800">
                <a:solidFill>
                  <a:schemeClr val="folHlink"/>
                </a:solidFill>
              </a:rPr>
              <a:t>Classify pattern to the same class as closest template</a:t>
            </a:r>
            <a:r>
              <a:rPr lang="en-US" sz="1800">
                <a:solidFill>
                  <a:schemeClr val="accent2"/>
                </a:solidFill>
              </a:rPr>
              <a:t>.</a:t>
            </a:r>
          </a:p>
        </p:txBody>
      </p:sp>
      <p:grpSp>
        <p:nvGrpSpPr>
          <p:cNvPr id="23558" name="Group 11"/>
          <p:cNvGrpSpPr>
            <a:grpSpLocks/>
          </p:cNvGrpSpPr>
          <p:nvPr/>
        </p:nvGrpSpPr>
        <p:grpSpPr bwMode="auto">
          <a:xfrm>
            <a:off x="5181600" y="3886200"/>
            <a:ext cx="3429000" cy="2579688"/>
            <a:chOff x="672" y="2256"/>
            <a:chExt cx="2160" cy="1625"/>
          </a:xfrm>
        </p:grpSpPr>
        <p:sp>
          <p:nvSpPr>
            <p:cNvPr id="23559" name="Line 12"/>
            <p:cNvSpPr>
              <a:spLocks noChangeShapeType="1"/>
            </p:cNvSpPr>
            <p:nvPr/>
          </p:nvSpPr>
          <p:spPr bwMode="auto">
            <a:xfrm flipV="1">
              <a:off x="672" y="2429"/>
              <a:ext cx="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60" name="Line 13"/>
            <p:cNvSpPr>
              <a:spLocks noChangeShapeType="1"/>
            </p:cNvSpPr>
            <p:nvPr/>
          </p:nvSpPr>
          <p:spPr bwMode="auto">
            <a:xfrm>
              <a:off x="672" y="3881"/>
              <a:ext cx="2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61" name="Oval 14"/>
            <p:cNvSpPr>
              <a:spLocks noChangeArrowheads="1"/>
            </p:cNvSpPr>
            <p:nvPr/>
          </p:nvSpPr>
          <p:spPr bwMode="auto">
            <a:xfrm>
              <a:off x="1006" y="2671"/>
              <a:ext cx="67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Oval 15"/>
            <p:cNvSpPr>
              <a:spLocks noChangeArrowheads="1"/>
            </p:cNvSpPr>
            <p:nvPr/>
          </p:nvSpPr>
          <p:spPr bwMode="auto">
            <a:xfrm>
              <a:off x="1274" y="2913"/>
              <a:ext cx="66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Oval 16"/>
            <p:cNvSpPr>
              <a:spLocks noChangeArrowheads="1"/>
            </p:cNvSpPr>
            <p:nvPr/>
          </p:nvSpPr>
          <p:spPr bwMode="auto">
            <a:xfrm>
              <a:off x="1274" y="3155"/>
              <a:ext cx="66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Oval 17"/>
            <p:cNvSpPr>
              <a:spLocks noChangeArrowheads="1"/>
            </p:cNvSpPr>
            <p:nvPr/>
          </p:nvSpPr>
          <p:spPr bwMode="auto">
            <a:xfrm>
              <a:off x="873" y="3094"/>
              <a:ext cx="66" cy="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Oval 18"/>
            <p:cNvSpPr>
              <a:spLocks noChangeArrowheads="1"/>
            </p:cNvSpPr>
            <p:nvPr/>
          </p:nvSpPr>
          <p:spPr bwMode="auto">
            <a:xfrm>
              <a:off x="1006" y="3276"/>
              <a:ext cx="67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566" name="Group 19"/>
            <p:cNvGrpSpPr>
              <a:grpSpLocks/>
            </p:cNvGrpSpPr>
            <p:nvPr/>
          </p:nvGrpSpPr>
          <p:grpSpPr bwMode="auto">
            <a:xfrm>
              <a:off x="2209" y="2852"/>
              <a:ext cx="134" cy="121"/>
              <a:chOff x="2880" y="2928"/>
              <a:chExt cx="96" cy="96"/>
            </a:xfrm>
          </p:grpSpPr>
          <p:sp>
            <p:nvSpPr>
              <p:cNvPr id="23584" name="Line 20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585" name="Line 21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3567" name="Group 22"/>
            <p:cNvGrpSpPr>
              <a:grpSpLocks/>
            </p:cNvGrpSpPr>
            <p:nvPr/>
          </p:nvGrpSpPr>
          <p:grpSpPr bwMode="auto">
            <a:xfrm>
              <a:off x="1742" y="3397"/>
              <a:ext cx="133" cy="121"/>
              <a:chOff x="2880" y="2928"/>
              <a:chExt cx="96" cy="96"/>
            </a:xfrm>
          </p:grpSpPr>
          <p:sp>
            <p:nvSpPr>
              <p:cNvPr id="23582" name="Line 23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583" name="Line 24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3568" name="Group 25"/>
            <p:cNvGrpSpPr>
              <a:grpSpLocks/>
            </p:cNvGrpSpPr>
            <p:nvPr/>
          </p:nvGrpSpPr>
          <p:grpSpPr bwMode="auto">
            <a:xfrm>
              <a:off x="2143" y="3336"/>
              <a:ext cx="133" cy="121"/>
              <a:chOff x="2880" y="2928"/>
              <a:chExt cx="96" cy="96"/>
            </a:xfrm>
          </p:grpSpPr>
          <p:sp>
            <p:nvSpPr>
              <p:cNvPr id="23580" name="Line 26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581" name="Line 27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3569" name="Group 28"/>
            <p:cNvGrpSpPr>
              <a:grpSpLocks/>
            </p:cNvGrpSpPr>
            <p:nvPr/>
          </p:nvGrpSpPr>
          <p:grpSpPr bwMode="auto">
            <a:xfrm>
              <a:off x="2410" y="3215"/>
              <a:ext cx="134" cy="121"/>
              <a:chOff x="2880" y="2928"/>
              <a:chExt cx="96" cy="96"/>
            </a:xfrm>
          </p:grpSpPr>
          <p:sp>
            <p:nvSpPr>
              <p:cNvPr id="23578" name="Line 29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579" name="Line 30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3570" name="Group 31"/>
            <p:cNvGrpSpPr>
              <a:grpSpLocks/>
            </p:cNvGrpSpPr>
            <p:nvPr/>
          </p:nvGrpSpPr>
          <p:grpSpPr bwMode="auto">
            <a:xfrm>
              <a:off x="2009" y="3094"/>
              <a:ext cx="134" cy="121"/>
              <a:chOff x="2880" y="2928"/>
              <a:chExt cx="96" cy="96"/>
            </a:xfrm>
          </p:grpSpPr>
          <p:sp>
            <p:nvSpPr>
              <p:cNvPr id="23576" name="Line 32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577" name="Line 33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23571" name="Text Box 34"/>
            <p:cNvSpPr txBox="1">
              <a:spLocks noChangeArrowheads="1"/>
            </p:cNvSpPr>
            <p:nvPr/>
          </p:nvSpPr>
          <p:spPr bwMode="auto">
            <a:xfrm>
              <a:off x="859" y="2256"/>
              <a:ext cx="4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Class 1</a:t>
              </a:r>
            </a:p>
          </p:txBody>
        </p:sp>
        <p:sp>
          <p:nvSpPr>
            <p:cNvPr id="23572" name="Text Box 35"/>
            <p:cNvSpPr txBox="1">
              <a:spLocks noChangeArrowheads="1"/>
            </p:cNvSpPr>
            <p:nvPr/>
          </p:nvSpPr>
          <p:spPr bwMode="auto">
            <a:xfrm>
              <a:off x="2343" y="2512"/>
              <a:ext cx="4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Class 2</a:t>
              </a:r>
            </a:p>
          </p:txBody>
        </p:sp>
        <p:sp>
          <p:nvSpPr>
            <p:cNvPr id="23573" name="Oval 36"/>
            <p:cNvSpPr>
              <a:spLocks noChangeArrowheads="1"/>
            </p:cNvSpPr>
            <p:nvPr/>
          </p:nvSpPr>
          <p:spPr bwMode="auto">
            <a:xfrm>
              <a:off x="1632" y="2640"/>
              <a:ext cx="96" cy="9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Line 37"/>
            <p:cNvSpPr>
              <a:spLocks noChangeShapeType="1"/>
            </p:cNvSpPr>
            <p:nvPr/>
          </p:nvSpPr>
          <p:spPr bwMode="auto">
            <a:xfrm flipV="1">
              <a:off x="1344" y="273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75" name="Line 38"/>
            <p:cNvSpPr>
              <a:spLocks noChangeShapeType="1"/>
            </p:cNvSpPr>
            <p:nvPr/>
          </p:nvSpPr>
          <p:spPr bwMode="auto">
            <a:xfrm>
              <a:off x="1728" y="2736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u numéro de diapositive 5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F4F4A12-9EB6-49A9-9A57-2D641DD5AA2B}" type="slidenum">
              <a:rPr lang="en-US" sz="1400">
                <a:solidFill>
                  <a:schemeClr val="folHlink"/>
                </a:solidFill>
              </a:rPr>
              <a:pPr algn="r"/>
              <a:t>14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Classifier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81163"/>
            <a:ext cx="8534400" cy="266223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003366"/>
                </a:solidFill>
                <a:ea typeface="SimSun" pitchFamily="2" charset="-122"/>
              </a:rPr>
              <a:t>K-Nearest Neighbor Classifier</a:t>
            </a:r>
            <a:endParaRPr lang="en-US" sz="2800" smtClean="0"/>
          </a:p>
          <a:p>
            <a:pPr>
              <a:lnSpc>
                <a:spcPct val="120000"/>
              </a:lnSpc>
            </a:pPr>
            <a:r>
              <a:rPr lang="en-US" sz="2400" smtClean="0"/>
              <a:t>Use k nearest neighbors instead of 1 to classify pattern.</a:t>
            </a:r>
            <a:endParaRPr lang="en-US" altLang="zh-CN" sz="2400" smtClean="0">
              <a:ea typeface="SimSun" pitchFamily="2" charset="-122"/>
            </a:endParaRPr>
          </a:p>
        </p:txBody>
      </p:sp>
      <p:grpSp>
        <p:nvGrpSpPr>
          <p:cNvPr id="24581" name="Group 34"/>
          <p:cNvGrpSpPr>
            <a:grpSpLocks/>
          </p:cNvGrpSpPr>
          <p:nvPr/>
        </p:nvGrpSpPr>
        <p:grpSpPr bwMode="auto">
          <a:xfrm>
            <a:off x="2254250" y="2971800"/>
            <a:ext cx="3841750" cy="3200400"/>
            <a:chOff x="720" y="1728"/>
            <a:chExt cx="2420" cy="2016"/>
          </a:xfrm>
        </p:grpSpPr>
        <p:sp>
          <p:nvSpPr>
            <p:cNvPr id="24582" name="Line 35"/>
            <p:cNvSpPr>
              <a:spLocks noChangeShapeType="1"/>
            </p:cNvSpPr>
            <p:nvPr/>
          </p:nvSpPr>
          <p:spPr bwMode="auto">
            <a:xfrm flipV="1">
              <a:off x="720" y="2114"/>
              <a:ext cx="0" cy="1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583" name="Line 36"/>
            <p:cNvSpPr>
              <a:spLocks noChangeShapeType="1"/>
            </p:cNvSpPr>
            <p:nvPr/>
          </p:nvSpPr>
          <p:spPr bwMode="auto">
            <a:xfrm>
              <a:off x="720" y="3744"/>
              <a:ext cx="2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584" name="Oval 37"/>
            <p:cNvSpPr>
              <a:spLocks noChangeArrowheads="1"/>
            </p:cNvSpPr>
            <p:nvPr/>
          </p:nvSpPr>
          <p:spPr bwMode="auto">
            <a:xfrm>
              <a:off x="1106" y="2386"/>
              <a:ext cx="77" cy="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Oval 38"/>
            <p:cNvSpPr>
              <a:spLocks noChangeArrowheads="1"/>
            </p:cNvSpPr>
            <p:nvPr/>
          </p:nvSpPr>
          <p:spPr bwMode="auto">
            <a:xfrm>
              <a:off x="1416" y="2657"/>
              <a:ext cx="76" cy="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Oval 39"/>
            <p:cNvSpPr>
              <a:spLocks noChangeArrowheads="1"/>
            </p:cNvSpPr>
            <p:nvPr/>
          </p:nvSpPr>
          <p:spPr bwMode="auto">
            <a:xfrm>
              <a:off x="1392" y="2976"/>
              <a:ext cx="76" cy="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Oval 40"/>
            <p:cNvSpPr>
              <a:spLocks noChangeArrowheads="1"/>
            </p:cNvSpPr>
            <p:nvPr/>
          </p:nvSpPr>
          <p:spPr bwMode="auto">
            <a:xfrm>
              <a:off x="952" y="2861"/>
              <a:ext cx="77" cy="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Oval 41"/>
            <p:cNvSpPr>
              <a:spLocks noChangeArrowheads="1"/>
            </p:cNvSpPr>
            <p:nvPr/>
          </p:nvSpPr>
          <p:spPr bwMode="auto">
            <a:xfrm>
              <a:off x="1106" y="3065"/>
              <a:ext cx="77" cy="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589" name="Group 42"/>
            <p:cNvGrpSpPr>
              <a:grpSpLocks/>
            </p:cNvGrpSpPr>
            <p:nvPr/>
          </p:nvGrpSpPr>
          <p:grpSpPr bwMode="auto">
            <a:xfrm>
              <a:off x="2400" y="2592"/>
              <a:ext cx="155" cy="136"/>
              <a:chOff x="2880" y="2928"/>
              <a:chExt cx="96" cy="96"/>
            </a:xfrm>
          </p:grpSpPr>
          <p:sp>
            <p:nvSpPr>
              <p:cNvPr id="24608" name="Line 43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609" name="Line 44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4590" name="Group 45"/>
            <p:cNvGrpSpPr>
              <a:grpSpLocks/>
            </p:cNvGrpSpPr>
            <p:nvPr/>
          </p:nvGrpSpPr>
          <p:grpSpPr bwMode="auto">
            <a:xfrm>
              <a:off x="1957" y="3201"/>
              <a:ext cx="153" cy="136"/>
              <a:chOff x="2880" y="2928"/>
              <a:chExt cx="96" cy="96"/>
            </a:xfrm>
          </p:grpSpPr>
          <p:sp>
            <p:nvSpPr>
              <p:cNvPr id="24606" name="Line 46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607" name="Line 47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4591" name="Group 48"/>
            <p:cNvGrpSpPr>
              <a:grpSpLocks/>
            </p:cNvGrpSpPr>
            <p:nvPr/>
          </p:nvGrpSpPr>
          <p:grpSpPr bwMode="auto">
            <a:xfrm>
              <a:off x="2420" y="3132"/>
              <a:ext cx="154" cy="136"/>
              <a:chOff x="2880" y="2928"/>
              <a:chExt cx="96" cy="96"/>
            </a:xfrm>
          </p:grpSpPr>
          <p:sp>
            <p:nvSpPr>
              <p:cNvPr id="24604" name="Line 49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605" name="Line 50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4592" name="Group 51"/>
            <p:cNvGrpSpPr>
              <a:grpSpLocks/>
            </p:cNvGrpSpPr>
            <p:nvPr/>
          </p:nvGrpSpPr>
          <p:grpSpPr bwMode="auto">
            <a:xfrm>
              <a:off x="2729" y="2996"/>
              <a:ext cx="154" cy="136"/>
              <a:chOff x="2880" y="2928"/>
              <a:chExt cx="96" cy="96"/>
            </a:xfrm>
          </p:grpSpPr>
          <p:sp>
            <p:nvSpPr>
              <p:cNvPr id="24602" name="Line 52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603" name="Line 53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4593" name="Group 54"/>
            <p:cNvGrpSpPr>
              <a:grpSpLocks/>
            </p:cNvGrpSpPr>
            <p:nvPr/>
          </p:nvGrpSpPr>
          <p:grpSpPr bwMode="auto">
            <a:xfrm>
              <a:off x="2256" y="2784"/>
              <a:ext cx="155" cy="135"/>
              <a:chOff x="2880" y="2928"/>
              <a:chExt cx="96" cy="96"/>
            </a:xfrm>
          </p:grpSpPr>
          <p:sp>
            <p:nvSpPr>
              <p:cNvPr id="24600" name="Line 55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601" name="Line 56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24594" name="Text Box 57"/>
            <p:cNvSpPr txBox="1">
              <a:spLocks noChangeArrowheads="1"/>
            </p:cNvSpPr>
            <p:nvPr/>
          </p:nvSpPr>
          <p:spPr bwMode="auto">
            <a:xfrm>
              <a:off x="936" y="1920"/>
              <a:ext cx="4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Class 1</a:t>
              </a:r>
            </a:p>
          </p:txBody>
        </p:sp>
        <p:sp>
          <p:nvSpPr>
            <p:cNvPr id="24595" name="Text Box 58"/>
            <p:cNvSpPr txBox="1">
              <a:spLocks noChangeArrowheads="1"/>
            </p:cNvSpPr>
            <p:nvPr/>
          </p:nvSpPr>
          <p:spPr bwMode="auto">
            <a:xfrm>
              <a:off x="2651" y="2207"/>
              <a:ext cx="4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Class 2</a:t>
              </a:r>
            </a:p>
          </p:txBody>
        </p:sp>
        <p:sp>
          <p:nvSpPr>
            <p:cNvPr id="24596" name="Oval 59"/>
            <p:cNvSpPr>
              <a:spLocks noChangeArrowheads="1"/>
            </p:cNvSpPr>
            <p:nvPr/>
          </p:nvSpPr>
          <p:spPr bwMode="auto">
            <a:xfrm>
              <a:off x="1829" y="2351"/>
              <a:ext cx="111" cy="10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7" name="Line 60"/>
            <p:cNvSpPr>
              <a:spLocks noChangeShapeType="1"/>
            </p:cNvSpPr>
            <p:nvPr/>
          </p:nvSpPr>
          <p:spPr bwMode="auto">
            <a:xfrm flipV="1">
              <a:off x="1497" y="2459"/>
              <a:ext cx="332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598" name="Line 61"/>
            <p:cNvSpPr>
              <a:spLocks noChangeShapeType="1"/>
            </p:cNvSpPr>
            <p:nvPr/>
          </p:nvSpPr>
          <p:spPr bwMode="auto">
            <a:xfrm>
              <a:off x="1940" y="2459"/>
              <a:ext cx="500" cy="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599" name="Oval 62"/>
            <p:cNvSpPr>
              <a:spLocks noChangeArrowheads="1"/>
            </p:cNvSpPr>
            <p:nvPr/>
          </p:nvSpPr>
          <p:spPr bwMode="auto">
            <a:xfrm>
              <a:off x="1200" y="1728"/>
              <a:ext cx="1440" cy="13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Espace réservé du numéro de diapositive 5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87A0591-3279-4888-8A33-F60CF8AE19E9}" type="slidenum">
              <a:rPr lang="en-US" sz="1400">
                <a:solidFill>
                  <a:schemeClr val="folHlink"/>
                </a:solidFill>
              </a:rPr>
              <a:pPr algn="r"/>
              <a:t>15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92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Classifier</a:t>
            </a:r>
          </a:p>
        </p:txBody>
      </p:sp>
      <p:sp>
        <p:nvSpPr>
          <p:cNvPr id="9231" name="Rectangle 34"/>
          <p:cNvSpPr>
            <a:spLocks noChangeArrowheads="1"/>
          </p:cNvSpPr>
          <p:nvPr/>
        </p:nvSpPr>
        <p:spPr bwMode="auto">
          <a:xfrm>
            <a:off x="479425" y="1828800"/>
            <a:ext cx="7826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400"/>
              <a:t>A classifier partitions feature space </a:t>
            </a:r>
            <a:r>
              <a:rPr lang="cs-CZ" sz="2400" i="1"/>
              <a:t>X</a:t>
            </a:r>
            <a:r>
              <a:rPr lang="cs-CZ" sz="2400"/>
              <a:t> into </a:t>
            </a:r>
            <a:r>
              <a:rPr lang="cs-CZ" sz="2400" b="1"/>
              <a:t>class-labeled regions</a:t>
            </a:r>
            <a:r>
              <a:rPr lang="cs-CZ" sz="2400"/>
              <a:t> such tha</a:t>
            </a:r>
            <a:r>
              <a:rPr lang="en-US" sz="2400"/>
              <a:t>t:</a:t>
            </a:r>
          </a:p>
        </p:txBody>
      </p:sp>
      <p:graphicFrame>
        <p:nvGraphicFramePr>
          <p:cNvPr id="9218" name="Object 35"/>
          <p:cNvGraphicFramePr>
            <a:graphicFrameLocks noChangeAspect="1"/>
          </p:cNvGraphicFramePr>
          <p:nvPr/>
        </p:nvGraphicFramePr>
        <p:xfrm>
          <a:off x="914400" y="2743200"/>
          <a:ext cx="3048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Rovnice" r:id="rId4" imgW="1523880" imgH="241200" progId="Equation.3">
                  <p:embed/>
                </p:oleObj>
              </mc:Choice>
              <mc:Fallback>
                <p:oleObj name="Rovnice" r:id="rId4" imgW="1523880" imgH="241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3200"/>
                        <a:ext cx="30480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7"/>
          <p:cNvGraphicFramePr>
            <a:graphicFrameLocks noChangeAspect="1"/>
          </p:cNvGraphicFramePr>
          <p:nvPr/>
        </p:nvGraphicFramePr>
        <p:xfrm>
          <a:off x="5029200" y="2743200"/>
          <a:ext cx="30480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Rovnice" r:id="rId6" imgW="1587240" imgH="241200" progId="Equation.3">
                  <p:embed/>
                </p:oleObj>
              </mc:Choice>
              <mc:Fallback>
                <p:oleObj name="Rovnice" r:id="rId6" imgW="1587240" imgH="2412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743200"/>
                        <a:ext cx="304800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Text Box 38"/>
          <p:cNvSpPr txBox="1">
            <a:spLocks noChangeArrowheads="1"/>
          </p:cNvSpPr>
          <p:nvPr/>
        </p:nvSpPr>
        <p:spPr bwMode="auto">
          <a:xfrm>
            <a:off x="4103688" y="2667000"/>
            <a:ext cx="6969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and</a:t>
            </a:r>
          </a:p>
        </p:txBody>
      </p:sp>
      <p:graphicFrame>
        <p:nvGraphicFramePr>
          <p:cNvPr id="9220" name="Object 50"/>
          <p:cNvGraphicFramePr>
            <a:graphicFrameLocks noChangeAspect="1"/>
          </p:cNvGraphicFramePr>
          <p:nvPr/>
        </p:nvGraphicFramePr>
        <p:xfrm>
          <a:off x="914400" y="3260725"/>
          <a:ext cx="31242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Rastrový obraz" r:id="rId8" imgW="2762636" imgH="2324424" progId="Obraz programu Malování">
                  <p:embed/>
                </p:oleObj>
              </mc:Choice>
              <mc:Fallback>
                <p:oleObj name="Rastrový obraz" r:id="rId8" imgW="2762636" imgH="2324424" progId="Obraz programu Malování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60725"/>
                        <a:ext cx="3124200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1"/>
          <p:cNvGraphicFramePr>
            <a:graphicFrameLocks noChangeAspect="1"/>
          </p:cNvGraphicFramePr>
          <p:nvPr/>
        </p:nvGraphicFramePr>
        <p:xfrm>
          <a:off x="4953000" y="3260725"/>
          <a:ext cx="2971800" cy="257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Rastrový obraz" r:id="rId10" imgW="2676899" imgH="2314286" progId="Obraz programu Malování">
                  <p:embed/>
                </p:oleObj>
              </mc:Choice>
              <mc:Fallback>
                <p:oleObj name="Rastrový obraz" r:id="rId10" imgW="2676899" imgH="2314286" progId="Obraz programu Malování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260725"/>
                        <a:ext cx="2971800" cy="257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52"/>
          <p:cNvGraphicFramePr>
            <a:graphicFrameLocks noChangeAspect="1"/>
          </p:cNvGraphicFramePr>
          <p:nvPr/>
        </p:nvGraphicFramePr>
        <p:xfrm>
          <a:off x="1447800" y="3794125"/>
          <a:ext cx="4603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Rovnice" r:id="rId12" imgW="203040" imgH="215640" progId="Equation.3">
                  <p:embed/>
                </p:oleObj>
              </mc:Choice>
              <mc:Fallback>
                <p:oleObj name="Rovnice" r:id="rId12" imgW="203040" imgH="21564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94125"/>
                        <a:ext cx="46037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53"/>
          <p:cNvGraphicFramePr>
            <a:graphicFrameLocks noChangeAspect="1"/>
          </p:cNvGraphicFramePr>
          <p:nvPr/>
        </p:nvGraphicFramePr>
        <p:xfrm>
          <a:off x="3124200" y="3870325"/>
          <a:ext cx="4889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Rovnice" r:id="rId14" imgW="215640" imgH="228600" progId="Equation.3">
                  <p:embed/>
                </p:oleObj>
              </mc:Choice>
              <mc:Fallback>
                <p:oleObj name="Rovnice" r:id="rId14" imgW="215640" imgH="2286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70325"/>
                        <a:ext cx="48895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54"/>
          <p:cNvGraphicFramePr>
            <a:graphicFrameLocks noChangeAspect="1"/>
          </p:cNvGraphicFramePr>
          <p:nvPr/>
        </p:nvGraphicFramePr>
        <p:xfrm>
          <a:off x="2133600" y="5013325"/>
          <a:ext cx="4889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Rovnice" r:id="rId16" imgW="215640" imgH="215640" progId="Equation.3">
                  <p:embed/>
                </p:oleObj>
              </mc:Choice>
              <mc:Fallback>
                <p:oleObj name="Rovnice" r:id="rId16" imgW="215640" imgH="21564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13325"/>
                        <a:ext cx="4889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55"/>
          <p:cNvGraphicFramePr>
            <a:graphicFrameLocks noChangeAspect="1"/>
          </p:cNvGraphicFramePr>
          <p:nvPr/>
        </p:nvGraphicFramePr>
        <p:xfrm>
          <a:off x="5715000" y="3565525"/>
          <a:ext cx="4603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Rovnice" r:id="rId18" imgW="203040" imgH="215640" progId="Equation.3">
                  <p:embed/>
                </p:oleObj>
              </mc:Choice>
              <mc:Fallback>
                <p:oleObj name="Rovnice" r:id="rId18" imgW="203040" imgH="21564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565525"/>
                        <a:ext cx="46037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56"/>
          <p:cNvGraphicFramePr>
            <a:graphicFrameLocks noChangeAspect="1"/>
          </p:cNvGraphicFramePr>
          <p:nvPr/>
        </p:nvGraphicFramePr>
        <p:xfrm>
          <a:off x="6934200" y="3946525"/>
          <a:ext cx="4603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Rovnice" r:id="rId19" imgW="203040" imgH="215640" progId="Equation.3">
                  <p:embed/>
                </p:oleObj>
              </mc:Choice>
              <mc:Fallback>
                <p:oleObj name="Rovnice" r:id="rId19" imgW="203040" imgH="21564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946525"/>
                        <a:ext cx="46037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57"/>
          <p:cNvGraphicFramePr>
            <a:graphicFrameLocks noChangeAspect="1"/>
          </p:cNvGraphicFramePr>
          <p:nvPr/>
        </p:nvGraphicFramePr>
        <p:xfrm>
          <a:off x="6096000" y="4556125"/>
          <a:ext cx="4889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Rovnice" r:id="rId20" imgW="215640" imgH="215640" progId="Equation.3">
                  <p:embed/>
                </p:oleObj>
              </mc:Choice>
              <mc:Fallback>
                <p:oleObj name="Rovnice" r:id="rId20" imgW="215640" imgH="21564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556125"/>
                        <a:ext cx="4889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58"/>
          <p:cNvGraphicFramePr>
            <a:graphicFrameLocks noChangeAspect="1"/>
          </p:cNvGraphicFramePr>
          <p:nvPr/>
        </p:nvGraphicFramePr>
        <p:xfrm>
          <a:off x="5181600" y="5089525"/>
          <a:ext cx="4889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Rovnice" r:id="rId21" imgW="215640" imgH="228600" progId="Equation.3">
                  <p:embed/>
                </p:oleObj>
              </mc:Choice>
              <mc:Fallback>
                <p:oleObj name="Rovnice" r:id="rId21" imgW="215640" imgH="2286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089525"/>
                        <a:ext cx="48895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Text Box 59"/>
          <p:cNvSpPr txBox="1">
            <a:spLocks noChangeArrowheads="1"/>
          </p:cNvSpPr>
          <p:nvPr/>
        </p:nvSpPr>
        <p:spPr bwMode="auto">
          <a:xfrm>
            <a:off x="76200" y="6003925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cs-CZ" sz="2000"/>
              <a:t>The classification consists of determining to which region a feature vector </a:t>
            </a:r>
            <a:r>
              <a:rPr lang="cs-CZ" sz="2000" b="1"/>
              <a:t>x</a:t>
            </a:r>
            <a:r>
              <a:rPr lang="cs-CZ" sz="2000"/>
              <a:t> belongs to.</a:t>
            </a:r>
          </a:p>
          <a:p>
            <a:pPr eaLnBrk="0" hangingPunct="0">
              <a:spcBef>
                <a:spcPct val="50000"/>
              </a:spcBef>
            </a:pPr>
            <a:r>
              <a:rPr lang="cs-CZ" sz="2000"/>
              <a:t>Borders between </a:t>
            </a:r>
            <a:r>
              <a:rPr lang="en-US" sz="2000"/>
              <a:t>regions are called </a:t>
            </a:r>
            <a:r>
              <a:rPr lang="cs-CZ" sz="2000" b="1">
                <a:solidFill>
                  <a:srgbClr val="FF0000"/>
                </a:solidFill>
              </a:rPr>
              <a:t>decision boundaries</a:t>
            </a:r>
            <a:endParaRPr lang="cs-CZ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6A5C9-F358-42E6-8456-71BF72256D8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371600" y="3810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SimSun" pitchFamily="2" charset="-122"/>
                <a:cs typeface="+mj-cs"/>
              </a:rPr>
              <a:t>Features - Character Images</a:t>
            </a: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800350"/>
            <a:ext cx="2880151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9600" y="18288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SimSun" pitchFamily="2" charset="-122"/>
                <a:cs typeface="+mj-cs"/>
              </a:rPr>
              <a:t>Suggest some features</a:t>
            </a:r>
            <a:r>
              <a:rPr kumimoji="0" lang="en-US" altLang="zh-CN" sz="4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SimSun" pitchFamily="2" charset="-122"/>
                <a:cs typeface="+mj-cs"/>
              </a:rPr>
              <a:t> for the given image</a:t>
            </a:r>
            <a:endParaRPr kumimoji="0" lang="en-US" altLang="zh-CN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SimSun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u numéro de diapositive 5"/>
          <p:cNvSpPr txBox="1">
            <a:spLocks noGrp="1"/>
          </p:cNvSpPr>
          <p:nvPr/>
        </p:nvSpPr>
        <p:spPr bwMode="auto">
          <a:xfrm>
            <a:off x="6589713" y="62245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340CA3B-3556-41DC-BE18-56CAB6E7731A}" type="slidenum">
              <a:rPr lang="en-US" sz="1400">
                <a:solidFill>
                  <a:schemeClr val="folHlink"/>
                </a:solidFill>
              </a:rPr>
              <a:pPr algn="r"/>
              <a:t>17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SimSun" pitchFamily="2" charset="-122"/>
              </a:rPr>
              <a:t>Features - Character Images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676400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/>
              <a:t>Projection Histograms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r>
              <a:rPr lang="en-GB" sz="2400"/>
              <a:t>Count the number of pixels in each column and row of a character image</a:t>
            </a:r>
            <a:endParaRPr lang="en-US" sz="2400"/>
          </a:p>
        </p:txBody>
      </p:sp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8163" y="2895600"/>
            <a:ext cx="3094037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numéro de diapositive 5"/>
          <p:cNvSpPr txBox="1">
            <a:spLocks noGrp="1"/>
          </p:cNvSpPr>
          <p:nvPr/>
        </p:nvSpPr>
        <p:spPr bwMode="auto">
          <a:xfrm>
            <a:off x="6589713" y="62245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F3069C0-A49B-4BDB-9CC2-996240A9493E}" type="slidenum">
              <a:rPr lang="en-US" sz="1400">
                <a:solidFill>
                  <a:schemeClr val="folHlink"/>
                </a:solidFill>
              </a:rPr>
              <a:pPr algn="r"/>
              <a:t>18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SimSun" pitchFamily="2" charset="-122"/>
              </a:rPr>
              <a:t>Features - Character Images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81000" y="1676400"/>
            <a:ext cx="8763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/>
              <a:t>Crossings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r>
              <a:rPr lang="en-GB" sz="2400"/>
              <a:t>Count the number of transitions from background to foreground pixels along vertical and horizontal lines through the character image</a:t>
            </a:r>
            <a:endParaRPr lang="en-US" sz="2400"/>
          </a:p>
        </p:txBody>
      </p:sp>
      <p:pic>
        <p:nvPicPr>
          <p:cNvPr id="819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1138" y="3505200"/>
            <a:ext cx="265906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u numéro de diapositive 5"/>
          <p:cNvSpPr txBox="1">
            <a:spLocks noGrp="1"/>
          </p:cNvSpPr>
          <p:nvPr/>
        </p:nvSpPr>
        <p:spPr bwMode="auto">
          <a:xfrm>
            <a:off x="6589713" y="62245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F80D37C-7941-4FA9-AA0B-98673B8AF673}" type="slidenum">
              <a:rPr lang="en-US" sz="1400">
                <a:solidFill>
                  <a:schemeClr val="folHlink"/>
                </a:solidFill>
              </a:rPr>
              <a:pPr algn="r"/>
              <a:t>19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SimSun" pitchFamily="2" charset="-122"/>
              </a:rPr>
              <a:t>Features - Character Images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381000" y="1676400"/>
            <a:ext cx="8763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/>
              <a:t>Profiles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r>
              <a:rPr lang="en-GB" sz="2400"/>
              <a:t>The profile counts the number of pixels (distance) between the bounding box of the character image and the edge of the character</a:t>
            </a:r>
            <a:endParaRPr lang="en-US" sz="2400"/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581400"/>
            <a:ext cx="35179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u numéro de diapositive 5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3BE596-4990-4F42-BCD6-A1B1A09BF855}" type="slidenum">
              <a:rPr lang="en-US" sz="1400">
                <a:solidFill>
                  <a:schemeClr val="folHlink"/>
                </a:solidFill>
              </a:rPr>
              <a:pPr algn="r"/>
              <a:t>2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15363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SimSun" pitchFamily="2" charset="-122"/>
              </a:rPr>
              <a:t>Recall - Pattern Recognition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057400"/>
            <a:ext cx="7958138" cy="1138238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Given an input pattern, </a:t>
            </a:r>
            <a:r>
              <a:rPr lang="en-US" dirty="0" smtClean="0">
                <a:solidFill>
                  <a:srgbClr val="FF0000"/>
                </a:solidFill>
              </a:rPr>
              <a:t>make a decision </a:t>
            </a:r>
            <a:r>
              <a:rPr lang="en-US" dirty="0" smtClean="0"/>
              <a:t>about the “category” or “class” of the pattern</a:t>
            </a:r>
            <a:endParaRPr lang="en-US" altLang="zh-CN" dirty="0" smtClean="0">
              <a:solidFill>
                <a:srgbClr val="663300"/>
              </a:solidFill>
              <a:ea typeface="SimSun" pitchFamily="2" charset="-122"/>
            </a:endParaRPr>
          </a:p>
          <a:p>
            <a:pPr eaLnBrk="1" hangingPunct="1"/>
            <a:endParaRPr lang="en-US" altLang="zh-CN" dirty="0" smtClean="0">
              <a:solidFill>
                <a:schemeClr val="tx2"/>
              </a:solidFill>
              <a:ea typeface="SimSun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3568005"/>
            <a:ext cx="8001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Identification of a pattern as a member of a category 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Classification</a:t>
            </a:r>
            <a:r>
              <a:rPr lang="en-US" dirty="0" smtClean="0"/>
              <a:t> (Supervised: known categories)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Clustering</a:t>
            </a:r>
            <a:r>
              <a:rPr lang="en-US" dirty="0" smtClean="0"/>
              <a:t> (Unsupervised: learning categories)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numéro de diapositive 5"/>
          <p:cNvSpPr txBox="1">
            <a:spLocks noGrp="1"/>
          </p:cNvSpPr>
          <p:nvPr/>
        </p:nvSpPr>
        <p:spPr bwMode="auto">
          <a:xfrm>
            <a:off x="6589713" y="62245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1A7177A-F6E1-43C8-B872-BADAF819FCFC}" type="slidenum">
              <a:rPr lang="en-US" sz="1400">
                <a:solidFill>
                  <a:schemeClr val="folHlink"/>
                </a:solidFill>
              </a:rPr>
              <a:pPr algn="r"/>
              <a:t>20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SimSun" pitchFamily="2" charset="-122"/>
              </a:rPr>
              <a:t>Features - Character Images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81000" y="1676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/>
              <a:t>Chain Codes</a:t>
            </a:r>
          </a:p>
        </p:txBody>
      </p:sp>
      <p:sp>
        <p:nvSpPr>
          <p:cNvPr id="10245" name="Oval 6"/>
          <p:cNvSpPr>
            <a:spLocks noChangeArrowheads="1"/>
          </p:cNvSpPr>
          <p:nvPr/>
        </p:nvSpPr>
        <p:spPr bwMode="auto">
          <a:xfrm>
            <a:off x="1981200" y="32004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7"/>
          <p:cNvSpPr>
            <a:spLocks noChangeArrowheads="1"/>
          </p:cNvSpPr>
          <p:nvPr/>
        </p:nvSpPr>
        <p:spPr bwMode="auto">
          <a:xfrm>
            <a:off x="2667000" y="3886200"/>
            <a:ext cx="685800" cy="685800"/>
          </a:xfrm>
          <a:prstGeom prst="ellipse">
            <a:avLst/>
          </a:prstGeom>
          <a:solidFill>
            <a:srgbClr val="66FFCC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sz="2000"/>
          </a:p>
        </p:txBody>
      </p:sp>
      <p:sp>
        <p:nvSpPr>
          <p:cNvPr id="10247" name="Oval 8"/>
          <p:cNvSpPr>
            <a:spLocks noChangeArrowheads="1"/>
          </p:cNvSpPr>
          <p:nvPr/>
        </p:nvSpPr>
        <p:spPr bwMode="auto">
          <a:xfrm>
            <a:off x="2667000" y="2514600"/>
            <a:ext cx="685800" cy="685800"/>
          </a:xfrm>
          <a:prstGeom prst="ellipse">
            <a:avLst/>
          </a:prstGeom>
          <a:solidFill>
            <a:srgbClr val="66FFCC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sz="2000"/>
          </a:p>
        </p:txBody>
      </p:sp>
      <p:sp>
        <p:nvSpPr>
          <p:cNvPr id="10248" name="Oval 9"/>
          <p:cNvSpPr>
            <a:spLocks noChangeArrowheads="1"/>
          </p:cNvSpPr>
          <p:nvPr/>
        </p:nvSpPr>
        <p:spPr bwMode="auto">
          <a:xfrm>
            <a:off x="1295400" y="3886200"/>
            <a:ext cx="685800" cy="685800"/>
          </a:xfrm>
          <a:prstGeom prst="ellipse">
            <a:avLst/>
          </a:prstGeom>
          <a:solidFill>
            <a:srgbClr val="66FFCC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sz="2000"/>
          </a:p>
        </p:txBody>
      </p:sp>
      <p:sp>
        <p:nvSpPr>
          <p:cNvPr id="10249" name="Oval 10"/>
          <p:cNvSpPr>
            <a:spLocks noChangeArrowheads="1"/>
          </p:cNvSpPr>
          <p:nvPr/>
        </p:nvSpPr>
        <p:spPr bwMode="auto">
          <a:xfrm>
            <a:off x="1295400" y="2514600"/>
            <a:ext cx="685800" cy="685800"/>
          </a:xfrm>
          <a:prstGeom prst="ellipse">
            <a:avLst/>
          </a:prstGeom>
          <a:solidFill>
            <a:srgbClr val="66FFCC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sz="2000"/>
          </a:p>
        </p:txBody>
      </p:sp>
      <p:sp>
        <p:nvSpPr>
          <p:cNvPr id="10250" name="Rectangle 11"/>
          <p:cNvSpPr>
            <a:spLocks noChangeArrowheads="1"/>
          </p:cNvSpPr>
          <p:nvPr/>
        </p:nvSpPr>
        <p:spPr bwMode="auto">
          <a:xfrm>
            <a:off x="1981200" y="2514600"/>
            <a:ext cx="685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2"/>
          <p:cNvSpPr>
            <a:spLocks noChangeArrowheads="1"/>
          </p:cNvSpPr>
          <p:nvPr/>
        </p:nvSpPr>
        <p:spPr bwMode="auto">
          <a:xfrm>
            <a:off x="2667000" y="3200400"/>
            <a:ext cx="685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3"/>
          <p:cNvSpPr>
            <a:spLocks noChangeArrowheads="1"/>
          </p:cNvSpPr>
          <p:nvPr/>
        </p:nvSpPr>
        <p:spPr bwMode="auto">
          <a:xfrm>
            <a:off x="1981200" y="3886200"/>
            <a:ext cx="685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4"/>
          <p:cNvSpPr>
            <a:spLocks noChangeArrowheads="1"/>
          </p:cNvSpPr>
          <p:nvPr/>
        </p:nvSpPr>
        <p:spPr bwMode="auto">
          <a:xfrm>
            <a:off x="1295400" y="3200400"/>
            <a:ext cx="685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15"/>
          <p:cNvSpPr>
            <a:spLocks noChangeArrowheads="1"/>
          </p:cNvSpPr>
          <p:nvPr/>
        </p:nvSpPr>
        <p:spPr bwMode="auto">
          <a:xfrm>
            <a:off x="1295400" y="2514600"/>
            <a:ext cx="20574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Oval 16"/>
          <p:cNvSpPr>
            <a:spLocks noChangeArrowheads="1"/>
          </p:cNvSpPr>
          <p:nvPr/>
        </p:nvSpPr>
        <p:spPr bwMode="auto">
          <a:xfrm>
            <a:off x="1981200" y="2514600"/>
            <a:ext cx="685800" cy="685800"/>
          </a:xfrm>
          <a:prstGeom prst="ellipse">
            <a:avLst/>
          </a:prstGeom>
          <a:solidFill>
            <a:srgbClr val="66FFCC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sz="2000"/>
          </a:p>
        </p:txBody>
      </p:sp>
      <p:sp>
        <p:nvSpPr>
          <p:cNvPr id="10256" name="Oval 17"/>
          <p:cNvSpPr>
            <a:spLocks noChangeArrowheads="1"/>
          </p:cNvSpPr>
          <p:nvPr/>
        </p:nvSpPr>
        <p:spPr bwMode="auto">
          <a:xfrm>
            <a:off x="1295400" y="3200400"/>
            <a:ext cx="685800" cy="685800"/>
          </a:xfrm>
          <a:prstGeom prst="ellipse">
            <a:avLst/>
          </a:prstGeom>
          <a:solidFill>
            <a:srgbClr val="66FFCC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sz="2000"/>
          </a:p>
        </p:txBody>
      </p:sp>
      <p:sp>
        <p:nvSpPr>
          <p:cNvPr id="10257" name="Oval 18"/>
          <p:cNvSpPr>
            <a:spLocks noChangeArrowheads="1"/>
          </p:cNvSpPr>
          <p:nvPr/>
        </p:nvSpPr>
        <p:spPr bwMode="auto">
          <a:xfrm>
            <a:off x="1981200" y="3886200"/>
            <a:ext cx="685800" cy="685800"/>
          </a:xfrm>
          <a:prstGeom prst="ellipse">
            <a:avLst/>
          </a:prstGeom>
          <a:solidFill>
            <a:srgbClr val="66FFCC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sz="2000"/>
          </a:p>
        </p:txBody>
      </p:sp>
      <p:sp>
        <p:nvSpPr>
          <p:cNvPr id="10258" name="Oval 19"/>
          <p:cNvSpPr>
            <a:spLocks noChangeArrowheads="1"/>
          </p:cNvSpPr>
          <p:nvPr/>
        </p:nvSpPr>
        <p:spPr bwMode="auto">
          <a:xfrm>
            <a:off x="2667000" y="3200400"/>
            <a:ext cx="685800" cy="685800"/>
          </a:xfrm>
          <a:prstGeom prst="ellipse">
            <a:avLst/>
          </a:prstGeom>
          <a:solidFill>
            <a:srgbClr val="66FFCC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sz="2000"/>
          </a:p>
        </p:txBody>
      </p:sp>
      <p:sp>
        <p:nvSpPr>
          <p:cNvPr id="10259" name="Line 20"/>
          <p:cNvSpPr>
            <a:spLocks noChangeShapeType="1"/>
          </p:cNvSpPr>
          <p:nvPr/>
        </p:nvSpPr>
        <p:spPr bwMode="auto">
          <a:xfrm flipV="1">
            <a:off x="4695825" y="3028950"/>
            <a:ext cx="0" cy="4572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648075" y="2505075"/>
            <a:ext cx="2057400" cy="2057400"/>
            <a:chOff x="2460" y="1398"/>
            <a:chExt cx="1296" cy="1296"/>
          </a:xfrm>
        </p:grpSpPr>
        <p:sp>
          <p:nvSpPr>
            <p:cNvPr id="10301" name="Oval 22"/>
            <p:cNvSpPr>
              <a:spLocks noChangeArrowheads="1"/>
            </p:cNvSpPr>
            <p:nvPr/>
          </p:nvSpPr>
          <p:spPr bwMode="auto">
            <a:xfrm>
              <a:off x="2892" y="1830"/>
              <a:ext cx="432" cy="43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2" name="Oval 23"/>
            <p:cNvSpPr>
              <a:spLocks noChangeArrowheads="1"/>
            </p:cNvSpPr>
            <p:nvPr/>
          </p:nvSpPr>
          <p:spPr bwMode="auto">
            <a:xfrm>
              <a:off x="3324" y="2262"/>
              <a:ext cx="432" cy="432"/>
            </a:xfrm>
            <a:prstGeom prst="ellipse">
              <a:avLst/>
            </a:prstGeom>
            <a:solidFill>
              <a:srgbClr val="66FFCC"/>
            </a:solidFill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sz="2000"/>
                <a:t>7</a:t>
              </a:r>
            </a:p>
          </p:txBody>
        </p:sp>
        <p:sp>
          <p:nvSpPr>
            <p:cNvPr id="10303" name="Oval 24"/>
            <p:cNvSpPr>
              <a:spLocks noChangeArrowheads="1"/>
            </p:cNvSpPr>
            <p:nvPr/>
          </p:nvSpPr>
          <p:spPr bwMode="auto">
            <a:xfrm>
              <a:off x="3324" y="1398"/>
              <a:ext cx="432" cy="432"/>
            </a:xfrm>
            <a:prstGeom prst="ellipse">
              <a:avLst/>
            </a:prstGeom>
            <a:solidFill>
              <a:srgbClr val="66FFCC"/>
            </a:solidFill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sz="2000"/>
                <a:t>1</a:t>
              </a:r>
            </a:p>
          </p:txBody>
        </p:sp>
        <p:sp>
          <p:nvSpPr>
            <p:cNvPr id="10304" name="Oval 25"/>
            <p:cNvSpPr>
              <a:spLocks noChangeArrowheads="1"/>
            </p:cNvSpPr>
            <p:nvPr/>
          </p:nvSpPr>
          <p:spPr bwMode="auto">
            <a:xfrm>
              <a:off x="2460" y="2262"/>
              <a:ext cx="432" cy="432"/>
            </a:xfrm>
            <a:prstGeom prst="ellipse">
              <a:avLst/>
            </a:prstGeom>
            <a:solidFill>
              <a:srgbClr val="66FFCC"/>
            </a:solidFill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sz="2000"/>
                <a:t>5</a:t>
              </a:r>
            </a:p>
          </p:txBody>
        </p:sp>
        <p:sp>
          <p:nvSpPr>
            <p:cNvPr id="10305" name="Oval 26"/>
            <p:cNvSpPr>
              <a:spLocks noChangeArrowheads="1"/>
            </p:cNvSpPr>
            <p:nvPr/>
          </p:nvSpPr>
          <p:spPr bwMode="auto">
            <a:xfrm>
              <a:off x="2460" y="1398"/>
              <a:ext cx="432" cy="432"/>
            </a:xfrm>
            <a:prstGeom prst="ellipse">
              <a:avLst/>
            </a:prstGeom>
            <a:solidFill>
              <a:srgbClr val="66FFCC"/>
            </a:solidFill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sz="2000"/>
                <a:t>3</a:t>
              </a:r>
            </a:p>
          </p:txBody>
        </p:sp>
        <p:sp>
          <p:nvSpPr>
            <p:cNvPr id="10306" name="Rectangle 27"/>
            <p:cNvSpPr>
              <a:spLocks noChangeArrowheads="1"/>
            </p:cNvSpPr>
            <p:nvPr/>
          </p:nvSpPr>
          <p:spPr bwMode="auto">
            <a:xfrm>
              <a:off x="2892" y="1398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7" name="Rectangle 28"/>
            <p:cNvSpPr>
              <a:spLocks noChangeArrowheads="1"/>
            </p:cNvSpPr>
            <p:nvPr/>
          </p:nvSpPr>
          <p:spPr bwMode="auto">
            <a:xfrm>
              <a:off x="3324" y="1830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8" name="Rectangle 29"/>
            <p:cNvSpPr>
              <a:spLocks noChangeArrowheads="1"/>
            </p:cNvSpPr>
            <p:nvPr/>
          </p:nvSpPr>
          <p:spPr bwMode="auto">
            <a:xfrm>
              <a:off x="2892" y="2262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9" name="Rectangle 30"/>
            <p:cNvSpPr>
              <a:spLocks noChangeArrowheads="1"/>
            </p:cNvSpPr>
            <p:nvPr/>
          </p:nvSpPr>
          <p:spPr bwMode="auto">
            <a:xfrm>
              <a:off x="2460" y="1830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0" name="Rectangle 31"/>
            <p:cNvSpPr>
              <a:spLocks noChangeArrowheads="1"/>
            </p:cNvSpPr>
            <p:nvPr/>
          </p:nvSpPr>
          <p:spPr bwMode="auto">
            <a:xfrm>
              <a:off x="2460" y="1398"/>
              <a:ext cx="1296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" name="Oval 32"/>
            <p:cNvSpPr>
              <a:spLocks noChangeArrowheads="1"/>
            </p:cNvSpPr>
            <p:nvPr/>
          </p:nvSpPr>
          <p:spPr bwMode="auto">
            <a:xfrm>
              <a:off x="2892" y="1398"/>
              <a:ext cx="432" cy="432"/>
            </a:xfrm>
            <a:prstGeom prst="ellipse">
              <a:avLst/>
            </a:prstGeom>
            <a:solidFill>
              <a:srgbClr val="66FFCC"/>
            </a:solidFill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sz="2000"/>
                <a:t>2</a:t>
              </a:r>
            </a:p>
          </p:txBody>
        </p:sp>
        <p:sp>
          <p:nvSpPr>
            <p:cNvPr id="10312" name="Oval 33"/>
            <p:cNvSpPr>
              <a:spLocks noChangeArrowheads="1"/>
            </p:cNvSpPr>
            <p:nvPr/>
          </p:nvSpPr>
          <p:spPr bwMode="auto">
            <a:xfrm>
              <a:off x="2460" y="1830"/>
              <a:ext cx="432" cy="432"/>
            </a:xfrm>
            <a:prstGeom prst="ellipse">
              <a:avLst/>
            </a:prstGeom>
            <a:solidFill>
              <a:srgbClr val="66FFCC"/>
            </a:solidFill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sz="2000"/>
                <a:t>4</a:t>
              </a:r>
            </a:p>
          </p:txBody>
        </p:sp>
        <p:sp>
          <p:nvSpPr>
            <p:cNvPr id="10313" name="Oval 34"/>
            <p:cNvSpPr>
              <a:spLocks noChangeArrowheads="1"/>
            </p:cNvSpPr>
            <p:nvPr/>
          </p:nvSpPr>
          <p:spPr bwMode="auto">
            <a:xfrm>
              <a:off x="2892" y="2262"/>
              <a:ext cx="432" cy="432"/>
            </a:xfrm>
            <a:prstGeom prst="ellipse">
              <a:avLst/>
            </a:prstGeom>
            <a:solidFill>
              <a:srgbClr val="66FFCC"/>
            </a:solidFill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sz="2000"/>
                <a:t>6</a:t>
              </a:r>
            </a:p>
          </p:txBody>
        </p:sp>
        <p:sp>
          <p:nvSpPr>
            <p:cNvPr id="10314" name="Oval 35"/>
            <p:cNvSpPr>
              <a:spLocks noChangeArrowheads="1"/>
            </p:cNvSpPr>
            <p:nvPr/>
          </p:nvSpPr>
          <p:spPr bwMode="auto">
            <a:xfrm>
              <a:off x="3324" y="1830"/>
              <a:ext cx="432" cy="432"/>
            </a:xfrm>
            <a:prstGeom prst="ellipse">
              <a:avLst/>
            </a:prstGeom>
            <a:solidFill>
              <a:srgbClr val="66FFCC"/>
            </a:solidFill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sz="2000"/>
                <a:t>8</a:t>
              </a:r>
            </a:p>
          </p:txBody>
        </p:sp>
        <p:sp>
          <p:nvSpPr>
            <p:cNvPr id="10315" name="Line 36"/>
            <p:cNvSpPr>
              <a:spLocks noChangeShapeType="1"/>
            </p:cNvSpPr>
            <p:nvPr/>
          </p:nvSpPr>
          <p:spPr bwMode="auto">
            <a:xfrm>
              <a:off x="3102" y="1722"/>
              <a:ext cx="0" cy="67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 type="triangle" w="med" len="med"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316" name="Line 37"/>
            <p:cNvSpPr>
              <a:spLocks noChangeShapeType="1"/>
            </p:cNvSpPr>
            <p:nvPr/>
          </p:nvSpPr>
          <p:spPr bwMode="auto">
            <a:xfrm>
              <a:off x="2718" y="2046"/>
              <a:ext cx="768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 type="triangle" w="med" len="med"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317" name="Line 38"/>
            <p:cNvSpPr>
              <a:spLocks noChangeShapeType="1"/>
            </p:cNvSpPr>
            <p:nvPr/>
          </p:nvSpPr>
          <p:spPr bwMode="auto">
            <a:xfrm flipH="1">
              <a:off x="2832" y="1776"/>
              <a:ext cx="528" cy="52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 type="triangle" w="med" len="med"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318" name="Line 39"/>
            <p:cNvSpPr>
              <a:spLocks noChangeShapeType="1"/>
            </p:cNvSpPr>
            <p:nvPr/>
          </p:nvSpPr>
          <p:spPr bwMode="auto">
            <a:xfrm>
              <a:off x="2832" y="1776"/>
              <a:ext cx="528" cy="52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 type="triangle" w="med" len="med"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5915025" y="2038350"/>
            <a:ext cx="2066925" cy="2514600"/>
            <a:chOff x="3888" y="1104"/>
            <a:chExt cx="1302" cy="1584"/>
          </a:xfrm>
        </p:grpSpPr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3888" y="1392"/>
              <a:ext cx="1302" cy="1296"/>
              <a:chOff x="4032" y="1392"/>
              <a:chExt cx="1302" cy="1296"/>
            </a:xfrm>
          </p:grpSpPr>
          <p:sp>
            <p:nvSpPr>
              <p:cNvPr id="10286" name="Oval 42"/>
              <p:cNvSpPr>
                <a:spLocks noChangeArrowheads="1"/>
              </p:cNvSpPr>
              <p:nvPr/>
            </p:nvSpPr>
            <p:spPr bwMode="auto">
              <a:xfrm>
                <a:off x="4464" y="1824"/>
                <a:ext cx="432" cy="4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7" name="Oval 43"/>
              <p:cNvSpPr>
                <a:spLocks noChangeArrowheads="1"/>
              </p:cNvSpPr>
              <p:nvPr/>
            </p:nvSpPr>
            <p:spPr bwMode="auto">
              <a:xfrm>
                <a:off x="4896" y="2256"/>
                <a:ext cx="432" cy="432"/>
              </a:xfrm>
              <a:prstGeom prst="ellipse">
                <a:avLst/>
              </a:prstGeom>
              <a:solidFill>
                <a:srgbClr val="66FF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fr-FR" sz="2000"/>
                  <a:t>7</a:t>
                </a:r>
              </a:p>
            </p:txBody>
          </p:sp>
          <p:sp>
            <p:nvSpPr>
              <p:cNvPr id="10288" name="Oval 44"/>
              <p:cNvSpPr>
                <a:spLocks noChangeArrowheads="1"/>
              </p:cNvSpPr>
              <p:nvPr/>
            </p:nvSpPr>
            <p:spPr bwMode="auto">
              <a:xfrm>
                <a:off x="4032" y="2256"/>
                <a:ext cx="432" cy="432"/>
              </a:xfrm>
              <a:prstGeom prst="ellipse">
                <a:avLst/>
              </a:prstGeom>
              <a:solidFill>
                <a:srgbClr val="66FF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fr-FR" sz="2000"/>
                  <a:t>5</a:t>
                </a:r>
              </a:p>
            </p:txBody>
          </p:sp>
          <p:sp>
            <p:nvSpPr>
              <p:cNvPr id="10289" name="Oval 45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32"/>
              </a:xfrm>
              <a:prstGeom prst="ellipse">
                <a:avLst/>
              </a:prstGeom>
              <a:solidFill>
                <a:srgbClr val="66FF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fr-FR" sz="2000"/>
                  <a:t>3</a:t>
                </a:r>
              </a:p>
            </p:txBody>
          </p:sp>
          <p:sp>
            <p:nvSpPr>
              <p:cNvPr id="10290" name="Rectangle 46"/>
              <p:cNvSpPr>
                <a:spLocks noChangeArrowheads="1"/>
              </p:cNvSpPr>
              <p:nvPr/>
            </p:nvSpPr>
            <p:spPr bwMode="auto">
              <a:xfrm>
                <a:off x="4464" y="1392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1" name="Rectangle 47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2" name="Rectangle 48"/>
              <p:cNvSpPr>
                <a:spLocks noChangeArrowheads="1"/>
              </p:cNvSpPr>
              <p:nvPr/>
            </p:nvSpPr>
            <p:spPr bwMode="auto">
              <a:xfrm>
                <a:off x="4464" y="2256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3" name="Rectangle 49"/>
              <p:cNvSpPr>
                <a:spLocks noChangeArrowheads="1"/>
              </p:cNvSpPr>
              <p:nvPr/>
            </p:nvSpPr>
            <p:spPr bwMode="auto">
              <a:xfrm>
                <a:off x="4032" y="1824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4" name="Rectangle 50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1296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5" name="Oval 51"/>
              <p:cNvSpPr>
                <a:spLocks noChangeArrowheads="1"/>
              </p:cNvSpPr>
              <p:nvPr/>
            </p:nvSpPr>
            <p:spPr bwMode="auto">
              <a:xfrm>
                <a:off x="4464" y="1392"/>
                <a:ext cx="432" cy="432"/>
              </a:xfrm>
              <a:prstGeom prst="ellipse">
                <a:avLst/>
              </a:prstGeom>
              <a:solidFill>
                <a:srgbClr val="66FF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fr-FR" sz="2000"/>
                  <a:t>2</a:t>
                </a:r>
              </a:p>
            </p:txBody>
          </p:sp>
          <p:sp>
            <p:nvSpPr>
              <p:cNvPr id="10296" name="Oval 52"/>
              <p:cNvSpPr>
                <a:spLocks noChangeArrowheads="1"/>
              </p:cNvSpPr>
              <p:nvPr/>
            </p:nvSpPr>
            <p:spPr bwMode="auto">
              <a:xfrm>
                <a:off x="4032" y="1824"/>
                <a:ext cx="432" cy="432"/>
              </a:xfrm>
              <a:prstGeom prst="ellipse">
                <a:avLst/>
              </a:prstGeom>
              <a:solidFill>
                <a:srgbClr val="66FF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fr-FR" sz="2000"/>
                  <a:t>4</a:t>
                </a:r>
              </a:p>
            </p:txBody>
          </p:sp>
          <p:sp>
            <p:nvSpPr>
              <p:cNvPr id="10297" name="Oval 53"/>
              <p:cNvSpPr>
                <a:spLocks noChangeArrowheads="1"/>
              </p:cNvSpPr>
              <p:nvPr/>
            </p:nvSpPr>
            <p:spPr bwMode="auto">
              <a:xfrm>
                <a:off x="4464" y="2256"/>
                <a:ext cx="432" cy="432"/>
              </a:xfrm>
              <a:prstGeom prst="ellipse">
                <a:avLst/>
              </a:prstGeom>
              <a:solidFill>
                <a:srgbClr val="66FF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fr-FR" sz="2000"/>
                  <a:t>6</a:t>
                </a:r>
              </a:p>
            </p:txBody>
          </p:sp>
          <p:sp>
            <p:nvSpPr>
              <p:cNvPr id="10298" name="Oval 54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432" cy="432"/>
              </a:xfrm>
              <a:prstGeom prst="ellipse">
                <a:avLst/>
              </a:prstGeom>
              <a:solidFill>
                <a:srgbClr val="66FF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fr-FR" sz="2000"/>
                  <a:t>8</a:t>
                </a:r>
              </a:p>
            </p:txBody>
          </p:sp>
          <p:sp>
            <p:nvSpPr>
              <p:cNvPr id="10299" name="Oval 55"/>
              <p:cNvSpPr>
                <a:spLocks noChangeArrowheads="1"/>
              </p:cNvSpPr>
              <p:nvPr/>
            </p:nvSpPr>
            <p:spPr bwMode="auto">
              <a:xfrm>
                <a:off x="4902" y="1392"/>
                <a:ext cx="432" cy="4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0" name="Line 56"/>
              <p:cNvSpPr>
                <a:spLocks noChangeShapeType="1"/>
              </p:cNvSpPr>
              <p:nvPr/>
            </p:nvSpPr>
            <p:spPr bwMode="auto">
              <a:xfrm flipH="1">
                <a:off x="4698" y="1584"/>
                <a:ext cx="438" cy="44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 type="stealth" w="med" len="med"/>
                <a:tailEnd type="oval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85" name="Text Box 57"/>
            <p:cNvSpPr txBox="1">
              <a:spLocks noChangeArrowheads="1"/>
            </p:cNvSpPr>
            <p:nvPr/>
          </p:nvSpPr>
          <p:spPr bwMode="auto">
            <a:xfrm>
              <a:off x="4896" y="1104"/>
              <a:ext cx="202" cy="256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2000">
                  <a:solidFill>
                    <a:srgbClr val="CC3300"/>
                  </a:solidFill>
                </a:rPr>
                <a:t>1</a:t>
              </a:r>
            </a:p>
          </p:txBody>
        </p:sp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1990725" y="4800600"/>
            <a:ext cx="5705475" cy="1905000"/>
            <a:chOff x="1488" y="2832"/>
            <a:chExt cx="3594" cy="1200"/>
          </a:xfrm>
        </p:grpSpPr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496" y="2832"/>
              <a:ext cx="1296" cy="1200"/>
              <a:chOff x="2688" y="2697"/>
              <a:chExt cx="1724" cy="1479"/>
            </a:xfrm>
          </p:grpSpPr>
          <p:pic>
            <p:nvPicPr>
              <p:cNvPr id="10276" name="Picture 60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688" y="2697"/>
                <a:ext cx="1724" cy="1479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</p:pic>
          <p:sp>
            <p:nvSpPr>
              <p:cNvPr id="10277" name="Line 61"/>
              <p:cNvSpPr>
                <a:spLocks noChangeShapeType="1"/>
              </p:cNvSpPr>
              <p:nvPr/>
            </p:nvSpPr>
            <p:spPr bwMode="auto">
              <a:xfrm>
                <a:off x="2869" y="3109"/>
                <a:ext cx="182" cy="182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 type="triangle" w="med" len="med"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78" name="Line 62"/>
              <p:cNvSpPr>
                <a:spLocks noChangeShapeType="1"/>
              </p:cNvSpPr>
              <p:nvPr/>
            </p:nvSpPr>
            <p:spPr bwMode="auto">
              <a:xfrm>
                <a:off x="3097" y="3336"/>
                <a:ext cx="182" cy="182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 type="triangle" w="med" len="med"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79" name="Line 63"/>
              <p:cNvSpPr>
                <a:spLocks noChangeShapeType="1"/>
              </p:cNvSpPr>
              <p:nvPr/>
            </p:nvSpPr>
            <p:spPr bwMode="auto">
              <a:xfrm>
                <a:off x="3323" y="3563"/>
                <a:ext cx="182" cy="182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 type="triangle" w="med" len="med"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80" name="Line 64"/>
              <p:cNvSpPr>
                <a:spLocks noChangeShapeType="1"/>
              </p:cNvSpPr>
              <p:nvPr/>
            </p:nvSpPr>
            <p:spPr bwMode="auto">
              <a:xfrm flipV="1">
                <a:off x="4041" y="2837"/>
                <a:ext cx="1" cy="182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 type="triangle" w="med" len="med"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81" name="Line 65"/>
              <p:cNvSpPr>
                <a:spLocks noChangeShapeType="1"/>
              </p:cNvSpPr>
              <p:nvPr/>
            </p:nvSpPr>
            <p:spPr bwMode="auto">
              <a:xfrm flipV="1">
                <a:off x="4041" y="3072"/>
                <a:ext cx="1" cy="182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 type="triangle" w="med" len="med"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82" name="Line 66"/>
              <p:cNvSpPr>
                <a:spLocks noChangeShapeType="1"/>
              </p:cNvSpPr>
              <p:nvPr/>
            </p:nvSpPr>
            <p:spPr bwMode="auto">
              <a:xfrm rot="-5400000">
                <a:off x="3574" y="3584"/>
                <a:ext cx="182" cy="182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 type="triangle" w="med" len="med"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83" name="Line 67"/>
              <p:cNvSpPr>
                <a:spLocks noChangeShapeType="1"/>
              </p:cNvSpPr>
              <p:nvPr/>
            </p:nvSpPr>
            <p:spPr bwMode="auto">
              <a:xfrm rot="-5400000">
                <a:off x="3843" y="3328"/>
                <a:ext cx="182" cy="182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 type="triangle" w="med" len="med"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68"/>
            <p:cNvGrpSpPr>
              <a:grpSpLocks/>
            </p:cNvGrpSpPr>
            <p:nvPr/>
          </p:nvGrpSpPr>
          <p:grpSpPr bwMode="auto">
            <a:xfrm>
              <a:off x="3824" y="3214"/>
              <a:ext cx="1258" cy="252"/>
              <a:chOff x="3824" y="3214"/>
              <a:chExt cx="1258" cy="252"/>
            </a:xfrm>
          </p:grpSpPr>
          <p:sp>
            <p:nvSpPr>
              <p:cNvPr id="10268" name="Text Box 69"/>
              <p:cNvSpPr txBox="1">
                <a:spLocks noChangeArrowheads="1"/>
              </p:cNvSpPr>
              <p:nvPr/>
            </p:nvSpPr>
            <p:spPr bwMode="auto">
              <a:xfrm>
                <a:off x="3824" y="321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2000"/>
                  <a:t>6</a:t>
                </a:r>
              </a:p>
            </p:txBody>
          </p:sp>
          <p:sp>
            <p:nvSpPr>
              <p:cNvPr id="10269" name="Text Box 70"/>
              <p:cNvSpPr txBox="1">
                <a:spLocks noChangeArrowheads="1"/>
              </p:cNvSpPr>
              <p:nvPr/>
            </p:nvSpPr>
            <p:spPr bwMode="auto">
              <a:xfrm>
                <a:off x="3969" y="321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2000"/>
                  <a:t>6</a:t>
                </a:r>
              </a:p>
            </p:txBody>
          </p:sp>
          <p:sp>
            <p:nvSpPr>
              <p:cNvPr id="10270" name="Text Box 71"/>
              <p:cNvSpPr txBox="1">
                <a:spLocks noChangeArrowheads="1"/>
              </p:cNvSpPr>
              <p:nvPr/>
            </p:nvSpPr>
            <p:spPr bwMode="auto">
              <a:xfrm>
                <a:off x="4115" y="321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2000"/>
                  <a:t>5</a:t>
                </a:r>
              </a:p>
            </p:txBody>
          </p:sp>
          <p:sp>
            <p:nvSpPr>
              <p:cNvPr id="10271" name="Text Box 72"/>
              <p:cNvSpPr txBox="1">
                <a:spLocks noChangeArrowheads="1"/>
              </p:cNvSpPr>
              <p:nvPr/>
            </p:nvSpPr>
            <p:spPr bwMode="auto">
              <a:xfrm>
                <a:off x="4266" y="321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2000"/>
                  <a:t>5</a:t>
                </a:r>
              </a:p>
            </p:txBody>
          </p:sp>
          <p:sp>
            <p:nvSpPr>
              <p:cNvPr id="10272" name="Text Box 73"/>
              <p:cNvSpPr txBox="1">
                <a:spLocks noChangeArrowheads="1"/>
              </p:cNvSpPr>
              <p:nvPr/>
            </p:nvSpPr>
            <p:spPr bwMode="auto">
              <a:xfrm>
                <a:off x="4402" y="321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2000"/>
                  <a:t>3</a:t>
                </a:r>
              </a:p>
            </p:txBody>
          </p:sp>
          <p:sp>
            <p:nvSpPr>
              <p:cNvPr id="10273" name="Text Box 74"/>
              <p:cNvSpPr txBox="1">
                <a:spLocks noChangeArrowheads="1"/>
              </p:cNvSpPr>
              <p:nvPr/>
            </p:nvSpPr>
            <p:spPr bwMode="auto">
              <a:xfrm>
                <a:off x="4660" y="321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2000"/>
                  <a:t>3</a:t>
                </a:r>
              </a:p>
            </p:txBody>
          </p:sp>
          <p:sp>
            <p:nvSpPr>
              <p:cNvPr id="10274" name="Text Box 75"/>
              <p:cNvSpPr txBox="1">
                <a:spLocks noChangeArrowheads="1"/>
              </p:cNvSpPr>
              <p:nvPr/>
            </p:nvSpPr>
            <p:spPr bwMode="auto">
              <a:xfrm>
                <a:off x="4538" y="321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2000"/>
                  <a:t>3</a:t>
                </a:r>
              </a:p>
            </p:txBody>
          </p:sp>
          <p:sp>
            <p:nvSpPr>
              <p:cNvPr id="10275" name="Text Box 76"/>
              <p:cNvSpPr txBox="1">
                <a:spLocks noChangeArrowheads="1"/>
              </p:cNvSpPr>
              <p:nvPr/>
            </p:nvSpPr>
            <p:spPr bwMode="auto">
              <a:xfrm>
                <a:off x="4806" y="3214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2000"/>
                  <a:t>…</a:t>
                </a:r>
              </a:p>
            </p:txBody>
          </p:sp>
        </p:grpSp>
        <p:grpSp>
          <p:nvGrpSpPr>
            <p:cNvPr id="8" name="Group 77"/>
            <p:cNvGrpSpPr>
              <a:grpSpLocks/>
            </p:cNvGrpSpPr>
            <p:nvPr/>
          </p:nvGrpSpPr>
          <p:grpSpPr bwMode="auto">
            <a:xfrm>
              <a:off x="1488" y="3072"/>
              <a:ext cx="528" cy="642"/>
              <a:chOff x="1488" y="3072"/>
              <a:chExt cx="528" cy="642"/>
            </a:xfrm>
          </p:grpSpPr>
          <p:pic>
            <p:nvPicPr>
              <p:cNvPr id="10266" name="Picture 78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488" y="3072"/>
                <a:ext cx="528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267" name="Oval 79"/>
              <p:cNvSpPr>
                <a:spLocks noChangeArrowheads="1"/>
              </p:cNvSpPr>
              <p:nvPr/>
            </p:nvSpPr>
            <p:spPr bwMode="auto">
              <a:xfrm>
                <a:off x="1740" y="3522"/>
                <a:ext cx="192" cy="192"/>
              </a:xfrm>
              <a:prstGeom prst="ellips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6"/>
          <p:cNvSpPr>
            <a:spLocks noChangeShapeType="1"/>
          </p:cNvSpPr>
          <p:nvPr/>
        </p:nvSpPr>
        <p:spPr bwMode="auto">
          <a:xfrm flipV="1">
            <a:off x="2522538" y="4673600"/>
            <a:ext cx="0" cy="4572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1267" name="Picture 3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5038" y="3105150"/>
            <a:ext cx="2209800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3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3124200"/>
            <a:ext cx="2209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3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05038" y="4495800"/>
            <a:ext cx="2209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3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3438" y="4495800"/>
            <a:ext cx="2209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1" name="Line 39"/>
          <p:cNvSpPr>
            <a:spLocks noChangeShapeType="1"/>
          </p:cNvSpPr>
          <p:nvPr/>
        </p:nvSpPr>
        <p:spPr bwMode="auto">
          <a:xfrm>
            <a:off x="4567238" y="28194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Line 40"/>
          <p:cNvSpPr>
            <a:spLocks noChangeShapeType="1"/>
          </p:cNvSpPr>
          <p:nvPr/>
        </p:nvSpPr>
        <p:spPr bwMode="auto">
          <a:xfrm>
            <a:off x="1824038" y="43434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3325" name="Picture 4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43438" y="2924175"/>
            <a:ext cx="2447925" cy="13462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</p:spPr>
      </p:pic>
      <p:pic>
        <p:nvPicPr>
          <p:cNvPr id="13326" name="Picture 4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51050" y="2924175"/>
            <a:ext cx="2447925" cy="13462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99"/>
            </a:solidFill>
            <a:miter lim="800000"/>
            <a:headEnd/>
            <a:tailEnd/>
          </a:ln>
        </p:spPr>
      </p:pic>
      <p:pic>
        <p:nvPicPr>
          <p:cNvPr id="13327" name="Picture 4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645025" y="4459288"/>
            <a:ext cx="2447925" cy="13462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</p:spPr>
      </p:pic>
      <p:pic>
        <p:nvPicPr>
          <p:cNvPr id="13328" name="Picture 4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051050" y="4462463"/>
            <a:ext cx="2447925" cy="13462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</p:spPr>
      </p:pic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371600" y="3810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4400" dirty="0">
                <a:ea typeface="SimSun" pitchFamily="2" charset="-122"/>
              </a:rPr>
              <a:t>Features - Character Images</a:t>
            </a:r>
            <a:endParaRPr lang="en-US" altLang="zh-CN" sz="4400" kern="0" dirty="0">
              <a:solidFill>
                <a:schemeClr val="tx2"/>
              </a:solidFill>
              <a:latin typeface="+mj-lt"/>
              <a:ea typeface="SimSun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0.21268 -0.098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00" y="-49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77 0.00185 L -0.21545 -0.096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0" y="-49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0741 L 0.2125 0.106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00" y="57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01 -0.01111 L -0.21389 0.1074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0" y="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numéro de diapositive 5"/>
          <p:cNvSpPr txBox="1">
            <a:spLocks noGrp="1"/>
          </p:cNvSpPr>
          <p:nvPr/>
        </p:nvSpPr>
        <p:spPr bwMode="auto">
          <a:xfrm>
            <a:off x="6589713" y="62245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FF4AF61-21D7-4552-AA9D-2A49052B7911}" type="slidenum">
              <a:rPr lang="en-US" sz="1400">
                <a:solidFill>
                  <a:schemeClr val="folHlink"/>
                </a:solidFill>
              </a:rPr>
              <a:pPr algn="r"/>
              <a:t>22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SimSun" pitchFamily="2" charset="-122"/>
              </a:rPr>
              <a:t>Features - Character Images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81000" y="1676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/>
              <a:t>Chain Codes - Histogram</a:t>
            </a:r>
          </a:p>
        </p:txBody>
      </p:sp>
      <p:pic>
        <p:nvPicPr>
          <p:cNvPr id="12293" name="Picture 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678363"/>
            <a:ext cx="27432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3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695575"/>
            <a:ext cx="34290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AutoShape 36"/>
          <p:cNvSpPr>
            <a:spLocks noChangeArrowheads="1"/>
          </p:cNvSpPr>
          <p:nvPr/>
        </p:nvSpPr>
        <p:spPr bwMode="auto">
          <a:xfrm>
            <a:off x="2209800" y="4191000"/>
            <a:ext cx="381000" cy="747713"/>
          </a:xfrm>
          <a:prstGeom prst="downArrow">
            <a:avLst>
              <a:gd name="adj1" fmla="val 50000"/>
              <a:gd name="adj2" fmla="val 490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pic>
        <p:nvPicPr>
          <p:cNvPr id="294949" name="Picture 3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2374900"/>
            <a:ext cx="1584325" cy="158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94950" name="Picture 3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70700" y="2378075"/>
            <a:ext cx="1587500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4951" name="Text Box 39"/>
          <p:cNvSpPr txBox="1">
            <a:spLocks noChangeArrowheads="1"/>
          </p:cNvSpPr>
          <p:nvPr/>
        </p:nvSpPr>
        <p:spPr bwMode="auto">
          <a:xfrm>
            <a:off x="5060950" y="39624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/>
              <a:t>6 6 6 6 4 4 4 4</a:t>
            </a:r>
          </a:p>
        </p:txBody>
      </p:sp>
      <p:sp>
        <p:nvSpPr>
          <p:cNvPr id="294952" name="Text Box 40"/>
          <p:cNvSpPr txBox="1">
            <a:spLocks noChangeArrowheads="1"/>
          </p:cNvSpPr>
          <p:nvPr/>
        </p:nvSpPr>
        <p:spPr bwMode="auto">
          <a:xfrm>
            <a:off x="6978650" y="39624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/>
              <a:t>6 4 6 4 6 4 6 4</a:t>
            </a:r>
          </a:p>
        </p:txBody>
      </p:sp>
      <p:pic>
        <p:nvPicPr>
          <p:cNvPr id="294953" name="Picture 4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57800" y="4724400"/>
            <a:ext cx="2590800" cy="148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4954" name="AutoShape 42"/>
          <p:cNvSpPr>
            <a:spLocks noChangeArrowheads="1"/>
          </p:cNvSpPr>
          <p:nvPr/>
        </p:nvSpPr>
        <p:spPr bwMode="auto">
          <a:xfrm>
            <a:off x="6477000" y="4343400"/>
            <a:ext cx="381000" cy="747713"/>
          </a:xfrm>
          <a:prstGeom prst="downArrow">
            <a:avLst>
              <a:gd name="adj1" fmla="val 50000"/>
              <a:gd name="adj2" fmla="val 490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302" name="Text Box 43"/>
          <p:cNvSpPr txBox="1">
            <a:spLocks noChangeArrowheads="1"/>
          </p:cNvSpPr>
          <p:nvPr/>
        </p:nvSpPr>
        <p:spPr bwMode="auto">
          <a:xfrm>
            <a:off x="1524000" y="6324600"/>
            <a:ext cx="1766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Chain code histogram</a:t>
            </a:r>
          </a:p>
        </p:txBody>
      </p:sp>
      <p:sp>
        <p:nvSpPr>
          <p:cNvPr id="294956" name="Text Box 44"/>
          <p:cNvSpPr txBox="1">
            <a:spLocks noChangeArrowheads="1"/>
          </p:cNvSpPr>
          <p:nvPr/>
        </p:nvSpPr>
        <p:spPr bwMode="auto">
          <a:xfrm>
            <a:off x="5827713" y="6248400"/>
            <a:ext cx="17668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Chain code histogram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51" grpId="0"/>
      <p:bldP spid="294952" grpId="0"/>
      <p:bldP spid="294954" grpId="0" animBg="1"/>
      <p:bldP spid="2949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ce réservé du numéro de diapositive 5"/>
          <p:cNvSpPr txBox="1">
            <a:spLocks noGrp="1"/>
          </p:cNvSpPr>
          <p:nvPr/>
        </p:nvSpPr>
        <p:spPr bwMode="auto">
          <a:xfrm>
            <a:off x="6589713" y="62245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2B6257C-EE2C-4308-8A47-3BCBC8C1B527}" type="slidenum">
              <a:rPr lang="en-US" sz="1400">
                <a:solidFill>
                  <a:schemeClr val="folHlink"/>
                </a:solidFill>
              </a:rPr>
              <a:pPr algn="r"/>
              <a:t>23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SimSun" pitchFamily="2" charset="-122"/>
              </a:rPr>
              <a:t>Features - Character Images</a:t>
            </a:r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381000" y="1676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/>
              <a:t>Differential Chain Codes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 flipV="1">
            <a:off x="2543175" y="5292725"/>
            <a:ext cx="0" cy="4572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31" name="Text Box 9"/>
          <p:cNvSpPr txBox="1">
            <a:spLocks noChangeArrowheads="1"/>
          </p:cNvSpPr>
          <p:nvPr/>
        </p:nvSpPr>
        <p:spPr bwMode="auto">
          <a:xfrm>
            <a:off x="2719388" y="5684838"/>
            <a:ext cx="3990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>
                <a:latin typeface="Arial" charset="0"/>
              </a:rPr>
              <a:t>Chain Code:		6 6 4 5 7 6 …</a:t>
            </a:r>
          </a:p>
        </p:txBody>
      </p:sp>
      <p:sp>
        <p:nvSpPr>
          <p:cNvPr id="1032" name="Text Box 10"/>
          <p:cNvSpPr txBox="1">
            <a:spLocks noChangeArrowheads="1"/>
          </p:cNvSpPr>
          <p:nvPr/>
        </p:nvSpPr>
        <p:spPr bwMode="auto">
          <a:xfrm>
            <a:off x="2719388" y="5918200"/>
            <a:ext cx="3843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>
                <a:latin typeface="Arial" charset="0"/>
              </a:rPr>
              <a:t>Differential Chain Code:	0 2 1 2 1 …</a:t>
            </a:r>
          </a:p>
        </p:txBody>
      </p:sp>
      <p:graphicFrame>
        <p:nvGraphicFramePr>
          <p:cNvPr id="323737" name="Group 153"/>
          <p:cNvGraphicFramePr>
            <a:graphicFrameLocks noGrp="1"/>
          </p:cNvGraphicFramePr>
          <p:nvPr/>
        </p:nvGraphicFramePr>
        <p:xfrm>
          <a:off x="2360613" y="4892675"/>
          <a:ext cx="5183187" cy="550863"/>
        </p:xfrm>
        <a:graphic>
          <a:graphicData uri="http://schemas.openxmlformats.org/drawingml/2006/table">
            <a:tbl>
              <a:tblPr/>
              <a:tblGrid>
                <a:gridCol w="1230312"/>
                <a:gridCol w="631825"/>
                <a:gridCol w="538163"/>
                <a:gridCol w="523875"/>
                <a:gridCol w="588962"/>
                <a:gridCol w="536575"/>
                <a:gridCol w="536575"/>
                <a:gridCol w="5969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(c</a:t>
                      </a:r>
                      <a:r>
                        <a:rPr kumimoji="0" lang="fr-FR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i+1</a:t>
                      </a:r>
                      <a:r>
                        <a:rPr kumimoji="0" lang="fr-F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-c</a:t>
                      </a:r>
                      <a:r>
                        <a:rPr kumimoji="0" lang="fr-FR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fr-F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 mod 8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θ</a:t>
                      </a:r>
                      <a:r>
                        <a:rPr kumimoji="0" lang="fr-FR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180°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135°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90°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45°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315°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270°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225°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62" name="Picture 1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3308350"/>
            <a:ext cx="1296988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3" name="Text Box 111"/>
          <p:cNvSpPr txBox="1">
            <a:spLocks noChangeArrowheads="1"/>
          </p:cNvSpPr>
          <p:nvPr/>
        </p:nvSpPr>
        <p:spPr bwMode="auto">
          <a:xfrm>
            <a:off x="5372100" y="3567113"/>
            <a:ext cx="5715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 sz="1200" i="1">
                <a:cs typeface="Times New Roman" pitchFamily="18" charset="0"/>
              </a:rPr>
              <a:t>p</a:t>
            </a:r>
            <a:r>
              <a:rPr lang="fr-FR" sz="1200" i="1" baseline="-30000">
                <a:cs typeface="Times New Roman" pitchFamily="18" charset="0"/>
              </a:rPr>
              <a:t>i-1</a:t>
            </a:r>
            <a:endParaRPr lang="fr-FR" sz="1200"/>
          </a:p>
        </p:txBody>
      </p:sp>
      <p:sp>
        <p:nvSpPr>
          <p:cNvPr id="1064" name="Text Box 112"/>
          <p:cNvSpPr txBox="1">
            <a:spLocks noChangeArrowheads="1"/>
          </p:cNvSpPr>
          <p:nvPr/>
        </p:nvSpPr>
        <p:spPr bwMode="auto">
          <a:xfrm>
            <a:off x="5399088" y="3452813"/>
            <a:ext cx="41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 sz="1000" i="1">
                <a:cs typeface="Times New Roman" pitchFamily="18" charset="0"/>
              </a:rPr>
              <a:t>c</a:t>
            </a:r>
            <a:r>
              <a:rPr lang="fr-FR" sz="1000" i="1" baseline="-30000">
                <a:cs typeface="Times New Roman" pitchFamily="18" charset="0"/>
              </a:rPr>
              <a:t>i-1</a:t>
            </a:r>
            <a:endParaRPr lang="fr-FR" sz="2400"/>
          </a:p>
        </p:txBody>
      </p:sp>
      <p:grpSp>
        <p:nvGrpSpPr>
          <p:cNvPr id="2" name="Group 113"/>
          <p:cNvGrpSpPr>
            <a:grpSpLocks/>
          </p:cNvGrpSpPr>
          <p:nvPr/>
        </p:nvGrpSpPr>
        <p:grpSpPr bwMode="auto">
          <a:xfrm>
            <a:off x="4637088" y="3530600"/>
            <a:ext cx="1358900" cy="863600"/>
            <a:chOff x="6402" y="3705"/>
            <a:chExt cx="2139" cy="1360"/>
          </a:xfrm>
        </p:grpSpPr>
        <p:sp>
          <p:nvSpPr>
            <p:cNvPr id="1070" name="Line 122"/>
            <p:cNvSpPr>
              <a:spLocks noChangeShapeType="1"/>
            </p:cNvSpPr>
            <p:nvPr/>
          </p:nvSpPr>
          <p:spPr bwMode="auto">
            <a:xfrm rot="5400000">
              <a:off x="7791" y="360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Text Box 121"/>
            <p:cNvSpPr txBox="1">
              <a:spLocks noChangeArrowheads="1"/>
            </p:cNvSpPr>
            <p:nvPr/>
          </p:nvSpPr>
          <p:spPr bwMode="auto">
            <a:xfrm>
              <a:off x="6402" y="4525"/>
              <a:ext cx="90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fr-FR" sz="1200" i="1">
                  <a:cs typeface="Times New Roman" pitchFamily="18" charset="0"/>
                </a:rPr>
                <a:t>p</a:t>
              </a:r>
              <a:r>
                <a:rPr lang="fr-FR" sz="1200" i="1" baseline="-30000">
                  <a:cs typeface="Times New Roman" pitchFamily="18" charset="0"/>
                </a:rPr>
                <a:t>i+1</a:t>
              </a:r>
              <a:endParaRPr lang="fr-FR" sz="1200"/>
            </a:p>
          </p:txBody>
        </p:sp>
        <p:sp>
          <p:nvSpPr>
            <p:cNvPr id="1072" name="Text Box 120"/>
            <p:cNvSpPr txBox="1">
              <a:spLocks noChangeArrowheads="1"/>
            </p:cNvSpPr>
            <p:nvPr/>
          </p:nvSpPr>
          <p:spPr bwMode="auto">
            <a:xfrm>
              <a:off x="7102" y="3705"/>
              <a:ext cx="7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fr-FR" sz="1100" i="1">
                  <a:cs typeface="Times New Roman" pitchFamily="18" charset="0"/>
                </a:rPr>
                <a:t>p</a:t>
              </a:r>
              <a:r>
                <a:rPr lang="fr-FR" sz="1100" i="1" baseline="-30000">
                  <a:cs typeface="Times New Roman" pitchFamily="18" charset="0"/>
                </a:rPr>
                <a:t>i</a:t>
              </a:r>
              <a:endParaRPr lang="fr-FR" sz="2400"/>
            </a:p>
          </p:txBody>
        </p:sp>
        <p:sp>
          <p:nvSpPr>
            <p:cNvPr id="1073" name="Line 119"/>
            <p:cNvSpPr>
              <a:spLocks noChangeShapeType="1"/>
            </p:cNvSpPr>
            <p:nvPr/>
          </p:nvSpPr>
          <p:spPr bwMode="auto">
            <a:xfrm rot="2700000">
              <a:off x="6942" y="3985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Text Box 118"/>
            <p:cNvSpPr txBox="1">
              <a:spLocks noChangeArrowheads="1"/>
            </p:cNvSpPr>
            <p:nvPr/>
          </p:nvSpPr>
          <p:spPr bwMode="auto">
            <a:xfrm>
              <a:off x="6672" y="3955"/>
              <a:ext cx="52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fr-FR" sz="1000" i="1">
                  <a:cs typeface="Times New Roman" pitchFamily="18" charset="0"/>
                </a:rPr>
                <a:t>c</a:t>
              </a:r>
              <a:r>
                <a:rPr lang="fr-FR" sz="1000" i="1" baseline="-30000">
                  <a:cs typeface="Times New Roman" pitchFamily="18" charset="0"/>
                </a:rPr>
                <a:t>i</a:t>
              </a:r>
              <a:endParaRPr lang="fr-FR" sz="2400"/>
            </a:p>
          </p:txBody>
        </p:sp>
        <p:sp>
          <p:nvSpPr>
            <p:cNvPr id="1075" name="Text Box 117"/>
            <p:cNvSpPr txBox="1">
              <a:spLocks noChangeArrowheads="1"/>
            </p:cNvSpPr>
            <p:nvPr/>
          </p:nvSpPr>
          <p:spPr bwMode="auto">
            <a:xfrm>
              <a:off x="6872" y="4205"/>
              <a:ext cx="52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fr-FR" sz="1000" i="1">
                  <a:cs typeface="Times New Roman" pitchFamily="18" charset="0"/>
                </a:rPr>
                <a:t>6</a:t>
              </a:r>
              <a:endParaRPr lang="fr-FR" sz="2400"/>
            </a:p>
          </p:txBody>
        </p:sp>
        <p:sp>
          <p:nvSpPr>
            <p:cNvPr id="1076" name="Text Box 116"/>
            <p:cNvSpPr txBox="1">
              <a:spLocks noChangeArrowheads="1"/>
            </p:cNvSpPr>
            <p:nvPr/>
          </p:nvSpPr>
          <p:spPr bwMode="auto">
            <a:xfrm>
              <a:off x="7672" y="3915"/>
              <a:ext cx="52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fr-FR" sz="1000" i="1">
                  <a:cs typeface="Times New Roman" pitchFamily="18" charset="0"/>
                </a:rPr>
                <a:t>7</a:t>
              </a:r>
              <a:endParaRPr lang="fr-FR" sz="2400"/>
            </a:p>
          </p:txBody>
        </p:sp>
        <p:sp>
          <p:nvSpPr>
            <p:cNvPr id="1077" name="AutoShape 115"/>
            <p:cNvSpPr>
              <a:spLocks noChangeArrowheads="1"/>
            </p:cNvSpPr>
            <p:nvPr/>
          </p:nvSpPr>
          <p:spPr bwMode="auto">
            <a:xfrm rot="3817776">
              <a:off x="7328" y="3976"/>
              <a:ext cx="300" cy="630"/>
            </a:xfrm>
            <a:prstGeom prst="curvedLeftArrow">
              <a:avLst>
                <a:gd name="adj1" fmla="val 29808"/>
                <a:gd name="adj2" fmla="val 84000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endParaRPr lang="fr-FR" sz="2400"/>
            </a:p>
          </p:txBody>
        </p:sp>
        <p:sp>
          <p:nvSpPr>
            <p:cNvPr id="1078" name="Text Box 114"/>
            <p:cNvSpPr txBox="1">
              <a:spLocks noChangeArrowheads="1"/>
            </p:cNvSpPr>
            <p:nvPr/>
          </p:nvSpPr>
          <p:spPr bwMode="auto">
            <a:xfrm>
              <a:off x="7392" y="4355"/>
              <a:ext cx="114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i="1">
                  <a:cs typeface="Times New Roman" pitchFamily="18" charset="0"/>
                </a:rPr>
                <a:t>θ</a:t>
              </a:r>
              <a:r>
                <a:rPr lang="en-US" sz="1200" i="1" baseline="-30000">
                  <a:cs typeface="Times New Roman" pitchFamily="18" charset="0"/>
                </a:rPr>
                <a:t>i</a:t>
              </a:r>
              <a:r>
                <a:rPr lang="fr-FR" sz="1200" i="1">
                  <a:cs typeface="Times New Roman" pitchFamily="18" charset="0"/>
                </a:rPr>
                <a:t> =135º</a:t>
              </a:r>
              <a:endParaRPr lang="fr-FR" sz="1200"/>
            </a:p>
          </p:txBody>
        </p:sp>
      </p:grpSp>
      <p:sp>
        <p:nvSpPr>
          <p:cNvPr id="1066" name="Line 124"/>
          <p:cNvSpPr>
            <a:spLocks noChangeShapeType="1"/>
          </p:cNvSpPr>
          <p:nvPr/>
        </p:nvSpPr>
        <p:spPr bwMode="auto">
          <a:xfrm flipH="1">
            <a:off x="5956300" y="3736975"/>
            <a:ext cx="2286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7" name="Line 125"/>
          <p:cNvSpPr>
            <a:spLocks noChangeShapeType="1"/>
          </p:cNvSpPr>
          <p:nvPr/>
        </p:nvSpPr>
        <p:spPr bwMode="auto">
          <a:xfrm rot="8100000" flipH="1">
            <a:off x="5588794" y="3917157"/>
            <a:ext cx="280987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8" name="Line 148"/>
          <p:cNvSpPr>
            <a:spLocks noChangeShapeType="1"/>
          </p:cNvSpPr>
          <p:nvPr/>
        </p:nvSpPr>
        <p:spPr bwMode="auto">
          <a:xfrm flipH="1">
            <a:off x="3411538" y="4027488"/>
            <a:ext cx="287337" cy="2889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9" name="Line 149"/>
          <p:cNvSpPr>
            <a:spLocks noChangeShapeType="1"/>
          </p:cNvSpPr>
          <p:nvPr/>
        </p:nvSpPr>
        <p:spPr bwMode="auto">
          <a:xfrm flipH="1">
            <a:off x="3797300" y="3956050"/>
            <a:ext cx="360363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26" name="Object 132"/>
          <p:cNvGraphicFramePr>
            <a:graphicFrameLocks noChangeAspect="1"/>
          </p:cNvGraphicFramePr>
          <p:nvPr/>
        </p:nvGraphicFramePr>
        <p:xfrm>
          <a:off x="2971800" y="2557463"/>
          <a:ext cx="30480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name="Equation" r:id="rId5" imgW="1422360" imgH="228600" progId="Equation.3">
                  <p:embed/>
                </p:oleObj>
              </mc:Choice>
              <mc:Fallback>
                <p:oleObj name="Equation" r:id="rId5" imgW="1422360" imgH="228600" progId="Equation.3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57463"/>
                        <a:ext cx="3048000" cy="4905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Features - Character Images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981200"/>
            <a:ext cx="7958138" cy="838200"/>
          </a:xfrm>
        </p:spPr>
        <p:txBody>
          <a:bodyPr/>
          <a:lstStyle/>
          <a:p>
            <a:r>
              <a:rPr lang="en-US" smtClean="0"/>
              <a:t>Polygonization</a:t>
            </a:r>
          </a:p>
        </p:txBody>
      </p:sp>
      <p:pic>
        <p:nvPicPr>
          <p:cNvPr id="13316" name="Picture 3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200400"/>
            <a:ext cx="2519363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Text Box 12"/>
          <p:cNvSpPr txBox="1">
            <a:spLocks noChangeArrowheads="1"/>
          </p:cNvSpPr>
          <p:nvPr/>
        </p:nvSpPr>
        <p:spPr bwMode="auto">
          <a:xfrm>
            <a:off x="1736725" y="4640263"/>
            <a:ext cx="1731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i="1">
                <a:cs typeface="Arial" charset="0"/>
              </a:rPr>
              <a:t>Polygonized contours</a:t>
            </a:r>
          </a:p>
        </p:txBody>
      </p:sp>
      <p:pic>
        <p:nvPicPr>
          <p:cNvPr id="16420" name="Picture 36"/>
          <p:cNvPicPr preferRelativeResize="0"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03788" y="3127375"/>
            <a:ext cx="2519362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22" name="Picture 3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3200400"/>
            <a:ext cx="2519363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u numéro de diapositive 5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C3FC923-8BDD-4B43-B836-874A1BFE8224}" type="slidenum">
              <a:rPr lang="en-US" sz="1400">
                <a:solidFill>
                  <a:schemeClr val="folHlink"/>
                </a:solidFill>
              </a:rPr>
              <a:pPr algn="r"/>
              <a:t>25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SimSun" pitchFamily="2" charset="-122"/>
              </a:rPr>
              <a:t> A (Simplified )</a:t>
            </a:r>
            <a:r>
              <a:rPr lang="en-US" altLang="zh-CN" dirty="0" err="1" smtClean="0">
                <a:ea typeface="SimSun" pitchFamily="2" charset="-122"/>
              </a:rPr>
              <a:t>Recog.System</a:t>
            </a:r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1903385" y="2776529"/>
            <a:ext cx="6264276" cy="1511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none" anchor="ctr"/>
          <a:lstStyle/>
          <a:p>
            <a:pPr>
              <a:defRPr/>
            </a:pPr>
            <a:endParaRPr kumimoji="1" lang="ko-KR" altLang="en-US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90750" y="3136900"/>
            <a:ext cx="1512888" cy="71913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kumimoji="1" lang="en-US" altLang="zh-TW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Preprocessing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278313" y="3136900"/>
            <a:ext cx="1512887" cy="71913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kumimoji="1" lang="en-US" altLang="zh-TW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Feature</a:t>
            </a:r>
          </a:p>
          <a:p>
            <a:pPr algn="ctr">
              <a:defRPr/>
            </a:pPr>
            <a:r>
              <a:rPr kumimoji="1" lang="en-US" altLang="zh-TW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Measurement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367463" y="3136900"/>
            <a:ext cx="1512887" cy="71913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kumimoji="1" lang="en-US" altLang="zh-TW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Classification</a:t>
            </a:r>
          </a:p>
        </p:txBody>
      </p:sp>
      <p:cxnSp>
        <p:nvCxnSpPr>
          <p:cNvPr id="25610" name="AutoShape 18"/>
          <p:cNvCxnSpPr>
            <a:cxnSpLocks noChangeShapeType="1"/>
            <a:endCxn id="6" idx="1"/>
          </p:cNvCxnSpPr>
          <p:nvPr/>
        </p:nvCxnSpPr>
        <p:spPr bwMode="auto">
          <a:xfrm>
            <a:off x="803275" y="3497263"/>
            <a:ext cx="1368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5611" name="AutoShape 20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3703638" y="3497263"/>
            <a:ext cx="574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5612" name="AutoShape 21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5791200" y="3497263"/>
            <a:ext cx="5762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5613" name="AutoShape 24"/>
          <p:cNvCxnSpPr>
            <a:cxnSpLocks noChangeShapeType="1"/>
            <a:stCxn id="8" idx="3"/>
          </p:cNvCxnSpPr>
          <p:nvPr/>
        </p:nvCxnSpPr>
        <p:spPr bwMode="auto">
          <a:xfrm>
            <a:off x="7899400" y="3497263"/>
            <a:ext cx="86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5614" name="Text Box 27"/>
          <p:cNvSpPr txBox="1">
            <a:spLocks noChangeArrowheads="1"/>
          </p:cNvSpPr>
          <p:nvPr/>
        </p:nvSpPr>
        <p:spPr bwMode="auto">
          <a:xfrm>
            <a:off x="520700" y="3195638"/>
            <a:ext cx="15398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TW" sz="1600" i="1">
                <a:latin typeface="맑은 고딕" pitchFamily="50" charset="-127"/>
                <a:ea typeface="맑은 고딕" pitchFamily="50" charset="-127"/>
              </a:rPr>
              <a:t>test</a:t>
            </a:r>
          </a:p>
          <a:p>
            <a:pPr algn="ctr"/>
            <a:r>
              <a:rPr kumimoji="1" lang="en-US" altLang="zh-TW" sz="1600" i="1">
                <a:latin typeface="맑은 고딕" pitchFamily="50" charset="-127"/>
                <a:ea typeface="맑은 고딕" pitchFamily="50" charset="-127"/>
              </a:rPr>
              <a:t>pattern</a:t>
            </a:r>
          </a:p>
        </p:txBody>
      </p:sp>
      <p:sp>
        <p:nvSpPr>
          <p:cNvPr id="25615" name="Text Box 31"/>
          <p:cNvSpPr txBox="1">
            <a:spLocks noChangeArrowheads="1"/>
          </p:cNvSpPr>
          <p:nvPr/>
        </p:nvSpPr>
        <p:spPr bwMode="auto">
          <a:xfrm>
            <a:off x="3962400" y="2362200"/>
            <a:ext cx="1641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16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Classification Mode</a:t>
            </a: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1903384" y="4259253"/>
            <a:ext cx="6264276" cy="2016124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none" anchor="ctr"/>
          <a:lstStyle/>
          <a:p>
            <a:pPr>
              <a:defRPr/>
            </a:pPr>
            <a:endParaRPr kumimoji="1" lang="ko-KR" altLang="en-US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190750" y="4764088"/>
            <a:ext cx="1512888" cy="71913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kumimoji="1" lang="en-US" altLang="zh-TW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Preprocessing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4278313" y="4619625"/>
            <a:ext cx="1512887" cy="10080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kumimoji="1" lang="en-US" altLang="zh-TW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Feature</a:t>
            </a:r>
          </a:p>
          <a:p>
            <a:pPr algn="ctr">
              <a:defRPr/>
            </a:pPr>
            <a:r>
              <a:rPr kumimoji="1" lang="en-US" altLang="zh-TW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Extraction/</a:t>
            </a:r>
          </a:p>
          <a:p>
            <a:pPr algn="ctr">
              <a:defRPr/>
            </a:pPr>
            <a:r>
              <a:rPr kumimoji="1" lang="en-US" altLang="zh-TW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Selection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6367463" y="4764088"/>
            <a:ext cx="1512887" cy="71913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kumimoji="1" lang="en-US" altLang="zh-TW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Learning</a:t>
            </a:r>
          </a:p>
        </p:txBody>
      </p:sp>
      <p:cxnSp>
        <p:nvCxnSpPr>
          <p:cNvPr id="25622" name="AutoShape 10"/>
          <p:cNvCxnSpPr>
            <a:cxnSpLocks noChangeShapeType="1"/>
            <a:endCxn id="17" idx="1"/>
          </p:cNvCxnSpPr>
          <p:nvPr/>
        </p:nvCxnSpPr>
        <p:spPr bwMode="auto">
          <a:xfrm>
            <a:off x="803275" y="5124450"/>
            <a:ext cx="1368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5623" name="AutoShape 11"/>
          <p:cNvCxnSpPr>
            <a:cxnSpLocks noChangeShapeType="1"/>
            <a:stCxn id="17" idx="3"/>
            <a:endCxn id="18" idx="1"/>
          </p:cNvCxnSpPr>
          <p:nvPr/>
        </p:nvCxnSpPr>
        <p:spPr bwMode="auto">
          <a:xfrm>
            <a:off x="3703638" y="5124450"/>
            <a:ext cx="574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5624" name="AutoShape 12"/>
          <p:cNvCxnSpPr>
            <a:cxnSpLocks noChangeShapeType="1"/>
            <a:stCxn id="18" idx="3"/>
            <a:endCxn id="19" idx="1"/>
          </p:cNvCxnSpPr>
          <p:nvPr/>
        </p:nvCxnSpPr>
        <p:spPr bwMode="auto">
          <a:xfrm>
            <a:off x="5791200" y="5124450"/>
            <a:ext cx="5762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5625" name="Text Box 28"/>
          <p:cNvSpPr txBox="1">
            <a:spLocks noChangeArrowheads="1"/>
          </p:cNvSpPr>
          <p:nvPr/>
        </p:nvSpPr>
        <p:spPr bwMode="auto">
          <a:xfrm>
            <a:off x="433388" y="4799013"/>
            <a:ext cx="16779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TW" sz="1600" i="1">
                <a:latin typeface="맑은 고딕" pitchFamily="50" charset="-127"/>
                <a:ea typeface="맑은 고딕" pitchFamily="50" charset="-127"/>
              </a:rPr>
              <a:t>training</a:t>
            </a:r>
          </a:p>
          <a:p>
            <a:pPr algn="ctr"/>
            <a:r>
              <a:rPr kumimoji="1" lang="en-US" altLang="zh-TW" sz="1600" i="1">
                <a:latin typeface="맑은 고딕" pitchFamily="50" charset="-127"/>
                <a:ea typeface="맑은 고딕" pitchFamily="50" charset="-127"/>
              </a:rPr>
              <a:t>pattern</a:t>
            </a:r>
          </a:p>
        </p:txBody>
      </p:sp>
      <p:sp>
        <p:nvSpPr>
          <p:cNvPr id="25626" name="Text Box 30"/>
          <p:cNvSpPr txBox="1">
            <a:spLocks noChangeArrowheads="1"/>
          </p:cNvSpPr>
          <p:nvPr/>
        </p:nvSpPr>
        <p:spPr bwMode="auto">
          <a:xfrm>
            <a:off x="4216400" y="6362700"/>
            <a:ext cx="1235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16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Training Mode</a:t>
            </a:r>
          </a:p>
        </p:txBody>
      </p:sp>
      <p:cxnSp>
        <p:nvCxnSpPr>
          <p:cNvPr id="25627" name="AutoShape 17"/>
          <p:cNvCxnSpPr>
            <a:cxnSpLocks noChangeShapeType="1"/>
            <a:stCxn id="19" idx="0"/>
            <a:endCxn id="8" idx="2"/>
          </p:cNvCxnSpPr>
          <p:nvPr/>
        </p:nvCxnSpPr>
        <p:spPr bwMode="auto">
          <a:xfrm rot="5400000" flipH="1" flipV="1">
            <a:off x="6597650" y="4310063"/>
            <a:ext cx="908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5628" name="Rectangle 63"/>
          <p:cNvSpPr>
            <a:spLocks noChangeArrowheads="1"/>
          </p:cNvSpPr>
          <p:nvPr/>
        </p:nvSpPr>
        <p:spPr bwMode="auto">
          <a:xfrm>
            <a:off x="533400" y="1752600"/>
            <a:ext cx="7826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Two Modes: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/>
          <p:cNvPicPr>
            <a:picLocks noChangeAspect="1" noChangeArrowheads="1"/>
          </p:cNvPicPr>
          <p:nvPr/>
        </p:nvPicPr>
        <p:blipFill>
          <a:blip r:embed="rId3"/>
          <a:srcRect l="19054" t="12608" r="18097" b="4298"/>
          <a:stretch>
            <a:fillRect/>
          </a:stretch>
        </p:blipFill>
        <p:spPr bwMode="auto">
          <a:xfrm>
            <a:off x="4495800" y="2057400"/>
            <a:ext cx="45720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Espace réservé du numéro de diapositive 5"/>
          <p:cNvSpPr txBox="1">
            <a:spLocks noGrp="1"/>
          </p:cNvSpPr>
          <p:nvPr/>
        </p:nvSpPr>
        <p:spPr bwMode="auto">
          <a:xfrm>
            <a:off x="6553200" y="6400800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AC244B0-C242-49B7-B19A-C1A01B2FB889}" type="slidenum">
              <a:rPr lang="en-US" sz="1400">
                <a:solidFill>
                  <a:schemeClr val="folHlink"/>
                </a:solidFill>
              </a:rPr>
              <a:pPr algn="r"/>
              <a:t>26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Classification - Example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833563"/>
            <a:ext cx="4419600" cy="4414837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800" smtClean="0"/>
              <a:t>Sorting incoming Fish on a conveyor according to species using optical sensing</a:t>
            </a:r>
          </a:p>
          <a:p>
            <a:pPr>
              <a:buFont typeface="Wingdings" pitchFamily="2" charset="2"/>
              <a:buNone/>
            </a:pPr>
            <a:endParaRPr lang="en-US" sz="2800" smtClean="0"/>
          </a:p>
          <a:p>
            <a:r>
              <a:rPr lang="en-US" sz="2800" smtClean="0"/>
              <a:t>Salmon or Sea Bass?</a:t>
            </a:r>
            <a:endParaRPr lang="en-US" altLang="zh-CN" sz="280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u numéro de diapositive 5"/>
          <p:cNvSpPr txBox="1">
            <a:spLocks noGrp="1"/>
          </p:cNvSpPr>
          <p:nvPr/>
        </p:nvSpPr>
        <p:spPr bwMode="auto">
          <a:xfrm>
            <a:off x="6553200" y="6400800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630A660-AD84-4A80-8C50-0282EE8F0588}" type="slidenum">
              <a:rPr lang="en-US" sz="1400">
                <a:solidFill>
                  <a:schemeClr val="folHlink"/>
                </a:solidFill>
              </a:rPr>
              <a:pPr algn="r"/>
              <a:t>27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Classification - Example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833563"/>
            <a:ext cx="8077200" cy="4414837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800" smtClean="0"/>
              <a:t>Set up a camera and take some sample images to extract features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smtClean="0"/>
              <a:t>Length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smtClean="0"/>
              <a:t>Lightness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smtClean="0"/>
              <a:t>Width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smtClean="0"/>
              <a:t>Number and shape of fins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smtClean="0"/>
              <a:t>Position of the mouth, etc…</a:t>
            </a:r>
          </a:p>
          <a:p>
            <a:pPr lvl="2"/>
            <a:endParaRPr lang="en-US" sz="2000" smtClean="0"/>
          </a:p>
          <a:p>
            <a:pPr lvl="2">
              <a:buFont typeface="Wingdings" pitchFamily="2" charset="2"/>
              <a:buNone/>
            </a:pPr>
            <a:endParaRPr lang="en-US" altLang="zh-CN" sz="200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u numéro de diapositive 5"/>
          <p:cNvSpPr txBox="1">
            <a:spLocks noGrp="1"/>
          </p:cNvSpPr>
          <p:nvPr/>
        </p:nvSpPr>
        <p:spPr bwMode="auto">
          <a:xfrm>
            <a:off x="6553200" y="6400800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232D819-50C3-4757-937C-08755025BA5C}" type="slidenum">
              <a:rPr lang="en-US" sz="1400">
                <a:solidFill>
                  <a:schemeClr val="folHlink"/>
                </a:solidFill>
              </a:rPr>
              <a:pPr algn="r"/>
              <a:t>28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Classification - Example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" y="1808163"/>
            <a:ext cx="8896350" cy="413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u numéro de diapositive 5"/>
          <p:cNvSpPr txBox="1">
            <a:spLocks noGrp="1"/>
          </p:cNvSpPr>
          <p:nvPr/>
        </p:nvSpPr>
        <p:spPr bwMode="auto">
          <a:xfrm>
            <a:off x="6553200" y="6400800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1B653F6-A355-4E61-BE72-B8DEC3DDF1D4}" type="slidenum">
              <a:rPr lang="en-US" sz="1400">
                <a:solidFill>
                  <a:schemeClr val="folHlink"/>
                </a:solidFill>
              </a:rPr>
              <a:pPr algn="r"/>
              <a:t>29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Classification - Example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3200"/>
              <a:t>The </a:t>
            </a:r>
            <a:r>
              <a:rPr lang="en-US" sz="3200">
                <a:solidFill>
                  <a:srgbClr val="FF0000"/>
                </a:solidFill>
              </a:rPr>
              <a:t>length</a:t>
            </a:r>
            <a:r>
              <a:rPr lang="en-US" sz="3200"/>
              <a:t> is a poor feature alone!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3200"/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3200"/>
              <a:t>Select the </a:t>
            </a:r>
            <a:r>
              <a:rPr lang="en-US" sz="3200">
                <a:solidFill>
                  <a:srgbClr val="FF0000"/>
                </a:solidFill>
              </a:rPr>
              <a:t>lightness</a:t>
            </a:r>
            <a:r>
              <a:rPr lang="en-US" sz="3200"/>
              <a:t> as a possible feature.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D9F4C6F-0E96-4ADE-A276-89553B76105F}" type="slidenum">
              <a:rPr lang="en-US" sz="1400">
                <a:solidFill>
                  <a:schemeClr val="folHlink"/>
                </a:solidFill>
              </a:rPr>
              <a:pPr algn="r"/>
              <a:t>3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Approaches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062163"/>
            <a:ext cx="8534400" cy="4414837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cs-CZ" sz="2800" b="1" smtClean="0"/>
              <a:t>Statistical PR:</a:t>
            </a:r>
            <a:r>
              <a:rPr lang="cs-CZ" sz="2800" smtClean="0"/>
              <a:t> </a:t>
            </a:r>
            <a:endParaRPr lang="fr-FR" sz="2800" smtClean="0"/>
          </a:p>
          <a:p>
            <a:pPr lvl="1" eaLnBrk="1" hangingPunct="1">
              <a:lnSpc>
                <a:spcPct val="130000"/>
              </a:lnSpc>
            </a:pPr>
            <a:r>
              <a:rPr lang="en-US" sz="2400" smtClean="0"/>
              <a:t>Pattern classes represented by statistical measures</a:t>
            </a:r>
            <a:r>
              <a:rPr lang="cs-CZ" sz="2400" smtClean="0"/>
              <a:t>.</a:t>
            </a:r>
          </a:p>
          <a:p>
            <a:pPr>
              <a:lnSpc>
                <a:spcPct val="130000"/>
              </a:lnSpc>
            </a:pPr>
            <a:r>
              <a:rPr lang="cs-CZ" sz="2800" b="1" smtClean="0"/>
              <a:t>Structural (or </a:t>
            </a:r>
            <a:r>
              <a:rPr lang="en-US" sz="2800" b="1" smtClean="0"/>
              <a:t>S</a:t>
            </a:r>
            <a:r>
              <a:rPr lang="cs-CZ" sz="2800" b="1" smtClean="0"/>
              <a:t>yntactic) PR:</a:t>
            </a:r>
            <a:r>
              <a:rPr lang="cs-CZ" sz="2800" smtClean="0"/>
              <a:t> </a:t>
            </a:r>
            <a:endParaRPr lang="fr-FR" sz="2800" smtClean="0"/>
          </a:p>
          <a:p>
            <a:pPr lvl="1">
              <a:lnSpc>
                <a:spcPct val="130000"/>
              </a:lnSpc>
            </a:pPr>
            <a:r>
              <a:rPr lang="en-US" sz="2400" smtClean="0"/>
              <a:t>P</a:t>
            </a:r>
            <a:r>
              <a:rPr lang="cs-CZ" sz="2400" smtClean="0"/>
              <a:t>attern classes represented by means of formal structures as grammars, automata, strings, etc. </a:t>
            </a:r>
            <a:endParaRPr lang="en-US" altLang="zh-CN" sz="2400" smtClean="0">
              <a:ea typeface="SimSun" pitchFamily="2" charset="-122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smtClean="0">
                <a:ea typeface="SimSun" pitchFamily="2" charset="-122"/>
              </a:rPr>
              <a:t/>
            </a:r>
            <a:br>
              <a:rPr lang="en-US" altLang="zh-CN" sz="2800" smtClean="0">
                <a:ea typeface="SimSun" pitchFamily="2" charset="-122"/>
              </a:rPr>
            </a:br>
            <a:endParaRPr lang="en-US" altLang="zh-CN" sz="2800" smtClean="0">
              <a:ea typeface="SimSun" pitchFamily="2" charset="-122"/>
            </a:endParaRPr>
          </a:p>
          <a:p>
            <a:pPr lvl="1" eaLnBrk="1" hangingPunct="1">
              <a:lnSpc>
                <a:spcPct val="130000"/>
              </a:lnSpc>
            </a:pPr>
            <a:endParaRPr lang="en-US" altLang="zh-CN" sz="240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u numéro de diapositive 5"/>
          <p:cNvSpPr txBox="1">
            <a:spLocks noGrp="1"/>
          </p:cNvSpPr>
          <p:nvPr/>
        </p:nvSpPr>
        <p:spPr bwMode="auto">
          <a:xfrm>
            <a:off x="6553200" y="6400800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704ECB2-2FCE-421D-B563-C4B7122C6666}" type="slidenum">
              <a:rPr lang="en-US" sz="1400">
                <a:solidFill>
                  <a:schemeClr val="folHlink"/>
                </a:solidFill>
              </a:rPr>
              <a:pPr algn="r"/>
              <a:t>30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Classification - Example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" y="1676400"/>
            <a:ext cx="889635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u numéro de diapositive 5"/>
          <p:cNvSpPr txBox="1">
            <a:spLocks noGrp="1"/>
          </p:cNvSpPr>
          <p:nvPr/>
        </p:nvSpPr>
        <p:spPr bwMode="auto">
          <a:xfrm>
            <a:off x="6553200" y="6400800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210B667-98BD-46FD-9D8C-AA3EAF578883}" type="slidenum">
              <a:rPr lang="en-US" sz="1400">
                <a:solidFill>
                  <a:schemeClr val="folHlink"/>
                </a:solidFill>
              </a:rPr>
              <a:pPr algn="r"/>
              <a:t>31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Classification - Example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53000" y="3205163"/>
            <a:ext cx="2209800" cy="833437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mtClean="0"/>
              <a:t>x = [x</a:t>
            </a:r>
            <a:r>
              <a:rPr lang="en-US" baseline="-25000" smtClean="0"/>
              <a:t>1</a:t>
            </a:r>
            <a:r>
              <a:rPr lang="en-US" smtClean="0"/>
              <a:t>, x</a:t>
            </a:r>
            <a:r>
              <a:rPr lang="en-US" baseline="-25000" smtClean="0"/>
              <a:t>2</a:t>
            </a:r>
            <a:r>
              <a:rPr lang="en-US" smtClean="0"/>
              <a:t>]</a:t>
            </a:r>
          </a:p>
          <a:p>
            <a:pPr lvl="2">
              <a:buFont typeface="Wingdings" pitchFamily="2" charset="2"/>
              <a:buNone/>
            </a:pPr>
            <a:endParaRPr lang="en-US" altLang="zh-CN" smtClean="0">
              <a:ea typeface="SimSun" pitchFamily="2" charset="-122"/>
            </a:endParaRPr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3352800" y="3429000"/>
            <a:ext cx="1600200" cy="381000"/>
          </a:xfrm>
          <a:prstGeom prst="rightArrow">
            <a:avLst>
              <a:gd name="adj1" fmla="val 50000"/>
              <a:gd name="adj2" fmla="val 10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4648200" y="4467225"/>
            <a:ext cx="1384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Lightness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7239000" y="4419600"/>
            <a:ext cx="889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Width</a:t>
            </a: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flipH="1">
            <a:off x="5715000" y="38100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6781800" y="3886200"/>
            <a:ext cx="4572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2133600" y="3367088"/>
            <a:ext cx="957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ce réservé du numéro de diapositive 5"/>
          <p:cNvSpPr txBox="1">
            <a:spLocks noGrp="1"/>
          </p:cNvSpPr>
          <p:nvPr/>
        </p:nvSpPr>
        <p:spPr bwMode="auto">
          <a:xfrm>
            <a:off x="6553200" y="6400800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CC843DC-F4C9-4563-9318-5DBEEA0BC9D5}" type="slidenum">
              <a:rPr lang="en-US" sz="1400">
                <a:solidFill>
                  <a:schemeClr val="folHlink"/>
                </a:solidFill>
              </a:rPr>
              <a:pPr algn="r"/>
              <a:t>32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Classification - Example</a:t>
            </a:r>
          </a:p>
        </p:txBody>
      </p:sp>
      <p:pic>
        <p:nvPicPr>
          <p:cNvPr id="34820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4450" y="2439988"/>
            <a:ext cx="67627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u numéro de diapositive 5"/>
          <p:cNvSpPr txBox="1">
            <a:spLocks noGrp="1"/>
          </p:cNvSpPr>
          <p:nvPr/>
        </p:nvSpPr>
        <p:spPr bwMode="auto">
          <a:xfrm>
            <a:off x="6553200" y="6400800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E9DB863-56A9-426F-B577-7FEB4556A9EE}" type="slidenum">
              <a:rPr lang="en-US" sz="1400">
                <a:solidFill>
                  <a:schemeClr val="folHlink"/>
                </a:solidFill>
              </a:rPr>
              <a:pPr algn="r"/>
              <a:t>33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Classification - Example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833563"/>
            <a:ext cx="8382000" cy="3652837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sz="2400" smtClean="0"/>
              <a:t>We might add other features that are not correlated with the ones we already have. A precaution should be taken not to reduce the performance by adding such “noisy features”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140000"/>
              </a:lnSpc>
            </a:pPr>
            <a:r>
              <a:rPr lang="en-US" sz="2400" smtClean="0"/>
              <a:t>Ideally, the best decision boundary should be the one which provides an optimal performance</a:t>
            </a:r>
          </a:p>
          <a:p>
            <a:pPr lvl="2">
              <a:lnSpc>
                <a:spcPct val="140000"/>
              </a:lnSpc>
              <a:buFont typeface="Wingdings" pitchFamily="2" charset="2"/>
              <a:buNone/>
            </a:pPr>
            <a:endParaRPr lang="en-US" altLang="zh-CN" sz="180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ce réservé du numéro de diapositive 5"/>
          <p:cNvSpPr txBox="1">
            <a:spLocks noGrp="1"/>
          </p:cNvSpPr>
          <p:nvPr/>
        </p:nvSpPr>
        <p:spPr bwMode="auto">
          <a:xfrm>
            <a:off x="6553200" y="6400800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89FE1B9-C656-43F1-BD2B-4DE1CC1251FF}" type="slidenum">
              <a:rPr lang="en-US" sz="1400">
                <a:solidFill>
                  <a:schemeClr val="folHlink"/>
                </a:solidFill>
              </a:rPr>
              <a:pPr algn="r"/>
              <a:t>34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Classification - Example</a:t>
            </a:r>
          </a:p>
        </p:txBody>
      </p:sp>
      <p:pic>
        <p:nvPicPr>
          <p:cNvPr id="3686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57400"/>
            <a:ext cx="3962400" cy="22907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3686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3810000"/>
            <a:ext cx="3867150" cy="250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Text Box 8"/>
          <p:cNvSpPr txBox="1">
            <a:spLocks noChangeArrowheads="1"/>
          </p:cNvSpPr>
          <p:nvPr/>
        </p:nvSpPr>
        <p:spPr bwMode="auto">
          <a:xfrm>
            <a:off x="1371600" y="4495800"/>
            <a:ext cx="2430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Generalization?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u numéro de diapositive 5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4A352C4-46A1-42DA-A7D2-904165DCA7F6}" type="slidenum">
              <a:rPr lang="en-US" sz="1400">
                <a:solidFill>
                  <a:schemeClr val="folHlink"/>
                </a:solidFill>
              </a:rPr>
              <a:pPr algn="r"/>
              <a:t>35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Content Based Image (Video) Retrieval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2133600"/>
            <a:ext cx="50958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276600"/>
            <a:ext cx="17049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2590800" y="40386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u numéro de diapositive 5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85921F1-C8E2-44FC-B9DA-48F35B54A4F9}" type="slidenum">
              <a:rPr lang="en-US" sz="1400">
                <a:solidFill>
                  <a:schemeClr val="folHlink"/>
                </a:solidFill>
              </a:rPr>
              <a:pPr algn="r"/>
              <a:t>36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Content Based Image (Video) Retrieval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057400"/>
            <a:ext cx="8534400" cy="44148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3366"/>
                </a:solidFill>
                <a:ea typeface="SimSun" pitchFamily="2" charset="-122"/>
              </a:rPr>
              <a:t>CBIR</a:t>
            </a:r>
          </a:p>
          <a:p>
            <a:pPr lvl="1" eaLnBrk="1" hangingPunct="1"/>
            <a:r>
              <a:rPr lang="en-US" altLang="zh-CN" smtClean="0">
                <a:solidFill>
                  <a:srgbClr val="003366"/>
                </a:solidFill>
                <a:ea typeface="SimSun" pitchFamily="2" charset="-122"/>
              </a:rPr>
              <a:t>Image retrieval problem – Searching for images in large datasets</a:t>
            </a:r>
          </a:p>
          <a:p>
            <a:pPr lvl="1" eaLnBrk="1" hangingPunct="1"/>
            <a:r>
              <a:rPr lang="en-US" altLang="zh-CN" smtClean="0">
                <a:solidFill>
                  <a:srgbClr val="003366"/>
                </a:solidFill>
                <a:ea typeface="SimSun" pitchFamily="2" charset="-122"/>
              </a:rPr>
              <a:t>CB – Search analyzes the actual contents of image rather than the metadata (keywords, tags, descriptions)</a:t>
            </a:r>
          </a:p>
          <a:p>
            <a:pPr lvl="1"/>
            <a:r>
              <a:rPr lang="en-US" altLang="zh-CN" smtClean="0">
                <a:ea typeface="SimSun" pitchFamily="2" charset="-122"/>
              </a:rPr>
              <a:t>Given an image with a horse, find all images  showing a horse (at least as their main subject).</a:t>
            </a:r>
          </a:p>
          <a:p>
            <a:pPr lvl="1" eaLnBrk="1" hangingPunct="1"/>
            <a:endParaRPr lang="en-US" altLang="zh-CN" smtClean="0">
              <a:solidFill>
                <a:srgbClr val="003366"/>
              </a:solidFill>
              <a:ea typeface="SimSun" pitchFamily="2" charset="-122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altLang="zh-CN" smtClean="0">
              <a:solidFill>
                <a:srgbClr val="003366"/>
              </a:solidFill>
              <a:ea typeface="SimSun" pitchFamily="2" charset="-122"/>
            </a:endParaRPr>
          </a:p>
          <a:p>
            <a:pPr lvl="1" eaLnBrk="1" hangingPunct="1"/>
            <a:endParaRPr lang="en-US" altLang="zh-CN" i="1" smtClean="0">
              <a:solidFill>
                <a:srgbClr val="663300"/>
              </a:solidFill>
              <a:ea typeface="SimSun" pitchFamily="2" charset="-122"/>
            </a:endParaRPr>
          </a:p>
          <a:p>
            <a:pPr lvl="1" eaLnBrk="1" hangingPunct="1"/>
            <a:endParaRPr lang="en-US" altLang="zh-CN" smtClean="0">
              <a:solidFill>
                <a:srgbClr val="003366"/>
              </a:solidFill>
              <a:ea typeface="SimSun" pitchFamily="2" charset="-122"/>
            </a:endParaRPr>
          </a:p>
          <a:p>
            <a:pPr lvl="1" eaLnBrk="1" hangingPunct="1"/>
            <a:endParaRPr lang="en-US" altLang="zh-CN" smtClean="0">
              <a:solidFill>
                <a:srgbClr val="003366"/>
              </a:solidFill>
              <a:ea typeface="SimSun" pitchFamily="2" charset="-122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altLang="zh-CN" smtClean="0">
              <a:solidFill>
                <a:srgbClr val="003366"/>
              </a:solidFill>
              <a:ea typeface="SimSun" pitchFamily="2" charset="-122"/>
            </a:endParaRPr>
          </a:p>
          <a:p>
            <a:pPr lvl="2" eaLnBrk="1" hangingPunct="1"/>
            <a:endParaRPr lang="en-US" altLang="zh-CN" smtClean="0">
              <a:solidFill>
                <a:srgbClr val="003366"/>
              </a:solidFill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u numéro de diapositive 5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BB8C21B-7FBC-4CCB-9B8E-BB7B939ED8D9}" type="slidenum">
              <a:rPr lang="en-US" sz="1400">
                <a:solidFill>
                  <a:schemeClr val="folHlink"/>
                </a:solidFill>
              </a:rPr>
              <a:pPr algn="r"/>
              <a:t>37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Content Based Image (Video) Retrieval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286000"/>
            <a:ext cx="8001000" cy="358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u numéro de diapositive 5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91D641B-AFCB-4675-B65D-A4E548C24AEC}" type="slidenum">
              <a:rPr lang="en-US" sz="1400">
                <a:solidFill>
                  <a:schemeClr val="folHlink"/>
                </a:solidFill>
              </a:rPr>
              <a:pPr algn="r"/>
              <a:t>38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Content Based Image (Video) Retrieval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057400"/>
            <a:ext cx="8534400" cy="44148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3366"/>
                </a:solidFill>
                <a:ea typeface="SimSun" pitchFamily="2" charset="-122"/>
              </a:rPr>
              <a:t>CBIR Engines</a:t>
            </a:r>
          </a:p>
          <a:p>
            <a:pPr lvl="2" eaLnBrk="1" hangingPunct="1">
              <a:buFont typeface="Wingdings" pitchFamily="2" charset="2"/>
              <a:buNone/>
            </a:pPr>
            <a:endParaRPr lang="en-US" altLang="zh-CN" smtClean="0">
              <a:solidFill>
                <a:srgbClr val="003366"/>
              </a:solidFill>
              <a:ea typeface="SimSun" pitchFamily="2" charset="-122"/>
            </a:endParaRPr>
          </a:p>
          <a:p>
            <a:pPr eaLnBrk="1" hangingPunct="1"/>
            <a:endParaRPr lang="en-US" altLang="zh-CN" i="1" smtClean="0">
              <a:solidFill>
                <a:srgbClr val="663300"/>
              </a:solidFill>
              <a:ea typeface="SimSun" pitchFamily="2" charset="-122"/>
            </a:endParaRPr>
          </a:p>
          <a:p>
            <a:pPr lvl="1" eaLnBrk="1" hangingPunct="1"/>
            <a:endParaRPr lang="en-US" altLang="zh-CN" smtClean="0">
              <a:solidFill>
                <a:srgbClr val="003366"/>
              </a:solidFill>
              <a:ea typeface="SimSun" pitchFamily="2" charset="-122"/>
            </a:endParaRPr>
          </a:p>
          <a:p>
            <a:pPr lvl="1" eaLnBrk="1" hangingPunct="1"/>
            <a:endParaRPr lang="en-US" altLang="zh-CN" smtClean="0">
              <a:solidFill>
                <a:srgbClr val="003366"/>
              </a:solidFill>
              <a:ea typeface="SimSun" pitchFamily="2" charset="-122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altLang="zh-CN" smtClean="0">
              <a:solidFill>
                <a:srgbClr val="003366"/>
              </a:solidFill>
              <a:ea typeface="SimSun" pitchFamily="2" charset="-122"/>
            </a:endParaRPr>
          </a:p>
          <a:p>
            <a:pPr lvl="2" eaLnBrk="1" hangingPunct="1"/>
            <a:endParaRPr lang="en-US" altLang="zh-CN" smtClean="0">
              <a:solidFill>
                <a:srgbClr val="003366"/>
              </a:solidFill>
              <a:ea typeface="SimSun" pitchFamily="2" charset="-122"/>
            </a:endParaRPr>
          </a:p>
        </p:txBody>
      </p:sp>
      <p:graphicFrame>
        <p:nvGraphicFramePr>
          <p:cNvPr id="54277" name="Group 5"/>
          <p:cNvGraphicFramePr>
            <a:graphicFrameLocks noGrp="1"/>
          </p:cNvGraphicFramePr>
          <p:nvPr/>
        </p:nvGraphicFramePr>
        <p:xfrm>
          <a:off x="1219200" y="2895600"/>
          <a:ext cx="7467600" cy="3108960"/>
        </p:xfrm>
        <a:graphic>
          <a:graphicData uri="http://schemas.openxmlformats.org/drawingml/2006/table">
            <a:tbl>
              <a:tblPr/>
              <a:tblGrid>
                <a:gridCol w="2489200"/>
                <a:gridCol w="2489200"/>
                <a:gridCol w="2489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Image 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Metadata 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Google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Gazopa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Cires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3587" name="Picture 3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3505200"/>
            <a:ext cx="38100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88" name="Picture 3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581400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90" name="Picture 3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522788"/>
            <a:ext cx="3810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91" name="Picture 3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5500" y="5029200"/>
            <a:ext cx="38100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92" name="Picture 4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5500" y="5575300"/>
            <a:ext cx="38100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93" name="Picture 4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5105400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94" name="Picture 4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04075" y="5562600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95" name="Picture 4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4002088"/>
            <a:ext cx="3810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96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4572000"/>
            <a:ext cx="38100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038600"/>
            <a:ext cx="3810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u numéro de diapositive 5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E5E639D-2A0B-4C8F-9781-9D82058E773F}" type="slidenum">
              <a:rPr lang="en-US" sz="1400">
                <a:solidFill>
                  <a:schemeClr val="folHlink"/>
                </a:solidFill>
              </a:rPr>
              <a:pPr algn="r"/>
              <a:t>39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Content Based Image (Video) Retrieval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913188" y="6034088"/>
            <a:ext cx="1268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Gazopa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429000"/>
            <a:ext cx="10668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2051050"/>
            <a:ext cx="7315200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1295400" y="3886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u numéro de diapositive 5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4B66AFF-DACB-44ED-915F-C050B5EC45B6}" type="slidenum">
              <a:rPr lang="en-US" sz="1400">
                <a:solidFill>
                  <a:schemeClr val="folHlink"/>
                </a:solidFill>
              </a:rPr>
              <a:pPr algn="r"/>
              <a:t>4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Template Matching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1295400" y="2133600"/>
            <a:ext cx="6203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Image is converted into 12x12 bitmap.</a:t>
            </a:r>
          </a:p>
        </p:txBody>
      </p:sp>
      <p:pic>
        <p:nvPicPr>
          <p:cNvPr id="18437" name="Picture 151" descr="letter_A_ne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733800"/>
            <a:ext cx="7810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AutoShape 152"/>
          <p:cNvSpPr>
            <a:spLocks noChangeArrowheads="1"/>
          </p:cNvSpPr>
          <p:nvPr/>
        </p:nvSpPr>
        <p:spPr bwMode="auto">
          <a:xfrm>
            <a:off x="3429000" y="4267200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39" name="Group 300"/>
          <p:cNvGrpSpPr>
            <a:grpSpLocks/>
          </p:cNvGrpSpPr>
          <p:nvPr/>
        </p:nvGrpSpPr>
        <p:grpSpPr bwMode="auto">
          <a:xfrm>
            <a:off x="5029200" y="3429000"/>
            <a:ext cx="1600200" cy="2133600"/>
            <a:chOff x="480" y="1296"/>
            <a:chExt cx="2304" cy="2304"/>
          </a:xfrm>
        </p:grpSpPr>
        <p:sp>
          <p:nvSpPr>
            <p:cNvPr id="18440" name="Rectangle 301"/>
            <p:cNvSpPr>
              <a:spLocks noChangeArrowheads="1"/>
            </p:cNvSpPr>
            <p:nvPr/>
          </p:nvSpPr>
          <p:spPr bwMode="auto">
            <a:xfrm>
              <a:off x="480" y="129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Rectangle 302"/>
            <p:cNvSpPr>
              <a:spLocks noChangeArrowheads="1"/>
            </p:cNvSpPr>
            <p:nvPr/>
          </p:nvSpPr>
          <p:spPr bwMode="auto">
            <a:xfrm>
              <a:off x="672" y="129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Rectangle 303"/>
            <p:cNvSpPr>
              <a:spLocks noChangeArrowheads="1"/>
            </p:cNvSpPr>
            <p:nvPr/>
          </p:nvSpPr>
          <p:spPr bwMode="auto">
            <a:xfrm>
              <a:off x="864" y="129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Rectangle 304"/>
            <p:cNvSpPr>
              <a:spLocks noChangeArrowheads="1"/>
            </p:cNvSpPr>
            <p:nvPr/>
          </p:nvSpPr>
          <p:spPr bwMode="auto">
            <a:xfrm>
              <a:off x="1056" y="129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Rectangle 305"/>
            <p:cNvSpPr>
              <a:spLocks noChangeArrowheads="1"/>
            </p:cNvSpPr>
            <p:nvPr/>
          </p:nvSpPr>
          <p:spPr bwMode="auto">
            <a:xfrm>
              <a:off x="1248" y="129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Rectangle 306"/>
            <p:cNvSpPr>
              <a:spLocks noChangeArrowheads="1"/>
            </p:cNvSpPr>
            <p:nvPr/>
          </p:nvSpPr>
          <p:spPr bwMode="auto">
            <a:xfrm>
              <a:off x="1440" y="129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Rectangle 307"/>
            <p:cNvSpPr>
              <a:spLocks noChangeArrowheads="1"/>
            </p:cNvSpPr>
            <p:nvPr/>
          </p:nvSpPr>
          <p:spPr bwMode="auto">
            <a:xfrm>
              <a:off x="1632" y="129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Rectangle 308"/>
            <p:cNvSpPr>
              <a:spLocks noChangeArrowheads="1"/>
            </p:cNvSpPr>
            <p:nvPr/>
          </p:nvSpPr>
          <p:spPr bwMode="auto">
            <a:xfrm>
              <a:off x="1824" y="129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Rectangle 309"/>
            <p:cNvSpPr>
              <a:spLocks noChangeArrowheads="1"/>
            </p:cNvSpPr>
            <p:nvPr/>
          </p:nvSpPr>
          <p:spPr bwMode="auto">
            <a:xfrm>
              <a:off x="2016" y="129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Rectangle 310"/>
            <p:cNvSpPr>
              <a:spLocks noChangeArrowheads="1"/>
            </p:cNvSpPr>
            <p:nvPr/>
          </p:nvSpPr>
          <p:spPr bwMode="auto">
            <a:xfrm>
              <a:off x="2208" y="129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Rectangle 311"/>
            <p:cNvSpPr>
              <a:spLocks noChangeArrowheads="1"/>
            </p:cNvSpPr>
            <p:nvPr/>
          </p:nvSpPr>
          <p:spPr bwMode="auto">
            <a:xfrm>
              <a:off x="2400" y="129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Rectangle 312"/>
            <p:cNvSpPr>
              <a:spLocks noChangeArrowheads="1"/>
            </p:cNvSpPr>
            <p:nvPr/>
          </p:nvSpPr>
          <p:spPr bwMode="auto">
            <a:xfrm>
              <a:off x="2592" y="129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Rectangle 313"/>
            <p:cNvSpPr>
              <a:spLocks noChangeArrowheads="1"/>
            </p:cNvSpPr>
            <p:nvPr/>
          </p:nvSpPr>
          <p:spPr bwMode="auto">
            <a:xfrm>
              <a:off x="480" y="148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Rectangle 314"/>
            <p:cNvSpPr>
              <a:spLocks noChangeArrowheads="1"/>
            </p:cNvSpPr>
            <p:nvPr/>
          </p:nvSpPr>
          <p:spPr bwMode="auto">
            <a:xfrm>
              <a:off x="672" y="148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Rectangle 315"/>
            <p:cNvSpPr>
              <a:spLocks noChangeArrowheads="1"/>
            </p:cNvSpPr>
            <p:nvPr/>
          </p:nvSpPr>
          <p:spPr bwMode="auto">
            <a:xfrm>
              <a:off x="864" y="148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Rectangle 316"/>
            <p:cNvSpPr>
              <a:spLocks noChangeArrowheads="1"/>
            </p:cNvSpPr>
            <p:nvPr/>
          </p:nvSpPr>
          <p:spPr bwMode="auto">
            <a:xfrm>
              <a:off x="1056" y="148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Rectangle 317"/>
            <p:cNvSpPr>
              <a:spLocks noChangeArrowheads="1"/>
            </p:cNvSpPr>
            <p:nvPr/>
          </p:nvSpPr>
          <p:spPr bwMode="auto">
            <a:xfrm>
              <a:off x="1248" y="148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Rectangle 318"/>
            <p:cNvSpPr>
              <a:spLocks noChangeArrowheads="1"/>
            </p:cNvSpPr>
            <p:nvPr/>
          </p:nvSpPr>
          <p:spPr bwMode="auto">
            <a:xfrm>
              <a:off x="1440" y="148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Rectangle 319"/>
            <p:cNvSpPr>
              <a:spLocks noChangeArrowheads="1"/>
            </p:cNvSpPr>
            <p:nvPr/>
          </p:nvSpPr>
          <p:spPr bwMode="auto">
            <a:xfrm>
              <a:off x="1632" y="148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Rectangle 320"/>
            <p:cNvSpPr>
              <a:spLocks noChangeArrowheads="1"/>
            </p:cNvSpPr>
            <p:nvPr/>
          </p:nvSpPr>
          <p:spPr bwMode="auto">
            <a:xfrm>
              <a:off x="1824" y="148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Rectangle 321"/>
            <p:cNvSpPr>
              <a:spLocks noChangeArrowheads="1"/>
            </p:cNvSpPr>
            <p:nvPr/>
          </p:nvSpPr>
          <p:spPr bwMode="auto">
            <a:xfrm>
              <a:off x="2016" y="148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Rectangle 322"/>
            <p:cNvSpPr>
              <a:spLocks noChangeArrowheads="1"/>
            </p:cNvSpPr>
            <p:nvPr/>
          </p:nvSpPr>
          <p:spPr bwMode="auto">
            <a:xfrm>
              <a:off x="2208" y="148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Rectangle 323"/>
            <p:cNvSpPr>
              <a:spLocks noChangeArrowheads="1"/>
            </p:cNvSpPr>
            <p:nvPr/>
          </p:nvSpPr>
          <p:spPr bwMode="auto">
            <a:xfrm>
              <a:off x="2400" y="148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Rectangle 324"/>
            <p:cNvSpPr>
              <a:spLocks noChangeArrowheads="1"/>
            </p:cNvSpPr>
            <p:nvPr/>
          </p:nvSpPr>
          <p:spPr bwMode="auto">
            <a:xfrm>
              <a:off x="2592" y="148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Rectangle 325"/>
            <p:cNvSpPr>
              <a:spLocks noChangeArrowheads="1"/>
            </p:cNvSpPr>
            <p:nvPr/>
          </p:nvSpPr>
          <p:spPr bwMode="auto">
            <a:xfrm>
              <a:off x="480" y="168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Rectangle 326"/>
            <p:cNvSpPr>
              <a:spLocks noChangeArrowheads="1"/>
            </p:cNvSpPr>
            <p:nvPr/>
          </p:nvSpPr>
          <p:spPr bwMode="auto">
            <a:xfrm>
              <a:off x="672" y="168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Rectangle 327"/>
            <p:cNvSpPr>
              <a:spLocks noChangeArrowheads="1"/>
            </p:cNvSpPr>
            <p:nvPr/>
          </p:nvSpPr>
          <p:spPr bwMode="auto">
            <a:xfrm>
              <a:off x="864" y="168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Rectangle 328"/>
            <p:cNvSpPr>
              <a:spLocks noChangeArrowheads="1"/>
            </p:cNvSpPr>
            <p:nvPr/>
          </p:nvSpPr>
          <p:spPr bwMode="auto">
            <a:xfrm>
              <a:off x="1056" y="168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Rectangle 329"/>
            <p:cNvSpPr>
              <a:spLocks noChangeArrowheads="1"/>
            </p:cNvSpPr>
            <p:nvPr/>
          </p:nvSpPr>
          <p:spPr bwMode="auto">
            <a:xfrm>
              <a:off x="1248" y="168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Rectangle 330"/>
            <p:cNvSpPr>
              <a:spLocks noChangeArrowheads="1"/>
            </p:cNvSpPr>
            <p:nvPr/>
          </p:nvSpPr>
          <p:spPr bwMode="auto">
            <a:xfrm>
              <a:off x="1440" y="168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Rectangle 331"/>
            <p:cNvSpPr>
              <a:spLocks noChangeArrowheads="1"/>
            </p:cNvSpPr>
            <p:nvPr/>
          </p:nvSpPr>
          <p:spPr bwMode="auto">
            <a:xfrm>
              <a:off x="1632" y="168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Rectangle 332"/>
            <p:cNvSpPr>
              <a:spLocks noChangeArrowheads="1"/>
            </p:cNvSpPr>
            <p:nvPr/>
          </p:nvSpPr>
          <p:spPr bwMode="auto">
            <a:xfrm>
              <a:off x="1824" y="168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Rectangle 333"/>
            <p:cNvSpPr>
              <a:spLocks noChangeArrowheads="1"/>
            </p:cNvSpPr>
            <p:nvPr/>
          </p:nvSpPr>
          <p:spPr bwMode="auto">
            <a:xfrm>
              <a:off x="2016" y="168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Rectangle 334"/>
            <p:cNvSpPr>
              <a:spLocks noChangeArrowheads="1"/>
            </p:cNvSpPr>
            <p:nvPr/>
          </p:nvSpPr>
          <p:spPr bwMode="auto">
            <a:xfrm>
              <a:off x="2208" y="168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Rectangle 335"/>
            <p:cNvSpPr>
              <a:spLocks noChangeArrowheads="1"/>
            </p:cNvSpPr>
            <p:nvPr/>
          </p:nvSpPr>
          <p:spPr bwMode="auto">
            <a:xfrm>
              <a:off x="2400" y="168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Rectangle 336"/>
            <p:cNvSpPr>
              <a:spLocks noChangeArrowheads="1"/>
            </p:cNvSpPr>
            <p:nvPr/>
          </p:nvSpPr>
          <p:spPr bwMode="auto">
            <a:xfrm>
              <a:off x="2592" y="168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6" name="Rectangle 337"/>
            <p:cNvSpPr>
              <a:spLocks noChangeArrowheads="1"/>
            </p:cNvSpPr>
            <p:nvPr/>
          </p:nvSpPr>
          <p:spPr bwMode="auto">
            <a:xfrm>
              <a:off x="480" y="18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Rectangle 338"/>
            <p:cNvSpPr>
              <a:spLocks noChangeArrowheads="1"/>
            </p:cNvSpPr>
            <p:nvPr/>
          </p:nvSpPr>
          <p:spPr bwMode="auto">
            <a:xfrm>
              <a:off x="672" y="18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Rectangle 339"/>
            <p:cNvSpPr>
              <a:spLocks noChangeArrowheads="1"/>
            </p:cNvSpPr>
            <p:nvPr/>
          </p:nvSpPr>
          <p:spPr bwMode="auto">
            <a:xfrm>
              <a:off x="864" y="18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Rectangle 340"/>
            <p:cNvSpPr>
              <a:spLocks noChangeArrowheads="1"/>
            </p:cNvSpPr>
            <p:nvPr/>
          </p:nvSpPr>
          <p:spPr bwMode="auto">
            <a:xfrm>
              <a:off x="1056" y="18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0" name="Rectangle 341"/>
            <p:cNvSpPr>
              <a:spLocks noChangeArrowheads="1"/>
            </p:cNvSpPr>
            <p:nvPr/>
          </p:nvSpPr>
          <p:spPr bwMode="auto">
            <a:xfrm>
              <a:off x="1248" y="187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1" name="Rectangle 342"/>
            <p:cNvSpPr>
              <a:spLocks noChangeArrowheads="1"/>
            </p:cNvSpPr>
            <p:nvPr/>
          </p:nvSpPr>
          <p:spPr bwMode="auto">
            <a:xfrm>
              <a:off x="1440" y="187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2" name="Rectangle 343"/>
            <p:cNvSpPr>
              <a:spLocks noChangeArrowheads="1"/>
            </p:cNvSpPr>
            <p:nvPr/>
          </p:nvSpPr>
          <p:spPr bwMode="auto">
            <a:xfrm>
              <a:off x="1632" y="18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3" name="Rectangle 344"/>
            <p:cNvSpPr>
              <a:spLocks noChangeArrowheads="1"/>
            </p:cNvSpPr>
            <p:nvPr/>
          </p:nvSpPr>
          <p:spPr bwMode="auto">
            <a:xfrm>
              <a:off x="1824" y="187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4" name="Rectangle 345"/>
            <p:cNvSpPr>
              <a:spLocks noChangeArrowheads="1"/>
            </p:cNvSpPr>
            <p:nvPr/>
          </p:nvSpPr>
          <p:spPr bwMode="auto">
            <a:xfrm>
              <a:off x="2016" y="187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5" name="Rectangle 346"/>
            <p:cNvSpPr>
              <a:spLocks noChangeArrowheads="1"/>
            </p:cNvSpPr>
            <p:nvPr/>
          </p:nvSpPr>
          <p:spPr bwMode="auto">
            <a:xfrm>
              <a:off x="2208" y="18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6" name="Rectangle 347"/>
            <p:cNvSpPr>
              <a:spLocks noChangeArrowheads="1"/>
            </p:cNvSpPr>
            <p:nvPr/>
          </p:nvSpPr>
          <p:spPr bwMode="auto">
            <a:xfrm>
              <a:off x="2400" y="18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7" name="Rectangle 348"/>
            <p:cNvSpPr>
              <a:spLocks noChangeArrowheads="1"/>
            </p:cNvSpPr>
            <p:nvPr/>
          </p:nvSpPr>
          <p:spPr bwMode="auto">
            <a:xfrm>
              <a:off x="2592" y="18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8" name="Rectangle 349"/>
            <p:cNvSpPr>
              <a:spLocks noChangeArrowheads="1"/>
            </p:cNvSpPr>
            <p:nvPr/>
          </p:nvSpPr>
          <p:spPr bwMode="auto">
            <a:xfrm>
              <a:off x="480" y="206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9" name="Rectangle 350"/>
            <p:cNvSpPr>
              <a:spLocks noChangeArrowheads="1"/>
            </p:cNvSpPr>
            <p:nvPr/>
          </p:nvSpPr>
          <p:spPr bwMode="auto">
            <a:xfrm>
              <a:off x="672" y="206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0" name="Rectangle 351"/>
            <p:cNvSpPr>
              <a:spLocks noChangeArrowheads="1"/>
            </p:cNvSpPr>
            <p:nvPr/>
          </p:nvSpPr>
          <p:spPr bwMode="auto">
            <a:xfrm>
              <a:off x="864" y="206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1" name="Rectangle 352"/>
            <p:cNvSpPr>
              <a:spLocks noChangeArrowheads="1"/>
            </p:cNvSpPr>
            <p:nvPr/>
          </p:nvSpPr>
          <p:spPr bwMode="auto">
            <a:xfrm>
              <a:off x="1056" y="206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2" name="Rectangle 353"/>
            <p:cNvSpPr>
              <a:spLocks noChangeArrowheads="1"/>
            </p:cNvSpPr>
            <p:nvPr/>
          </p:nvSpPr>
          <p:spPr bwMode="auto">
            <a:xfrm>
              <a:off x="1248" y="206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" name="Rectangle 354"/>
            <p:cNvSpPr>
              <a:spLocks noChangeArrowheads="1"/>
            </p:cNvSpPr>
            <p:nvPr/>
          </p:nvSpPr>
          <p:spPr bwMode="auto">
            <a:xfrm>
              <a:off x="1440" y="206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4" name="Rectangle 355"/>
            <p:cNvSpPr>
              <a:spLocks noChangeArrowheads="1"/>
            </p:cNvSpPr>
            <p:nvPr/>
          </p:nvSpPr>
          <p:spPr bwMode="auto">
            <a:xfrm>
              <a:off x="1632" y="206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5" name="Rectangle 356"/>
            <p:cNvSpPr>
              <a:spLocks noChangeArrowheads="1"/>
            </p:cNvSpPr>
            <p:nvPr/>
          </p:nvSpPr>
          <p:spPr bwMode="auto">
            <a:xfrm>
              <a:off x="1824" y="206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6" name="Rectangle 357"/>
            <p:cNvSpPr>
              <a:spLocks noChangeArrowheads="1"/>
            </p:cNvSpPr>
            <p:nvPr/>
          </p:nvSpPr>
          <p:spPr bwMode="auto">
            <a:xfrm>
              <a:off x="2016" y="206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7" name="Rectangle 358"/>
            <p:cNvSpPr>
              <a:spLocks noChangeArrowheads="1"/>
            </p:cNvSpPr>
            <p:nvPr/>
          </p:nvSpPr>
          <p:spPr bwMode="auto">
            <a:xfrm>
              <a:off x="2208" y="206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8" name="Rectangle 359"/>
            <p:cNvSpPr>
              <a:spLocks noChangeArrowheads="1"/>
            </p:cNvSpPr>
            <p:nvPr/>
          </p:nvSpPr>
          <p:spPr bwMode="auto">
            <a:xfrm>
              <a:off x="2400" y="206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9" name="Rectangle 360"/>
            <p:cNvSpPr>
              <a:spLocks noChangeArrowheads="1"/>
            </p:cNvSpPr>
            <p:nvPr/>
          </p:nvSpPr>
          <p:spPr bwMode="auto">
            <a:xfrm>
              <a:off x="2592" y="206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0" name="Rectangle 361"/>
            <p:cNvSpPr>
              <a:spLocks noChangeArrowheads="1"/>
            </p:cNvSpPr>
            <p:nvPr/>
          </p:nvSpPr>
          <p:spPr bwMode="auto">
            <a:xfrm>
              <a:off x="480" y="225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1" name="Rectangle 362"/>
            <p:cNvSpPr>
              <a:spLocks noChangeArrowheads="1"/>
            </p:cNvSpPr>
            <p:nvPr/>
          </p:nvSpPr>
          <p:spPr bwMode="auto">
            <a:xfrm>
              <a:off x="672" y="225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2" name="Rectangle 363"/>
            <p:cNvSpPr>
              <a:spLocks noChangeArrowheads="1"/>
            </p:cNvSpPr>
            <p:nvPr/>
          </p:nvSpPr>
          <p:spPr bwMode="auto">
            <a:xfrm>
              <a:off x="864" y="225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3" name="Rectangle 364"/>
            <p:cNvSpPr>
              <a:spLocks noChangeArrowheads="1"/>
            </p:cNvSpPr>
            <p:nvPr/>
          </p:nvSpPr>
          <p:spPr bwMode="auto">
            <a:xfrm>
              <a:off x="1056" y="225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4" name="Rectangle 365"/>
            <p:cNvSpPr>
              <a:spLocks noChangeArrowheads="1"/>
            </p:cNvSpPr>
            <p:nvPr/>
          </p:nvSpPr>
          <p:spPr bwMode="auto">
            <a:xfrm>
              <a:off x="1248" y="225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5" name="Rectangle 366"/>
            <p:cNvSpPr>
              <a:spLocks noChangeArrowheads="1"/>
            </p:cNvSpPr>
            <p:nvPr/>
          </p:nvSpPr>
          <p:spPr bwMode="auto">
            <a:xfrm>
              <a:off x="1440" y="225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6" name="Rectangle 367"/>
            <p:cNvSpPr>
              <a:spLocks noChangeArrowheads="1"/>
            </p:cNvSpPr>
            <p:nvPr/>
          </p:nvSpPr>
          <p:spPr bwMode="auto">
            <a:xfrm>
              <a:off x="1632" y="225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7" name="Rectangle 368"/>
            <p:cNvSpPr>
              <a:spLocks noChangeArrowheads="1"/>
            </p:cNvSpPr>
            <p:nvPr/>
          </p:nvSpPr>
          <p:spPr bwMode="auto">
            <a:xfrm>
              <a:off x="1824" y="225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8" name="Rectangle 369"/>
            <p:cNvSpPr>
              <a:spLocks noChangeArrowheads="1"/>
            </p:cNvSpPr>
            <p:nvPr/>
          </p:nvSpPr>
          <p:spPr bwMode="auto">
            <a:xfrm>
              <a:off x="2016" y="225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9" name="Rectangle 370"/>
            <p:cNvSpPr>
              <a:spLocks noChangeArrowheads="1"/>
            </p:cNvSpPr>
            <p:nvPr/>
          </p:nvSpPr>
          <p:spPr bwMode="auto">
            <a:xfrm>
              <a:off x="2208" y="225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0" name="Rectangle 371"/>
            <p:cNvSpPr>
              <a:spLocks noChangeArrowheads="1"/>
            </p:cNvSpPr>
            <p:nvPr/>
          </p:nvSpPr>
          <p:spPr bwMode="auto">
            <a:xfrm>
              <a:off x="2400" y="225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1" name="Rectangle 372"/>
            <p:cNvSpPr>
              <a:spLocks noChangeArrowheads="1"/>
            </p:cNvSpPr>
            <p:nvPr/>
          </p:nvSpPr>
          <p:spPr bwMode="auto">
            <a:xfrm>
              <a:off x="2592" y="225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2" name="Rectangle 373"/>
            <p:cNvSpPr>
              <a:spLocks noChangeArrowheads="1"/>
            </p:cNvSpPr>
            <p:nvPr/>
          </p:nvSpPr>
          <p:spPr bwMode="auto">
            <a:xfrm>
              <a:off x="480" y="244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3" name="Rectangle 374"/>
            <p:cNvSpPr>
              <a:spLocks noChangeArrowheads="1"/>
            </p:cNvSpPr>
            <p:nvPr/>
          </p:nvSpPr>
          <p:spPr bwMode="auto">
            <a:xfrm>
              <a:off x="672" y="244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" name="Rectangle 375"/>
            <p:cNvSpPr>
              <a:spLocks noChangeArrowheads="1"/>
            </p:cNvSpPr>
            <p:nvPr/>
          </p:nvSpPr>
          <p:spPr bwMode="auto">
            <a:xfrm>
              <a:off x="864" y="244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5" name="Rectangle 376"/>
            <p:cNvSpPr>
              <a:spLocks noChangeArrowheads="1"/>
            </p:cNvSpPr>
            <p:nvPr/>
          </p:nvSpPr>
          <p:spPr bwMode="auto">
            <a:xfrm>
              <a:off x="1056" y="244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6" name="Rectangle 377"/>
            <p:cNvSpPr>
              <a:spLocks noChangeArrowheads="1"/>
            </p:cNvSpPr>
            <p:nvPr/>
          </p:nvSpPr>
          <p:spPr bwMode="auto">
            <a:xfrm>
              <a:off x="1248" y="244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7" name="Rectangle 378"/>
            <p:cNvSpPr>
              <a:spLocks noChangeArrowheads="1"/>
            </p:cNvSpPr>
            <p:nvPr/>
          </p:nvSpPr>
          <p:spPr bwMode="auto">
            <a:xfrm>
              <a:off x="1440" y="244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8" name="Rectangle 379"/>
            <p:cNvSpPr>
              <a:spLocks noChangeArrowheads="1"/>
            </p:cNvSpPr>
            <p:nvPr/>
          </p:nvSpPr>
          <p:spPr bwMode="auto">
            <a:xfrm>
              <a:off x="1632" y="244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9" name="Rectangle 380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0" name="Rectangle 381"/>
            <p:cNvSpPr>
              <a:spLocks noChangeArrowheads="1"/>
            </p:cNvSpPr>
            <p:nvPr/>
          </p:nvSpPr>
          <p:spPr bwMode="auto">
            <a:xfrm>
              <a:off x="2016" y="244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1" name="Rectangle 382"/>
            <p:cNvSpPr>
              <a:spLocks noChangeArrowheads="1"/>
            </p:cNvSpPr>
            <p:nvPr/>
          </p:nvSpPr>
          <p:spPr bwMode="auto">
            <a:xfrm>
              <a:off x="2208" y="244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2" name="Rectangle 383"/>
            <p:cNvSpPr>
              <a:spLocks noChangeArrowheads="1"/>
            </p:cNvSpPr>
            <p:nvPr/>
          </p:nvSpPr>
          <p:spPr bwMode="auto">
            <a:xfrm>
              <a:off x="2400" y="244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3" name="Rectangle 384"/>
            <p:cNvSpPr>
              <a:spLocks noChangeArrowheads="1"/>
            </p:cNvSpPr>
            <p:nvPr/>
          </p:nvSpPr>
          <p:spPr bwMode="auto">
            <a:xfrm>
              <a:off x="2592" y="244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4" name="Rectangle 385"/>
            <p:cNvSpPr>
              <a:spLocks noChangeArrowheads="1"/>
            </p:cNvSpPr>
            <p:nvPr/>
          </p:nvSpPr>
          <p:spPr bwMode="auto">
            <a:xfrm>
              <a:off x="480" y="264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5" name="Rectangle 386"/>
            <p:cNvSpPr>
              <a:spLocks noChangeArrowheads="1"/>
            </p:cNvSpPr>
            <p:nvPr/>
          </p:nvSpPr>
          <p:spPr bwMode="auto">
            <a:xfrm>
              <a:off x="672" y="264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6" name="Rectangle 387"/>
            <p:cNvSpPr>
              <a:spLocks noChangeArrowheads="1"/>
            </p:cNvSpPr>
            <p:nvPr/>
          </p:nvSpPr>
          <p:spPr bwMode="auto">
            <a:xfrm>
              <a:off x="864" y="264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7" name="Rectangle 388"/>
            <p:cNvSpPr>
              <a:spLocks noChangeArrowheads="1"/>
            </p:cNvSpPr>
            <p:nvPr/>
          </p:nvSpPr>
          <p:spPr bwMode="auto">
            <a:xfrm>
              <a:off x="1056" y="264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8" name="Rectangle 389"/>
            <p:cNvSpPr>
              <a:spLocks noChangeArrowheads="1"/>
            </p:cNvSpPr>
            <p:nvPr/>
          </p:nvSpPr>
          <p:spPr bwMode="auto">
            <a:xfrm>
              <a:off x="1248" y="264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9" name="Rectangle 390"/>
            <p:cNvSpPr>
              <a:spLocks noChangeArrowheads="1"/>
            </p:cNvSpPr>
            <p:nvPr/>
          </p:nvSpPr>
          <p:spPr bwMode="auto">
            <a:xfrm>
              <a:off x="1440" y="264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0" name="Rectangle 391"/>
            <p:cNvSpPr>
              <a:spLocks noChangeArrowheads="1"/>
            </p:cNvSpPr>
            <p:nvPr/>
          </p:nvSpPr>
          <p:spPr bwMode="auto">
            <a:xfrm>
              <a:off x="1632" y="264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1" name="Rectangle 392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2" name="Rectangle 393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3" name="Rectangle 394"/>
            <p:cNvSpPr>
              <a:spLocks noChangeArrowheads="1"/>
            </p:cNvSpPr>
            <p:nvPr/>
          </p:nvSpPr>
          <p:spPr bwMode="auto">
            <a:xfrm>
              <a:off x="2208" y="264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" name="Rectangle 395"/>
            <p:cNvSpPr>
              <a:spLocks noChangeArrowheads="1"/>
            </p:cNvSpPr>
            <p:nvPr/>
          </p:nvSpPr>
          <p:spPr bwMode="auto">
            <a:xfrm>
              <a:off x="2400" y="264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5" name="Rectangle 396"/>
            <p:cNvSpPr>
              <a:spLocks noChangeArrowheads="1"/>
            </p:cNvSpPr>
            <p:nvPr/>
          </p:nvSpPr>
          <p:spPr bwMode="auto">
            <a:xfrm>
              <a:off x="2592" y="264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6" name="Rectangle 397"/>
            <p:cNvSpPr>
              <a:spLocks noChangeArrowheads="1"/>
            </p:cNvSpPr>
            <p:nvPr/>
          </p:nvSpPr>
          <p:spPr bwMode="auto">
            <a:xfrm>
              <a:off x="480" y="283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7" name="Rectangle 398"/>
            <p:cNvSpPr>
              <a:spLocks noChangeArrowheads="1"/>
            </p:cNvSpPr>
            <p:nvPr/>
          </p:nvSpPr>
          <p:spPr bwMode="auto">
            <a:xfrm>
              <a:off x="672" y="283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8" name="Rectangle 399"/>
            <p:cNvSpPr>
              <a:spLocks noChangeArrowheads="1"/>
            </p:cNvSpPr>
            <p:nvPr/>
          </p:nvSpPr>
          <p:spPr bwMode="auto">
            <a:xfrm>
              <a:off x="864" y="283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9" name="Rectangle 400"/>
            <p:cNvSpPr>
              <a:spLocks noChangeArrowheads="1"/>
            </p:cNvSpPr>
            <p:nvPr/>
          </p:nvSpPr>
          <p:spPr bwMode="auto">
            <a:xfrm>
              <a:off x="1056" y="283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0" name="Rectangle 401"/>
            <p:cNvSpPr>
              <a:spLocks noChangeArrowheads="1"/>
            </p:cNvSpPr>
            <p:nvPr/>
          </p:nvSpPr>
          <p:spPr bwMode="auto">
            <a:xfrm>
              <a:off x="1248" y="283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1" name="Rectangle 402"/>
            <p:cNvSpPr>
              <a:spLocks noChangeArrowheads="1"/>
            </p:cNvSpPr>
            <p:nvPr/>
          </p:nvSpPr>
          <p:spPr bwMode="auto">
            <a:xfrm>
              <a:off x="1440" y="283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2" name="Rectangle 403"/>
            <p:cNvSpPr>
              <a:spLocks noChangeArrowheads="1"/>
            </p:cNvSpPr>
            <p:nvPr/>
          </p:nvSpPr>
          <p:spPr bwMode="auto">
            <a:xfrm>
              <a:off x="1632" y="283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3" name="Rectangle 404"/>
            <p:cNvSpPr>
              <a:spLocks noChangeArrowheads="1"/>
            </p:cNvSpPr>
            <p:nvPr/>
          </p:nvSpPr>
          <p:spPr bwMode="auto">
            <a:xfrm>
              <a:off x="1824" y="283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4" name="Rectangle 405"/>
            <p:cNvSpPr>
              <a:spLocks noChangeArrowheads="1"/>
            </p:cNvSpPr>
            <p:nvPr/>
          </p:nvSpPr>
          <p:spPr bwMode="auto">
            <a:xfrm>
              <a:off x="2016" y="283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5" name="Rectangle 406"/>
            <p:cNvSpPr>
              <a:spLocks noChangeArrowheads="1"/>
            </p:cNvSpPr>
            <p:nvPr/>
          </p:nvSpPr>
          <p:spPr bwMode="auto">
            <a:xfrm>
              <a:off x="2208" y="283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6" name="Rectangle 407"/>
            <p:cNvSpPr>
              <a:spLocks noChangeArrowheads="1"/>
            </p:cNvSpPr>
            <p:nvPr/>
          </p:nvSpPr>
          <p:spPr bwMode="auto">
            <a:xfrm>
              <a:off x="2400" y="283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7" name="Rectangle 408"/>
            <p:cNvSpPr>
              <a:spLocks noChangeArrowheads="1"/>
            </p:cNvSpPr>
            <p:nvPr/>
          </p:nvSpPr>
          <p:spPr bwMode="auto">
            <a:xfrm>
              <a:off x="2592" y="283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8" name="Rectangle 409"/>
            <p:cNvSpPr>
              <a:spLocks noChangeArrowheads="1"/>
            </p:cNvSpPr>
            <p:nvPr/>
          </p:nvSpPr>
          <p:spPr bwMode="auto">
            <a:xfrm>
              <a:off x="480" y="30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9" name="Rectangle 410"/>
            <p:cNvSpPr>
              <a:spLocks noChangeArrowheads="1"/>
            </p:cNvSpPr>
            <p:nvPr/>
          </p:nvSpPr>
          <p:spPr bwMode="auto">
            <a:xfrm>
              <a:off x="672" y="302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0" name="Rectangle 411"/>
            <p:cNvSpPr>
              <a:spLocks noChangeArrowheads="1"/>
            </p:cNvSpPr>
            <p:nvPr/>
          </p:nvSpPr>
          <p:spPr bwMode="auto">
            <a:xfrm>
              <a:off x="864" y="302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1" name="Rectangle 412"/>
            <p:cNvSpPr>
              <a:spLocks noChangeArrowheads="1"/>
            </p:cNvSpPr>
            <p:nvPr/>
          </p:nvSpPr>
          <p:spPr bwMode="auto">
            <a:xfrm>
              <a:off x="1056" y="30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2" name="Rectangle 413"/>
            <p:cNvSpPr>
              <a:spLocks noChangeArrowheads="1"/>
            </p:cNvSpPr>
            <p:nvPr/>
          </p:nvSpPr>
          <p:spPr bwMode="auto">
            <a:xfrm>
              <a:off x="1248" y="30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3" name="Rectangle 414"/>
            <p:cNvSpPr>
              <a:spLocks noChangeArrowheads="1"/>
            </p:cNvSpPr>
            <p:nvPr/>
          </p:nvSpPr>
          <p:spPr bwMode="auto">
            <a:xfrm>
              <a:off x="1440" y="30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4" name="Rectangle 415"/>
            <p:cNvSpPr>
              <a:spLocks noChangeArrowheads="1"/>
            </p:cNvSpPr>
            <p:nvPr/>
          </p:nvSpPr>
          <p:spPr bwMode="auto">
            <a:xfrm>
              <a:off x="1632" y="30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5" name="Rectangle 416"/>
            <p:cNvSpPr>
              <a:spLocks noChangeArrowheads="1"/>
            </p:cNvSpPr>
            <p:nvPr/>
          </p:nvSpPr>
          <p:spPr bwMode="auto">
            <a:xfrm>
              <a:off x="1824" y="30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6" name="Rectangle 417"/>
            <p:cNvSpPr>
              <a:spLocks noChangeArrowheads="1"/>
            </p:cNvSpPr>
            <p:nvPr/>
          </p:nvSpPr>
          <p:spPr bwMode="auto">
            <a:xfrm>
              <a:off x="2016" y="30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7" name="Rectangle 418"/>
            <p:cNvSpPr>
              <a:spLocks noChangeArrowheads="1"/>
            </p:cNvSpPr>
            <p:nvPr/>
          </p:nvSpPr>
          <p:spPr bwMode="auto">
            <a:xfrm>
              <a:off x="2208" y="302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8" name="Rectangle 419"/>
            <p:cNvSpPr>
              <a:spLocks noChangeArrowheads="1"/>
            </p:cNvSpPr>
            <p:nvPr/>
          </p:nvSpPr>
          <p:spPr bwMode="auto">
            <a:xfrm>
              <a:off x="2400" y="302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9" name="Rectangle 420"/>
            <p:cNvSpPr>
              <a:spLocks noChangeArrowheads="1"/>
            </p:cNvSpPr>
            <p:nvPr/>
          </p:nvSpPr>
          <p:spPr bwMode="auto">
            <a:xfrm>
              <a:off x="2592" y="30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0" name="Rectangle 421"/>
            <p:cNvSpPr>
              <a:spLocks noChangeArrowheads="1"/>
            </p:cNvSpPr>
            <p:nvPr/>
          </p:nvSpPr>
          <p:spPr bwMode="auto">
            <a:xfrm>
              <a:off x="480" y="321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1" name="Rectangle 422"/>
            <p:cNvSpPr>
              <a:spLocks noChangeArrowheads="1"/>
            </p:cNvSpPr>
            <p:nvPr/>
          </p:nvSpPr>
          <p:spPr bwMode="auto">
            <a:xfrm>
              <a:off x="672" y="321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2" name="Rectangle 423"/>
            <p:cNvSpPr>
              <a:spLocks noChangeArrowheads="1"/>
            </p:cNvSpPr>
            <p:nvPr/>
          </p:nvSpPr>
          <p:spPr bwMode="auto">
            <a:xfrm>
              <a:off x="864" y="321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3" name="Rectangle 424"/>
            <p:cNvSpPr>
              <a:spLocks noChangeArrowheads="1"/>
            </p:cNvSpPr>
            <p:nvPr/>
          </p:nvSpPr>
          <p:spPr bwMode="auto">
            <a:xfrm>
              <a:off x="1056" y="321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4" name="Rectangle 425"/>
            <p:cNvSpPr>
              <a:spLocks noChangeArrowheads="1"/>
            </p:cNvSpPr>
            <p:nvPr/>
          </p:nvSpPr>
          <p:spPr bwMode="auto">
            <a:xfrm>
              <a:off x="1248" y="321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5" name="Rectangle 426"/>
            <p:cNvSpPr>
              <a:spLocks noChangeArrowheads="1"/>
            </p:cNvSpPr>
            <p:nvPr/>
          </p:nvSpPr>
          <p:spPr bwMode="auto">
            <a:xfrm>
              <a:off x="1440" y="321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6" name="Rectangle 427"/>
            <p:cNvSpPr>
              <a:spLocks noChangeArrowheads="1"/>
            </p:cNvSpPr>
            <p:nvPr/>
          </p:nvSpPr>
          <p:spPr bwMode="auto">
            <a:xfrm>
              <a:off x="1632" y="321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7" name="Rectangle 428"/>
            <p:cNvSpPr>
              <a:spLocks noChangeArrowheads="1"/>
            </p:cNvSpPr>
            <p:nvPr/>
          </p:nvSpPr>
          <p:spPr bwMode="auto">
            <a:xfrm>
              <a:off x="1824" y="321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8" name="Rectangle 429"/>
            <p:cNvSpPr>
              <a:spLocks noChangeArrowheads="1"/>
            </p:cNvSpPr>
            <p:nvPr/>
          </p:nvSpPr>
          <p:spPr bwMode="auto">
            <a:xfrm>
              <a:off x="2016" y="321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9" name="Rectangle 430"/>
            <p:cNvSpPr>
              <a:spLocks noChangeArrowheads="1"/>
            </p:cNvSpPr>
            <p:nvPr/>
          </p:nvSpPr>
          <p:spPr bwMode="auto">
            <a:xfrm>
              <a:off x="2208" y="321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0" name="Rectangle 431"/>
            <p:cNvSpPr>
              <a:spLocks noChangeArrowheads="1"/>
            </p:cNvSpPr>
            <p:nvPr/>
          </p:nvSpPr>
          <p:spPr bwMode="auto">
            <a:xfrm>
              <a:off x="2400" y="321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1" name="Rectangle 432"/>
            <p:cNvSpPr>
              <a:spLocks noChangeArrowheads="1"/>
            </p:cNvSpPr>
            <p:nvPr/>
          </p:nvSpPr>
          <p:spPr bwMode="auto">
            <a:xfrm>
              <a:off x="2592" y="321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2" name="Rectangle 433"/>
            <p:cNvSpPr>
              <a:spLocks noChangeArrowheads="1"/>
            </p:cNvSpPr>
            <p:nvPr/>
          </p:nvSpPr>
          <p:spPr bwMode="auto">
            <a:xfrm>
              <a:off x="480" y="340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3" name="Rectangle 434"/>
            <p:cNvSpPr>
              <a:spLocks noChangeArrowheads="1"/>
            </p:cNvSpPr>
            <p:nvPr/>
          </p:nvSpPr>
          <p:spPr bwMode="auto">
            <a:xfrm>
              <a:off x="672" y="340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4" name="Rectangle 435"/>
            <p:cNvSpPr>
              <a:spLocks noChangeArrowheads="1"/>
            </p:cNvSpPr>
            <p:nvPr/>
          </p:nvSpPr>
          <p:spPr bwMode="auto">
            <a:xfrm>
              <a:off x="864" y="340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" name="Rectangle 436"/>
            <p:cNvSpPr>
              <a:spLocks noChangeArrowheads="1"/>
            </p:cNvSpPr>
            <p:nvPr/>
          </p:nvSpPr>
          <p:spPr bwMode="auto">
            <a:xfrm>
              <a:off x="1056" y="340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6" name="Rectangle 437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7" name="Rectangle 438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8" name="Rectangle 439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9" name="Rectangle 440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80" name="Rectangle 441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81" name="Rectangle 442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82" name="Rectangle 443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83" name="Rectangle 444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u numéro de diapositive 5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417A29F-E103-449F-9732-0F85122764B2}" type="slidenum">
              <a:rPr lang="en-US" sz="1400">
                <a:solidFill>
                  <a:schemeClr val="folHlink"/>
                </a:solidFill>
              </a:rPr>
              <a:pPr algn="r"/>
              <a:t>40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Content Based Image (Video) Retrieval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311400"/>
            <a:ext cx="6781800" cy="315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962400" y="5867400"/>
            <a:ext cx="1268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Gazopa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u numéro de diapositive 5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24B3493-2CDB-4534-99B3-797AC72DA78A}" type="slidenum">
              <a:rPr lang="en-US" sz="1400">
                <a:solidFill>
                  <a:schemeClr val="folHlink"/>
                </a:solidFill>
              </a:rPr>
              <a:pPr algn="r"/>
              <a:t>41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Content Based Image (Video) Retrieval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3525" y="2743200"/>
            <a:ext cx="59721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2752725" y="41148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 flipH="1">
            <a:off x="3590925" y="41021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5191125" y="41275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flipH="1">
            <a:off x="6029325" y="4114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2295525" y="4648200"/>
            <a:ext cx="2406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Perceptually close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918075" y="4648200"/>
            <a:ext cx="293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Computationally close</a:t>
            </a:r>
          </a:p>
        </p:txBody>
      </p:sp>
      <p:sp>
        <p:nvSpPr>
          <p:cNvPr id="26635" name="Rectangle 3"/>
          <p:cNvSpPr>
            <a:spLocks noChangeArrowheads="1"/>
          </p:cNvSpPr>
          <p:nvPr/>
        </p:nvSpPr>
        <p:spPr bwMode="auto">
          <a:xfrm>
            <a:off x="381000" y="2057400"/>
            <a:ext cx="8534400" cy="44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>
                <a:solidFill>
                  <a:srgbClr val="003366"/>
                </a:solidFill>
                <a:ea typeface="SimSun" pitchFamily="2" charset="-122"/>
              </a:rPr>
              <a:t>Challenges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u numéro de diapositive 5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CDB3B27-D75E-4349-9614-D7EC2D130C83}" type="slidenum">
              <a:rPr lang="en-US" sz="1400">
                <a:solidFill>
                  <a:schemeClr val="folHlink"/>
                </a:solidFill>
              </a:rPr>
              <a:pPr algn="r"/>
              <a:t>42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Content Based Image (Video) Retrieval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2752725" y="41148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H="1">
            <a:off x="3590925" y="41021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5191125" y="41275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H="1">
            <a:off x="6029325" y="4114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295525" y="4648200"/>
            <a:ext cx="2508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Conceptually close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918075" y="4648200"/>
            <a:ext cx="293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Computationally close</a:t>
            </a:r>
          </a:p>
        </p:txBody>
      </p:sp>
      <p:pic>
        <p:nvPicPr>
          <p:cNvPr id="2765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9400" y="2743200"/>
            <a:ext cx="20383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98900" y="2641600"/>
            <a:ext cx="14097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0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76900" y="2514600"/>
            <a:ext cx="15621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1" name="Rectangle 3"/>
          <p:cNvSpPr>
            <a:spLocks noChangeArrowheads="1"/>
          </p:cNvSpPr>
          <p:nvPr/>
        </p:nvSpPr>
        <p:spPr bwMode="auto">
          <a:xfrm>
            <a:off x="381000" y="2057400"/>
            <a:ext cx="8534400" cy="44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>
                <a:solidFill>
                  <a:srgbClr val="003366"/>
                </a:solidFill>
                <a:ea typeface="SimSun" pitchFamily="2" charset="-122"/>
              </a:rPr>
              <a:t>Challenges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כותרת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Notion of Similarity</a:t>
            </a:r>
            <a:endParaRPr lang="he-IL" smtClean="0"/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2950" y="2438400"/>
            <a:ext cx="23622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3" descr="C:\Users\oded\Downloads\101_ObjectCategories.tar\101_ObjectCategories\strawberry\image_000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95550" y="3886200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4" descr="C:\Users\oded\Downloads\101_ObjectCategories.tar\101_ObjectCategories\strawberry\image_000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" y="3810000"/>
            <a:ext cx="19050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4" descr="C:\Users\oded\Downloads\VOCtrainval_06-Nov-2007\VOCdevkit\VOC2007\JPEGImages\00013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86563" y="2286000"/>
            <a:ext cx="190023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5" descr="C:\Users\oded\Downloads\VOCtrainval_06-Nov-2007\VOCdevkit\VOC2007\JPEGImages\000648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05350" y="2514600"/>
            <a:ext cx="20605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כותרת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Similarity</a:t>
            </a:r>
            <a:endParaRPr lang="he-IL" smtClean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4294967295"/>
          </p:nvPr>
        </p:nvSpPr>
        <p:spPr>
          <a:xfrm>
            <a:off x="838200" y="2209800"/>
            <a:ext cx="7958138" cy="719138"/>
          </a:xfrm>
        </p:spPr>
        <p:txBody>
          <a:bodyPr/>
          <a:lstStyle/>
          <a:p>
            <a:r>
              <a:rPr lang="en-US" smtClean="0"/>
              <a:t>But what is similar to you ?</a:t>
            </a:r>
            <a:endParaRPr lang="he-IL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9200" y="3048000"/>
            <a:ext cx="1600200" cy="1447800"/>
          </a:xfrm>
          <a:prstGeom prst="rect">
            <a:avLst/>
          </a:prstGeom>
          <a:gradFill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ar-SA" sz="1800">
              <a:latin typeface="Arial" charset="0"/>
              <a:cs typeface="Arial" charset="0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733800" y="3048000"/>
            <a:ext cx="1295400" cy="1371600"/>
          </a:xfrm>
          <a:prstGeom prst="ellipse">
            <a:avLst/>
          </a:prstGeom>
          <a:gradFill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 rtl="1"/>
            <a:endParaRPr lang="ar-SA" sz="1800">
              <a:latin typeface="Arial" charset="0"/>
              <a:cs typeface="Arial" charset="0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5943600" y="3048000"/>
            <a:ext cx="1295400" cy="13716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 rtl="1"/>
            <a:endParaRPr lang="ar-SA" sz="1800">
              <a:latin typeface="Arial" charset="0"/>
              <a:cs typeface="Arial" charset="0"/>
            </a:endParaRPr>
          </a:p>
        </p:txBody>
      </p:sp>
      <p:sp>
        <p:nvSpPr>
          <p:cNvPr id="7" name="מציין מיקום תוכן 2"/>
          <p:cNvSpPr txBox="1">
            <a:spLocks/>
          </p:cNvSpPr>
          <p:nvPr/>
        </p:nvSpPr>
        <p:spPr bwMode="auto">
          <a:xfrm>
            <a:off x="533400" y="4876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Depends on the application !</a:t>
            </a:r>
            <a:endParaRPr lang="he-IL" sz="32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143000" y="4572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kumimoji="1" lang="en-US" altLang="zh-CN" sz="40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Example</a:t>
            </a:r>
            <a:endParaRPr kumimoji="1" lang="en-GB" sz="4000">
              <a:solidFill>
                <a:schemeClr val="tx2"/>
              </a:solidFill>
              <a:latin typeface="Tahoma" pitchFamily="34" charset="0"/>
              <a:ea typeface="SimSun" pitchFamily="2" charset="-122"/>
            </a:endParaRP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6324600" y="5638800"/>
            <a:ext cx="2438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V="1">
            <a:off x="6705600" y="4038600"/>
            <a:ext cx="0" cy="228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6934200" y="4419600"/>
            <a:ext cx="100013" cy="114300"/>
            <a:chOff x="2784" y="1680"/>
            <a:chExt cx="336" cy="384"/>
          </a:xfrm>
        </p:grpSpPr>
        <p:sp>
          <p:nvSpPr>
            <p:cNvPr id="30798" name="Line 6"/>
            <p:cNvSpPr>
              <a:spLocks noChangeAspect="1" noChangeShapeType="1"/>
            </p:cNvSpPr>
            <p:nvPr/>
          </p:nvSpPr>
          <p:spPr bwMode="auto">
            <a:xfrm>
              <a:off x="2784" y="1680"/>
              <a:ext cx="336" cy="38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9" name="Line 7"/>
            <p:cNvSpPr>
              <a:spLocks noChangeAspect="1" noChangeShapeType="1"/>
            </p:cNvSpPr>
            <p:nvPr/>
          </p:nvSpPr>
          <p:spPr bwMode="auto">
            <a:xfrm flipH="1">
              <a:off x="2784" y="1680"/>
              <a:ext cx="336" cy="38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 noChangeAspect="1"/>
          </p:cNvGrpSpPr>
          <p:nvPr/>
        </p:nvGrpSpPr>
        <p:grpSpPr bwMode="auto">
          <a:xfrm>
            <a:off x="6934200" y="5410200"/>
            <a:ext cx="100013" cy="114300"/>
            <a:chOff x="2784" y="1680"/>
            <a:chExt cx="336" cy="384"/>
          </a:xfrm>
        </p:grpSpPr>
        <p:sp>
          <p:nvSpPr>
            <p:cNvPr id="30796" name="Line 9"/>
            <p:cNvSpPr>
              <a:spLocks noChangeAspect="1" noChangeShapeType="1"/>
            </p:cNvSpPr>
            <p:nvPr/>
          </p:nvSpPr>
          <p:spPr bwMode="auto">
            <a:xfrm>
              <a:off x="2784" y="1680"/>
              <a:ext cx="336" cy="38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7" name="Line 10"/>
            <p:cNvSpPr>
              <a:spLocks noChangeAspect="1" noChangeShapeType="1"/>
            </p:cNvSpPr>
            <p:nvPr/>
          </p:nvSpPr>
          <p:spPr bwMode="auto">
            <a:xfrm flipH="1">
              <a:off x="2784" y="1680"/>
              <a:ext cx="336" cy="38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 noChangeAspect="1"/>
          </p:cNvGrpSpPr>
          <p:nvPr/>
        </p:nvGrpSpPr>
        <p:grpSpPr bwMode="auto">
          <a:xfrm>
            <a:off x="7010400" y="5943600"/>
            <a:ext cx="100013" cy="114300"/>
            <a:chOff x="2784" y="1680"/>
            <a:chExt cx="336" cy="384"/>
          </a:xfrm>
        </p:grpSpPr>
        <p:sp>
          <p:nvSpPr>
            <p:cNvPr id="30794" name="Line 12"/>
            <p:cNvSpPr>
              <a:spLocks noChangeAspect="1" noChangeShapeType="1"/>
            </p:cNvSpPr>
            <p:nvPr/>
          </p:nvSpPr>
          <p:spPr bwMode="auto">
            <a:xfrm>
              <a:off x="2784" y="1680"/>
              <a:ext cx="336" cy="38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5" name="Line 13"/>
            <p:cNvSpPr>
              <a:spLocks noChangeAspect="1" noChangeShapeType="1"/>
            </p:cNvSpPr>
            <p:nvPr/>
          </p:nvSpPr>
          <p:spPr bwMode="auto">
            <a:xfrm flipH="1">
              <a:off x="2784" y="1680"/>
              <a:ext cx="336" cy="38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6400800" y="5257800"/>
            <a:ext cx="100013" cy="114300"/>
            <a:chOff x="2784" y="1680"/>
            <a:chExt cx="336" cy="384"/>
          </a:xfrm>
        </p:grpSpPr>
        <p:sp>
          <p:nvSpPr>
            <p:cNvPr id="30792" name="Line 15"/>
            <p:cNvSpPr>
              <a:spLocks noChangeAspect="1" noChangeShapeType="1"/>
            </p:cNvSpPr>
            <p:nvPr/>
          </p:nvSpPr>
          <p:spPr bwMode="auto">
            <a:xfrm>
              <a:off x="2784" y="1680"/>
              <a:ext cx="336" cy="38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3" name="Line 16"/>
            <p:cNvSpPr>
              <a:spLocks noChangeAspect="1" noChangeShapeType="1"/>
            </p:cNvSpPr>
            <p:nvPr/>
          </p:nvSpPr>
          <p:spPr bwMode="auto">
            <a:xfrm flipH="1">
              <a:off x="2784" y="1680"/>
              <a:ext cx="336" cy="38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7"/>
          <p:cNvGrpSpPr>
            <a:grpSpLocks noChangeAspect="1"/>
          </p:cNvGrpSpPr>
          <p:nvPr/>
        </p:nvGrpSpPr>
        <p:grpSpPr bwMode="auto">
          <a:xfrm>
            <a:off x="7162800" y="4343400"/>
            <a:ext cx="100013" cy="114300"/>
            <a:chOff x="2784" y="1680"/>
            <a:chExt cx="336" cy="384"/>
          </a:xfrm>
        </p:grpSpPr>
        <p:sp>
          <p:nvSpPr>
            <p:cNvPr id="30790" name="Line 18"/>
            <p:cNvSpPr>
              <a:spLocks noChangeAspect="1" noChangeShapeType="1"/>
            </p:cNvSpPr>
            <p:nvPr/>
          </p:nvSpPr>
          <p:spPr bwMode="auto">
            <a:xfrm>
              <a:off x="2784" y="1680"/>
              <a:ext cx="336" cy="384"/>
            </a:xfrm>
            <a:prstGeom prst="line">
              <a:avLst/>
            </a:prstGeom>
            <a:noFill/>
            <a:ln w="28575">
              <a:solidFill>
                <a:srgbClr val="40FF4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1" name="Line 19"/>
            <p:cNvSpPr>
              <a:spLocks noChangeAspect="1" noChangeShapeType="1"/>
            </p:cNvSpPr>
            <p:nvPr/>
          </p:nvSpPr>
          <p:spPr bwMode="auto">
            <a:xfrm flipH="1">
              <a:off x="2784" y="1680"/>
              <a:ext cx="336" cy="384"/>
            </a:xfrm>
            <a:prstGeom prst="line">
              <a:avLst/>
            </a:prstGeom>
            <a:noFill/>
            <a:ln w="28575">
              <a:solidFill>
                <a:srgbClr val="40FF4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0"/>
          <p:cNvGrpSpPr>
            <a:grpSpLocks noChangeAspect="1"/>
          </p:cNvGrpSpPr>
          <p:nvPr/>
        </p:nvGrpSpPr>
        <p:grpSpPr bwMode="auto">
          <a:xfrm>
            <a:off x="7086600" y="4724400"/>
            <a:ext cx="100013" cy="114300"/>
            <a:chOff x="2784" y="1680"/>
            <a:chExt cx="336" cy="384"/>
          </a:xfrm>
        </p:grpSpPr>
        <p:sp>
          <p:nvSpPr>
            <p:cNvPr id="30788" name="Line 21"/>
            <p:cNvSpPr>
              <a:spLocks noChangeAspect="1" noChangeShapeType="1"/>
            </p:cNvSpPr>
            <p:nvPr/>
          </p:nvSpPr>
          <p:spPr bwMode="auto">
            <a:xfrm>
              <a:off x="2784" y="1680"/>
              <a:ext cx="336" cy="384"/>
            </a:xfrm>
            <a:prstGeom prst="line">
              <a:avLst/>
            </a:prstGeom>
            <a:noFill/>
            <a:ln w="28575">
              <a:solidFill>
                <a:srgbClr val="40FF4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9" name="Line 22"/>
            <p:cNvSpPr>
              <a:spLocks noChangeAspect="1" noChangeShapeType="1"/>
            </p:cNvSpPr>
            <p:nvPr/>
          </p:nvSpPr>
          <p:spPr bwMode="auto">
            <a:xfrm flipH="1">
              <a:off x="2784" y="1680"/>
              <a:ext cx="336" cy="384"/>
            </a:xfrm>
            <a:prstGeom prst="line">
              <a:avLst/>
            </a:prstGeom>
            <a:noFill/>
            <a:ln w="28575">
              <a:solidFill>
                <a:srgbClr val="40FF4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3"/>
          <p:cNvGrpSpPr>
            <a:grpSpLocks noChangeAspect="1"/>
          </p:cNvGrpSpPr>
          <p:nvPr/>
        </p:nvGrpSpPr>
        <p:grpSpPr bwMode="auto">
          <a:xfrm>
            <a:off x="7467600" y="4267200"/>
            <a:ext cx="100013" cy="114300"/>
            <a:chOff x="2784" y="1680"/>
            <a:chExt cx="336" cy="384"/>
          </a:xfrm>
        </p:grpSpPr>
        <p:sp>
          <p:nvSpPr>
            <p:cNvPr id="30786" name="Line 24"/>
            <p:cNvSpPr>
              <a:spLocks noChangeAspect="1" noChangeShapeType="1"/>
            </p:cNvSpPr>
            <p:nvPr/>
          </p:nvSpPr>
          <p:spPr bwMode="auto">
            <a:xfrm>
              <a:off x="2784" y="1680"/>
              <a:ext cx="336" cy="38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7" name="Line 25"/>
            <p:cNvSpPr>
              <a:spLocks noChangeAspect="1" noChangeShapeType="1"/>
            </p:cNvSpPr>
            <p:nvPr/>
          </p:nvSpPr>
          <p:spPr bwMode="auto">
            <a:xfrm flipH="1">
              <a:off x="2784" y="1680"/>
              <a:ext cx="336" cy="38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26"/>
          <p:cNvGrpSpPr>
            <a:grpSpLocks noChangeAspect="1"/>
          </p:cNvGrpSpPr>
          <p:nvPr/>
        </p:nvGrpSpPr>
        <p:grpSpPr bwMode="auto">
          <a:xfrm>
            <a:off x="7391400" y="4572000"/>
            <a:ext cx="100013" cy="114300"/>
            <a:chOff x="2784" y="1680"/>
            <a:chExt cx="336" cy="384"/>
          </a:xfrm>
        </p:grpSpPr>
        <p:sp>
          <p:nvSpPr>
            <p:cNvPr id="30784" name="Line 27"/>
            <p:cNvSpPr>
              <a:spLocks noChangeAspect="1" noChangeShapeType="1"/>
            </p:cNvSpPr>
            <p:nvPr/>
          </p:nvSpPr>
          <p:spPr bwMode="auto">
            <a:xfrm>
              <a:off x="2784" y="1680"/>
              <a:ext cx="336" cy="384"/>
            </a:xfrm>
            <a:prstGeom prst="line">
              <a:avLst/>
            </a:prstGeom>
            <a:noFill/>
            <a:ln w="28575">
              <a:solidFill>
                <a:srgbClr val="40FF4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5" name="Line 28"/>
            <p:cNvSpPr>
              <a:spLocks noChangeAspect="1" noChangeShapeType="1"/>
            </p:cNvSpPr>
            <p:nvPr/>
          </p:nvSpPr>
          <p:spPr bwMode="auto">
            <a:xfrm flipH="1">
              <a:off x="2784" y="1680"/>
              <a:ext cx="336" cy="384"/>
            </a:xfrm>
            <a:prstGeom prst="line">
              <a:avLst/>
            </a:prstGeom>
            <a:noFill/>
            <a:ln w="28575">
              <a:solidFill>
                <a:srgbClr val="40FF4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9"/>
          <p:cNvGrpSpPr>
            <a:grpSpLocks noChangeAspect="1"/>
          </p:cNvGrpSpPr>
          <p:nvPr/>
        </p:nvGrpSpPr>
        <p:grpSpPr bwMode="auto">
          <a:xfrm>
            <a:off x="8229600" y="5257800"/>
            <a:ext cx="100013" cy="114300"/>
            <a:chOff x="2784" y="1680"/>
            <a:chExt cx="336" cy="384"/>
          </a:xfrm>
        </p:grpSpPr>
        <p:sp>
          <p:nvSpPr>
            <p:cNvPr id="30782" name="Line 30"/>
            <p:cNvSpPr>
              <a:spLocks noChangeAspect="1" noChangeShapeType="1"/>
            </p:cNvSpPr>
            <p:nvPr/>
          </p:nvSpPr>
          <p:spPr bwMode="auto">
            <a:xfrm>
              <a:off x="2784" y="1680"/>
              <a:ext cx="336" cy="38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3" name="Line 31"/>
            <p:cNvSpPr>
              <a:spLocks noChangeAspect="1" noChangeShapeType="1"/>
            </p:cNvSpPr>
            <p:nvPr/>
          </p:nvSpPr>
          <p:spPr bwMode="auto">
            <a:xfrm flipH="1">
              <a:off x="2784" y="1680"/>
              <a:ext cx="336" cy="38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32"/>
          <p:cNvGrpSpPr>
            <a:grpSpLocks noChangeAspect="1"/>
          </p:cNvGrpSpPr>
          <p:nvPr/>
        </p:nvGrpSpPr>
        <p:grpSpPr bwMode="auto">
          <a:xfrm>
            <a:off x="7086600" y="5410200"/>
            <a:ext cx="100013" cy="114300"/>
            <a:chOff x="2784" y="1680"/>
            <a:chExt cx="336" cy="384"/>
          </a:xfrm>
        </p:grpSpPr>
        <p:sp>
          <p:nvSpPr>
            <p:cNvPr id="30780" name="Line 33"/>
            <p:cNvSpPr>
              <a:spLocks noChangeAspect="1" noChangeShapeType="1"/>
            </p:cNvSpPr>
            <p:nvPr/>
          </p:nvSpPr>
          <p:spPr bwMode="auto">
            <a:xfrm>
              <a:off x="2784" y="1680"/>
              <a:ext cx="336" cy="38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1" name="Line 34"/>
            <p:cNvSpPr>
              <a:spLocks noChangeAspect="1" noChangeShapeType="1"/>
            </p:cNvSpPr>
            <p:nvPr/>
          </p:nvSpPr>
          <p:spPr bwMode="auto">
            <a:xfrm flipH="1">
              <a:off x="2784" y="1680"/>
              <a:ext cx="336" cy="38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35"/>
          <p:cNvGrpSpPr>
            <a:grpSpLocks noChangeAspect="1"/>
          </p:cNvGrpSpPr>
          <p:nvPr/>
        </p:nvGrpSpPr>
        <p:grpSpPr bwMode="auto">
          <a:xfrm>
            <a:off x="6934200" y="5791200"/>
            <a:ext cx="100013" cy="114300"/>
            <a:chOff x="2784" y="1680"/>
            <a:chExt cx="336" cy="384"/>
          </a:xfrm>
        </p:grpSpPr>
        <p:sp>
          <p:nvSpPr>
            <p:cNvPr id="30778" name="Line 36"/>
            <p:cNvSpPr>
              <a:spLocks noChangeAspect="1" noChangeShapeType="1"/>
            </p:cNvSpPr>
            <p:nvPr/>
          </p:nvSpPr>
          <p:spPr bwMode="auto">
            <a:xfrm>
              <a:off x="2784" y="1680"/>
              <a:ext cx="336" cy="38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9" name="Line 37"/>
            <p:cNvSpPr>
              <a:spLocks noChangeAspect="1" noChangeShapeType="1"/>
            </p:cNvSpPr>
            <p:nvPr/>
          </p:nvSpPr>
          <p:spPr bwMode="auto">
            <a:xfrm flipH="1">
              <a:off x="2784" y="1680"/>
              <a:ext cx="336" cy="38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36" name="Text Box 38"/>
          <p:cNvSpPr txBox="1">
            <a:spLocks noChangeArrowheads="1"/>
          </p:cNvSpPr>
          <p:nvPr/>
        </p:nvSpPr>
        <p:spPr bwMode="auto">
          <a:xfrm>
            <a:off x="4114800" y="5927725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>
                <a:ea typeface="SimSun" pitchFamily="2" charset="-122"/>
              </a:rPr>
              <a:t>Similarity Assessment</a:t>
            </a:r>
            <a:endParaRPr lang="en-US" altLang="zh-CN" sz="2400">
              <a:ea typeface="SimSun" pitchFamily="2" charset="-122"/>
            </a:endParaRPr>
          </a:p>
        </p:txBody>
      </p:sp>
      <p:sp>
        <p:nvSpPr>
          <p:cNvPr id="30737" name="Line 39"/>
          <p:cNvSpPr>
            <a:spLocks noChangeShapeType="1"/>
          </p:cNvSpPr>
          <p:nvPr/>
        </p:nvSpPr>
        <p:spPr bwMode="auto">
          <a:xfrm flipV="1">
            <a:off x="5410200" y="4800600"/>
            <a:ext cx="160020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40"/>
          <p:cNvSpPr>
            <a:spLocks noChangeShapeType="1"/>
          </p:cNvSpPr>
          <p:nvPr/>
        </p:nvSpPr>
        <p:spPr bwMode="auto">
          <a:xfrm flipH="1" flipV="1">
            <a:off x="6553200" y="3048000"/>
            <a:ext cx="914400" cy="1524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41"/>
          <p:cNvSpPr>
            <a:spLocks noChangeShapeType="1"/>
          </p:cNvSpPr>
          <p:nvPr/>
        </p:nvSpPr>
        <p:spPr bwMode="auto">
          <a:xfrm flipV="1">
            <a:off x="7162800" y="3048000"/>
            <a:ext cx="457200" cy="1676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42"/>
          <p:cNvSpPr>
            <a:spLocks noChangeShapeType="1"/>
          </p:cNvSpPr>
          <p:nvPr/>
        </p:nvSpPr>
        <p:spPr bwMode="auto">
          <a:xfrm flipV="1">
            <a:off x="7162800" y="3048000"/>
            <a:ext cx="137160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5257800" y="1981200"/>
            <a:ext cx="3733800" cy="1066800"/>
            <a:chOff x="3312" y="1056"/>
            <a:chExt cx="2352" cy="672"/>
          </a:xfrm>
        </p:grpSpPr>
        <p:grpSp>
          <p:nvGrpSpPr>
            <p:cNvPr id="14" name="Group 44"/>
            <p:cNvGrpSpPr>
              <a:grpSpLocks/>
            </p:cNvGrpSpPr>
            <p:nvPr/>
          </p:nvGrpSpPr>
          <p:grpSpPr bwMode="auto">
            <a:xfrm>
              <a:off x="3312" y="1344"/>
              <a:ext cx="2352" cy="384"/>
              <a:chOff x="3312" y="1344"/>
              <a:chExt cx="2352" cy="384"/>
            </a:xfrm>
          </p:grpSpPr>
          <p:pic>
            <p:nvPicPr>
              <p:cNvPr id="30774" name="Picture 45" descr="p1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12" y="1344"/>
                <a:ext cx="57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775" name="Picture 46" descr="p0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04" y="1344"/>
                <a:ext cx="57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776" name="Picture 47" descr="p12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496" y="1344"/>
                <a:ext cx="57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777" name="Picture 48" descr="p01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5088" y="1344"/>
                <a:ext cx="57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0773" name="Text Box 49"/>
            <p:cNvSpPr txBox="1">
              <a:spLocks noChangeArrowheads="1"/>
            </p:cNvSpPr>
            <p:nvPr/>
          </p:nvSpPr>
          <p:spPr bwMode="auto">
            <a:xfrm>
              <a:off x="3744" y="1056"/>
              <a:ext cx="14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00A000"/>
                  </a:solidFill>
                  <a:ea typeface="SimSun" pitchFamily="2" charset="-122"/>
                </a:rPr>
                <a:t>Retrieved Images</a:t>
              </a:r>
            </a:p>
          </p:txBody>
        </p:sp>
      </p:grpSp>
      <p:grpSp>
        <p:nvGrpSpPr>
          <p:cNvPr id="15" name="Group 50"/>
          <p:cNvGrpSpPr>
            <a:grpSpLocks noChangeAspect="1"/>
          </p:cNvGrpSpPr>
          <p:nvPr/>
        </p:nvGrpSpPr>
        <p:grpSpPr bwMode="auto">
          <a:xfrm>
            <a:off x="7239000" y="4533900"/>
            <a:ext cx="100013" cy="114300"/>
            <a:chOff x="2784" y="1680"/>
            <a:chExt cx="336" cy="384"/>
          </a:xfrm>
        </p:grpSpPr>
        <p:sp>
          <p:nvSpPr>
            <p:cNvPr id="30770" name="Line 51"/>
            <p:cNvSpPr>
              <a:spLocks noChangeAspect="1" noChangeShapeType="1"/>
            </p:cNvSpPr>
            <p:nvPr/>
          </p:nvSpPr>
          <p:spPr bwMode="auto">
            <a:xfrm>
              <a:off x="2784" y="1680"/>
              <a:ext cx="336" cy="384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1" name="Line 52"/>
            <p:cNvSpPr>
              <a:spLocks noChangeAspect="1" noChangeShapeType="1"/>
            </p:cNvSpPr>
            <p:nvPr/>
          </p:nvSpPr>
          <p:spPr bwMode="auto">
            <a:xfrm flipH="1">
              <a:off x="2784" y="1680"/>
              <a:ext cx="336" cy="384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3" name="Oval 53"/>
          <p:cNvSpPr>
            <a:spLocks noChangeArrowheads="1"/>
          </p:cNvSpPr>
          <p:nvPr/>
        </p:nvSpPr>
        <p:spPr bwMode="auto">
          <a:xfrm>
            <a:off x="6934200" y="4254500"/>
            <a:ext cx="685800" cy="685800"/>
          </a:xfrm>
          <a:prstGeom prst="ellipse">
            <a:avLst/>
          </a:prstGeom>
          <a:noFill/>
          <a:ln w="1270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Line 54"/>
          <p:cNvSpPr>
            <a:spLocks noChangeShapeType="1"/>
          </p:cNvSpPr>
          <p:nvPr/>
        </p:nvSpPr>
        <p:spPr bwMode="auto">
          <a:xfrm flipV="1">
            <a:off x="4267200" y="46482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Text Box 55"/>
          <p:cNvSpPr txBox="1">
            <a:spLocks noChangeArrowheads="1"/>
          </p:cNvSpPr>
          <p:nvPr/>
        </p:nvSpPr>
        <p:spPr bwMode="auto">
          <a:xfrm>
            <a:off x="2590800" y="1981200"/>
            <a:ext cx="1782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993300"/>
                </a:solidFill>
                <a:ea typeface="SimSun" pitchFamily="2" charset="-122"/>
              </a:rPr>
              <a:t>Query Image</a:t>
            </a:r>
          </a:p>
        </p:txBody>
      </p:sp>
      <p:pic>
        <p:nvPicPr>
          <p:cNvPr id="30746" name="Picture 56" descr="p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2438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7" name="Line 57"/>
          <p:cNvSpPr>
            <a:spLocks noChangeShapeType="1"/>
          </p:cNvSpPr>
          <p:nvPr/>
        </p:nvSpPr>
        <p:spPr bwMode="auto">
          <a:xfrm>
            <a:off x="152400" y="3505200"/>
            <a:ext cx="876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Rectangle 58"/>
          <p:cNvSpPr>
            <a:spLocks noChangeArrowheads="1"/>
          </p:cNvSpPr>
          <p:nvPr/>
        </p:nvSpPr>
        <p:spPr bwMode="auto">
          <a:xfrm>
            <a:off x="152400" y="3835400"/>
            <a:ext cx="3860800" cy="264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749" name="Picture 59" descr="p0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5900" y="39116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0" name="Picture 60" descr="p0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55700" y="39116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1" name="Picture 61" descr="p0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5500" y="39116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2" name="Picture 62" descr="p0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35300" y="39116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3" name="Picture 63" descr="p0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5900" y="45466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4" name="Picture 64" descr="p0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155700" y="45466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5" name="Picture 65" descr="p0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095500" y="45466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6" name="Picture 66" descr="p08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035300" y="45466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7" name="Picture 67" descr="p09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15900" y="51816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8" name="Picture 68" descr="p1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55700" y="51816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9" name="Picture 69" descr="p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0" y="51816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0" name="Picture 70" descr="p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35300" y="51816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1" name="Picture 71" descr="p1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15900" y="58166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2" name="Picture 72" descr="p14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155700" y="58166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3" name="Picture 73" descr="p15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095500" y="58166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4" name="Picture 74" descr="p16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3035300" y="58166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5" name="Line 75"/>
          <p:cNvSpPr>
            <a:spLocks noChangeShapeType="1"/>
          </p:cNvSpPr>
          <p:nvPr/>
        </p:nvSpPr>
        <p:spPr bwMode="auto">
          <a:xfrm>
            <a:off x="4191000" y="3657600"/>
            <a:ext cx="0" cy="281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6" name="Line 76"/>
          <p:cNvSpPr>
            <a:spLocks noChangeShapeType="1"/>
          </p:cNvSpPr>
          <p:nvPr/>
        </p:nvSpPr>
        <p:spPr bwMode="auto">
          <a:xfrm flipH="1" flipV="1">
            <a:off x="5715000" y="3048000"/>
            <a:ext cx="152400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7" name="Text Box 77"/>
          <p:cNvSpPr txBox="1">
            <a:spLocks noChangeArrowheads="1"/>
          </p:cNvSpPr>
          <p:nvPr/>
        </p:nvSpPr>
        <p:spPr bwMode="auto">
          <a:xfrm>
            <a:off x="76200" y="3048000"/>
            <a:ext cx="213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ea typeface="SimSun" pitchFamily="2" charset="-122"/>
              </a:rPr>
              <a:t>Image Database</a:t>
            </a:r>
          </a:p>
        </p:txBody>
      </p:sp>
      <p:sp>
        <p:nvSpPr>
          <p:cNvPr id="30768" name="Text Box 78"/>
          <p:cNvSpPr txBox="1">
            <a:spLocks noChangeArrowheads="1"/>
          </p:cNvSpPr>
          <p:nvPr/>
        </p:nvSpPr>
        <p:spPr bwMode="auto">
          <a:xfrm>
            <a:off x="6718300" y="6248400"/>
            <a:ext cx="1900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99"/>
                </a:solidFill>
                <a:ea typeface="SimSun" pitchFamily="2" charset="-122"/>
              </a:rPr>
              <a:t>Feature Space</a:t>
            </a:r>
          </a:p>
        </p:txBody>
      </p:sp>
      <p:sp>
        <p:nvSpPr>
          <p:cNvPr id="30769" name="Line 79"/>
          <p:cNvSpPr>
            <a:spLocks noChangeShapeType="1"/>
          </p:cNvSpPr>
          <p:nvPr/>
        </p:nvSpPr>
        <p:spPr bwMode="auto">
          <a:xfrm>
            <a:off x="3810000" y="3048000"/>
            <a:ext cx="3429000" cy="152400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Example - Search by color</a:t>
            </a:r>
            <a:endParaRPr lang="zh-CN" altLang="en-US" smtClean="0">
              <a:ea typeface="SimSun" pitchFamily="2" charset="-122"/>
            </a:endParaRPr>
          </a:p>
        </p:txBody>
      </p:sp>
      <p:pic>
        <p:nvPicPr>
          <p:cNvPr id="3174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914525" y="4156075"/>
            <a:ext cx="4471988" cy="1762125"/>
          </a:xfrm>
          <a:noFill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52775" y="2181225"/>
            <a:ext cx="25622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Example - Search by texture</a:t>
            </a:r>
            <a:endParaRPr lang="zh-CN" altLang="en-US" smtClean="0">
              <a:ea typeface="SimSun" pitchFamily="2" charset="-122"/>
            </a:endParaRP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7163" y="2593975"/>
            <a:ext cx="909637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4419600"/>
            <a:ext cx="28194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419600"/>
            <a:ext cx="2819400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Example - Search by shape</a:t>
            </a:r>
            <a:endParaRPr lang="zh-CN" altLang="en-US" smtClean="0">
              <a:ea typeface="SimSun" pitchFamily="2" charset="-122"/>
            </a:endParaRPr>
          </a:p>
        </p:txBody>
      </p:sp>
      <p:pic>
        <p:nvPicPr>
          <p:cNvPr id="3379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200400" y="2009775"/>
            <a:ext cx="1790700" cy="1876425"/>
          </a:xfrm>
          <a:noFill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4181475"/>
            <a:ext cx="467677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Example - Query by sketch</a:t>
            </a:r>
            <a:endParaRPr lang="zh-CN" altLang="en-US" smtClean="0">
              <a:ea typeface="SimSun" pitchFamily="2" charset="-122"/>
            </a:endParaRPr>
          </a:p>
        </p:txBody>
      </p:sp>
      <p:pic>
        <p:nvPicPr>
          <p:cNvPr id="3481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354388" y="1828800"/>
            <a:ext cx="1827212" cy="1905000"/>
          </a:xfrm>
          <a:noFill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3790950"/>
            <a:ext cx="5791200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u numéro de diapositive 5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E353CE3-2023-42AE-8EEF-8DDACF8D5056}" type="slidenum">
              <a:rPr lang="en-US" sz="1400">
                <a:solidFill>
                  <a:schemeClr val="folHlink"/>
                </a:solidFill>
              </a:rPr>
              <a:pPr algn="r"/>
              <a:t>5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Template Matching</a:t>
            </a:r>
          </a:p>
        </p:txBody>
      </p:sp>
      <p:sp>
        <p:nvSpPr>
          <p:cNvPr id="19460" name="Text Box 152"/>
          <p:cNvSpPr txBox="1">
            <a:spLocks noChangeArrowheads="1"/>
          </p:cNvSpPr>
          <p:nvPr/>
        </p:nvSpPr>
        <p:spPr bwMode="auto">
          <a:xfrm>
            <a:off x="609600" y="1828800"/>
            <a:ext cx="7864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Arial" charset="0"/>
              </a:rPr>
              <a:t>Bitmap is represented by 12x12-matrix or by 144-vector with 0 and 1 coordinates.</a:t>
            </a:r>
          </a:p>
        </p:txBody>
      </p:sp>
      <p:grpSp>
        <p:nvGrpSpPr>
          <p:cNvPr id="19461" name="Group 153"/>
          <p:cNvGrpSpPr>
            <a:grpSpLocks/>
          </p:cNvGrpSpPr>
          <p:nvPr/>
        </p:nvGrpSpPr>
        <p:grpSpPr bwMode="auto">
          <a:xfrm>
            <a:off x="304800" y="2743200"/>
            <a:ext cx="3657600" cy="3657600"/>
            <a:chOff x="480" y="1296"/>
            <a:chExt cx="2304" cy="2304"/>
          </a:xfrm>
        </p:grpSpPr>
        <p:sp>
          <p:nvSpPr>
            <p:cNvPr id="19634" name="Rectangle 154"/>
            <p:cNvSpPr>
              <a:spLocks noChangeArrowheads="1"/>
            </p:cNvSpPr>
            <p:nvPr/>
          </p:nvSpPr>
          <p:spPr bwMode="auto">
            <a:xfrm>
              <a:off x="480" y="129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35" name="Rectangle 155"/>
            <p:cNvSpPr>
              <a:spLocks noChangeArrowheads="1"/>
            </p:cNvSpPr>
            <p:nvPr/>
          </p:nvSpPr>
          <p:spPr bwMode="auto">
            <a:xfrm>
              <a:off x="672" y="129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36" name="Rectangle 156"/>
            <p:cNvSpPr>
              <a:spLocks noChangeArrowheads="1"/>
            </p:cNvSpPr>
            <p:nvPr/>
          </p:nvSpPr>
          <p:spPr bwMode="auto">
            <a:xfrm>
              <a:off x="864" y="129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37" name="Rectangle 157"/>
            <p:cNvSpPr>
              <a:spLocks noChangeArrowheads="1"/>
            </p:cNvSpPr>
            <p:nvPr/>
          </p:nvSpPr>
          <p:spPr bwMode="auto">
            <a:xfrm>
              <a:off x="1056" y="129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38" name="Rectangle 158"/>
            <p:cNvSpPr>
              <a:spLocks noChangeArrowheads="1"/>
            </p:cNvSpPr>
            <p:nvPr/>
          </p:nvSpPr>
          <p:spPr bwMode="auto">
            <a:xfrm>
              <a:off x="1248" y="129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39" name="Rectangle 159"/>
            <p:cNvSpPr>
              <a:spLocks noChangeArrowheads="1"/>
            </p:cNvSpPr>
            <p:nvPr/>
          </p:nvSpPr>
          <p:spPr bwMode="auto">
            <a:xfrm>
              <a:off x="1440" y="129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40" name="Rectangle 160"/>
            <p:cNvSpPr>
              <a:spLocks noChangeArrowheads="1"/>
            </p:cNvSpPr>
            <p:nvPr/>
          </p:nvSpPr>
          <p:spPr bwMode="auto">
            <a:xfrm>
              <a:off x="1632" y="129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41" name="Rectangle 161"/>
            <p:cNvSpPr>
              <a:spLocks noChangeArrowheads="1"/>
            </p:cNvSpPr>
            <p:nvPr/>
          </p:nvSpPr>
          <p:spPr bwMode="auto">
            <a:xfrm>
              <a:off x="1824" y="129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42" name="Rectangle 162"/>
            <p:cNvSpPr>
              <a:spLocks noChangeArrowheads="1"/>
            </p:cNvSpPr>
            <p:nvPr/>
          </p:nvSpPr>
          <p:spPr bwMode="auto">
            <a:xfrm>
              <a:off x="2016" y="129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43" name="Rectangle 163"/>
            <p:cNvSpPr>
              <a:spLocks noChangeArrowheads="1"/>
            </p:cNvSpPr>
            <p:nvPr/>
          </p:nvSpPr>
          <p:spPr bwMode="auto">
            <a:xfrm>
              <a:off x="2208" y="129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44" name="Rectangle 164"/>
            <p:cNvSpPr>
              <a:spLocks noChangeArrowheads="1"/>
            </p:cNvSpPr>
            <p:nvPr/>
          </p:nvSpPr>
          <p:spPr bwMode="auto">
            <a:xfrm>
              <a:off x="2400" y="129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45" name="Rectangle 165"/>
            <p:cNvSpPr>
              <a:spLocks noChangeArrowheads="1"/>
            </p:cNvSpPr>
            <p:nvPr/>
          </p:nvSpPr>
          <p:spPr bwMode="auto">
            <a:xfrm>
              <a:off x="2592" y="129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46" name="Rectangle 166"/>
            <p:cNvSpPr>
              <a:spLocks noChangeArrowheads="1"/>
            </p:cNvSpPr>
            <p:nvPr/>
          </p:nvSpPr>
          <p:spPr bwMode="auto">
            <a:xfrm>
              <a:off x="480" y="148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47" name="Rectangle 167"/>
            <p:cNvSpPr>
              <a:spLocks noChangeArrowheads="1"/>
            </p:cNvSpPr>
            <p:nvPr/>
          </p:nvSpPr>
          <p:spPr bwMode="auto">
            <a:xfrm>
              <a:off x="672" y="148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48" name="Rectangle 168"/>
            <p:cNvSpPr>
              <a:spLocks noChangeArrowheads="1"/>
            </p:cNvSpPr>
            <p:nvPr/>
          </p:nvSpPr>
          <p:spPr bwMode="auto">
            <a:xfrm>
              <a:off x="864" y="148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49" name="Rectangle 169"/>
            <p:cNvSpPr>
              <a:spLocks noChangeArrowheads="1"/>
            </p:cNvSpPr>
            <p:nvPr/>
          </p:nvSpPr>
          <p:spPr bwMode="auto">
            <a:xfrm>
              <a:off x="1056" y="148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50" name="Rectangle 170"/>
            <p:cNvSpPr>
              <a:spLocks noChangeArrowheads="1"/>
            </p:cNvSpPr>
            <p:nvPr/>
          </p:nvSpPr>
          <p:spPr bwMode="auto">
            <a:xfrm>
              <a:off x="1248" y="148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51" name="Rectangle 171"/>
            <p:cNvSpPr>
              <a:spLocks noChangeArrowheads="1"/>
            </p:cNvSpPr>
            <p:nvPr/>
          </p:nvSpPr>
          <p:spPr bwMode="auto">
            <a:xfrm>
              <a:off x="1440" y="148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52" name="Rectangle 172"/>
            <p:cNvSpPr>
              <a:spLocks noChangeArrowheads="1"/>
            </p:cNvSpPr>
            <p:nvPr/>
          </p:nvSpPr>
          <p:spPr bwMode="auto">
            <a:xfrm>
              <a:off x="1632" y="148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53" name="Rectangle 173"/>
            <p:cNvSpPr>
              <a:spLocks noChangeArrowheads="1"/>
            </p:cNvSpPr>
            <p:nvPr/>
          </p:nvSpPr>
          <p:spPr bwMode="auto">
            <a:xfrm>
              <a:off x="1824" y="148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54" name="Rectangle 174"/>
            <p:cNvSpPr>
              <a:spLocks noChangeArrowheads="1"/>
            </p:cNvSpPr>
            <p:nvPr/>
          </p:nvSpPr>
          <p:spPr bwMode="auto">
            <a:xfrm>
              <a:off x="2016" y="148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55" name="Rectangle 175"/>
            <p:cNvSpPr>
              <a:spLocks noChangeArrowheads="1"/>
            </p:cNvSpPr>
            <p:nvPr/>
          </p:nvSpPr>
          <p:spPr bwMode="auto">
            <a:xfrm>
              <a:off x="2208" y="148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56" name="Rectangle 176"/>
            <p:cNvSpPr>
              <a:spLocks noChangeArrowheads="1"/>
            </p:cNvSpPr>
            <p:nvPr/>
          </p:nvSpPr>
          <p:spPr bwMode="auto">
            <a:xfrm>
              <a:off x="2400" y="148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57" name="Rectangle 177"/>
            <p:cNvSpPr>
              <a:spLocks noChangeArrowheads="1"/>
            </p:cNvSpPr>
            <p:nvPr/>
          </p:nvSpPr>
          <p:spPr bwMode="auto">
            <a:xfrm>
              <a:off x="2592" y="148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58" name="Rectangle 178"/>
            <p:cNvSpPr>
              <a:spLocks noChangeArrowheads="1"/>
            </p:cNvSpPr>
            <p:nvPr/>
          </p:nvSpPr>
          <p:spPr bwMode="auto">
            <a:xfrm>
              <a:off x="480" y="168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59" name="Rectangle 179"/>
            <p:cNvSpPr>
              <a:spLocks noChangeArrowheads="1"/>
            </p:cNvSpPr>
            <p:nvPr/>
          </p:nvSpPr>
          <p:spPr bwMode="auto">
            <a:xfrm>
              <a:off x="672" y="168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0" name="Rectangle 180"/>
            <p:cNvSpPr>
              <a:spLocks noChangeArrowheads="1"/>
            </p:cNvSpPr>
            <p:nvPr/>
          </p:nvSpPr>
          <p:spPr bwMode="auto">
            <a:xfrm>
              <a:off x="864" y="168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" name="Rectangle 181"/>
            <p:cNvSpPr>
              <a:spLocks noChangeArrowheads="1"/>
            </p:cNvSpPr>
            <p:nvPr/>
          </p:nvSpPr>
          <p:spPr bwMode="auto">
            <a:xfrm>
              <a:off x="1056" y="168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2" name="Rectangle 182"/>
            <p:cNvSpPr>
              <a:spLocks noChangeArrowheads="1"/>
            </p:cNvSpPr>
            <p:nvPr/>
          </p:nvSpPr>
          <p:spPr bwMode="auto">
            <a:xfrm>
              <a:off x="1248" y="168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3" name="Rectangle 183"/>
            <p:cNvSpPr>
              <a:spLocks noChangeArrowheads="1"/>
            </p:cNvSpPr>
            <p:nvPr/>
          </p:nvSpPr>
          <p:spPr bwMode="auto">
            <a:xfrm>
              <a:off x="1440" y="168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4" name="Rectangle 184"/>
            <p:cNvSpPr>
              <a:spLocks noChangeArrowheads="1"/>
            </p:cNvSpPr>
            <p:nvPr/>
          </p:nvSpPr>
          <p:spPr bwMode="auto">
            <a:xfrm>
              <a:off x="1632" y="168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5" name="Rectangle 185"/>
            <p:cNvSpPr>
              <a:spLocks noChangeArrowheads="1"/>
            </p:cNvSpPr>
            <p:nvPr/>
          </p:nvSpPr>
          <p:spPr bwMode="auto">
            <a:xfrm>
              <a:off x="1824" y="168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6" name="Rectangle 186"/>
            <p:cNvSpPr>
              <a:spLocks noChangeArrowheads="1"/>
            </p:cNvSpPr>
            <p:nvPr/>
          </p:nvSpPr>
          <p:spPr bwMode="auto">
            <a:xfrm>
              <a:off x="2016" y="168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7" name="Rectangle 187"/>
            <p:cNvSpPr>
              <a:spLocks noChangeArrowheads="1"/>
            </p:cNvSpPr>
            <p:nvPr/>
          </p:nvSpPr>
          <p:spPr bwMode="auto">
            <a:xfrm>
              <a:off x="2208" y="168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8" name="Rectangle 188"/>
            <p:cNvSpPr>
              <a:spLocks noChangeArrowheads="1"/>
            </p:cNvSpPr>
            <p:nvPr/>
          </p:nvSpPr>
          <p:spPr bwMode="auto">
            <a:xfrm>
              <a:off x="2400" y="168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9" name="Rectangle 189"/>
            <p:cNvSpPr>
              <a:spLocks noChangeArrowheads="1"/>
            </p:cNvSpPr>
            <p:nvPr/>
          </p:nvSpPr>
          <p:spPr bwMode="auto">
            <a:xfrm>
              <a:off x="2592" y="168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70" name="Rectangle 190"/>
            <p:cNvSpPr>
              <a:spLocks noChangeArrowheads="1"/>
            </p:cNvSpPr>
            <p:nvPr/>
          </p:nvSpPr>
          <p:spPr bwMode="auto">
            <a:xfrm>
              <a:off x="480" y="18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71" name="Rectangle 191"/>
            <p:cNvSpPr>
              <a:spLocks noChangeArrowheads="1"/>
            </p:cNvSpPr>
            <p:nvPr/>
          </p:nvSpPr>
          <p:spPr bwMode="auto">
            <a:xfrm>
              <a:off x="672" y="18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72" name="Rectangle 192"/>
            <p:cNvSpPr>
              <a:spLocks noChangeArrowheads="1"/>
            </p:cNvSpPr>
            <p:nvPr/>
          </p:nvSpPr>
          <p:spPr bwMode="auto">
            <a:xfrm>
              <a:off x="864" y="18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73" name="Rectangle 193"/>
            <p:cNvSpPr>
              <a:spLocks noChangeArrowheads="1"/>
            </p:cNvSpPr>
            <p:nvPr/>
          </p:nvSpPr>
          <p:spPr bwMode="auto">
            <a:xfrm>
              <a:off x="1056" y="18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74" name="Rectangle 194"/>
            <p:cNvSpPr>
              <a:spLocks noChangeArrowheads="1"/>
            </p:cNvSpPr>
            <p:nvPr/>
          </p:nvSpPr>
          <p:spPr bwMode="auto">
            <a:xfrm>
              <a:off x="1248" y="187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75" name="Rectangle 195"/>
            <p:cNvSpPr>
              <a:spLocks noChangeArrowheads="1"/>
            </p:cNvSpPr>
            <p:nvPr/>
          </p:nvSpPr>
          <p:spPr bwMode="auto">
            <a:xfrm>
              <a:off x="1440" y="187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76" name="Rectangle 196"/>
            <p:cNvSpPr>
              <a:spLocks noChangeArrowheads="1"/>
            </p:cNvSpPr>
            <p:nvPr/>
          </p:nvSpPr>
          <p:spPr bwMode="auto">
            <a:xfrm>
              <a:off x="1632" y="18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77" name="Rectangle 197"/>
            <p:cNvSpPr>
              <a:spLocks noChangeArrowheads="1"/>
            </p:cNvSpPr>
            <p:nvPr/>
          </p:nvSpPr>
          <p:spPr bwMode="auto">
            <a:xfrm>
              <a:off x="1824" y="187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78" name="Rectangle 198"/>
            <p:cNvSpPr>
              <a:spLocks noChangeArrowheads="1"/>
            </p:cNvSpPr>
            <p:nvPr/>
          </p:nvSpPr>
          <p:spPr bwMode="auto">
            <a:xfrm>
              <a:off x="2016" y="187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79" name="Rectangle 199"/>
            <p:cNvSpPr>
              <a:spLocks noChangeArrowheads="1"/>
            </p:cNvSpPr>
            <p:nvPr/>
          </p:nvSpPr>
          <p:spPr bwMode="auto">
            <a:xfrm>
              <a:off x="2208" y="18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80" name="Rectangle 200"/>
            <p:cNvSpPr>
              <a:spLocks noChangeArrowheads="1"/>
            </p:cNvSpPr>
            <p:nvPr/>
          </p:nvSpPr>
          <p:spPr bwMode="auto">
            <a:xfrm>
              <a:off x="2400" y="18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81" name="Rectangle 201"/>
            <p:cNvSpPr>
              <a:spLocks noChangeArrowheads="1"/>
            </p:cNvSpPr>
            <p:nvPr/>
          </p:nvSpPr>
          <p:spPr bwMode="auto">
            <a:xfrm>
              <a:off x="2592" y="18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82" name="Rectangle 202"/>
            <p:cNvSpPr>
              <a:spLocks noChangeArrowheads="1"/>
            </p:cNvSpPr>
            <p:nvPr/>
          </p:nvSpPr>
          <p:spPr bwMode="auto">
            <a:xfrm>
              <a:off x="480" y="206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83" name="Rectangle 203"/>
            <p:cNvSpPr>
              <a:spLocks noChangeArrowheads="1"/>
            </p:cNvSpPr>
            <p:nvPr/>
          </p:nvSpPr>
          <p:spPr bwMode="auto">
            <a:xfrm>
              <a:off x="672" y="206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84" name="Rectangle 204"/>
            <p:cNvSpPr>
              <a:spLocks noChangeArrowheads="1"/>
            </p:cNvSpPr>
            <p:nvPr/>
          </p:nvSpPr>
          <p:spPr bwMode="auto">
            <a:xfrm>
              <a:off x="864" y="206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85" name="Rectangle 205"/>
            <p:cNvSpPr>
              <a:spLocks noChangeArrowheads="1"/>
            </p:cNvSpPr>
            <p:nvPr/>
          </p:nvSpPr>
          <p:spPr bwMode="auto">
            <a:xfrm>
              <a:off x="1056" y="206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86" name="Rectangle 206"/>
            <p:cNvSpPr>
              <a:spLocks noChangeArrowheads="1"/>
            </p:cNvSpPr>
            <p:nvPr/>
          </p:nvSpPr>
          <p:spPr bwMode="auto">
            <a:xfrm>
              <a:off x="1248" y="206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87" name="Rectangle 207"/>
            <p:cNvSpPr>
              <a:spLocks noChangeArrowheads="1"/>
            </p:cNvSpPr>
            <p:nvPr/>
          </p:nvSpPr>
          <p:spPr bwMode="auto">
            <a:xfrm>
              <a:off x="1440" y="206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88" name="Rectangle 208"/>
            <p:cNvSpPr>
              <a:spLocks noChangeArrowheads="1"/>
            </p:cNvSpPr>
            <p:nvPr/>
          </p:nvSpPr>
          <p:spPr bwMode="auto">
            <a:xfrm>
              <a:off x="1632" y="206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89" name="Rectangle 209"/>
            <p:cNvSpPr>
              <a:spLocks noChangeArrowheads="1"/>
            </p:cNvSpPr>
            <p:nvPr/>
          </p:nvSpPr>
          <p:spPr bwMode="auto">
            <a:xfrm>
              <a:off x="1824" y="206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90" name="Rectangle 210"/>
            <p:cNvSpPr>
              <a:spLocks noChangeArrowheads="1"/>
            </p:cNvSpPr>
            <p:nvPr/>
          </p:nvSpPr>
          <p:spPr bwMode="auto">
            <a:xfrm>
              <a:off x="2016" y="206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91" name="Rectangle 211"/>
            <p:cNvSpPr>
              <a:spLocks noChangeArrowheads="1"/>
            </p:cNvSpPr>
            <p:nvPr/>
          </p:nvSpPr>
          <p:spPr bwMode="auto">
            <a:xfrm>
              <a:off x="2208" y="206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92" name="Rectangle 212"/>
            <p:cNvSpPr>
              <a:spLocks noChangeArrowheads="1"/>
            </p:cNvSpPr>
            <p:nvPr/>
          </p:nvSpPr>
          <p:spPr bwMode="auto">
            <a:xfrm>
              <a:off x="2400" y="206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93" name="Rectangle 213"/>
            <p:cNvSpPr>
              <a:spLocks noChangeArrowheads="1"/>
            </p:cNvSpPr>
            <p:nvPr/>
          </p:nvSpPr>
          <p:spPr bwMode="auto">
            <a:xfrm>
              <a:off x="2592" y="206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94" name="Rectangle 214"/>
            <p:cNvSpPr>
              <a:spLocks noChangeArrowheads="1"/>
            </p:cNvSpPr>
            <p:nvPr/>
          </p:nvSpPr>
          <p:spPr bwMode="auto">
            <a:xfrm>
              <a:off x="480" y="225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95" name="Rectangle 215"/>
            <p:cNvSpPr>
              <a:spLocks noChangeArrowheads="1"/>
            </p:cNvSpPr>
            <p:nvPr/>
          </p:nvSpPr>
          <p:spPr bwMode="auto">
            <a:xfrm>
              <a:off x="672" y="225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96" name="Rectangle 216"/>
            <p:cNvSpPr>
              <a:spLocks noChangeArrowheads="1"/>
            </p:cNvSpPr>
            <p:nvPr/>
          </p:nvSpPr>
          <p:spPr bwMode="auto">
            <a:xfrm>
              <a:off x="864" y="225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97" name="Rectangle 217"/>
            <p:cNvSpPr>
              <a:spLocks noChangeArrowheads="1"/>
            </p:cNvSpPr>
            <p:nvPr/>
          </p:nvSpPr>
          <p:spPr bwMode="auto">
            <a:xfrm>
              <a:off x="1056" y="225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98" name="Rectangle 218"/>
            <p:cNvSpPr>
              <a:spLocks noChangeArrowheads="1"/>
            </p:cNvSpPr>
            <p:nvPr/>
          </p:nvSpPr>
          <p:spPr bwMode="auto">
            <a:xfrm>
              <a:off x="1248" y="225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99" name="Rectangle 219"/>
            <p:cNvSpPr>
              <a:spLocks noChangeArrowheads="1"/>
            </p:cNvSpPr>
            <p:nvPr/>
          </p:nvSpPr>
          <p:spPr bwMode="auto">
            <a:xfrm>
              <a:off x="1440" y="225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00" name="Rectangle 220"/>
            <p:cNvSpPr>
              <a:spLocks noChangeArrowheads="1"/>
            </p:cNvSpPr>
            <p:nvPr/>
          </p:nvSpPr>
          <p:spPr bwMode="auto">
            <a:xfrm>
              <a:off x="1632" y="225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01" name="Rectangle 221"/>
            <p:cNvSpPr>
              <a:spLocks noChangeArrowheads="1"/>
            </p:cNvSpPr>
            <p:nvPr/>
          </p:nvSpPr>
          <p:spPr bwMode="auto">
            <a:xfrm>
              <a:off x="1824" y="225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02" name="Rectangle 222"/>
            <p:cNvSpPr>
              <a:spLocks noChangeArrowheads="1"/>
            </p:cNvSpPr>
            <p:nvPr/>
          </p:nvSpPr>
          <p:spPr bwMode="auto">
            <a:xfrm>
              <a:off x="2016" y="225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03" name="Rectangle 223"/>
            <p:cNvSpPr>
              <a:spLocks noChangeArrowheads="1"/>
            </p:cNvSpPr>
            <p:nvPr/>
          </p:nvSpPr>
          <p:spPr bwMode="auto">
            <a:xfrm>
              <a:off x="2208" y="225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04" name="Rectangle 224"/>
            <p:cNvSpPr>
              <a:spLocks noChangeArrowheads="1"/>
            </p:cNvSpPr>
            <p:nvPr/>
          </p:nvSpPr>
          <p:spPr bwMode="auto">
            <a:xfrm>
              <a:off x="2400" y="225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05" name="Rectangle 225"/>
            <p:cNvSpPr>
              <a:spLocks noChangeArrowheads="1"/>
            </p:cNvSpPr>
            <p:nvPr/>
          </p:nvSpPr>
          <p:spPr bwMode="auto">
            <a:xfrm>
              <a:off x="2592" y="225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06" name="Rectangle 226"/>
            <p:cNvSpPr>
              <a:spLocks noChangeArrowheads="1"/>
            </p:cNvSpPr>
            <p:nvPr/>
          </p:nvSpPr>
          <p:spPr bwMode="auto">
            <a:xfrm>
              <a:off x="480" y="244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07" name="Rectangle 227"/>
            <p:cNvSpPr>
              <a:spLocks noChangeArrowheads="1"/>
            </p:cNvSpPr>
            <p:nvPr/>
          </p:nvSpPr>
          <p:spPr bwMode="auto">
            <a:xfrm>
              <a:off x="672" y="244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08" name="Rectangle 228"/>
            <p:cNvSpPr>
              <a:spLocks noChangeArrowheads="1"/>
            </p:cNvSpPr>
            <p:nvPr/>
          </p:nvSpPr>
          <p:spPr bwMode="auto">
            <a:xfrm>
              <a:off x="864" y="244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09" name="Rectangle 229"/>
            <p:cNvSpPr>
              <a:spLocks noChangeArrowheads="1"/>
            </p:cNvSpPr>
            <p:nvPr/>
          </p:nvSpPr>
          <p:spPr bwMode="auto">
            <a:xfrm>
              <a:off x="1056" y="244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10" name="Rectangle 230"/>
            <p:cNvSpPr>
              <a:spLocks noChangeArrowheads="1"/>
            </p:cNvSpPr>
            <p:nvPr/>
          </p:nvSpPr>
          <p:spPr bwMode="auto">
            <a:xfrm>
              <a:off x="1248" y="244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11" name="Rectangle 231"/>
            <p:cNvSpPr>
              <a:spLocks noChangeArrowheads="1"/>
            </p:cNvSpPr>
            <p:nvPr/>
          </p:nvSpPr>
          <p:spPr bwMode="auto">
            <a:xfrm>
              <a:off x="1440" y="244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12" name="Rectangle 232"/>
            <p:cNvSpPr>
              <a:spLocks noChangeArrowheads="1"/>
            </p:cNvSpPr>
            <p:nvPr/>
          </p:nvSpPr>
          <p:spPr bwMode="auto">
            <a:xfrm>
              <a:off x="1632" y="244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13" name="Rectangle 233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14" name="Rectangle 234"/>
            <p:cNvSpPr>
              <a:spLocks noChangeArrowheads="1"/>
            </p:cNvSpPr>
            <p:nvPr/>
          </p:nvSpPr>
          <p:spPr bwMode="auto">
            <a:xfrm>
              <a:off x="2016" y="244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15" name="Rectangle 235"/>
            <p:cNvSpPr>
              <a:spLocks noChangeArrowheads="1"/>
            </p:cNvSpPr>
            <p:nvPr/>
          </p:nvSpPr>
          <p:spPr bwMode="auto">
            <a:xfrm>
              <a:off x="2208" y="244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16" name="Rectangle 236"/>
            <p:cNvSpPr>
              <a:spLocks noChangeArrowheads="1"/>
            </p:cNvSpPr>
            <p:nvPr/>
          </p:nvSpPr>
          <p:spPr bwMode="auto">
            <a:xfrm>
              <a:off x="2400" y="244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17" name="Rectangle 237"/>
            <p:cNvSpPr>
              <a:spLocks noChangeArrowheads="1"/>
            </p:cNvSpPr>
            <p:nvPr/>
          </p:nvSpPr>
          <p:spPr bwMode="auto">
            <a:xfrm>
              <a:off x="2592" y="244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18" name="Rectangle 238"/>
            <p:cNvSpPr>
              <a:spLocks noChangeArrowheads="1"/>
            </p:cNvSpPr>
            <p:nvPr/>
          </p:nvSpPr>
          <p:spPr bwMode="auto">
            <a:xfrm>
              <a:off x="480" y="264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19" name="Rectangle 239"/>
            <p:cNvSpPr>
              <a:spLocks noChangeArrowheads="1"/>
            </p:cNvSpPr>
            <p:nvPr/>
          </p:nvSpPr>
          <p:spPr bwMode="auto">
            <a:xfrm>
              <a:off x="672" y="264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20" name="Rectangle 240"/>
            <p:cNvSpPr>
              <a:spLocks noChangeArrowheads="1"/>
            </p:cNvSpPr>
            <p:nvPr/>
          </p:nvSpPr>
          <p:spPr bwMode="auto">
            <a:xfrm>
              <a:off x="864" y="264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21" name="Rectangle 241"/>
            <p:cNvSpPr>
              <a:spLocks noChangeArrowheads="1"/>
            </p:cNvSpPr>
            <p:nvPr/>
          </p:nvSpPr>
          <p:spPr bwMode="auto">
            <a:xfrm>
              <a:off x="1056" y="264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22" name="Rectangle 242"/>
            <p:cNvSpPr>
              <a:spLocks noChangeArrowheads="1"/>
            </p:cNvSpPr>
            <p:nvPr/>
          </p:nvSpPr>
          <p:spPr bwMode="auto">
            <a:xfrm>
              <a:off x="1248" y="264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23" name="Rectangle 243"/>
            <p:cNvSpPr>
              <a:spLocks noChangeArrowheads="1"/>
            </p:cNvSpPr>
            <p:nvPr/>
          </p:nvSpPr>
          <p:spPr bwMode="auto">
            <a:xfrm>
              <a:off x="1440" y="264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24" name="Rectangle 244"/>
            <p:cNvSpPr>
              <a:spLocks noChangeArrowheads="1"/>
            </p:cNvSpPr>
            <p:nvPr/>
          </p:nvSpPr>
          <p:spPr bwMode="auto">
            <a:xfrm>
              <a:off x="1632" y="264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25" name="Rectangle 245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26" name="Rectangle 246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27" name="Rectangle 247"/>
            <p:cNvSpPr>
              <a:spLocks noChangeArrowheads="1"/>
            </p:cNvSpPr>
            <p:nvPr/>
          </p:nvSpPr>
          <p:spPr bwMode="auto">
            <a:xfrm>
              <a:off x="2208" y="264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28" name="Rectangle 248"/>
            <p:cNvSpPr>
              <a:spLocks noChangeArrowheads="1"/>
            </p:cNvSpPr>
            <p:nvPr/>
          </p:nvSpPr>
          <p:spPr bwMode="auto">
            <a:xfrm>
              <a:off x="2400" y="264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29" name="Rectangle 249"/>
            <p:cNvSpPr>
              <a:spLocks noChangeArrowheads="1"/>
            </p:cNvSpPr>
            <p:nvPr/>
          </p:nvSpPr>
          <p:spPr bwMode="auto">
            <a:xfrm>
              <a:off x="2592" y="264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30" name="Rectangle 250"/>
            <p:cNvSpPr>
              <a:spLocks noChangeArrowheads="1"/>
            </p:cNvSpPr>
            <p:nvPr/>
          </p:nvSpPr>
          <p:spPr bwMode="auto">
            <a:xfrm>
              <a:off x="480" y="283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31" name="Rectangle 251"/>
            <p:cNvSpPr>
              <a:spLocks noChangeArrowheads="1"/>
            </p:cNvSpPr>
            <p:nvPr/>
          </p:nvSpPr>
          <p:spPr bwMode="auto">
            <a:xfrm>
              <a:off x="672" y="283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32" name="Rectangle 252"/>
            <p:cNvSpPr>
              <a:spLocks noChangeArrowheads="1"/>
            </p:cNvSpPr>
            <p:nvPr/>
          </p:nvSpPr>
          <p:spPr bwMode="auto">
            <a:xfrm>
              <a:off x="864" y="283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33" name="Rectangle 253"/>
            <p:cNvSpPr>
              <a:spLocks noChangeArrowheads="1"/>
            </p:cNvSpPr>
            <p:nvPr/>
          </p:nvSpPr>
          <p:spPr bwMode="auto">
            <a:xfrm>
              <a:off x="1056" y="283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34" name="Rectangle 254"/>
            <p:cNvSpPr>
              <a:spLocks noChangeArrowheads="1"/>
            </p:cNvSpPr>
            <p:nvPr/>
          </p:nvSpPr>
          <p:spPr bwMode="auto">
            <a:xfrm>
              <a:off x="1248" y="283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35" name="Rectangle 255"/>
            <p:cNvSpPr>
              <a:spLocks noChangeArrowheads="1"/>
            </p:cNvSpPr>
            <p:nvPr/>
          </p:nvSpPr>
          <p:spPr bwMode="auto">
            <a:xfrm>
              <a:off x="1440" y="283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36" name="Rectangle 256"/>
            <p:cNvSpPr>
              <a:spLocks noChangeArrowheads="1"/>
            </p:cNvSpPr>
            <p:nvPr/>
          </p:nvSpPr>
          <p:spPr bwMode="auto">
            <a:xfrm>
              <a:off x="1632" y="283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37" name="Rectangle 257"/>
            <p:cNvSpPr>
              <a:spLocks noChangeArrowheads="1"/>
            </p:cNvSpPr>
            <p:nvPr/>
          </p:nvSpPr>
          <p:spPr bwMode="auto">
            <a:xfrm>
              <a:off x="1824" y="283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38" name="Rectangle 258"/>
            <p:cNvSpPr>
              <a:spLocks noChangeArrowheads="1"/>
            </p:cNvSpPr>
            <p:nvPr/>
          </p:nvSpPr>
          <p:spPr bwMode="auto">
            <a:xfrm>
              <a:off x="2016" y="283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39" name="Rectangle 259"/>
            <p:cNvSpPr>
              <a:spLocks noChangeArrowheads="1"/>
            </p:cNvSpPr>
            <p:nvPr/>
          </p:nvSpPr>
          <p:spPr bwMode="auto">
            <a:xfrm>
              <a:off x="2208" y="283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40" name="Rectangle 260"/>
            <p:cNvSpPr>
              <a:spLocks noChangeArrowheads="1"/>
            </p:cNvSpPr>
            <p:nvPr/>
          </p:nvSpPr>
          <p:spPr bwMode="auto">
            <a:xfrm>
              <a:off x="2400" y="283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41" name="Rectangle 261"/>
            <p:cNvSpPr>
              <a:spLocks noChangeArrowheads="1"/>
            </p:cNvSpPr>
            <p:nvPr/>
          </p:nvSpPr>
          <p:spPr bwMode="auto">
            <a:xfrm>
              <a:off x="2592" y="283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42" name="Rectangle 262"/>
            <p:cNvSpPr>
              <a:spLocks noChangeArrowheads="1"/>
            </p:cNvSpPr>
            <p:nvPr/>
          </p:nvSpPr>
          <p:spPr bwMode="auto">
            <a:xfrm>
              <a:off x="480" y="30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43" name="Rectangle 263"/>
            <p:cNvSpPr>
              <a:spLocks noChangeArrowheads="1"/>
            </p:cNvSpPr>
            <p:nvPr/>
          </p:nvSpPr>
          <p:spPr bwMode="auto">
            <a:xfrm>
              <a:off x="672" y="302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44" name="Rectangle 264"/>
            <p:cNvSpPr>
              <a:spLocks noChangeArrowheads="1"/>
            </p:cNvSpPr>
            <p:nvPr/>
          </p:nvSpPr>
          <p:spPr bwMode="auto">
            <a:xfrm>
              <a:off x="864" y="302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45" name="Rectangle 265"/>
            <p:cNvSpPr>
              <a:spLocks noChangeArrowheads="1"/>
            </p:cNvSpPr>
            <p:nvPr/>
          </p:nvSpPr>
          <p:spPr bwMode="auto">
            <a:xfrm>
              <a:off x="1056" y="30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46" name="Rectangle 266"/>
            <p:cNvSpPr>
              <a:spLocks noChangeArrowheads="1"/>
            </p:cNvSpPr>
            <p:nvPr/>
          </p:nvSpPr>
          <p:spPr bwMode="auto">
            <a:xfrm>
              <a:off x="1248" y="30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47" name="Rectangle 267"/>
            <p:cNvSpPr>
              <a:spLocks noChangeArrowheads="1"/>
            </p:cNvSpPr>
            <p:nvPr/>
          </p:nvSpPr>
          <p:spPr bwMode="auto">
            <a:xfrm>
              <a:off x="1440" y="30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48" name="Rectangle 268"/>
            <p:cNvSpPr>
              <a:spLocks noChangeArrowheads="1"/>
            </p:cNvSpPr>
            <p:nvPr/>
          </p:nvSpPr>
          <p:spPr bwMode="auto">
            <a:xfrm>
              <a:off x="1632" y="30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49" name="Rectangle 269"/>
            <p:cNvSpPr>
              <a:spLocks noChangeArrowheads="1"/>
            </p:cNvSpPr>
            <p:nvPr/>
          </p:nvSpPr>
          <p:spPr bwMode="auto">
            <a:xfrm>
              <a:off x="1824" y="30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50" name="Rectangle 270"/>
            <p:cNvSpPr>
              <a:spLocks noChangeArrowheads="1"/>
            </p:cNvSpPr>
            <p:nvPr/>
          </p:nvSpPr>
          <p:spPr bwMode="auto">
            <a:xfrm>
              <a:off x="2016" y="30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51" name="Rectangle 271"/>
            <p:cNvSpPr>
              <a:spLocks noChangeArrowheads="1"/>
            </p:cNvSpPr>
            <p:nvPr/>
          </p:nvSpPr>
          <p:spPr bwMode="auto">
            <a:xfrm>
              <a:off x="2208" y="302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52" name="Rectangle 272"/>
            <p:cNvSpPr>
              <a:spLocks noChangeArrowheads="1"/>
            </p:cNvSpPr>
            <p:nvPr/>
          </p:nvSpPr>
          <p:spPr bwMode="auto">
            <a:xfrm>
              <a:off x="2400" y="302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53" name="Rectangle 273"/>
            <p:cNvSpPr>
              <a:spLocks noChangeArrowheads="1"/>
            </p:cNvSpPr>
            <p:nvPr/>
          </p:nvSpPr>
          <p:spPr bwMode="auto">
            <a:xfrm>
              <a:off x="2592" y="30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54" name="Rectangle 274"/>
            <p:cNvSpPr>
              <a:spLocks noChangeArrowheads="1"/>
            </p:cNvSpPr>
            <p:nvPr/>
          </p:nvSpPr>
          <p:spPr bwMode="auto">
            <a:xfrm>
              <a:off x="480" y="321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55" name="Rectangle 275"/>
            <p:cNvSpPr>
              <a:spLocks noChangeArrowheads="1"/>
            </p:cNvSpPr>
            <p:nvPr/>
          </p:nvSpPr>
          <p:spPr bwMode="auto">
            <a:xfrm>
              <a:off x="672" y="321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56" name="Rectangle 276"/>
            <p:cNvSpPr>
              <a:spLocks noChangeArrowheads="1"/>
            </p:cNvSpPr>
            <p:nvPr/>
          </p:nvSpPr>
          <p:spPr bwMode="auto">
            <a:xfrm>
              <a:off x="864" y="321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57" name="Rectangle 277"/>
            <p:cNvSpPr>
              <a:spLocks noChangeArrowheads="1"/>
            </p:cNvSpPr>
            <p:nvPr/>
          </p:nvSpPr>
          <p:spPr bwMode="auto">
            <a:xfrm>
              <a:off x="1056" y="321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58" name="Rectangle 278"/>
            <p:cNvSpPr>
              <a:spLocks noChangeArrowheads="1"/>
            </p:cNvSpPr>
            <p:nvPr/>
          </p:nvSpPr>
          <p:spPr bwMode="auto">
            <a:xfrm>
              <a:off x="1248" y="321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59" name="Rectangle 279"/>
            <p:cNvSpPr>
              <a:spLocks noChangeArrowheads="1"/>
            </p:cNvSpPr>
            <p:nvPr/>
          </p:nvSpPr>
          <p:spPr bwMode="auto">
            <a:xfrm>
              <a:off x="1440" y="321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0" name="Rectangle 280"/>
            <p:cNvSpPr>
              <a:spLocks noChangeArrowheads="1"/>
            </p:cNvSpPr>
            <p:nvPr/>
          </p:nvSpPr>
          <p:spPr bwMode="auto">
            <a:xfrm>
              <a:off x="1632" y="321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1" name="Rectangle 281"/>
            <p:cNvSpPr>
              <a:spLocks noChangeArrowheads="1"/>
            </p:cNvSpPr>
            <p:nvPr/>
          </p:nvSpPr>
          <p:spPr bwMode="auto">
            <a:xfrm>
              <a:off x="1824" y="321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2" name="Rectangle 282"/>
            <p:cNvSpPr>
              <a:spLocks noChangeArrowheads="1"/>
            </p:cNvSpPr>
            <p:nvPr/>
          </p:nvSpPr>
          <p:spPr bwMode="auto">
            <a:xfrm>
              <a:off x="2016" y="321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3" name="Rectangle 283"/>
            <p:cNvSpPr>
              <a:spLocks noChangeArrowheads="1"/>
            </p:cNvSpPr>
            <p:nvPr/>
          </p:nvSpPr>
          <p:spPr bwMode="auto">
            <a:xfrm>
              <a:off x="2208" y="321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4" name="Rectangle 284"/>
            <p:cNvSpPr>
              <a:spLocks noChangeArrowheads="1"/>
            </p:cNvSpPr>
            <p:nvPr/>
          </p:nvSpPr>
          <p:spPr bwMode="auto">
            <a:xfrm>
              <a:off x="2400" y="321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5" name="Rectangle 285"/>
            <p:cNvSpPr>
              <a:spLocks noChangeArrowheads="1"/>
            </p:cNvSpPr>
            <p:nvPr/>
          </p:nvSpPr>
          <p:spPr bwMode="auto">
            <a:xfrm>
              <a:off x="2592" y="321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6" name="Rectangle 286"/>
            <p:cNvSpPr>
              <a:spLocks noChangeArrowheads="1"/>
            </p:cNvSpPr>
            <p:nvPr/>
          </p:nvSpPr>
          <p:spPr bwMode="auto">
            <a:xfrm>
              <a:off x="480" y="340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7" name="Rectangle 287"/>
            <p:cNvSpPr>
              <a:spLocks noChangeArrowheads="1"/>
            </p:cNvSpPr>
            <p:nvPr/>
          </p:nvSpPr>
          <p:spPr bwMode="auto">
            <a:xfrm>
              <a:off x="672" y="340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8" name="Rectangle 288"/>
            <p:cNvSpPr>
              <a:spLocks noChangeArrowheads="1"/>
            </p:cNvSpPr>
            <p:nvPr/>
          </p:nvSpPr>
          <p:spPr bwMode="auto">
            <a:xfrm>
              <a:off x="864" y="340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9" name="Rectangle 289"/>
            <p:cNvSpPr>
              <a:spLocks noChangeArrowheads="1"/>
            </p:cNvSpPr>
            <p:nvPr/>
          </p:nvSpPr>
          <p:spPr bwMode="auto">
            <a:xfrm>
              <a:off x="1056" y="340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70" name="Rectangle 290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71" name="Rectangle 291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72" name="Rectangle 292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73" name="Rectangle 293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74" name="Rectangle 294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75" name="Rectangle 295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76" name="Rectangle 296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77" name="Rectangle 297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27626" name="Group 298"/>
          <p:cNvGraphicFramePr>
            <a:graphicFrameLocks noGrp="1"/>
          </p:cNvGraphicFramePr>
          <p:nvPr/>
        </p:nvGraphicFramePr>
        <p:xfrm>
          <a:off x="5334000" y="2743200"/>
          <a:ext cx="3657600" cy="365760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285750"/>
                <a:gridCol w="32385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633" name="AutoShape 469"/>
          <p:cNvSpPr>
            <a:spLocks noChangeArrowheads="1"/>
          </p:cNvSpPr>
          <p:nvPr/>
        </p:nvSpPr>
        <p:spPr bwMode="auto">
          <a:xfrm>
            <a:off x="4267200" y="4267200"/>
            <a:ext cx="762000" cy="7620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u numéro de diapositive 5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A8B2BC5-8D38-4006-8F5F-6DDDDF356721}" type="slidenum">
              <a:rPr lang="en-US" sz="1400">
                <a:solidFill>
                  <a:schemeClr val="folHlink"/>
                </a:solidFill>
              </a:rPr>
              <a:pPr algn="r"/>
              <a:t>50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References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8763"/>
            <a:ext cx="8534400" cy="44148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smtClean="0">
              <a:solidFill>
                <a:srgbClr val="003366"/>
              </a:solidFill>
              <a:ea typeface="SimSun" pitchFamily="2" charset="-122"/>
            </a:endParaRPr>
          </a:p>
          <a:p>
            <a:pPr lvl="1" eaLnBrk="1" hangingPunct="1"/>
            <a:r>
              <a:rPr lang="en-US" altLang="zh-CN" sz="1600" smtClean="0">
                <a:ea typeface="SimSun" pitchFamily="2" charset="-122"/>
              </a:rPr>
              <a:t>Graphical Models in Document Image Analysis - Venu Govindaraju, CEDAR</a:t>
            </a:r>
          </a:p>
          <a:p>
            <a:pPr lvl="1" eaLnBrk="1" hangingPunct="1"/>
            <a:r>
              <a:rPr lang="en-US" altLang="zh-CN" sz="1600" smtClean="0">
                <a:solidFill>
                  <a:srgbClr val="003366"/>
                </a:solidFill>
                <a:ea typeface="SimSun" pitchFamily="2" charset="-122"/>
              </a:rPr>
              <a:t>Classification of Handwritings in the Perspective of Writer Recognition – PhD Thesis, I. Siddiqi, 2009</a:t>
            </a:r>
          </a:p>
          <a:p>
            <a:pPr lvl="1" eaLnBrk="1" hangingPunct="1"/>
            <a:r>
              <a:rPr lang="en-US" altLang="zh-CN" sz="1600" smtClean="0">
                <a:ea typeface="SimSun" pitchFamily="2" charset="-122"/>
              </a:rPr>
              <a:t>Statistical Pattern Recognition: A Review – A.K Jain et al., PAMI (22) 2000</a:t>
            </a:r>
          </a:p>
          <a:p>
            <a:pPr lvl="1" eaLnBrk="1" hangingPunct="1"/>
            <a:r>
              <a:rPr lang="en-US" altLang="zh-CN" sz="1600" smtClean="0">
                <a:ea typeface="SimSun" pitchFamily="2" charset="-122"/>
              </a:rPr>
              <a:t>Pattern Recognition and Analysis Course – A.K. Jain, MSU</a:t>
            </a:r>
          </a:p>
          <a:p>
            <a:pPr lvl="1" eaLnBrk="1" hangingPunct="1"/>
            <a:r>
              <a:rPr lang="cs-CZ" sz="1600" smtClean="0"/>
              <a:t>Introduction to Pattern Recognition</a:t>
            </a:r>
            <a:r>
              <a:rPr lang="en-US" sz="1600" smtClean="0"/>
              <a:t> -</a:t>
            </a:r>
            <a:r>
              <a:rPr lang="cs-CZ" sz="1600" smtClean="0"/>
              <a:t>Vojtěch Franc</a:t>
            </a:r>
            <a:r>
              <a:rPr lang="en-US" sz="1600" smtClean="0"/>
              <a:t>, </a:t>
            </a:r>
            <a:r>
              <a:rPr lang="cs-CZ" sz="1600" smtClean="0"/>
              <a:t>Czech Technical University in Prague</a:t>
            </a:r>
            <a:endParaRPr lang="fr-FR" sz="1600" smtClean="0"/>
          </a:p>
          <a:p>
            <a:pPr lvl="1" eaLnBrk="1" hangingPunct="1"/>
            <a:r>
              <a:rPr lang="en-US" sz="1600" i="1" smtClean="0">
                <a:solidFill>
                  <a:schemeClr val="tx2"/>
                </a:solidFill>
              </a:rPr>
              <a:t>Pattern Classification”</a:t>
            </a:r>
            <a:r>
              <a:rPr lang="en-US" sz="1600" smtClean="0"/>
              <a:t> by Duda et al., John Wiley &amp; Sons. </a:t>
            </a:r>
          </a:p>
          <a:p>
            <a:pPr lvl="1" eaLnBrk="1" hangingPunct="1"/>
            <a:endParaRPr lang="en-US" altLang="zh-CN" sz="1600" smtClean="0">
              <a:ea typeface="SimSun" pitchFamily="2" charset="-122"/>
            </a:endParaRPr>
          </a:p>
          <a:p>
            <a:pPr lvl="1" eaLnBrk="1" hangingPunct="1"/>
            <a:endParaRPr lang="en-US" altLang="zh-CN" sz="160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Espace réservé du numéro de diapositive 5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D931EB8-7F30-4BF9-B59C-0B2C5E79137A}" type="slidenum">
              <a:rPr lang="en-US" sz="1400">
                <a:solidFill>
                  <a:schemeClr val="folHlink"/>
                </a:solidFill>
              </a:rPr>
              <a:pPr algn="r"/>
              <a:t>6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Template Matching</a:t>
            </a:r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609600" y="1781175"/>
            <a:ext cx="7864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Arial" charset="0"/>
              </a:rPr>
              <a:t>Training samples – templates with corresponding class: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1524000" y="2314575"/>
          <a:ext cx="312420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4" imgW="1676160" imgH="1104840" progId="Equation.3">
                  <p:embed/>
                </p:oleObj>
              </mc:Choice>
              <mc:Fallback>
                <p:oleObj name="Equation" r:id="rId4" imgW="1676160" imgH="1104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14575"/>
                        <a:ext cx="3124200" cy="205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6"/>
          <p:cNvSpPr txBox="1">
            <a:spLocks noChangeArrowheads="1"/>
          </p:cNvSpPr>
          <p:nvPr/>
        </p:nvSpPr>
        <p:spPr bwMode="auto">
          <a:xfrm>
            <a:off x="609600" y="4448175"/>
            <a:ext cx="564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Template of the image to be recognized:</a:t>
            </a:r>
          </a:p>
        </p:txBody>
      </p:sp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>
          <a:off x="1371600" y="4981575"/>
          <a:ext cx="30527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Microsoft Equation 3.0" r:id="rId6" imgW="1638000" imgH="203040" progId="Equation.3">
                  <p:embed/>
                </p:oleObj>
              </mc:Choice>
              <mc:Fallback>
                <p:oleObj name="Microsoft Equation 3.0" r:id="rId6" imgW="163800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981575"/>
                        <a:ext cx="3052763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685800" y="5514975"/>
            <a:ext cx="1557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400">
                <a:latin typeface="Arial" charset="0"/>
              </a:rPr>
              <a:t>Algorithm: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3971925" y="4967288"/>
            <a:ext cx="200025" cy="3667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?</a:t>
            </a:r>
          </a:p>
        </p:txBody>
      </p:sp>
      <p:graphicFrame>
        <p:nvGraphicFramePr>
          <p:cNvPr id="5124" name="Object 9"/>
          <p:cNvGraphicFramePr>
            <a:graphicFrameLocks noChangeAspect="1"/>
          </p:cNvGraphicFramePr>
          <p:nvPr/>
        </p:nvGraphicFramePr>
        <p:xfrm>
          <a:off x="1381125" y="5972175"/>
          <a:ext cx="42497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8" imgW="2400120" imgH="457200" progId="Equation.3">
                  <p:embed/>
                </p:oleObj>
              </mc:Choice>
              <mc:Fallback>
                <p:oleObj name="Equation" r:id="rId8" imgW="240012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5972175"/>
                        <a:ext cx="4249738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Espace réservé du numéro de diapositive 5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2FB6375-0B14-410A-99C1-D8A21F86E416}" type="slidenum">
              <a:rPr lang="en-US" sz="1400">
                <a:solidFill>
                  <a:schemeClr val="folHlink"/>
                </a:solidFill>
              </a:rPr>
              <a:pPr algn="r"/>
              <a:t>7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Template Matching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822325" y="19050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Arial" charset="0"/>
              </a:rPr>
              <a:t>Number of templates to store: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5241925" y="1828800"/>
          <a:ext cx="685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4" imgW="253800" imgH="190440" progId="Equation.3">
                  <p:embed/>
                </p:oleObj>
              </mc:Choice>
              <mc:Fallback>
                <p:oleObj name="Equation" r:id="rId4" imgW="253800" imgH="190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925" y="1828800"/>
                        <a:ext cx="6858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822325" y="2454275"/>
            <a:ext cx="7635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Arial" charset="0"/>
              </a:rPr>
              <a:t>If fewer templates are stored, some images might not be recognized.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743200" y="4038600"/>
            <a:ext cx="30384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Improvements?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u numéro de diapositive 5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05EFD37-A749-46EA-B300-CC25C8539B52}" type="slidenum">
              <a:rPr lang="en-US" sz="1400">
                <a:solidFill>
                  <a:schemeClr val="folHlink"/>
                </a:solidFill>
              </a:rPr>
              <a:pPr algn="r"/>
              <a:t>8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Features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985963"/>
            <a:ext cx="8534400" cy="4414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u="sng" smtClean="0">
                <a:solidFill>
                  <a:srgbClr val="FF0000"/>
                </a:solidFill>
              </a:rPr>
              <a:t>Features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smtClean="0"/>
              <a:t>are the individual measurable properties of the signal being observed. 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The set of features used for pattern recognition is called </a:t>
            </a:r>
            <a:r>
              <a:rPr lang="en-US" sz="2800" u="sng" smtClean="0">
                <a:solidFill>
                  <a:srgbClr val="FF0000"/>
                </a:solidFill>
              </a:rPr>
              <a:t>feature vector</a:t>
            </a:r>
            <a:r>
              <a:rPr lang="en-US" sz="280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The number of used features is the </a:t>
            </a:r>
            <a:r>
              <a:rPr lang="en-US" sz="2800" u="sng" smtClean="0">
                <a:solidFill>
                  <a:srgbClr val="FF0000"/>
                </a:solidFill>
              </a:rPr>
              <a:t>dimensionality</a:t>
            </a:r>
            <a:r>
              <a:rPr lang="en-US" sz="2800" smtClean="0"/>
              <a:t> of the feature vector.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n-dimensional feature vectors can be represented as points in n-dimensional </a:t>
            </a:r>
            <a:r>
              <a:rPr lang="en-US" sz="2800" u="sng" smtClean="0">
                <a:solidFill>
                  <a:srgbClr val="FF0000"/>
                </a:solidFill>
              </a:rPr>
              <a:t>feature space</a:t>
            </a:r>
            <a:endParaRPr lang="en-US" altLang="zh-CN" sz="2800" smtClean="0">
              <a:solidFill>
                <a:srgbClr val="FF0000"/>
              </a:solidFill>
              <a:ea typeface="SimSun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ea typeface="SimSun" pitchFamily="2" charset="-122"/>
              </a:rPr>
              <a:t/>
            </a:r>
            <a:br>
              <a:rPr lang="en-US" altLang="zh-CN" sz="2800" smtClean="0">
                <a:ea typeface="SimSun" pitchFamily="2" charset="-122"/>
              </a:rPr>
            </a:br>
            <a:endParaRPr lang="en-US" altLang="zh-CN" sz="2800" smtClean="0">
              <a:ea typeface="SimSun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240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Espace réservé du numéro de diapositive 5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1FFB55E-0791-42E6-BFFD-2171FCE4F646}" type="slidenum">
              <a:rPr lang="en-US" sz="1400">
                <a:solidFill>
                  <a:schemeClr val="folHlink"/>
                </a:solidFill>
              </a:rPr>
              <a:pPr algn="r"/>
              <a:t>9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Features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819400" y="2438400"/>
          <a:ext cx="2362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Rastrový obraz" r:id="rId4" imgW="2066667" imgH="1666667" progId="Obraz programu Malování">
                  <p:embed/>
                </p:oleObj>
              </mc:Choice>
              <mc:Fallback>
                <p:oleObj name="Rastrový obraz" r:id="rId4" imgW="2066667" imgH="1666667" progId="Obraz programu Malování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38400"/>
                        <a:ext cx="23622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5791200" y="2819400"/>
          <a:ext cx="11017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Rovnice" r:id="rId6" imgW="545760" imgH="482400" progId="Equation.3">
                  <p:embed/>
                </p:oleObj>
              </mc:Choice>
              <mc:Fallback>
                <p:oleObj name="Rovnice" r:id="rId6" imgW="54576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819400"/>
                        <a:ext cx="1101725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5410200" y="35814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3657600" y="2438400"/>
            <a:ext cx="2133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2819400" y="21336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cs-CZ" sz="2000"/>
              <a:t>height</a:t>
            </a:r>
            <a:endParaRPr lang="cs-CZ" sz="2400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4572000" y="35052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cs-CZ" sz="2000"/>
              <a:t>weight</a:t>
            </a:r>
            <a:endParaRPr lang="cs-CZ" sz="240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447800" y="4267200"/>
            <a:ext cx="2681288" cy="2046288"/>
            <a:chOff x="768" y="2503"/>
            <a:chExt cx="1689" cy="1289"/>
          </a:xfrm>
        </p:grpSpPr>
        <p:sp>
          <p:nvSpPr>
            <p:cNvPr id="7232" name="Line 11"/>
            <p:cNvSpPr>
              <a:spLocks noChangeShapeType="1"/>
            </p:cNvSpPr>
            <p:nvPr/>
          </p:nvSpPr>
          <p:spPr bwMode="auto">
            <a:xfrm flipV="1">
              <a:off x="768" y="264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33" name="Line 12"/>
            <p:cNvSpPr>
              <a:spLocks noChangeShapeType="1"/>
            </p:cNvSpPr>
            <p:nvPr/>
          </p:nvSpPr>
          <p:spPr bwMode="auto">
            <a:xfrm>
              <a:off x="768" y="379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34" name="Oval 13"/>
            <p:cNvSpPr>
              <a:spLocks noChangeArrowheads="1"/>
            </p:cNvSpPr>
            <p:nvPr/>
          </p:nvSpPr>
          <p:spPr bwMode="auto">
            <a:xfrm>
              <a:off x="1008" y="2832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5" name="Oval 14"/>
            <p:cNvSpPr>
              <a:spLocks noChangeArrowheads="1"/>
            </p:cNvSpPr>
            <p:nvPr/>
          </p:nvSpPr>
          <p:spPr bwMode="auto">
            <a:xfrm>
              <a:off x="1200" y="3024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6" name="Oval 15"/>
            <p:cNvSpPr>
              <a:spLocks noChangeArrowheads="1"/>
            </p:cNvSpPr>
            <p:nvPr/>
          </p:nvSpPr>
          <p:spPr bwMode="auto">
            <a:xfrm>
              <a:off x="1200" y="3216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7" name="Oval 16"/>
            <p:cNvSpPr>
              <a:spLocks noChangeArrowheads="1"/>
            </p:cNvSpPr>
            <p:nvPr/>
          </p:nvSpPr>
          <p:spPr bwMode="auto">
            <a:xfrm>
              <a:off x="912" y="316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8" name="Oval 17"/>
            <p:cNvSpPr>
              <a:spLocks noChangeArrowheads="1"/>
            </p:cNvSpPr>
            <p:nvPr/>
          </p:nvSpPr>
          <p:spPr bwMode="auto">
            <a:xfrm>
              <a:off x="1008" y="3312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39" name="Group 18"/>
            <p:cNvGrpSpPr>
              <a:grpSpLocks/>
            </p:cNvGrpSpPr>
            <p:nvPr/>
          </p:nvGrpSpPr>
          <p:grpSpPr bwMode="auto">
            <a:xfrm>
              <a:off x="1872" y="2976"/>
              <a:ext cx="96" cy="96"/>
              <a:chOff x="2880" y="2928"/>
              <a:chExt cx="96" cy="96"/>
            </a:xfrm>
          </p:grpSpPr>
          <p:sp>
            <p:nvSpPr>
              <p:cNvPr id="7254" name="Line 19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255" name="Line 20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7240" name="Group 21"/>
            <p:cNvGrpSpPr>
              <a:grpSpLocks/>
            </p:cNvGrpSpPr>
            <p:nvPr/>
          </p:nvGrpSpPr>
          <p:grpSpPr bwMode="auto">
            <a:xfrm>
              <a:off x="1536" y="3408"/>
              <a:ext cx="96" cy="96"/>
              <a:chOff x="2880" y="2928"/>
              <a:chExt cx="96" cy="96"/>
            </a:xfrm>
          </p:grpSpPr>
          <p:sp>
            <p:nvSpPr>
              <p:cNvPr id="7252" name="Line 22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253" name="Line 23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7241" name="Group 24"/>
            <p:cNvGrpSpPr>
              <a:grpSpLocks/>
            </p:cNvGrpSpPr>
            <p:nvPr/>
          </p:nvGrpSpPr>
          <p:grpSpPr bwMode="auto">
            <a:xfrm>
              <a:off x="1824" y="3360"/>
              <a:ext cx="96" cy="96"/>
              <a:chOff x="2880" y="2928"/>
              <a:chExt cx="96" cy="96"/>
            </a:xfrm>
          </p:grpSpPr>
          <p:sp>
            <p:nvSpPr>
              <p:cNvPr id="7250" name="Line 25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251" name="Line 26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7242" name="Group 27"/>
            <p:cNvGrpSpPr>
              <a:grpSpLocks/>
            </p:cNvGrpSpPr>
            <p:nvPr/>
          </p:nvGrpSpPr>
          <p:grpSpPr bwMode="auto">
            <a:xfrm>
              <a:off x="2016" y="3264"/>
              <a:ext cx="96" cy="96"/>
              <a:chOff x="2880" y="2928"/>
              <a:chExt cx="96" cy="96"/>
            </a:xfrm>
          </p:grpSpPr>
          <p:sp>
            <p:nvSpPr>
              <p:cNvPr id="7248" name="Line 28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249" name="Line 29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7243" name="Group 30"/>
            <p:cNvGrpSpPr>
              <a:grpSpLocks/>
            </p:cNvGrpSpPr>
            <p:nvPr/>
          </p:nvGrpSpPr>
          <p:grpSpPr bwMode="auto">
            <a:xfrm>
              <a:off x="1728" y="3168"/>
              <a:ext cx="96" cy="96"/>
              <a:chOff x="2880" y="2928"/>
              <a:chExt cx="96" cy="96"/>
            </a:xfrm>
          </p:grpSpPr>
          <p:sp>
            <p:nvSpPr>
              <p:cNvPr id="7246" name="Line 31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247" name="Line 32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7244" name="Text Box 33"/>
            <p:cNvSpPr txBox="1">
              <a:spLocks noChangeArrowheads="1"/>
            </p:cNvSpPr>
            <p:nvPr/>
          </p:nvSpPr>
          <p:spPr bwMode="auto">
            <a:xfrm>
              <a:off x="902" y="2503"/>
              <a:ext cx="4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Class 1</a:t>
              </a:r>
            </a:p>
          </p:txBody>
        </p:sp>
        <p:sp>
          <p:nvSpPr>
            <p:cNvPr id="7245" name="Text Box 34"/>
            <p:cNvSpPr txBox="1">
              <a:spLocks noChangeArrowheads="1"/>
            </p:cNvSpPr>
            <p:nvPr/>
          </p:nvSpPr>
          <p:spPr bwMode="auto">
            <a:xfrm>
              <a:off x="1968" y="2706"/>
              <a:ext cx="4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Class 2</a:t>
              </a: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5257800" y="4267200"/>
            <a:ext cx="2681288" cy="2046288"/>
            <a:chOff x="3168" y="2496"/>
            <a:chExt cx="1689" cy="1289"/>
          </a:xfrm>
        </p:grpSpPr>
        <p:sp>
          <p:nvSpPr>
            <p:cNvPr id="7180" name="Line 36"/>
            <p:cNvSpPr>
              <a:spLocks noChangeShapeType="1"/>
            </p:cNvSpPr>
            <p:nvPr/>
          </p:nvSpPr>
          <p:spPr bwMode="auto">
            <a:xfrm flipV="1">
              <a:off x="3168" y="2633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81" name="Line 37"/>
            <p:cNvSpPr>
              <a:spLocks noChangeShapeType="1"/>
            </p:cNvSpPr>
            <p:nvPr/>
          </p:nvSpPr>
          <p:spPr bwMode="auto">
            <a:xfrm>
              <a:off x="3168" y="3785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82" name="Oval 38"/>
            <p:cNvSpPr>
              <a:spLocks noChangeArrowheads="1"/>
            </p:cNvSpPr>
            <p:nvPr/>
          </p:nvSpPr>
          <p:spPr bwMode="auto">
            <a:xfrm>
              <a:off x="3408" y="2825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Oval 39"/>
            <p:cNvSpPr>
              <a:spLocks noChangeArrowheads="1"/>
            </p:cNvSpPr>
            <p:nvPr/>
          </p:nvSpPr>
          <p:spPr bwMode="auto">
            <a:xfrm>
              <a:off x="3648" y="3072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Oval 40"/>
            <p:cNvSpPr>
              <a:spLocks noChangeArrowheads="1"/>
            </p:cNvSpPr>
            <p:nvPr/>
          </p:nvSpPr>
          <p:spPr bwMode="auto">
            <a:xfrm>
              <a:off x="3600" y="3209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Oval 41"/>
            <p:cNvSpPr>
              <a:spLocks noChangeArrowheads="1"/>
            </p:cNvSpPr>
            <p:nvPr/>
          </p:nvSpPr>
          <p:spPr bwMode="auto">
            <a:xfrm>
              <a:off x="3312" y="3161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Oval 42"/>
            <p:cNvSpPr>
              <a:spLocks noChangeArrowheads="1"/>
            </p:cNvSpPr>
            <p:nvPr/>
          </p:nvSpPr>
          <p:spPr bwMode="auto">
            <a:xfrm>
              <a:off x="3408" y="3305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87" name="Group 43"/>
            <p:cNvGrpSpPr>
              <a:grpSpLocks/>
            </p:cNvGrpSpPr>
            <p:nvPr/>
          </p:nvGrpSpPr>
          <p:grpSpPr bwMode="auto">
            <a:xfrm>
              <a:off x="4272" y="2969"/>
              <a:ext cx="96" cy="96"/>
              <a:chOff x="2880" y="2928"/>
              <a:chExt cx="96" cy="96"/>
            </a:xfrm>
          </p:grpSpPr>
          <p:sp>
            <p:nvSpPr>
              <p:cNvPr id="7230" name="Line 44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231" name="Line 45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7188" name="Group 46"/>
            <p:cNvGrpSpPr>
              <a:grpSpLocks/>
            </p:cNvGrpSpPr>
            <p:nvPr/>
          </p:nvGrpSpPr>
          <p:grpSpPr bwMode="auto">
            <a:xfrm>
              <a:off x="3936" y="3401"/>
              <a:ext cx="96" cy="96"/>
              <a:chOff x="2880" y="2928"/>
              <a:chExt cx="96" cy="96"/>
            </a:xfrm>
          </p:grpSpPr>
          <p:sp>
            <p:nvSpPr>
              <p:cNvPr id="7228" name="Line 47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229" name="Line 48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7189" name="Group 49"/>
            <p:cNvGrpSpPr>
              <a:grpSpLocks/>
            </p:cNvGrpSpPr>
            <p:nvPr/>
          </p:nvGrpSpPr>
          <p:grpSpPr bwMode="auto">
            <a:xfrm>
              <a:off x="3840" y="3264"/>
              <a:ext cx="96" cy="96"/>
              <a:chOff x="2880" y="2928"/>
              <a:chExt cx="96" cy="96"/>
            </a:xfrm>
          </p:grpSpPr>
          <p:sp>
            <p:nvSpPr>
              <p:cNvPr id="7226" name="Line 50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227" name="Line 51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7190" name="Group 52"/>
            <p:cNvGrpSpPr>
              <a:grpSpLocks/>
            </p:cNvGrpSpPr>
            <p:nvPr/>
          </p:nvGrpSpPr>
          <p:grpSpPr bwMode="auto">
            <a:xfrm>
              <a:off x="4416" y="3257"/>
              <a:ext cx="96" cy="96"/>
              <a:chOff x="2880" y="2928"/>
              <a:chExt cx="96" cy="96"/>
            </a:xfrm>
          </p:grpSpPr>
          <p:sp>
            <p:nvSpPr>
              <p:cNvPr id="7224" name="Line 53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225" name="Line 54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7191" name="Group 55"/>
            <p:cNvGrpSpPr>
              <a:grpSpLocks/>
            </p:cNvGrpSpPr>
            <p:nvPr/>
          </p:nvGrpSpPr>
          <p:grpSpPr bwMode="auto">
            <a:xfrm>
              <a:off x="4176" y="3312"/>
              <a:ext cx="96" cy="96"/>
              <a:chOff x="2880" y="2928"/>
              <a:chExt cx="96" cy="96"/>
            </a:xfrm>
          </p:grpSpPr>
          <p:sp>
            <p:nvSpPr>
              <p:cNvPr id="7222" name="Line 56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223" name="Line 57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7192" name="Text Box 58"/>
            <p:cNvSpPr txBox="1">
              <a:spLocks noChangeArrowheads="1"/>
            </p:cNvSpPr>
            <p:nvPr/>
          </p:nvSpPr>
          <p:spPr bwMode="auto">
            <a:xfrm>
              <a:off x="3302" y="2496"/>
              <a:ext cx="4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Class 1</a:t>
              </a:r>
            </a:p>
          </p:txBody>
        </p:sp>
        <p:sp>
          <p:nvSpPr>
            <p:cNvPr id="7193" name="Text Box 59"/>
            <p:cNvSpPr txBox="1">
              <a:spLocks noChangeArrowheads="1"/>
            </p:cNvSpPr>
            <p:nvPr/>
          </p:nvSpPr>
          <p:spPr bwMode="auto">
            <a:xfrm>
              <a:off x="4368" y="2699"/>
              <a:ext cx="4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Class 2</a:t>
              </a:r>
            </a:p>
          </p:txBody>
        </p:sp>
        <p:sp>
          <p:nvSpPr>
            <p:cNvPr id="7194" name="Oval 60"/>
            <p:cNvSpPr>
              <a:spLocks noChangeArrowheads="1"/>
            </p:cNvSpPr>
            <p:nvPr/>
          </p:nvSpPr>
          <p:spPr bwMode="auto">
            <a:xfrm>
              <a:off x="3744" y="3360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Oval 61"/>
            <p:cNvSpPr>
              <a:spLocks noChangeArrowheads="1"/>
            </p:cNvSpPr>
            <p:nvPr/>
          </p:nvSpPr>
          <p:spPr bwMode="auto">
            <a:xfrm>
              <a:off x="3840" y="292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Oval 62"/>
            <p:cNvSpPr>
              <a:spLocks noChangeArrowheads="1"/>
            </p:cNvSpPr>
            <p:nvPr/>
          </p:nvSpPr>
          <p:spPr bwMode="auto">
            <a:xfrm>
              <a:off x="3888" y="3456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Oval 63"/>
            <p:cNvSpPr>
              <a:spLocks noChangeArrowheads="1"/>
            </p:cNvSpPr>
            <p:nvPr/>
          </p:nvSpPr>
          <p:spPr bwMode="auto">
            <a:xfrm>
              <a:off x="3936" y="3024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Oval 64"/>
            <p:cNvSpPr>
              <a:spLocks noChangeArrowheads="1"/>
            </p:cNvSpPr>
            <p:nvPr/>
          </p:nvSpPr>
          <p:spPr bwMode="auto">
            <a:xfrm>
              <a:off x="3936" y="3216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Oval 65"/>
            <p:cNvSpPr>
              <a:spLocks noChangeArrowheads="1"/>
            </p:cNvSpPr>
            <p:nvPr/>
          </p:nvSpPr>
          <p:spPr bwMode="auto">
            <a:xfrm>
              <a:off x="3456" y="3024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Oval 66"/>
            <p:cNvSpPr>
              <a:spLocks noChangeArrowheads="1"/>
            </p:cNvSpPr>
            <p:nvPr/>
          </p:nvSpPr>
          <p:spPr bwMode="auto">
            <a:xfrm>
              <a:off x="3552" y="3456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01" name="Group 67"/>
            <p:cNvGrpSpPr>
              <a:grpSpLocks/>
            </p:cNvGrpSpPr>
            <p:nvPr/>
          </p:nvGrpSpPr>
          <p:grpSpPr bwMode="auto">
            <a:xfrm>
              <a:off x="4032" y="3120"/>
              <a:ext cx="96" cy="96"/>
              <a:chOff x="2880" y="2928"/>
              <a:chExt cx="96" cy="96"/>
            </a:xfrm>
          </p:grpSpPr>
          <p:sp>
            <p:nvSpPr>
              <p:cNvPr id="7220" name="Line 68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221" name="Line 69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7202" name="Group 70"/>
            <p:cNvGrpSpPr>
              <a:grpSpLocks/>
            </p:cNvGrpSpPr>
            <p:nvPr/>
          </p:nvGrpSpPr>
          <p:grpSpPr bwMode="auto">
            <a:xfrm>
              <a:off x="4320" y="3353"/>
              <a:ext cx="96" cy="96"/>
              <a:chOff x="2880" y="2928"/>
              <a:chExt cx="96" cy="96"/>
            </a:xfrm>
          </p:grpSpPr>
          <p:sp>
            <p:nvSpPr>
              <p:cNvPr id="7218" name="Line 71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219" name="Line 72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7203" name="Group 73"/>
            <p:cNvGrpSpPr>
              <a:grpSpLocks/>
            </p:cNvGrpSpPr>
            <p:nvPr/>
          </p:nvGrpSpPr>
          <p:grpSpPr bwMode="auto">
            <a:xfrm>
              <a:off x="3792" y="3024"/>
              <a:ext cx="96" cy="96"/>
              <a:chOff x="2880" y="2928"/>
              <a:chExt cx="96" cy="96"/>
            </a:xfrm>
          </p:grpSpPr>
          <p:sp>
            <p:nvSpPr>
              <p:cNvPr id="7216" name="Line 74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217" name="Line 75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7204" name="Group 76"/>
            <p:cNvGrpSpPr>
              <a:grpSpLocks/>
            </p:cNvGrpSpPr>
            <p:nvPr/>
          </p:nvGrpSpPr>
          <p:grpSpPr bwMode="auto">
            <a:xfrm>
              <a:off x="4080" y="2928"/>
              <a:ext cx="96" cy="96"/>
              <a:chOff x="2880" y="2928"/>
              <a:chExt cx="96" cy="96"/>
            </a:xfrm>
          </p:grpSpPr>
          <p:sp>
            <p:nvSpPr>
              <p:cNvPr id="7214" name="Line 77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215" name="Line 78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7205" name="Group 79"/>
            <p:cNvGrpSpPr>
              <a:grpSpLocks/>
            </p:cNvGrpSpPr>
            <p:nvPr/>
          </p:nvGrpSpPr>
          <p:grpSpPr bwMode="auto">
            <a:xfrm>
              <a:off x="4128" y="3504"/>
              <a:ext cx="96" cy="96"/>
              <a:chOff x="2880" y="2928"/>
              <a:chExt cx="96" cy="96"/>
            </a:xfrm>
          </p:grpSpPr>
          <p:sp>
            <p:nvSpPr>
              <p:cNvPr id="7212" name="Line 80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213" name="Line 81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7206" name="Group 82"/>
            <p:cNvGrpSpPr>
              <a:grpSpLocks/>
            </p:cNvGrpSpPr>
            <p:nvPr/>
          </p:nvGrpSpPr>
          <p:grpSpPr bwMode="auto">
            <a:xfrm>
              <a:off x="4272" y="3504"/>
              <a:ext cx="96" cy="96"/>
              <a:chOff x="2880" y="2928"/>
              <a:chExt cx="96" cy="96"/>
            </a:xfrm>
          </p:grpSpPr>
          <p:sp>
            <p:nvSpPr>
              <p:cNvPr id="7210" name="Line 83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211" name="Line 84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7207" name="Group 85"/>
            <p:cNvGrpSpPr>
              <a:grpSpLocks/>
            </p:cNvGrpSpPr>
            <p:nvPr/>
          </p:nvGrpSpPr>
          <p:grpSpPr bwMode="auto">
            <a:xfrm>
              <a:off x="4560" y="3456"/>
              <a:ext cx="96" cy="96"/>
              <a:chOff x="2880" y="2928"/>
              <a:chExt cx="96" cy="96"/>
            </a:xfrm>
          </p:grpSpPr>
          <p:sp>
            <p:nvSpPr>
              <p:cNvPr id="7208" name="Line 86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209" name="Line 87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aight Edge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2276</TotalTime>
  <Words>1288</Words>
  <Application>Microsoft Office PowerPoint</Application>
  <PresentationFormat>On-screen Show (4:3)</PresentationFormat>
  <Paragraphs>486</Paragraphs>
  <Slides>50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맑은 고딕</vt:lpstr>
      <vt:lpstr>SimSun</vt:lpstr>
      <vt:lpstr>Arial</vt:lpstr>
      <vt:lpstr>Tahoma</vt:lpstr>
      <vt:lpstr>Times New Roman</vt:lpstr>
      <vt:lpstr>Wingdings</vt:lpstr>
      <vt:lpstr>Straight Edge</vt:lpstr>
      <vt:lpstr>Equation</vt:lpstr>
      <vt:lpstr>Microsoft Equation 3.0</vt:lpstr>
      <vt:lpstr>Rastrový obraz</vt:lpstr>
      <vt:lpstr>Rovnice</vt:lpstr>
      <vt:lpstr>Image bitmap</vt:lpstr>
      <vt:lpstr>Representation of Objects - Classification</vt:lpstr>
      <vt:lpstr>Recall - Pattern Recognition</vt:lpstr>
      <vt:lpstr>Approaches</vt:lpstr>
      <vt:lpstr>Template Matching</vt:lpstr>
      <vt:lpstr>Template Matching</vt:lpstr>
      <vt:lpstr>Template Matching</vt:lpstr>
      <vt:lpstr>Template Matching</vt:lpstr>
      <vt:lpstr>Features</vt:lpstr>
      <vt:lpstr>Features</vt:lpstr>
      <vt:lpstr>Features</vt:lpstr>
      <vt:lpstr>Features</vt:lpstr>
      <vt:lpstr>Classifier</vt:lpstr>
      <vt:lpstr>Classifier</vt:lpstr>
      <vt:lpstr>Classifier</vt:lpstr>
      <vt:lpstr>Classifier</vt:lpstr>
      <vt:lpstr>PowerPoint Presentation</vt:lpstr>
      <vt:lpstr>Features - Character Images</vt:lpstr>
      <vt:lpstr>Features - Character Images</vt:lpstr>
      <vt:lpstr>Features - Character Images</vt:lpstr>
      <vt:lpstr>Features - Character Images</vt:lpstr>
      <vt:lpstr>PowerPoint Presentation</vt:lpstr>
      <vt:lpstr>Features - Character Images</vt:lpstr>
      <vt:lpstr>Features - Character Images</vt:lpstr>
      <vt:lpstr>Features - Character Images</vt:lpstr>
      <vt:lpstr> A (Simplified )Recog.System</vt:lpstr>
      <vt:lpstr>Classification - Example</vt:lpstr>
      <vt:lpstr>Classification - Example</vt:lpstr>
      <vt:lpstr>Classification - Example</vt:lpstr>
      <vt:lpstr>Classification - Example</vt:lpstr>
      <vt:lpstr>Classification - Example</vt:lpstr>
      <vt:lpstr>Classification - Example</vt:lpstr>
      <vt:lpstr>Classification - Example</vt:lpstr>
      <vt:lpstr>Classification - Example</vt:lpstr>
      <vt:lpstr>Classification - Example</vt:lpstr>
      <vt:lpstr>Content Based Image (Video) Retrieval</vt:lpstr>
      <vt:lpstr>Content Based Image (Video) Retrieval</vt:lpstr>
      <vt:lpstr>Content Based Image (Video) Retrieval</vt:lpstr>
      <vt:lpstr>Content Based Image (Video) Retrieval</vt:lpstr>
      <vt:lpstr>Content Based Image (Video) Retrieval</vt:lpstr>
      <vt:lpstr>Content Based Image (Video) Retrieval</vt:lpstr>
      <vt:lpstr>Content Based Image (Video) Retrieval</vt:lpstr>
      <vt:lpstr>Content Based Image (Video) Retrieval</vt:lpstr>
      <vt:lpstr>Notion of Similarity</vt:lpstr>
      <vt:lpstr>Similarity</vt:lpstr>
      <vt:lpstr>PowerPoint Presentation</vt:lpstr>
      <vt:lpstr>Example - Search by color</vt:lpstr>
      <vt:lpstr>Example - Search by texture</vt:lpstr>
      <vt:lpstr>Example - Search by shape</vt:lpstr>
      <vt:lpstr>Example - Query by sketch</vt:lpstr>
      <vt:lpstr>References</vt:lpstr>
    </vt:vector>
  </TitlesOfParts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Content-Based Retrieval (CBR) -in multimedia systems</dc:title>
  <dc:creator>CHAO CAI</dc:creator>
  <cp:lastModifiedBy>lenovo G5080</cp:lastModifiedBy>
  <cp:revision>239</cp:revision>
  <cp:lastPrinted>1601-01-01T00:00:00Z</cp:lastPrinted>
  <dcterms:created xsi:type="dcterms:W3CDTF">2006-02-25T01:58:35Z</dcterms:created>
  <dcterms:modified xsi:type="dcterms:W3CDTF">2017-05-02T04:26:47Z</dcterms:modified>
</cp:coreProperties>
</file>